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64" r:id="rId5"/>
    <p:sldId id="265" r:id="rId6"/>
    <p:sldId id="266" r:id="rId7"/>
    <p:sldId id="340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6" r:id="rId19"/>
    <p:sldId id="278" r:id="rId20"/>
    <p:sldId id="349" r:id="rId21"/>
    <p:sldId id="279" r:id="rId22"/>
    <p:sldId id="309" r:id="rId23"/>
    <p:sldId id="307" r:id="rId24"/>
    <p:sldId id="310" r:id="rId25"/>
    <p:sldId id="311" r:id="rId26"/>
    <p:sldId id="308" r:id="rId27"/>
    <p:sldId id="281" r:id="rId28"/>
    <p:sldId id="282" r:id="rId29"/>
    <p:sldId id="283" r:id="rId30"/>
    <p:sldId id="289" r:id="rId31"/>
    <p:sldId id="284" r:id="rId32"/>
    <p:sldId id="285" r:id="rId33"/>
    <p:sldId id="286" r:id="rId34"/>
    <p:sldId id="350" r:id="rId35"/>
    <p:sldId id="348" r:id="rId36"/>
    <p:sldId id="346" r:id="rId37"/>
    <p:sldId id="344" r:id="rId38"/>
    <p:sldId id="345" r:id="rId39"/>
    <p:sldId id="287" r:id="rId40"/>
    <p:sldId id="312" r:id="rId41"/>
    <p:sldId id="313" r:id="rId42"/>
    <p:sldId id="314" r:id="rId43"/>
    <p:sldId id="315" r:id="rId44"/>
    <p:sldId id="316" r:id="rId45"/>
    <p:sldId id="317" r:id="rId46"/>
    <p:sldId id="341" r:id="rId47"/>
    <p:sldId id="321" r:id="rId48"/>
    <p:sldId id="288" r:id="rId49"/>
    <p:sldId id="318" r:id="rId50"/>
    <p:sldId id="320" r:id="rId51"/>
    <p:sldId id="322" r:id="rId52"/>
    <p:sldId id="323" r:id="rId53"/>
    <p:sldId id="325" r:id="rId54"/>
    <p:sldId id="326" r:id="rId55"/>
    <p:sldId id="327" r:id="rId56"/>
    <p:sldId id="328" r:id="rId57"/>
    <p:sldId id="329" r:id="rId58"/>
    <p:sldId id="330" r:id="rId59"/>
    <p:sldId id="324" r:id="rId60"/>
    <p:sldId id="331" r:id="rId61"/>
    <p:sldId id="332" r:id="rId62"/>
    <p:sldId id="333" r:id="rId63"/>
    <p:sldId id="335" r:id="rId64"/>
    <p:sldId id="337" r:id="rId65"/>
    <p:sldId id="336" r:id="rId66"/>
    <p:sldId id="343" r:id="rId67"/>
    <p:sldId id="339" r:id="rId68"/>
    <p:sldId id="342" r:id="rId69"/>
    <p:sldId id="347" r:id="rId7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37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A0D4-5582-41CC-91A7-24229551BF13}" type="datetimeFigureOut">
              <a:rPr lang="en-US" smtClean="0"/>
              <a:pPr/>
              <a:t>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5A42-1504-4B8A-92BC-00249BA9F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A0D4-5582-41CC-91A7-24229551BF13}" type="datetimeFigureOut">
              <a:rPr lang="en-US" smtClean="0"/>
              <a:pPr/>
              <a:t>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5A42-1504-4B8A-92BC-00249BA9F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A0D4-5582-41CC-91A7-24229551BF13}" type="datetimeFigureOut">
              <a:rPr lang="en-US" smtClean="0"/>
              <a:pPr/>
              <a:t>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5A42-1504-4B8A-92BC-00249BA9F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A0D4-5582-41CC-91A7-24229551BF13}" type="datetimeFigureOut">
              <a:rPr lang="en-US" smtClean="0"/>
              <a:pPr/>
              <a:t>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5A42-1504-4B8A-92BC-00249BA9F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A0D4-5582-41CC-91A7-24229551BF13}" type="datetimeFigureOut">
              <a:rPr lang="en-US" smtClean="0"/>
              <a:pPr/>
              <a:t>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5A42-1504-4B8A-92BC-00249BA9F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A0D4-5582-41CC-91A7-24229551BF13}" type="datetimeFigureOut">
              <a:rPr lang="en-US" smtClean="0"/>
              <a:pPr/>
              <a:t>2/19/2010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5A42-1504-4B8A-92BC-00249BA9F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A0D4-5582-41CC-91A7-24229551BF13}" type="datetimeFigureOut">
              <a:rPr lang="en-US" smtClean="0"/>
              <a:pPr/>
              <a:t>2/19/2010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5A42-1504-4B8A-92BC-00249BA9F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A0D4-5582-41CC-91A7-24229551BF13}" type="datetimeFigureOut">
              <a:rPr lang="en-US" smtClean="0"/>
              <a:pPr/>
              <a:t>2/19/2010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5A42-1504-4B8A-92BC-00249BA9F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A0D4-5582-41CC-91A7-24229551BF13}" type="datetimeFigureOut">
              <a:rPr lang="en-US" smtClean="0"/>
              <a:pPr/>
              <a:t>2/19/2010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5A42-1504-4B8A-92BC-00249BA9F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A0D4-5582-41CC-91A7-24229551BF13}" type="datetimeFigureOut">
              <a:rPr lang="en-US" smtClean="0"/>
              <a:pPr/>
              <a:t>2/19/2010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5A42-1504-4B8A-92BC-00249BA9F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A0D4-5582-41CC-91A7-24229551BF13}" type="datetimeFigureOut">
              <a:rPr lang="en-US" smtClean="0"/>
              <a:pPr/>
              <a:t>2/19/2010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5A42-1504-4B8A-92BC-00249BA9F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5A0D4-5582-41CC-91A7-24229551BF13}" type="datetimeFigureOut">
              <a:rPr lang="en-US" smtClean="0"/>
              <a:pPr/>
              <a:t>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05A42-1504-4B8A-92BC-00249BA9F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6.png"/><Relationship Id="rId4" Type="http://schemas.openxmlformats.org/officeDocument/2006/relationships/image" Target="../media/image40.png"/><Relationship Id="rId9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09600" y="4800600"/>
            <a:ext cx="1752600" cy="1676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67400" y="2286000"/>
            <a:ext cx="1295400" cy="1295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67000" y="3429000"/>
            <a:ext cx="1295400" cy="1295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6000" y="4876800"/>
            <a:ext cx="1828800" cy="1676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" y="2286000"/>
            <a:ext cx="1295400" cy="1295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76600" y="4724400"/>
            <a:ext cx="14478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96200" y="3810000"/>
            <a:ext cx="1295400" cy="1295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86200" y="914400"/>
            <a:ext cx="9906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72200" y="533400"/>
            <a:ext cx="9906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05400" y="4572000"/>
            <a:ext cx="914400" cy="838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Suman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Majumdar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>
              <a:latin typeface="Comic Sans MS" pitchFamily="66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Centre For Theoretical Studies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IIT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Kharagpur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609600"/>
            <a:ext cx="9144000" cy="2990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  <a:t>Detectability</a:t>
            </a:r>
            <a:r>
              <a:rPr kumimoji="0" lang="en-US" sz="5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  <a:t> of Anisotropic HII Bubbles using Matched Filter 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5800" y="381000"/>
            <a:ext cx="6629400" cy="60960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486400" y="2133600"/>
            <a:ext cx="2895600" cy="158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86400" y="4800600"/>
            <a:ext cx="2895600" cy="158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400800" y="2209800"/>
            <a:ext cx="1981200" cy="1588"/>
          </a:xfrm>
          <a:prstGeom prst="straightConnector1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324600" y="4724400"/>
            <a:ext cx="2057400" cy="1588"/>
          </a:xfrm>
          <a:prstGeom prst="straightConnector1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6"/>
          </p:cNvCxnSpPr>
          <p:nvPr/>
        </p:nvCxnSpPr>
        <p:spPr>
          <a:xfrm>
            <a:off x="7315200" y="3429000"/>
            <a:ext cx="1066800" cy="1588"/>
          </a:xfrm>
          <a:prstGeom prst="straightConnector1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62311" y="762000"/>
            <a:ext cx="781689" cy="54102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3200" b="1" dirty="0" smtClean="0">
                <a:latin typeface="Bradley Hand ITC" pitchFamily="66" charset="0"/>
              </a:rPr>
              <a:t>OBSERVER</a:t>
            </a:r>
            <a:endParaRPr lang="en-US" sz="3200" b="1" dirty="0">
              <a:latin typeface="Bradley Hand ITC" pitchFamily="66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371600" y="914400"/>
            <a:ext cx="5334000" cy="5029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57400" y="1524000"/>
            <a:ext cx="4038600" cy="38862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4114800" y="3429000"/>
            <a:ext cx="4145098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6" idx="7"/>
          </p:cNvCxnSpPr>
          <p:nvPr/>
        </p:nvCxnSpPr>
        <p:spPr>
          <a:xfrm rot="5400000" flipH="1" flipV="1">
            <a:off x="4145638" y="2108180"/>
            <a:ext cx="1373982" cy="13438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/>
          <p:nvPr/>
        </p:nvSpPr>
        <p:spPr>
          <a:xfrm>
            <a:off x="3962400" y="2895600"/>
            <a:ext cx="685800" cy="1143000"/>
          </a:xfrm>
          <a:prstGeom prst="arc">
            <a:avLst>
              <a:gd name="adj1" fmla="val 18214344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/>
          <a:srcRect l="50000" t="42727" r="6364" b="28182"/>
          <a:stretch>
            <a:fillRect/>
          </a:stretch>
        </p:blipFill>
        <p:spPr bwMode="auto">
          <a:xfrm>
            <a:off x="5105400" y="2971800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Plus 18"/>
          <p:cNvSpPr/>
          <p:nvPr/>
        </p:nvSpPr>
        <p:spPr>
          <a:xfrm>
            <a:off x="3962400" y="3352800"/>
            <a:ext cx="228600" cy="228600"/>
          </a:xfrm>
          <a:prstGeom prst="mathPlus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5800" y="381000"/>
            <a:ext cx="6629400" cy="60960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495800" y="2438400"/>
            <a:ext cx="3886200" cy="158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86400" y="2133600"/>
            <a:ext cx="2895600" cy="1588"/>
          </a:xfrm>
          <a:prstGeom prst="straightConnector1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495800" y="4495800"/>
            <a:ext cx="3886200" cy="158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86400" y="4800600"/>
            <a:ext cx="2895600" cy="1588"/>
          </a:xfrm>
          <a:prstGeom prst="straightConnector1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400800" y="2209800"/>
            <a:ext cx="1981200" cy="1588"/>
          </a:xfrm>
          <a:prstGeom prst="straightConnector1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324600" y="4724400"/>
            <a:ext cx="2057400" cy="1588"/>
          </a:xfrm>
          <a:prstGeom prst="straightConnector1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6"/>
          </p:cNvCxnSpPr>
          <p:nvPr/>
        </p:nvCxnSpPr>
        <p:spPr>
          <a:xfrm>
            <a:off x="7315200" y="3429000"/>
            <a:ext cx="1066800" cy="1588"/>
          </a:xfrm>
          <a:prstGeom prst="straightConnector1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62311" y="762000"/>
            <a:ext cx="781689" cy="54102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3200" b="1" dirty="0" smtClean="0">
                <a:latin typeface="Bradley Hand ITC" pitchFamily="66" charset="0"/>
              </a:rPr>
              <a:t>OBSERVER</a:t>
            </a:r>
            <a:endParaRPr lang="en-US" sz="3200" b="1" dirty="0">
              <a:latin typeface="Bradley Hand ITC" pitchFamily="66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371600" y="914400"/>
            <a:ext cx="5334000" cy="5029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57400" y="1524000"/>
            <a:ext cx="4038600" cy="3886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48000" y="2362200"/>
            <a:ext cx="2133600" cy="22098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4114800" y="3429000"/>
            <a:ext cx="4145098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us 18"/>
          <p:cNvSpPr/>
          <p:nvPr/>
        </p:nvSpPr>
        <p:spPr>
          <a:xfrm>
            <a:off x="3962400" y="3352800"/>
            <a:ext cx="228600" cy="228600"/>
          </a:xfrm>
          <a:prstGeom prst="mathPlus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160699" y="2438400"/>
            <a:ext cx="335101" cy="1028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/>
          <p:nvPr/>
        </p:nvSpPr>
        <p:spPr>
          <a:xfrm>
            <a:off x="4038600" y="2895600"/>
            <a:ext cx="609600" cy="1143000"/>
          </a:xfrm>
          <a:prstGeom prst="arc">
            <a:avLst>
              <a:gd name="adj1" fmla="val 16372377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/>
          <a:srcRect l="50000" t="42727" r="6364" b="28182"/>
          <a:stretch>
            <a:fillRect/>
          </a:stretch>
        </p:blipFill>
        <p:spPr bwMode="auto">
          <a:xfrm>
            <a:off x="4648200" y="2895600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76800" y="381000"/>
            <a:ext cx="781689" cy="54102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3200" b="1" dirty="0" smtClean="0">
                <a:latin typeface="Bradley Hand ITC" pitchFamily="66" charset="0"/>
              </a:rPr>
              <a:t>OBSERVER</a:t>
            </a:r>
            <a:endParaRPr lang="en-US" sz="3200" b="1" dirty="0">
              <a:latin typeface="Bradley Hand ITC" pitchFamily="66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0" y="0"/>
            <a:ext cx="8382000" cy="6858000"/>
            <a:chOff x="0" y="0"/>
            <a:chExt cx="8686802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21544" y="-921541"/>
              <a:ext cx="6843713" cy="8686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8534400" y="0"/>
              <a:ext cx="1524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3048000" y="2362200"/>
            <a:ext cx="2133600" cy="22098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57400" y="1524000"/>
            <a:ext cx="4038600" cy="3886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371600" y="914400"/>
            <a:ext cx="5334000" cy="5029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5800" y="381000"/>
            <a:ext cx="6629400" cy="60960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3962400" y="3352800"/>
            <a:ext cx="228600" cy="228600"/>
          </a:xfrm>
          <a:prstGeom prst="mathPlus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495800" y="2438400"/>
            <a:ext cx="3886200" cy="158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86400" y="2133600"/>
            <a:ext cx="2895600" cy="158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495800" y="4495800"/>
            <a:ext cx="3886200" cy="158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86400" y="4800600"/>
            <a:ext cx="2895600" cy="158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400800" y="2209800"/>
            <a:ext cx="1981200" cy="158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324600" y="4724400"/>
            <a:ext cx="2057400" cy="158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6"/>
          </p:cNvCxnSpPr>
          <p:nvPr/>
        </p:nvCxnSpPr>
        <p:spPr>
          <a:xfrm>
            <a:off x="7315200" y="3429000"/>
            <a:ext cx="1066800" cy="158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62311" y="762000"/>
            <a:ext cx="781689" cy="54102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3200" b="1" dirty="0" smtClean="0">
                <a:latin typeface="Bradley Hand ITC" pitchFamily="66" charset="0"/>
              </a:rPr>
              <a:t>OBSERVER</a:t>
            </a:r>
            <a:endParaRPr lang="en-US" sz="3200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76800" y="381000"/>
            <a:ext cx="781689" cy="54102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3200" b="1" dirty="0" smtClean="0">
                <a:latin typeface="Bradley Hand ITC" pitchFamily="66" charset="0"/>
              </a:rPr>
              <a:t>OBSERVER</a:t>
            </a:r>
            <a:endParaRPr lang="en-US" sz="3200" b="1" dirty="0">
              <a:latin typeface="Bradley Hand ITC" pitchFamily="66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0" y="0"/>
            <a:ext cx="8382000" cy="6858000"/>
            <a:chOff x="0" y="0"/>
            <a:chExt cx="8686802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21544" y="-921541"/>
              <a:ext cx="6843713" cy="8686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8534400" y="0"/>
              <a:ext cx="1524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Plus 18"/>
          <p:cNvSpPr/>
          <p:nvPr/>
        </p:nvSpPr>
        <p:spPr>
          <a:xfrm>
            <a:off x="3962400" y="3352800"/>
            <a:ext cx="228600" cy="228600"/>
          </a:xfrm>
          <a:prstGeom prst="mathPlus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362311" y="762000"/>
            <a:ext cx="781689" cy="54102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3200" b="1" dirty="0" smtClean="0">
                <a:latin typeface="Bradley Hand ITC" pitchFamily="66" charset="0"/>
              </a:rPr>
              <a:t>OBSERVER</a:t>
            </a:r>
            <a:endParaRPr lang="en-US" sz="3200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76800" y="381000"/>
            <a:ext cx="781689" cy="54102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3200" b="1" dirty="0" smtClean="0">
                <a:latin typeface="Bradley Hand ITC" pitchFamily="66" charset="0"/>
              </a:rPr>
              <a:t>OBSERVER</a:t>
            </a:r>
            <a:endParaRPr lang="en-US" sz="3200" b="1" dirty="0">
              <a:latin typeface="Bradley Hand ITC" pitchFamily="66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0" y="0"/>
            <a:ext cx="8382000" cy="6858000"/>
            <a:chOff x="0" y="0"/>
            <a:chExt cx="8686802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21544" y="-921541"/>
              <a:ext cx="6843713" cy="8686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8534400" y="0"/>
              <a:ext cx="1524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15"/>
          <p:cNvSpPr/>
          <p:nvPr/>
        </p:nvSpPr>
        <p:spPr>
          <a:xfrm>
            <a:off x="2057400" y="1524000"/>
            <a:ext cx="4038600" cy="3886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3962400" y="3352800"/>
            <a:ext cx="228600" cy="228600"/>
          </a:xfrm>
          <a:prstGeom prst="mathPlus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486400" y="2133600"/>
            <a:ext cx="2895600" cy="158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86400" y="4800600"/>
            <a:ext cx="2895600" cy="158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62311" y="762000"/>
            <a:ext cx="781689" cy="54102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3200" b="1" dirty="0" smtClean="0">
                <a:latin typeface="Bradley Hand ITC" pitchFamily="66" charset="0"/>
              </a:rPr>
              <a:t>OBSERVER</a:t>
            </a:r>
            <a:endParaRPr lang="en-US" sz="3200" b="1" dirty="0">
              <a:latin typeface="Bradley Hand ITC" pitchFamily="66" charset="0"/>
            </a:endParaRPr>
          </a:p>
        </p:txBody>
      </p:sp>
      <p:cxnSp>
        <p:nvCxnSpPr>
          <p:cNvPr id="28" name="Straight Connector 27"/>
          <p:cNvCxnSpPr>
            <a:stCxn id="19" idx="0"/>
            <a:endCxn id="16" idx="7"/>
          </p:cNvCxnSpPr>
          <p:nvPr/>
        </p:nvCxnSpPr>
        <p:spPr>
          <a:xfrm flipV="1">
            <a:off x="4160699" y="2093120"/>
            <a:ext cx="1343861" cy="13739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9" idx="0"/>
            <a:endCxn id="25" idx="1"/>
          </p:cNvCxnSpPr>
          <p:nvPr/>
        </p:nvCxnSpPr>
        <p:spPr>
          <a:xfrm>
            <a:off x="4160699" y="3467100"/>
            <a:ext cx="42016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873581">
            <a:off x="4217874" y="2903575"/>
            <a:ext cx="784453" cy="898450"/>
          </a:xfrm>
          <a:prstGeom prst="arc">
            <a:avLst>
              <a:gd name="adj1" fmla="val 16306349"/>
              <a:gd name="adj2" fmla="val 21543137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895600" y="57150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err="1" smtClean="0">
                <a:solidFill>
                  <a:srgbClr val="7030A0"/>
                </a:solidFill>
                <a:latin typeface="Bradley Hand ITC" pitchFamily="66" charset="0"/>
              </a:rPr>
              <a:t>Yu</a:t>
            </a:r>
            <a:r>
              <a:rPr lang="es-ES" sz="2400" b="1" dirty="0" smtClean="0">
                <a:solidFill>
                  <a:srgbClr val="7030A0"/>
                </a:solidFill>
                <a:latin typeface="Bradley Hand ITC" pitchFamily="66" charset="0"/>
              </a:rPr>
              <a:t>, Q. 2005, </a:t>
            </a:r>
            <a:r>
              <a:rPr lang="es-ES" sz="2400" b="1" dirty="0" err="1" smtClean="0">
                <a:solidFill>
                  <a:srgbClr val="7030A0"/>
                </a:solidFill>
                <a:latin typeface="Bradley Hand ITC" pitchFamily="66" charset="0"/>
              </a:rPr>
              <a:t>ApJ</a:t>
            </a:r>
            <a:r>
              <a:rPr lang="es-ES" sz="2400" b="1" dirty="0" smtClean="0">
                <a:solidFill>
                  <a:srgbClr val="7030A0"/>
                </a:solidFill>
                <a:latin typeface="Bradley Hand ITC" pitchFamily="66" charset="0"/>
              </a:rPr>
              <a:t>, 623, 683</a:t>
            </a:r>
            <a:endParaRPr lang="en-US" sz="2400" b="1" dirty="0">
              <a:solidFill>
                <a:srgbClr val="7030A0"/>
              </a:solidFill>
              <a:latin typeface="Bradley Hand ITC" pitchFamily="66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 l="50000" t="42727" r="6364" b="28182"/>
          <a:stretch>
            <a:fillRect/>
          </a:stretch>
        </p:blipFill>
        <p:spPr bwMode="auto">
          <a:xfrm>
            <a:off x="5105400" y="2971800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732526" y="629674"/>
            <a:ext cx="6858000" cy="559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2133600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 smtClean="0">
                <a:latin typeface="Bradley Hand ITC" pitchFamily="66" charset="0"/>
              </a:rPr>
              <a:t>HI 21 cm </a:t>
            </a:r>
          </a:p>
          <a:p>
            <a:r>
              <a:rPr lang="es-ES" sz="3600" b="1" dirty="0" err="1" smtClean="0">
                <a:latin typeface="Bradley Hand ITC" pitchFamily="66" charset="0"/>
              </a:rPr>
              <a:t>radiation</a:t>
            </a:r>
            <a:endParaRPr lang="en-US" sz="3600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talks\YAM\gmr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omic Sans MS" pitchFamily="66" charset="0"/>
            </a:endParaRPr>
          </a:p>
        </p:txBody>
      </p:sp>
      <p:pic>
        <p:nvPicPr>
          <p:cNvPr id="7" name="Picture 2" descr="J:\talks\YAM\gmr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50292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228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Bradley Hand ITC" pitchFamily="66" charset="0"/>
              </a:rPr>
              <a:t>Radio </a:t>
            </a:r>
            <a:r>
              <a:rPr lang="en-US" sz="3600" b="1" u="sng" dirty="0" err="1" smtClean="0">
                <a:latin typeface="Bradley Hand ITC" pitchFamily="66" charset="0"/>
              </a:rPr>
              <a:t>Interferometry</a:t>
            </a:r>
            <a:r>
              <a:rPr lang="en-US" sz="3600" b="1" dirty="0" smtClean="0">
                <a:latin typeface="Bradley Hand ITC" pitchFamily="66" charset="0"/>
              </a:rPr>
              <a:t> </a:t>
            </a:r>
            <a:endParaRPr lang="en-US" sz="3600" b="1" dirty="0">
              <a:latin typeface="Bradley Hand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990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radley Hand ITC" pitchFamily="66" charset="0"/>
              </a:rPr>
              <a:t>“Visibility”</a:t>
            </a:r>
            <a:endParaRPr lang="en-US" sz="2800" b="1" dirty="0">
              <a:latin typeface="Bradley Hand ITC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70008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r="48571"/>
          <a:stretch>
            <a:fillRect/>
          </a:stretch>
        </p:blipFill>
        <p:spPr bwMode="auto">
          <a:xfrm>
            <a:off x="2362200" y="2209800"/>
            <a:ext cx="4495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58674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Bradley Hand ITC" pitchFamily="66" charset="0"/>
              </a:rPr>
              <a:t>Signal is ~1,00,000 &amp; ~100 times smaller than foregrounds &amp; 100 hrs noise !!!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Bradley Hand ITC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156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Bradley Hand ITC" pitchFamily="66" charset="0"/>
              </a:rPr>
              <a:t>Matched Filter &amp; Spherical HII Bubble</a:t>
            </a:r>
            <a:endParaRPr lang="en-US" sz="3600" b="1" dirty="0">
              <a:latin typeface="Bradley Hand ITC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343400"/>
            <a:ext cx="617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276600" y="1143000"/>
            <a:ext cx="28194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14800" y="1828800"/>
            <a:ext cx="1219200" cy="121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1066800"/>
            <a:ext cx="2743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Bradley Hand ITC" pitchFamily="66" charset="0"/>
              </a:rPr>
              <a:t>Ionized Hydrogen</a:t>
            </a:r>
          </a:p>
          <a:p>
            <a:pPr algn="ctr"/>
            <a:r>
              <a:rPr lang="en-US" sz="2600" b="1" dirty="0" smtClean="0">
                <a:latin typeface="Bradley Hand ITC" pitchFamily="66" charset="0"/>
              </a:rPr>
              <a:t>(HII)</a:t>
            </a:r>
            <a:endParaRPr lang="en-US" sz="2600" b="1" dirty="0">
              <a:latin typeface="Bradley Hand ITC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429000"/>
            <a:ext cx="2743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Bradley Hand ITC" pitchFamily="66" charset="0"/>
              </a:rPr>
              <a:t>Neutral Hydrogen</a:t>
            </a:r>
          </a:p>
          <a:p>
            <a:r>
              <a:rPr lang="en-US" sz="2600" b="1" dirty="0" smtClean="0">
                <a:latin typeface="Bradley Hand ITC" pitchFamily="66" charset="0"/>
              </a:rPr>
              <a:t>          (HI)</a:t>
            </a:r>
            <a:endParaRPr lang="en-US" sz="2600" b="1" dirty="0">
              <a:latin typeface="Bradley Hand ITC" pitchFamily="66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2514600" y="1676400"/>
            <a:ext cx="1828800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2057400" y="2819400"/>
            <a:ext cx="1447800" cy="609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53200" y="3124200"/>
            <a:ext cx="236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Bradley Hand ITC" pitchFamily="66" charset="0"/>
              </a:rPr>
              <a:t>Spherical Filter</a:t>
            </a:r>
          </a:p>
        </p:txBody>
      </p:sp>
      <p:sp>
        <p:nvSpPr>
          <p:cNvPr id="22" name="Oval 21"/>
          <p:cNvSpPr/>
          <p:nvPr/>
        </p:nvSpPr>
        <p:spPr>
          <a:xfrm>
            <a:off x="4648200" y="1828800"/>
            <a:ext cx="1219200" cy="1219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562600" y="2514600"/>
            <a:ext cx="1676400" cy="685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9" name="Group 9"/>
          <p:cNvGrpSpPr/>
          <p:nvPr/>
        </p:nvGrpSpPr>
        <p:grpSpPr>
          <a:xfrm>
            <a:off x="3581400" y="5486400"/>
            <a:ext cx="2352675" cy="533400"/>
            <a:chOff x="2667000" y="2133600"/>
            <a:chExt cx="2352675" cy="428625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67000" y="2133600"/>
              <a:ext cx="141922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38600" y="2133600"/>
              <a:ext cx="98107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2" name="TextBox 31"/>
          <p:cNvSpPr txBox="1"/>
          <p:nvPr/>
        </p:nvSpPr>
        <p:spPr>
          <a:xfrm>
            <a:off x="152400" y="6172200"/>
            <a:ext cx="899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7030A0"/>
                </a:solidFill>
                <a:latin typeface="Bradley Hand ITC" pitchFamily="66" charset="0"/>
              </a:rPr>
              <a:t>Datta</a:t>
            </a:r>
            <a:r>
              <a:rPr lang="en-US" sz="2200" b="1" dirty="0" smtClean="0">
                <a:solidFill>
                  <a:srgbClr val="7030A0"/>
                </a:solidFill>
                <a:latin typeface="Bradley Hand ITC" pitchFamily="66" charset="0"/>
              </a:rPr>
              <a:t>, K. K., </a:t>
            </a:r>
            <a:r>
              <a:rPr lang="en-US" sz="2200" b="1" dirty="0" err="1" smtClean="0">
                <a:solidFill>
                  <a:srgbClr val="7030A0"/>
                </a:solidFill>
                <a:latin typeface="Bradley Hand ITC" pitchFamily="66" charset="0"/>
              </a:rPr>
              <a:t>Bharadwaj</a:t>
            </a:r>
            <a:r>
              <a:rPr lang="en-US" sz="2200" b="1" dirty="0" smtClean="0">
                <a:solidFill>
                  <a:srgbClr val="7030A0"/>
                </a:solidFill>
                <a:latin typeface="Bradley Hand ITC" pitchFamily="66" charset="0"/>
              </a:rPr>
              <a:t>, S., &amp; </a:t>
            </a:r>
            <a:r>
              <a:rPr lang="en-US" sz="2200" b="1" dirty="0" err="1" smtClean="0">
                <a:solidFill>
                  <a:srgbClr val="7030A0"/>
                </a:solidFill>
                <a:latin typeface="Bradley Hand ITC" pitchFamily="66" charset="0"/>
              </a:rPr>
              <a:t>Choudhury</a:t>
            </a:r>
            <a:r>
              <a:rPr lang="en-US" sz="2200" b="1" dirty="0" smtClean="0">
                <a:solidFill>
                  <a:srgbClr val="7030A0"/>
                </a:solidFill>
                <a:latin typeface="Bradley Hand ITC" pitchFamily="66" charset="0"/>
              </a:rPr>
              <a:t>, T. R., 2007,MNRAS, 382, 109</a:t>
            </a:r>
            <a:endParaRPr lang="en-US" sz="2200" b="1" dirty="0">
              <a:solidFill>
                <a:srgbClr val="7030A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09600" y="4800600"/>
            <a:ext cx="1752600" cy="1676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67400" y="2286000"/>
            <a:ext cx="1295400" cy="1295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67000" y="3429000"/>
            <a:ext cx="1295400" cy="1295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6000" y="4876800"/>
            <a:ext cx="1828800" cy="1676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" y="2286000"/>
            <a:ext cx="1295400" cy="1295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76600" y="4724400"/>
            <a:ext cx="14478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96200" y="3810000"/>
            <a:ext cx="1295400" cy="1295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86200" y="914400"/>
            <a:ext cx="9906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72200" y="533400"/>
            <a:ext cx="9906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05400" y="4572000"/>
            <a:ext cx="914400" cy="838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Documents and Settings\Susanta\Desktop\talk\sb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" y="152400"/>
            <a:ext cx="2438400" cy="3340608"/>
          </a:xfrm>
          <a:prstGeom prst="ellipse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030" name="Picture 6" descr="C:\Documents and Settings\Susanta\Desktop\talk\tirth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52400"/>
            <a:ext cx="2381436" cy="3276600"/>
          </a:xfrm>
          <a:prstGeom prst="ellipse">
            <a:avLst/>
          </a:prstGeom>
          <a:noFill/>
          <a:effectLst>
            <a:softEdge rad="63500"/>
          </a:effectLst>
        </p:spPr>
      </p:pic>
      <p:pic>
        <p:nvPicPr>
          <p:cNvPr id="1031" name="Picture 7" descr="C:\Documents and Settings\Susanta\Desktop\talk\kana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810000"/>
            <a:ext cx="3505200" cy="2629167"/>
          </a:xfrm>
          <a:prstGeom prst="ellipse">
            <a:avLst/>
          </a:prstGeom>
          <a:noFill/>
          <a:effectLst>
            <a:softEdge rad="63500"/>
          </a:effectLst>
        </p:spPr>
      </p:pic>
      <p:cxnSp>
        <p:nvCxnSpPr>
          <p:cNvPr id="27" name="Straight Arrow Connector 26"/>
          <p:cNvCxnSpPr/>
          <p:nvPr/>
        </p:nvCxnSpPr>
        <p:spPr>
          <a:xfrm rot="10800000" flipV="1">
            <a:off x="4953000" y="1905000"/>
            <a:ext cx="121920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124200" y="1524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Bradley Hand ITC" pitchFamily="66" charset="0"/>
              </a:rPr>
              <a:t>Somnath</a:t>
            </a:r>
            <a:r>
              <a:rPr lang="en-US" sz="2800" b="1" dirty="0" smtClean="0">
                <a:latin typeface="Bradley Hand ITC" pitchFamily="66" charset="0"/>
              </a:rPr>
              <a:t> </a:t>
            </a:r>
            <a:r>
              <a:rPr lang="en-US" sz="2800" b="1" dirty="0" err="1" smtClean="0">
                <a:latin typeface="Bradley Hand ITC" pitchFamily="66" charset="0"/>
              </a:rPr>
              <a:t>Bharadwaj</a:t>
            </a:r>
            <a:endParaRPr lang="en-US" sz="2800" b="1" dirty="0">
              <a:latin typeface="Bradley Hand ITC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76600" y="27432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Bradley Hand ITC" pitchFamily="66" charset="0"/>
              </a:rPr>
              <a:t>Tirthankar</a:t>
            </a:r>
            <a:r>
              <a:rPr lang="en-US" sz="2800" b="1" dirty="0" smtClean="0">
                <a:latin typeface="Bradley Hand ITC" pitchFamily="66" charset="0"/>
              </a:rPr>
              <a:t>  Roy </a:t>
            </a:r>
            <a:r>
              <a:rPr lang="en-US" sz="2800" b="1" dirty="0" err="1" smtClean="0">
                <a:latin typeface="Bradley Hand ITC" pitchFamily="66" charset="0"/>
              </a:rPr>
              <a:t>Choudhury</a:t>
            </a:r>
            <a:endParaRPr lang="en-US" sz="2800" b="1" dirty="0">
              <a:latin typeface="Bradley Hand ITC" pitchFamily="66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743200" y="685800"/>
            <a:ext cx="6858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0" y="55626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Bradley Hand ITC" pitchFamily="66" charset="0"/>
              </a:rPr>
              <a:t>Kanan</a:t>
            </a:r>
            <a:r>
              <a:rPr lang="en-US" sz="2800" b="1" dirty="0" smtClean="0">
                <a:latin typeface="Bradley Hand ITC" pitchFamily="66" charset="0"/>
              </a:rPr>
              <a:t>  Kumar  </a:t>
            </a:r>
            <a:r>
              <a:rPr lang="en-US" sz="2800" b="1" dirty="0" err="1" smtClean="0">
                <a:latin typeface="Bradley Hand ITC" pitchFamily="66" charset="0"/>
              </a:rPr>
              <a:t>Datta</a:t>
            </a:r>
            <a:endParaRPr lang="en-US" sz="2800" b="1" dirty="0">
              <a:latin typeface="Bradley Hand ITC" pitchFamily="66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10800000" flipV="1">
            <a:off x="2514600" y="5791200"/>
            <a:ext cx="10668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156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Bradley Hand ITC" pitchFamily="66" charset="0"/>
              </a:rPr>
              <a:t>Matched Filter &amp; Spherical HII Bubble</a:t>
            </a:r>
            <a:endParaRPr lang="en-US" sz="3600" b="1" dirty="0">
              <a:latin typeface="Bradley Hand ITC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343400"/>
            <a:ext cx="617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276600" y="1143000"/>
            <a:ext cx="28194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14800" y="1828800"/>
            <a:ext cx="1219200" cy="121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1066800"/>
            <a:ext cx="2743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Bradley Hand ITC" pitchFamily="66" charset="0"/>
              </a:rPr>
              <a:t>Ionized Hydrogen</a:t>
            </a:r>
          </a:p>
          <a:p>
            <a:pPr algn="ctr"/>
            <a:r>
              <a:rPr lang="en-US" sz="2600" b="1" dirty="0" smtClean="0">
                <a:latin typeface="Bradley Hand ITC" pitchFamily="66" charset="0"/>
              </a:rPr>
              <a:t>(HII)</a:t>
            </a:r>
            <a:endParaRPr lang="en-US" sz="2600" b="1" dirty="0">
              <a:latin typeface="Bradley Hand ITC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429000"/>
            <a:ext cx="2743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Bradley Hand ITC" pitchFamily="66" charset="0"/>
              </a:rPr>
              <a:t>Neutral Hydrogen</a:t>
            </a:r>
          </a:p>
          <a:p>
            <a:r>
              <a:rPr lang="en-US" sz="2600" b="1" dirty="0" smtClean="0">
                <a:latin typeface="Bradley Hand ITC" pitchFamily="66" charset="0"/>
              </a:rPr>
              <a:t>          (HI)</a:t>
            </a:r>
            <a:endParaRPr lang="en-US" sz="2600" b="1" dirty="0">
              <a:latin typeface="Bradley Hand ITC" pitchFamily="66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2514600" y="1676400"/>
            <a:ext cx="1828800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2057400" y="2819400"/>
            <a:ext cx="1447800" cy="609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53200" y="3124200"/>
            <a:ext cx="236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Bradley Hand ITC" pitchFamily="66" charset="0"/>
              </a:rPr>
              <a:t>Spherical Filter</a:t>
            </a:r>
          </a:p>
        </p:txBody>
      </p:sp>
      <p:sp>
        <p:nvSpPr>
          <p:cNvPr id="22" name="Oval 21"/>
          <p:cNvSpPr/>
          <p:nvPr/>
        </p:nvSpPr>
        <p:spPr>
          <a:xfrm>
            <a:off x="4648200" y="1828800"/>
            <a:ext cx="1219200" cy="1219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562600" y="2514600"/>
            <a:ext cx="1676400" cy="685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" name="Group 9"/>
          <p:cNvGrpSpPr/>
          <p:nvPr/>
        </p:nvGrpSpPr>
        <p:grpSpPr>
          <a:xfrm>
            <a:off x="3581400" y="5486400"/>
            <a:ext cx="2352675" cy="533400"/>
            <a:chOff x="2667000" y="2133600"/>
            <a:chExt cx="2352675" cy="428625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67000" y="2133600"/>
              <a:ext cx="141922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38600" y="2133600"/>
              <a:ext cx="98107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2" name="TextBox 31"/>
          <p:cNvSpPr txBox="1"/>
          <p:nvPr/>
        </p:nvSpPr>
        <p:spPr>
          <a:xfrm>
            <a:off x="152400" y="6172200"/>
            <a:ext cx="899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7030A0"/>
                </a:solidFill>
                <a:latin typeface="Bradley Hand ITC" pitchFamily="66" charset="0"/>
              </a:rPr>
              <a:t>Datta</a:t>
            </a:r>
            <a:r>
              <a:rPr lang="en-US" sz="2200" b="1" dirty="0" smtClean="0">
                <a:solidFill>
                  <a:srgbClr val="7030A0"/>
                </a:solidFill>
                <a:latin typeface="Bradley Hand ITC" pitchFamily="66" charset="0"/>
              </a:rPr>
              <a:t>, K. K., </a:t>
            </a:r>
            <a:r>
              <a:rPr lang="en-US" sz="2200" b="1" dirty="0" err="1" smtClean="0">
                <a:solidFill>
                  <a:srgbClr val="7030A0"/>
                </a:solidFill>
                <a:latin typeface="Bradley Hand ITC" pitchFamily="66" charset="0"/>
              </a:rPr>
              <a:t>Bharadwaj</a:t>
            </a:r>
            <a:r>
              <a:rPr lang="en-US" sz="2200" b="1" dirty="0" smtClean="0">
                <a:solidFill>
                  <a:srgbClr val="7030A0"/>
                </a:solidFill>
                <a:latin typeface="Bradley Hand ITC" pitchFamily="66" charset="0"/>
              </a:rPr>
              <a:t>, S., &amp; </a:t>
            </a:r>
            <a:r>
              <a:rPr lang="en-US" sz="2200" b="1" dirty="0" err="1" smtClean="0">
                <a:solidFill>
                  <a:srgbClr val="7030A0"/>
                </a:solidFill>
                <a:latin typeface="Bradley Hand ITC" pitchFamily="66" charset="0"/>
              </a:rPr>
              <a:t>Choudhury</a:t>
            </a:r>
            <a:r>
              <a:rPr lang="en-US" sz="2200" b="1" dirty="0" smtClean="0">
                <a:solidFill>
                  <a:srgbClr val="7030A0"/>
                </a:solidFill>
                <a:latin typeface="Bradley Hand ITC" pitchFamily="66" charset="0"/>
              </a:rPr>
              <a:t>, T. R., 2007,MNRAS, 382, 109</a:t>
            </a:r>
            <a:endParaRPr lang="en-US" sz="2200" b="1" dirty="0">
              <a:solidFill>
                <a:srgbClr val="7030A0"/>
              </a:solidFill>
              <a:latin typeface="Bradley Hand ITC" pitchFamily="66" charset="0"/>
            </a:endParaRPr>
          </a:p>
        </p:txBody>
      </p:sp>
      <p:pic>
        <p:nvPicPr>
          <p:cNvPr id="18" name="Picture 4" descr="C:\Documents and Settings\Susanta\Desktop\talk\sb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124200" y="228600"/>
            <a:ext cx="2438400" cy="3340608"/>
          </a:xfrm>
          <a:prstGeom prst="ellipse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9" name="Picture 7" descr="C:\Documents and Settings\Susanta\Desktop\talk\kanan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3657600"/>
            <a:ext cx="3505200" cy="2629167"/>
          </a:xfrm>
          <a:prstGeom prst="ellipse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15669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 smtClean="0">
                <a:latin typeface="Bradley Hand ITC" pitchFamily="66" charset="0"/>
              </a:rPr>
              <a:t>Matched Filter Technique &amp; Finite Light Travel Time Effect on HII Bubble</a:t>
            </a:r>
            <a:endParaRPr lang="en-US" sz="3600" b="1" u="sng" dirty="0">
              <a:latin typeface="Bradley Hand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00200"/>
            <a:ext cx="868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Bradley Hand ITC" pitchFamily="66" charset="0"/>
              </a:rPr>
              <a:t>To check the </a:t>
            </a:r>
            <a:r>
              <a:rPr lang="en-US" sz="2600" b="1" dirty="0" err="1" smtClean="0">
                <a:solidFill>
                  <a:srgbClr val="FF0000"/>
                </a:solidFill>
                <a:latin typeface="Bradley Hand ITC" pitchFamily="66" charset="0"/>
              </a:rPr>
              <a:t>detectability</a:t>
            </a:r>
            <a:r>
              <a:rPr lang="en-US" sz="2600" b="1" dirty="0" smtClean="0">
                <a:latin typeface="Bradley Hand ITC" pitchFamily="66" charset="0"/>
              </a:rPr>
              <a:t> of these apparently anisotropic shaped bubbles using matched filter technique .</a:t>
            </a:r>
            <a:endParaRPr lang="en-US" sz="2600" b="1" dirty="0">
              <a:latin typeface="Bradley Hand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2004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15669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 smtClean="0">
                <a:latin typeface="Bradley Hand ITC" pitchFamily="66" charset="0"/>
              </a:rPr>
              <a:t>Matched Filter Technique &amp; Finite Light Travel Time Effect on HII Bubble</a:t>
            </a:r>
            <a:endParaRPr lang="en-US" sz="3600" b="1" dirty="0">
              <a:latin typeface="Bradley Hand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00200"/>
            <a:ext cx="868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Bradley Hand ITC" pitchFamily="66" charset="0"/>
              </a:rPr>
              <a:t>To check the </a:t>
            </a:r>
            <a:r>
              <a:rPr lang="en-US" sz="2600" b="1" dirty="0" err="1" smtClean="0">
                <a:solidFill>
                  <a:srgbClr val="FF0000"/>
                </a:solidFill>
                <a:latin typeface="Bradley Hand ITC" pitchFamily="66" charset="0"/>
              </a:rPr>
              <a:t>detectability</a:t>
            </a:r>
            <a:r>
              <a:rPr lang="en-US" sz="2600" b="1" dirty="0" smtClean="0">
                <a:latin typeface="Bradley Hand ITC" pitchFamily="66" charset="0"/>
              </a:rPr>
              <a:t> of these apparently anisotropic shaped bubbles using matched filter technique .</a:t>
            </a:r>
            <a:endParaRPr lang="en-US" sz="2600" b="1" dirty="0">
              <a:latin typeface="Bradley Hand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2004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latin typeface="Bradley Hand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514600"/>
            <a:ext cx="868680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600" b="1" dirty="0" smtClean="0">
                <a:latin typeface="Bradley Hand ITC" pitchFamily="66" charset="0"/>
              </a:rPr>
              <a:t> Effect is along the line of sight (LOS) of the observer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26722" t="909" r="25400" b="37273"/>
          <a:stretch>
            <a:fillRect/>
          </a:stretch>
        </p:blipFill>
        <p:spPr bwMode="auto">
          <a:xfrm rot="5400000">
            <a:off x="2933702" y="2476498"/>
            <a:ext cx="3276598" cy="518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15669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 smtClean="0">
                <a:latin typeface="Bradley Hand ITC" pitchFamily="66" charset="0"/>
              </a:rPr>
              <a:t>Matched Filter Technique &amp; Finite Light Travel Time Effect on HII Bubble</a:t>
            </a:r>
            <a:endParaRPr lang="en-US" sz="3600" b="1" dirty="0">
              <a:latin typeface="Bradley Hand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00200"/>
            <a:ext cx="868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Bradley Hand ITC" pitchFamily="66" charset="0"/>
              </a:rPr>
              <a:t>To check the </a:t>
            </a:r>
            <a:r>
              <a:rPr lang="en-US" sz="2600" b="1" dirty="0" err="1" smtClean="0">
                <a:solidFill>
                  <a:srgbClr val="FF0000"/>
                </a:solidFill>
                <a:latin typeface="Bradley Hand ITC" pitchFamily="66" charset="0"/>
              </a:rPr>
              <a:t>detectability</a:t>
            </a:r>
            <a:r>
              <a:rPr lang="en-US" sz="2600" b="1" dirty="0" smtClean="0">
                <a:latin typeface="Bradley Hand ITC" pitchFamily="66" charset="0"/>
              </a:rPr>
              <a:t> of these apparently anisotropic shaped bubbles using matched filter technique .</a:t>
            </a:r>
            <a:endParaRPr lang="en-US" sz="2600" b="1" dirty="0">
              <a:latin typeface="Bradley Hand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2004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latin typeface="Bradley Hand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667000"/>
            <a:ext cx="868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600" b="1" dirty="0" smtClean="0">
                <a:latin typeface="Bradley Hand ITC" pitchFamily="66" charset="0"/>
              </a:rPr>
              <a:t> Effect is along the line of sight (LOS) of the observer</a:t>
            </a: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600" b="1" dirty="0" smtClean="0">
                <a:latin typeface="Bradley Hand ITC" pitchFamily="66" charset="0"/>
              </a:rPr>
              <a:t> Apparent shapes are symmetric about the LOS 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15669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 smtClean="0">
                <a:latin typeface="Bradley Hand ITC" pitchFamily="66" charset="0"/>
              </a:rPr>
              <a:t>Matched Filter Technique &amp; Finite Light Travel Time Effect on HII Bubble</a:t>
            </a:r>
            <a:endParaRPr lang="en-US" sz="3600" b="1" dirty="0">
              <a:latin typeface="Bradley Hand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00200"/>
            <a:ext cx="868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Bradley Hand ITC" pitchFamily="66" charset="0"/>
              </a:rPr>
              <a:t>To check the </a:t>
            </a:r>
            <a:r>
              <a:rPr lang="en-US" sz="2600" b="1" dirty="0" err="1" smtClean="0">
                <a:solidFill>
                  <a:srgbClr val="FF0000"/>
                </a:solidFill>
                <a:latin typeface="Bradley Hand ITC" pitchFamily="66" charset="0"/>
              </a:rPr>
              <a:t>detectability</a:t>
            </a:r>
            <a:r>
              <a:rPr lang="en-US" sz="2600" b="1" dirty="0" smtClean="0">
                <a:latin typeface="Bradley Hand ITC" pitchFamily="66" charset="0"/>
              </a:rPr>
              <a:t> of these apparently anisotropic shaped bubbles using matched filter technique .</a:t>
            </a:r>
            <a:endParaRPr lang="en-US" sz="2600" b="1" dirty="0">
              <a:latin typeface="Bradley Hand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2004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latin typeface="Bradley Hand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667000"/>
            <a:ext cx="8686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600" b="1" dirty="0" smtClean="0">
                <a:latin typeface="Bradley Hand ITC" pitchFamily="66" charset="0"/>
              </a:rPr>
              <a:t> Effect is along the line of sight (LOS) of the observer</a:t>
            </a: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600" b="1" dirty="0" smtClean="0">
                <a:latin typeface="Bradley Hand ITC" pitchFamily="66" charset="0"/>
              </a:rPr>
              <a:t> Apparent shapes are symmetric about the LOS axis</a:t>
            </a: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600" b="1" dirty="0" smtClean="0">
                <a:latin typeface="Bradley Hand ITC" pitchFamily="66" charset="0"/>
              </a:rPr>
              <a:t> Cross section of these apparent shapes are circular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15669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 smtClean="0">
                <a:latin typeface="Bradley Hand ITC" pitchFamily="66" charset="0"/>
              </a:rPr>
              <a:t>Matched Filter Technique &amp; Finite Light Travel Time Effect on HII Bubble</a:t>
            </a:r>
            <a:endParaRPr lang="en-US" sz="3600" b="1" dirty="0">
              <a:latin typeface="Bradley Hand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00200"/>
            <a:ext cx="868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Bradley Hand ITC" pitchFamily="66" charset="0"/>
              </a:rPr>
              <a:t>To check the </a:t>
            </a:r>
            <a:r>
              <a:rPr lang="en-US" sz="2600" b="1" dirty="0" err="1" smtClean="0">
                <a:solidFill>
                  <a:srgbClr val="FF0000"/>
                </a:solidFill>
                <a:latin typeface="Bradley Hand ITC" pitchFamily="66" charset="0"/>
              </a:rPr>
              <a:t>detectability</a:t>
            </a:r>
            <a:r>
              <a:rPr lang="en-US" sz="2600" b="1" dirty="0" smtClean="0">
                <a:latin typeface="Bradley Hand ITC" pitchFamily="66" charset="0"/>
              </a:rPr>
              <a:t> of these apparently anisotropic shaped bubbles using matched filter technique .</a:t>
            </a:r>
            <a:endParaRPr lang="en-US" sz="2600" b="1" dirty="0">
              <a:latin typeface="Bradley Hand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2004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latin typeface="Bradley Hand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667000"/>
            <a:ext cx="8686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600" b="1" dirty="0" smtClean="0">
                <a:latin typeface="Bradley Hand ITC" pitchFamily="66" charset="0"/>
              </a:rPr>
              <a:t> Effect is along the line of sight (LOS) of the observer</a:t>
            </a: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600" b="1" dirty="0" smtClean="0">
                <a:latin typeface="Bradley Hand ITC" pitchFamily="66" charset="0"/>
              </a:rPr>
              <a:t> Apparent shapes are symmetric about the LOS axis</a:t>
            </a: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600" b="1" dirty="0" smtClean="0">
                <a:latin typeface="Bradley Hand ITC" pitchFamily="66" charset="0"/>
              </a:rPr>
              <a:t> Cross section of these apparent shapes are circular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26722" t="909" r="25400" b="37273"/>
          <a:stretch>
            <a:fillRect/>
          </a:stretch>
        </p:blipFill>
        <p:spPr bwMode="auto">
          <a:xfrm rot="5400000">
            <a:off x="1181102" y="2247898"/>
            <a:ext cx="3276598" cy="518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 rot="5400000">
            <a:off x="1447800" y="4800600"/>
            <a:ext cx="2743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562600" y="3200400"/>
            <a:ext cx="3429000" cy="3200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19800" y="3581400"/>
            <a:ext cx="2514600" cy="2438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rved Down Arrow 13"/>
          <p:cNvSpPr/>
          <p:nvPr/>
        </p:nvSpPr>
        <p:spPr>
          <a:xfrm>
            <a:off x="2667000" y="1752600"/>
            <a:ext cx="4724400" cy="1676400"/>
          </a:xfrm>
          <a:prstGeom prst="curvedDownArrow">
            <a:avLst>
              <a:gd name="adj1" fmla="val 24999"/>
              <a:gd name="adj2" fmla="val 42546"/>
              <a:gd name="adj3" fmla="val 26704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15669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 smtClean="0">
                <a:latin typeface="Bradley Hand ITC" pitchFamily="66" charset="0"/>
              </a:rPr>
              <a:t>Matched Filter Technique &amp; Finite Light Travel Time Effect on HII Bubble</a:t>
            </a:r>
            <a:endParaRPr lang="en-US" sz="3600" b="1" dirty="0">
              <a:latin typeface="Bradley Hand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00200"/>
            <a:ext cx="868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Bradley Hand ITC" pitchFamily="66" charset="0"/>
              </a:rPr>
              <a:t>To check the </a:t>
            </a:r>
            <a:r>
              <a:rPr lang="en-US" sz="2600" b="1" dirty="0" err="1" smtClean="0">
                <a:solidFill>
                  <a:srgbClr val="FF0000"/>
                </a:solidFill>
                <a:latin typeface="Bradley Hand ITC" pitchFamily="66" charset="0"/>
              </a:rPr>
              <a:t>detectability</a:t>
            </a:r>
            <a:r>
              <a:rPr lang="en-US" sz="2600" b="1" dirty="0" smtClean="0">
                <a:latin typeface="Bradley Hand ITC" pitchFamily="66" charset="0"/>
              </a:rPr>
              <a:t> of these apparently anisotropic shaped bubbles using matched filter technique .</a:t>
            </a:r>
            <a:endParaRPr lang="en-US" sz="2600" b="1" dirty="0">
              <a:latin typeface="Bradley Hand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2004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latin typeface="Bradley Hand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667000"/>
            <a:ext cx="8686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600" b="1" dirty="0" smtClean="0">
                <a:latin typeface="Bradley Hand ITC" pitchFamily="66" charset="0"/>
              </a:rPr>
              <a:t> Effect is along the line of sight (LOS) of the observer</a:t>
            </a: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600" b="1" dirty="0" smtClean="0">
                <a:latin typeface="Bradley Hand ITC" pitchFamily="66" charset="0"/>
              </a:rPr>
              <a:t> Apparent shapes are symmetric about the LOS axis</a:t>
            </a: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600" b="1" dirty="0" smtClean="0">
                <a:latin typeface="Bradley Hand ITC" pitchFamily="66" charset="0"/>
              </a:rPr>
              <a:t> Cross section of these apparent shapes are circular</a:t>
            </a: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600" b="1" dirty="0" smtClean="0">
                <a:latin typeface="Bradley Hand ITC" pitchFamily="66" charset="0"/>
              </a:rPr>
              <a:t> We will use spherical filters</a:t>
            </a:r>
            <a:endParaRPr lang="en-US" sz="2600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156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 smtClean="0">
                <a:latin typeface="Bradley Hand ITC" pitchFamily="66" charset="0"/>
              </a:rPr>
              <a:t>Growth of Bubbles &amp; Shape Parameters</a:t>
            </a:r>
            <a:endParaRPr lang="en-US" sz="3600" b="1" dirty="0">
              <a:latin typeface="Bradley Hand ITC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5142" t="3636" r="2518" b="23636"/>
          <a:stretch>
            <a:fillRect/>
          </a:stretch>
        </p:blipFill>
        <p:spPr bwMode="auto">
          <a:xfrm>
            <a:off x="457200" y="1219200"/>
            <a:ext cx="838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t="10909" r="3358"/>
          <a:stretch>
            <a:fillRect/>
          </a:stretch>
        </p:blipFill>
        <p:spPr bwMode="auto">
          <a:xfrm>
            <a:off x="228600" y="3733800"/>
            <a:ext cx="87725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8382000" y="50292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33600" y="6172200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err="1" smtClean="0">
                <a:solidFill>
                  <a:srgbClr val="7030A0"/>
                </a:solidFill>
                <a:latin typeface="Bradley Hand ITC" pitchFamily="66" charset="0"/>
              </a:rPr>
              <a:t>Yu</a:t>
            </a:r>
            <a:r>
              <a:rPr lang="es-ES" sz="2800" b="1" dirty="0" smtClean="0">
                <a:solidFill>
                  <a:srgbClr val="7030A0"/>
                </a:solidFill>
                <a:latin typeface="Bradley Hand ITC" pitchFamily="66" charset="0"/>
              </a:rPr>
              <a:t>, Q. 2005, </a:t>
            </a:r>
            <a:r>
              <a:rPr lang="es-ES" sz="2800" b="1" dirty="0" err="1" smtClean="0">
                <a:solidFill>
                  <a:srgbClr val="7030A0"/>
                </a:solidFill>
                <a:latin typeface="Bradley Hand ITC" pitchFamily="66" charset="0"/>
              </a:rPr>
              <a:t>ApJ</a:t>
            </a:r>
            <a:r>
              <a:rPr lang="es-ES" sz="2800" b="1" dirty="0" smtClean="0">
                <a:solidFill>
                  <a:srgbClr val="7030A0"/>
                </a:solidFill>
                <a:latin typeface="Bradley Hand ITC" pitchFamily="66" charset="0"/>
              </a:rPr>
              <a:t>, 623, 683</a:t>
            </a:r>
            <a:endParaRPr lang="en-US" sz="2800" b="1" dirty="0">
              <a:solidFill>
                <a:srgbClr val="7030A0"/>
              </a:solidFill>
              <a:latin typeface="Bradley Hand ITC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3048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Bradley Hand ITC" pitchFamily="66" charset="0"/>
              </a:rPr>
              <a:t>Two Models of Photon Emission Rate ----</a:t>
            </a:r>
            <a:endParaRPr lang="en-US" sz="2800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21918"/>
          <a:stretch>
            <a:fillRect/>
          </a:stretch>
        </p:blipFill>
        <p:spPr bwMode="auto">
          <a:xfrm>
            <a:off x="1981200" y="1371600"/>
            <a:ext cx="489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t="17273" r="3636" b="20909"/>
          <a:stretch>
            <a:fillRect/>
          </a:stretch>
        </p:blipFill>
        <p:spPr bwMode="auto">
          <a:xfrm>
            <a:off x="533400" y="2590800"/>
            <a:ext cx="807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5800" y="1156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 smtClean="0">
                <a:latin typeface="Bradley Hand ITC" pitchFamily="66" charset="0"/>
              </a:rPr>
              <a:t>Growth of Bubbles &amp; Shape Parameters</a:t>
            </a:r>
            <a:endParaRPr lang="en-US" sz="3600" b="1" dirty="0">
              <a:latin typeface="Bradley Hand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838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Bradley Hand ITC" pitchFamily="66" charset="0"/>
              </a:rPr>
              <a:t>Solution for Model (i):-</a:t>
            </a:r>
            <a:endParaRPr lang="en-US" sz="2800" b="1" dirty="0">
              <a:latin typeface="Bradley Hand ITC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114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Bradley Hand ITC" pitchFamily="66" charset="0"/>
              </a:rPr>
              <a:t>Solution for Model (ii):-</a:t>
            </a:r>
            <a:endParaRPr lang="en-US" sz="2800" b="1" dirty="0">
              <a:latin typeface="Bradley Hand ITC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2623" t="10884" b="7483"/>
          <a:stretch>
            <a:fillRect/>
          </a:stretch>
        </p:blipFill>
        <p:spPr bwMode="auto">
          <a:xfrm>
            <a:off x="152400" y="51054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 l="15259" t="21918" r="14986" b="34246"/>
          <a:stretch>
            <a:fillRect/>
          </a:stretch>
        </p:blipFill>
        <p:spPr bwMode="auto">
          <a:xfrm>
            <a:off x="4495800" y="4114800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28600"/>
            <a:ext cx="914399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86200" y="1066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Bradley Hand ITC" pitchFamily="66" charset="0"/>
              </a:rPr>
              <a:t>Model (ii)</a:t>
            </a:r>
            <a:endParaRPr lang="en-US" sz="2800" b="1" dirty="0">
              <a:latin typeface="Bradley Hand ITC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86400" y="1371600"/>
            <a:ext cx="7620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19800" y="2971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Bradley Hand ITC" pitchFamily="66" charset="0"/>
              </a:rPr>
              <a:t>Model (i)</a:t>
            </a:r>
            <a:endParaRPr lang="en-US" sz="2800" b="1" dirty="0">
              <a:latin typeface="Bradley Hand ITC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6515100" y="2552700"/>
            <a:ext cx="609600" cy="76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Susanta\Desktop\talk\Reioniz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8904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81800" y="58674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Bradley Hand ITC" pitchFamily="66" charset="0"/>
              </a:rPr>
              <a:t>Image credit: NASA/</a:t>
            </a:r>
            <a:r>
              <a:rPr lang="en-US" sz="2400" b="1" dirty="0" err="1" smtClean="0">
                <a:solidFill>
                  <a:srgbClr val="FFC000"/>
                </a:solidFill>
                <a:latin typeface="Bradley Hand ITC" pitchFamily="66" charset="0"/>
              </a:rPr>
              <a:t>STScI</a:t>
            </a:r>
            <a:endParaRPr lang="en-US" sz="2400" b="1" dirty="0">
              <a:solidFill>
                <a:srgbClr val="FFC00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7188" t="11905" r="3830" b="11905"/>
          <a:stretch>
            <a:fillRect/>
          </a:stretch>
        </p:blipFill>
        <p:spPr bwMode="auto">
          <a:xfrm>
            <a:off x="457200" y="16764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5132" t="21769" r="3128"/>
          <a:stretch>
            <a:fillRect/>
          </a:stretch>
        </p:blipFill>
        <p:spPr bwMode="auto">
          <a:xfrm>
            <a:off x="0" y="5181600"/>
            <a:ext cx="9144000" cy="9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 l="6364" t="39116" b="22789"/>
          <a:stretch>
            <a:fillRect/>
          </a:stretch>
        </p:blipFill>
        <p:spPr bwMode="auto">
          <a:xfrm>
            <a:off x="609600" y="3276600"/>
            <a:ext cx="784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5800" y="1156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 smtClean="0">
                <a:latin typeface="Bradley Hand ITC" pitchFamily="66" charset="0"/>
              </a:rPr>
              <a:t>Growth of Bubbles &amp; Shape Parameters</a:t>
            </a:r>
            <a:endParaRPr lang="en-US" sz="3600" b="1" dirty="0">
              <a:latin typeface="Bradley Hand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838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Bradley Hand ITC" pitchFamily="66" charset="0"/>
              </a:rPr>
              <a:t>For Model (i)</a:t>
            </a:r>
            <a:endParaRPr lang="en-US" sz="2800" b="1" dirty="0">
              <a:latin typeface="Bradley Hand ITC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419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Bradley Hand ITC" pitchFamily="66" charset="0"/>
              </a:rPr>
              <a:t>For Model (ii)</a:t>
            </a:r>
            <a:endParaRPr lang="en-US" sz="2800" b="1" dirty="0">
              <a:latin typeface="Bradley Hand ITC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6172200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err="1" smtClean="0">
                <a:solidFill>
                  <a:srgbClr val="7030A0"/>
                </a:solidFill>
                <a:latin typeface="Bradley Hand ITC" pitchFamily="66" charset="0"/>
              </a:rPr>
              <a:t>Yu</a:t>
            </a:r>
            <a:r>
              <a:rPr lang="es-ES" sz="2800" b="1" dirty="0" smtClean="0">
                <a:solidFill>
                  <a:srgbClr val="7030A0"/>
                </a:solidFill>
                <a:latin typeface="Bradley Hand ITC" pitchFamily="66" charset="0"/>
              </a:rPr>
              <a:t>, Q. 2005, </a:t>
            </a:r>
            <a:r>
              <a:rPr lang="es-ES" sz="2800" b="1" dirty="0" err="1" smtClean="0">
                <a:solidFill>
                  <a:srgbClr val="7030A0"/>
                </a:solidFill>
                <a:latin typeface="Bradley Hand ITC" pitchFamily="66" charset="0"/>
              </a:rPr>
              <a:t>ApJ</a:t>
            </a:r>
            <a:r>
              <a:rPr lang="es-ES" sz="2800" b="1" dirty="0" smtClean="0">
                <a:solidFill>
                  <a:srgbClr val="7030A0"/>
                </a:solidFill>
                <a:latin typeface="Bradley Hand ITC" pitchFamily="66" charset="0"/>
              </a:rPr>
              <a:t>, 623, 683</a:t>
            </a:r>
            <a:endParaRPr lang="en-US" sz="2800" b="1" dirty="0">
              <a:solidFill>
                <a:srgbClr val="7030A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2600" y="1524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 smtClean="0">
                <a:latin typeface="Bradley Hand ITC" pitchFamily="66" charset="0"/>
              </a:rPr>
              <a:t>QSO &amp; Bubble Parameters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5454" t="43637" r="27273" b="27272"/>
          <a:stretch>
            <a:fillRect/>
          </a:stretch>
        </p:blipFill>
        <p:spPr bwMode="auto">
          <a:xfrm>
            <a:off x="5105400" y="13716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" y="2971800"/>
            <a:ext cx="7696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Bradley Hand ITC" pitchFamily="66" charset="0"/>
              </a:rPr>
              <a:t>We assume QSO is sitting at </a:t>
            </a:r>
            <a:r>
              <a:rPr lang="en-US" sz="2600" b="1" dirty="0" err="1" smtClean="0">
                <a:latin typeface="Bradley Hand ITC" pitchFamily="66" charset="0"/>
              </a:rPr>
              <a:t>redshift</a:t>
            </a:r>
            <a:endParaRPr lang="en-US" sz="2600" b="1" dirty="0" smtClean="0">
              <a:latin typeface="Bradley Hand ITC" pitchFamily="66" charset="0"/>
            </a:endParaRPr>
          </a:p>
          <a:p>
            <a:endParaRPr lang="en-US" sz="2600" b="1" dirty="0" smtClean="0">
              <a:latin typeface="Bradley Hand ITC" pitchFamily="66" charset="0"/>
            </a:endParaRPr>
          </a:p>
          <a:p>
            <a:r>
              <a:rPr lang="en-US" sz="2600" b="1" dirty="0" smtClean="0">
                <a:latin typeface="Bradley Hand ITC" pitchFamily="66" charset="0"/>
              </a:rPr>
              <a:t>Corresponding HI 21cm </a:t>
            </a:r>
            <a:r>
              <a:rPr lang="en-US" sz="2600" b="1" dirty="0" err="1" smtClean="0">
                <a:latin typeface="Bradley Hand ITC" pitchFamily="66" charset="0"/>
              </a:rPr>
              <a:t>redshifted</a:t>
            </a:r>
            <a:r>
              <a:rPr lang="en-US" sz="2600" b="1" dirty="0" smtClean="0">
                <a:latin typeface="Bradley Hand ITC" pitchFamily="66" charset="0"/>
              </a:rPr>
              <a:t> frequency </a:t>
            </a:r>
          </a:p>
          <a:p>
            <a:endParaRPr lang="en-US" sz="2600" b="1" dirty="0" smtClean="0">
              <a:latin typeface="Bradley Hand ITC" pitchFamily="66" charset="0"/>
            </a:endParaRPr>
          </a:p>
          <a:p>
            <a:r>
              <a:rPr lang="en-US" sz="2600" b="1" dirty="0" smtClean="0">
                <a:latin typeface="Bradley Hand ITC" pitchFamily="66" charset="0"/>
              </a:rPr>
              <a:t>This is the optimum </a:t>
            </a:r>
            <a:r>
              <a:rPr lang="en-US" sz="2600" b="1" dirty="0" err="1" smtClean="0">
                <a:latin typeface="Bradley Hand ITC" pitchFamily="66" charset="0"/>
              </a:rPr>
              <a:t>redshift</a:t>
            </a:r>
            <a:r>
              <a:rPr lang="en-US" sz="2600" b="1" dirty="0" smtClean="0">
                <a:latin typeface="Bradley Hand ITC" pitchFamily="66" charset="0"/>
              </a:rPr>
              <a:t> for bubble detection using GMRT  </a:t>
            </a:r>
            <a:endParaRPr lang="en-US" sz="2600" b="1" dirty="0">
              <a:latin typeface="Bradley Hand ITC" pitchFamily="66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 l="48635" t="55442" r="21331"/>
          <a:stretch>
            <a:fillRect/>
          </a:stretch>
        </p:blipFill>
        <p:spPr bwMode="auto">
          <a:xfrm>
            <a:off x="7391400" y="2971800"/>
            <a:ext cx="1066800" cy="39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57200" y="55626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Bradley Hand ITC" pitchFamily="66" charset="0"/>
              </a:rPr>
              <a:t>Datta</a:t>
            </a:r>
            <a:r>
              <a:rPr lang="en-US" sz="2800" b="1" dirty="0" smtClean="0">
                <a:solidFill>
                  <a:srgbClr val="7030A0"/>
                </a:solidFill>
                <a:latin typeface="Bradley Hand ITC" pitchFamily="66" charset="0"/>
              </a:rPr>
              <a:t>, K. K., </a:t>
            </a:r>
            <a:r>
              <a:rPr lang="en-US" sz="2800" b="1" dirty="0" err="1" smtClean="0">
                <a:solidFill>
                  <a:srgbClr val="7030A0"/>
                </a:solidFill>
                <a:latin typeface="Bradley Hand ITC" pitchFamily="66" charset="0"/>
              </a:rPr>
              <a:t>Bharadwaj</a:t>
            </a:r>
            <a:r>
              <a:rPr lang="en-US" sz="2800" b="1" dirty="0" smtClean="0">
                <a:solidFill>
                  <a:srgbClr val="7030A0"/>
                </a:solidFill>
                <a:latin typeface="Bradley Hand ITC" pitchFamily="66" charset="0"/>
              </a:rPr>
              <a:t>, S., &amp; </a:t>
            </a:r>
            <a:r>
              <a:rPr lang="en-US" sz="2800" b="1" dirty="0" err="1" smtClean="0">
                <a:solidFill>
                  <a:srgbClr val="7030A0"/>
                </a:solidFill>
                <a:latin typeface="Bradley Hand ITC" pitchFamily="66" charset="0"/>
              </a:rPr>
              <a:t>Choudhury</a:t>
            </a:r>
            <a:r>
              <a:rPr lang="en-US" sz="2800" b="1" dirty="0" smtClean="0">
                <a:solidFill>
                  <a:srgbClr val="7030A0"/>
                </a:solidFill>
                <a:latin typeface="Bradley Hand ITC" pitchFamily="66" charset="0"/>
              </a:rPr>
              <a:t>, T. R., 2009, </a:t>
            </a:r>
            <a:r>
              <a:rPr lang="en-US" sz="2800" b="1" dirty="0" err="1" smtClean="0">
                <a:solidFill>
                  <a:srgbClr val="7030A0"/>
                </a:solidFill>
                <a:latin typeface="Bradley Hand ITC" pitchFamily="66" charset="0"/>
              </a:rPr>
              <a:t>MNRAS.tempL</a:t>
            </a:r>
            <a:r>
              <a:rPr lang="en-US" sz="2800" b="1" dirty="0" smtClean="0">
                <a:solidFill>
                  <a:srgbClr val="7030A0"/>
                </a:solidFill>
                <a:latin typeface="Bradley Hand ITC" pitchFamily="66" charset="0"/>
              </a:rPr>
              <a:t>, 307D</a:t>
            </a:r>
            <a:endParaRPr lang="en-US" sz="2800" b="1" dirty="0">
              <a:solidFill>
                <a:srgbClr val="7030A0"/>
              </a:solidFill>
              <a:latin typeface="Bradley Hand ITC" pitchFamily="66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/>
          <a:srcRect l="6164" t="11905" r="6164" b="50000"/>
          <a:stretch>
            <a:fillRect/>
          </a:stretch>
        </p:blipFill>
        <p:spPr bwMode="auto">
          <a:xfrm>
            <a:off x="7010400" y="3733800"/>
            <a:ext cx="1905000" cy="41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Down Arrow 11"/>
          <p:cNvSpPr/>
          <p:nvPr/>
        </p:nvSpPr>
        <p:spPr>
          <a:xfrm>
            <a:off x="7772400" y="3429000"/>
            <a:ext cx="228600" cy="3048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/>
          <a:srcRect l="39116" t="28231" r="39115" b="28231"/>
          <a:stretch>
            <a:fillRect/>
          </a:stretch>
        </p:blipFill>
        <p:spPr bwMode="auto">
          <a:xfrm>
            <a:off x="2819400" y="1371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4848" r="29809"/>
          <a:stretch>
            <a:fillRect/>
          </a:stretch>
        </p:blipFill>
        <p:spPr bwMode="auto">
          <a:xfrm>
            <a:off x="2819400" y="1066800"/>
            <a:ext cx="3657600" cy="559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52600" y="1524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 smtClean="0">
                <a:latin typeface="Bradley Hand ITC" pitchFamily="66" charset="0"/>
              </a:rPr>
              <a:t>Bubble Parameters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971800"/>
            <a:ext cx="1981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Bradley Hand ITC" pitchFamily="66" charset="0"/>
              </a:rPr>
              <a:t>For Models (</a:t>
            </a:r>
            <a:r>
              <a:rPr lang="en-US" sz="2600" b="1" dirty="0" err="1" smtClean="0">
                <a:latin typeface="Bradley Hand ITC" pitchFamily="66" charset="0"/>
              </a:rPr>
              <a:t>i</a:t>
            </a:r>
            <a:r>
              <a:rPr lang="en-US" sz="2600" b="1" dirty="0" smtClean="0">
                <a:latin typeface="Bradley Hand ITC" pitchFamily="66" charset="0"/>
              </a:rPr>
              <a:t>) &amp; (ii)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846" r="1282" b="65909"/>
          <a:stretch>
            <a:fillRect/>
          </a:stretch>
        </p:blipFill>
        <p:spPr bwMode="auto">
          <a:xfrm>
            <a:off x="533400" y="990600"/>
            <a:ext cx="845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44545" t="41837" b="36394"/>
          <a:stretch>
            <a:fillRect/>
          </a:stretch>
        </p:blipFill>
        <p:spPr bwMode="auto">
          <a:xfrm>
            <a:off x="3505200" y="304800"/>
            <a:ext cx="2324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 t="28231" r="44539" b="28231"/>
          <a:stretch>
            <a:fillRect/>
          </a:stretch>
        </p:blipFill>
        <p:spPr bwMode="auto">
          <a:xfrm>
            <a:off x="2057400" y="5715000"/>
            <a:ext cx="15478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-951706" y="2932906"/>
            <a:ext cx="2819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t="33673" r="44558" b="6463"/>
          <a:stretch>
            <a:fillRect/>
          </a:stretch>
        </p:blipFill>
        <p:spPr bwMode="auto">
          <a:xfrm rot="16200000">
            <a:off x="-174709" y="2613109"/>
            <a:ext cx="759402" cy="40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90000" t="41837" b="39115"/>
          <a:stretch>
            <a:fillRect/>
          </a:stretch>
        </p:blipFill>
        <p:spPr bwMode="auto">
          <a:xfrm>
            <a:off x="4724400" y="5029200"/>
            <a:ext cx="419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3048000" y="4876800"/>
            <a:ext cx="4038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5791200"/>
            <a:ext cx="3467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rcRect l="2727" t="42727" r="24545" b="35455"/>
          <a:stretch>
            <a:fillRect/>
          </a:stretch>
        </p:blipFill>
        <p:spPr bwMode="auto">
          <a:xfrm>
            <a:off x="533400" y="533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/>
          <a:srcRect l="37879" t="42727" r="11212" b="35455"/>
          <a:stretch>
            <a:fillRect/>
          </a:stretch>
        </p:blipFill>
        <p:spPr bwMode="auto">
          <a:xfrm>
            <a:off x="7315200" y="533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846" r="1282" b="65909"/>
          <a:stretch>
            <a:fillRect/>
          </a:stretch>
        </p:blipFill>
        <p:spPr bwMode="auto">
          <a:xfrm>
            <a:off x="533400" y="990600"/>
            <a:ext cx="845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44545" t="41837" b="36394"/>
          <a:stretch>
            <a:fillRect/>
          </a:stretch>
        </p:blipFill>
        <p:spPr bwMode="auto">
          <a:xfrm>
            <a:off x="3505200" y="304800"/>
            <a:ext cx="2324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 t="28231" r="44539" b="28231"/>
          <a:stretch>
            <a:fillRect/>
          </a:stretch>
        </p:blipFill>
        <p:spPr bwMode="auto">
          <a:xfrm>
            <a:off x="2057400" y="5715000"/>
            <a:ext cx="15478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-951706" y="2932906"/>
            <a:ext cx="2819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t="33673" r="44558" b="6463"/>
          <a:stretch>
            <a:fillRect/>
          </a:stretch>
        </p:blipFill>
        <p:spPr bwMode="auto">
          <a:xfrm rot="16200000">
            <a:off x="-174709" y="2613109"/>
            <a:ext cx="759402" cy="40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90000" t="41837" b="39115"/>
          <a:stretch>
            <a:fillRect/>
          </a:stretch>
        </p:blipFill>
        <p:spPr bwMode="auto">
          <a:xfrm>
            <a:off x="4724400" y="5029200"/>
            <a:ext cx="419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3048000" y="4876800"/>
            <a:ext cx="4038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5791200"/>
            <a:ext cx="3467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rcRect l="2727" t="42727" r="24545" b="35455"/>
          <a:stretch>
            <a:fillRect/>
          </a:stretch>
        </p:blipFill>
        <p:spPr bwMode="auto">
          <a:xfrm>
            <a:off x="533400" y="533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/>
          <a:srcRect l="37879" t="42727" r="11212" b="35455"/>
          <a:stretch>
            <a:fillRect/>
          </a:stretch>
        </p:blipFill>
        <p:spPr bwMode="auto">
          <a:xfrm>
            <a:off x="7315200" y="533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 rot="10800000" flipV="1">
            <a:off x="3581400" y="990600"/>
            <a:ext cx="762000" cy="382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781800" y="5638800"/>
            <a:ext cx="914400" cy="762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846" r="2137" b="65909"/>
          <a:stretch>
            <a:fillRect/>
          </a:stretch>
        </p:blipFill>
        <p:spPr bwMode="auto">
          <a:xfrm>
            <a:off x="533400" y="990600"/>
            <a:ext cx="838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44545" t="41837" b="36394"/>
          <a:stretch>
            <a:fillRect/>
          </a:stretch>
        </p:blipFill>
        <p:spPr bwMode="auto">
          <a:xfrm>
            <a:off x="3505200" y="304800"/>
            <a:ext cx="2324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 t="28231" r="44539" b="28231"/>
          <a:stretch>
            <a:fillRect/>
          </a:stretch>
        </p:blipFill>
        <p:spPr bwMode="auto">
          <a:xfrm>
            <a:off x="2057400" y="5715000"/>
            <a:ext cx="15478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-951706" y="2932906"/>
            <a:ext cx="2819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t="33673" r="44558" b="6463"/>
          <a:stretch>
            <a:fillRect/>
          </a:stretch>
        </p:blipFill>
        <p:spPr bwMode="auto">
          <a:xfrm rot="16200000">
            <a:off x="-174709" y="2613109"/>
            <a:ext cx="759402" cy="40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90000" t="41837" b="39115"/>
          <a:stretch>
            <a:fillRect/>
          </a:stretch>
        </p:blipFill>
        <p:spPr bwMode="auto">
          <a:xfrm>
            <a:off x="4724400" y="5029200"/>
            <a:ext cx="419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3048000" y="4876800"/>
            <a:ext cx="4038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5791200"/>
            <a:ext cx="3467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rcRect l="2727" t="42727" r="24545" b="35455"/>
          <a:stretch>
            <a:fillRect/>
          </a:stretch>
        </p:blipFill>
        <p:spPr bwMode="auto">
          <a:xfrm>
            <a:off x="533400" y="533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/>
          <a:srcRect l="37879" t="42727" r="11212" b="35455"/>
          <a:stretch>
            <a:fillRect/>
          </a:stretch>
        </p:blipFill>
        <p:spPr bwMode="auto">
          <a:xfrm>
            <a:off x="7315200" y="533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 rot="5400000" flipH="1" flipV="1">
            <a:off x="76200" y="2971800"/>
            <a:ext cx="2133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4457700" y="3238500"/>
            <a:ext cx="1600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38800" y="2819400"/>
            <a:ext cx="19050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Bradley Hand ITC" pitchFamily="66" charset="0"/>
              </a:rPr>
              <a:t>R_max</a:t>
            </a:r>
            <a:endParaRPr lang="en-US" sz="3000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5400" y="2743200"/>
            <a:ext cx="19050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Bradley Hand ITC" pitchFamily="66" charset="0"/>
              </a:rPr>
              <a:t>R_max</a:t>
            </a:r>
            <a:endParaRPr lang="en-US" sz="3000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b="66406"/>
          <a:stretch>
            <a:fillRect/>
          </a:stretch>
        </p:blipFill>
        <p:spPr bwMode="auto">
          <a:xfrm>
            <a:off x="762000" y="1066800"/>
            <a:ext cx="816864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t="28231" r="45950" b="28676"/>
          <a:stretch>
            <a:fillRect/>
          </a:stretch>
        </p:blipFill>
        <p:spPr bwMode="auto">
          <a:xfrm>
            <a:off x="2514600" y="5791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t="33673" r="44558" b="6463"/>
          <a:stretch>
            <a:fillRect/>
          </a:stretch>
        </p:blipFill>
        <p:spPr bwMode="auto">
          <a:xfrm rot="16200000">
            <a:off x="-194828" y="2480830"/>
            <a:ext cx="84685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-799306" y="3085306"/>
            <a:ext cx="2819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24200" y="4953000"/>
            <a:ext cx="2590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 l="19524" t="-12745"/>
          <a:stretch>
            <a:fillRect/>
          </a:stretch>
        </p:blipFill>
        <p:spPr bwMode="auto">
          <a:xfrm>
            <a:off x="4267200" y="4953000"/>
            <a:ext cx="80486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5791200"/>
            <a:ext cx="3467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rcRect l="2727" t="42727" r="24545" b="35455"/>
          <a:stretch>
            <a:fillRect/>
          </a:stretch>
        </p:blipFill>
        <p:spPr bwMode="auto">
          <a:xfrm>
            <a:off x="762000" y="609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/>
          <a:srcRect l="37879" t="42727" r="11212" b="35455"/>
          <a:stretch>
            <a:fillRect/>
          </a:stretch>
        </p:blipFill>
        <p:spPr bwMode="auto">
          <a:xfrm>
            <a:off x="7315200" y="609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846" t="64773" r="2972" b="2273"/>
          <a:stretch>
            <a:fillRect/>
          </a:stretch>
        </p:blipFill>
        <p:spPr bwMode="auto">
          <a:xfrm>
            <a:off x="588580" y="1295400"/>
            <a:ext cx="840302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44545" t="41837" b="36394"/>
          <a:stretch>
            <a:fillRect/>
          </a:stretch>
        </p:blipFill>
        <p:spPr bwMode="auto">
          <a:xfrm>
            <a:off x="3200400" y="152400"/>
            <a:ext cx="2324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-951706" y="2932906"/>
            <a:ext cx="2819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 t="33673" r="59044" b="28231"/>
          <a:stretch>
            <a:fillRect/>
          </a:stretch>
        </p:blipFill>
        <p:spPr bwMode="auto">
          <a:xfrm>
            <a:off x="2438400" y="58674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 l="90000" t="41837" b="39115"/>
          <a:stretch>
            <a:fillRect/>
          </a:stretch>
        </p:blipFill>
        <p:spPr bwMode="auto">
          <a:xfrm>
            <a:off x="4724400" y="5029200"/>
            <a:ext cx="419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 t="33673" r="44558" b="6463"/>
          <a:stretch>
            <a:fillRect/>
          </a:stretch>
        </p:blipFill>
        <p:spPr bwMode="auto">
          <a:xfrm rot="16200000">
            <a:off x="-174709" y="2613109"/>
            <a:ext cx="759402" cy="40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/>
          <a:srcRect l="66382" t="36348" r="26792" b="44539"/>
          <a:stretch>
            <a:fillRect/>
          </a:stretch>
        </p:blipFill>
        <p:spPr bwMode="auto">
          <a:xfrm>
            <a:off x="3581400" y="58674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>
            <a:off x="2743200" y="4876800"/>
            <a:ext cx="4038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5867400"/>
            <a:ext cx="3467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/>
          <a:srcRect l="2727" t="42727" r="24545" b="35455"/>
          <a:stretch>
            <a:fillRect/>
          </a:stretch>
        </p:blipFill>
        <p:spPr bwMode="auto">
          <a:xfrm>
            <a:off x="609600" y="838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/>
          <a:srcRect l="37879" t="42727" r="11212" b="35455"/>
          <a:stretch>
            <a:fillRect/>
          </a:stretch>
        </p:blipFill>
        <p:spPr bwMode="auto">
          <a:xfrm>
            <a:off x="7391400" y="838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t="66069" b="1457"/>
          <a:stretch>
            <a:fillRect/>
          </a:stretch>
        </p:blipFill>
        <p:spPr bwMode="auto">
          <a:xfrm>
            <a:off x="609600" y="762000"/>
            <a:ext cx="8305800" cy="359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t="33673" r="44558" b="6463"/>
          <a:stretch>
            <a:fillRect/>
          </a:stretch>
        </p:blipFill>
        <p:spPr bwMode="auto">
          <a:xfrm rot="16200000">
            <a:off x="-194828" y="2709429"/>
            <a:ext cx="84685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-875506" y="3009106"/>
            <a:ext cx="2819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00400" y="4648200"/>
            <a:ext cx="2590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 l="19524" t="-12745"/>
          <a:stretch>
            <a:fillRect/>
          </a:stretch>
        </p:blipFill>
        <p:spPr bwMode="auto">
          <a:xfrm>
            <a:off x="4343400" y="4648200"/>
            <a:ext cx="80486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5791200"/>
            <a:ext cx="3467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/>
          <a:srcRect t="33673" r="59044" b="28231"/>
          <a:stretch>
            <a:fillRect/>
          </a:stretch>
        </p:blipFill>
        <p:spPr bwMode="auto">
          <a:xfrm>
            <a:off x="2514600" y="57912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/>
          <a:srcRect l="66382" t="36348" r="26792" b="44539"/>
          <a:stretch>
            <a:fillRect/>
          </a:stretch>
        </p:blipFill>
        <p:spPr bwMode="auto">
          <a:xfrm>
            <a:off x="3657600" y="57912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/>
          <a:srcRect l="2727" t="42727" r="24545" b="35455"/>
          <a:stretch>
            <a:fillRect/>
          </a:stretch>
        </p:blipFill>
        <p:spPr bwMode="auto">
          <a:xfrm>
            <a:off x="533400" y="304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9"/>
          <a:srcRect l="37879" t="42727" r="11212" b="35455"/>
          <a:stretch>
            <a:fillRect/>
          </a:stretch>
        </p:blipFill>
        <p:spPr bwMode="auto">
          <a:xfrm>
            <a:off x="7315200" y="304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 smtClean="0">
                <a:latin typeface="Bradley Hand ITC" pitchFamily="66" charset="0"/>
              </a:rPr>
              <a:t>Search with Spherical Filters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200400" y="2590800"/>
            <a:ext cx="27527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038600" y="3657600"/>
            <a:ext cx="990600" cy="990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143000"/>
            <a:ext cx="8686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>
                <a:latin typeface="Bradley Hand ITC" pitchFamily="66" charset="0"/>
              </a:rPr>
              <a:t>Search Parameters</a:t>
            </a:r>
            <a:r>
              <a:rPr lang="en-US" sz="2600" b="1" dirty="0" smtClean="0">
                <a:latin typeface="Bradley Hand ITC" pitchFamily="66" charset="0"/>
              </a:rPr>
              <a:t>:--</a:t>
            </a:r>
          </a:p>
          <a:p>
            <a:endParaRPr lang="en-US" sz="2600" b="1" dirty="0" smtClean="0">
              <a:latin typeface="Bradley Hand ITC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600" b="1" dirty="0" smtClean="0">
                <a:latin typeface="Bradley Hand ITC" pitchFamily="66" charset="0"/>
              </a:rPr>
              <a:t> Radius of the filter</a:t>
            </a:r>
            <a:endParaRPr lang="en-US" sz="2600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be 2"/>
          <p:cNvSpPr/>
          <p:nvPr/>
        </p:nvSpPr>
        <p:spPr>
          <a:xfrm>
            <a:off x="2438400" y="1676400"/>
            <a:ext cx="3962400" cy="3657600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00400" y="3048000"/>
            <a:ext cx="1676400" cy="17373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800000" h="180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3048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Bradley Hand ITC" pitchFamily="66" charset="0"/>
              </a:rPr>
              <a:t>A Simple Model</a:t>
            </a:r>
            <a:endParaRPr lang="en-US" sz="3600" b="1" u="sng" dirty="0">
              <a:latin typeface="Bradley Hand ITC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19800" y="2667000"/>
            <a:ext cx="12192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1752600" y="3962400"/>
            <a:ext cx="16002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29400" y="28956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radley Hand ITC" pitchFamily="66" charset="0"/>
              </a:rPr>
              <a:t>Uniform HI</a:t>
            </a:r>
          </a:p>
          <a:p>
            <a:pPr algn="ctr"/>
            <a:r>
              <a:rPr lang="en-US" sz="3200" dirty="0" smtClean="0">
                <a:latin typeface="Bradley Hand ITC" pitchFamily="66" charset="0"/>
              </a:rPr>
              <a:t>Medium</a:t>
            </a:r>
            <a:endParaRPr lang="en-US" sz="3200" dirty="0">
              <a:latin typeface="Bradley Hand ITC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45720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radley Hand ITC" pitchFamily="66" charset="0"/>
              </a:rPr>
              <a:t>Perfectly Spherical HII Bubble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 smtClean="0">
                <a:latin typeface="Bradley Hand ITC" pitchFamily="66" charset="0"/>
              </a:rPr>
              <a:t>Search with Spherical Filters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200400" y="2590800"/>
            <a:ext cx="27527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962400" y="3505200"/>
            <a:ext cx="1219200" cy="1219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143000"/>
            <a:ext cx="8686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>
                <a:latin typeface="Bradley Hand ITC" pitchFamily="66" charset="0"/>
              </a:rPr>
              <a:t>Search Parameters</a:t>
            </a:r>
            <a:r>
              <a:rPr lang="en-US" sz="2600" b="1" dirty="0" smtClean="0">
                <a:latin typeface="Bradley Hand ITC" pitchFamily="66" charset="0"/>
              </a:rPr>
              <a:t>:--</a:t>
            </a:r>
          </a:p>
          <a:p>
            <a:endParaRPr lang="en-US" sz="2600" b="1" dirty="0" smtClean="0">
              <a:latin typeface="Bradley Hand ITC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600" b="1" dirty="0" smtClean="0">
                <a:latin typeface="Bradley Hand ITC" pitchFamily="66" charset="0"/>
              </a:rPr>
              <a:t> Radius of the filter</a:t>
            </a:r>
            <a:endParaRPr lang="en-US" sz="2600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 smtClean="0">
                <a:latin typeface="Bradley Hand ITC" pitchFamily="66" charset="0"/>
              </a:rPr>
              <a:t>Search with Spherical Filters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200400" y="2590800"/>
            <a:ext cx="27527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581400" y="3124200"/>
            <a:ext cx="1981200" cy="2057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143000"/>
            <a:ext cx="8686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>
                <a:latin typeface="Bradley Hand ITC" pitchFamily="66" charset="0"/>
              </a:rPr>
              <a:t>Search Parameters</a:t>
            </a:r>
            <a:r>
              <a:rPr lang="en-US" sz="2600" b="1" dirty="0" smtClean="0">
                <a:latin typeface="Bradley Hand ITC" pitchFamily="66" charset="0"/>
              </a:rPr>
              <a:t>:--</a:t>
            </a:r>
          </a:p>
          <a:p>
            <a:endParaRPr lang="en-US" sz="2600" b="1" dirty="0" smtClean="0">
              <a:latin typeface="Bradley Hand ITC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600" b="1" dirty="0" smtClean="0">
                <a:latin typeface="Bradley Hand ITC" pitchFamily="66" charset="0"/>
              </a:rPr>
              <a:t> Radius of the filter</a:t>
            </a:r>
            <a:endParaRPr lang="en-US" sz="2600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 smtClean="0">
                <a:latin typeface="Bradley Hand ITC" pitchFamily="66" charset="0"/>
              </a:rPr>
              <a:t>Search with Spherical Filters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200400" y="3657600"/>
            <a:ext cx="27527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572000" y="4191000"/>
            <a:ext cx="1981200" cy="2057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990600"/>
            <a:ext cx="8686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>
                <a:latin typeface="Bradley Hand ITC" pitchFamily="66" charset="0"/>
              </a:rPr>
              <a:t>Search Parameters</a:t>
            </a:r>
            <a:r>
              <a:rPr lang="en-US" sz="2600" b="1" dirty="0" smtClean="0">
                <a:latin typeface="Bradley Hand ITC" pitchFamily="66" charset="0"/>
              </a:rPr>
              <a:t>:--</a:t>
            </a:r>
          </a:p>
          <a:p>
            <a:endParaRPr lang="en-US" sz="2600" b="1" dirty="0" smtClean="0">
              <a:latin typeface="Bradley Hand ITC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600" b="1" dirty="0" smtClean="0">
                <a:latin typeface="Bradley Hand ITC" pitchFamily="66" charset="0"/>
              </a:rPr>
              <a:t> Radius of the filter</a:t>
            </a:r>
          </a:p>
          <a:p>
            <a:endParaRPr lang="en-US" sz="2600" b="1" dirty="0" smtClean="0">
              <a:latin typeface="Bradley Hand ITC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600" b="1" dirty="0" smtClean="0">
                <a:latin typeface="Bradley Hand ITC" pitchFamily="66" charset="0"/>
              </a:rPr>
              <a:t> We assume sky plane position coordinates QSO is known, so we vary redshift or frequency of filter centre.</a:t>
            </a:r>
            <a:endParaRPr lang="en-US" sz="2600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 smtClean="0">
                <a:latin typeface="Bradley Hand ITC" pitchFamily="66" charset="0"/>
              </a:rPr>
              <a:t>Search with Spherical Filters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200400" y="3657600"/>
            <a:ext cx="27527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810000" y="4191000"/>
            <a:ext cx="1981200" cy="2057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990600"/>
            <a:ext cx="8686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>
                <a:latin typeface="Bradley Hand ITC" pitchFamily="66" charset="0"/>
              </a:rPr>
              <a:t>Search Parameters</a:t>
            </a:r>
            <a:r>
              <a:rPr lang="en-US" sz="2600" b="1" dirty="0" smtClean="0">
                <a:latin typeface="Bradley Hand ITC" pitchFamily="66" charset="0"/>
              </a:rPr>
              <a:t>:--</a:t>
            </a:r>
          </a:p>
          <a:p>
            <a:endParaRPr lang="en-US" sz="2600" b="1" dirty="0" smtClean="0">
              <a:latin typeface="Bradley Hand ITC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600" b="1" dirty="0" smtClean="0">
                <a:latin typeface="Bradley Hand ITC" pitchFamily="66" charset="0"/>
              </a:rPr>
              <a:t> Radius of the filter</a:t>
            </a:r>
          </a:p>
          <a:p>
            <a:endParaRPr lang="en-US" sz="2600" b="1" dirty="0" smtClean="0">
              <a:latin typeface="Bradley Hand ITC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600" b="1" dirty="0" smtClean="0">
                <a:latin typeface="Bradley Hand ITC" pitchFamily="66" charset="0"/>
              </a:rPr>
              <a:t> We assume sky plane position coordinates of QSO is known, so we vary redshift or frequency of filter centre.</a:t>
            </a:r>
            <a:endParaRPr lang="en-US" sz="2600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 smtClean="0">
                <a:latin typeface="Bradley Hand ITC" pitchFamily="66" charset="0"/>
              </a:rPr>
              <a:t>Search with Spherical Filters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200400" y="3657600"/>
            <a:ext cx="27527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124200" y="4191000"/>
            <a:ext cx="1981200" cy="2057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990600"/>
            <a:ext cx="8686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>
                <a:latin typeface="Bradley Hand ITC" pitchFamily="66" charset="0"/>
              </a:rPr>
              <a:t>Search Parameters</a:t>
            </a:r>
            <a:r>
              <a:rPr lang="en-US" sz="2600" b="1" dirty="0" smtClean="0">
                <a:latin typeface="Bradley Hand ITC" pitchFamily="66" charset="0"/>
              </a:rPr>
              <a:t>:--</a:t>
            </a:r>
          </a:p>
          <a:p>
            <a:endParaRPr lang="en-US" sz="2600" b="1" dirty="0" smtClean="0">
              <a:latin typeface="Bradley Hand ITC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600" b="1" dirty="0" smtClean="0">
                <a:latin typeface="Bradley Hand ITC" pitchFamily="66" charset="0"/>
              </a:rPr>
              <a:t> Radius of the filter</a:t>
            </a:r>
          </a:p>
          <a:p>
            <a:endParaRPr lang="en-US" sz="2600" b="1" dirty="0" smtClean="0">
              <a:latin typeface="Bradley Hand ITC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600" b="1" dirty="0" smtClean="0">
                <a:latin typeface="Bradley Hand ITC" pitchFamily="66" charset="0"/>
              </a:rPr>
              <a:t> We assume sky plane position coordinates of QSO is known, so we vary redshift or frequency of filter centre.</a:t>
            </a:r>
            <a:endParaRPr lang="en-US" sz="2600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 smtClean="0">
                <a:latin typeface="Bradley Hand ITC" pitchFamily="66" charset="0"/>
              </a:rPr>
              <a:t>Search with Spherical Filters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200400" y="3952875"/>
            <a:ext cx="27527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429000" y="4343400"/>
            <a:ext cx="2286000" cy="2286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838200"/>
            <a:ext cx="8686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>
                <a:latin typeface="Bradley Hand ITC" pitchFamily="66" charset="0"/>
              </a:rPr>
              <a:t>Search Parameters</a:t>
            </a:r>
            <a:r>
              <a:rPr lang="en-US" sz="2600" b="1" dirty="0" smtClean="0">
                <a:latin typeface="Bradley Hand ITC" pitchFamily="66" charset="0"/>
              </a:rPr>
              <a:t>:--</a:t>
            </a:r>
          </a:p>
          <a:p>
            <a:endParaRPr lang="en-US" sz="2600" b="1" dirty="0" smtClean="0">
              <a:latin typeface="Bradley Hand ITC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600" b="1" dirty="0" smtClean="0">
                <a:latin typeface="Bradley Hand ITC" pitchFamily="66" charset="0"/>
              </a:rPr>
              <a:t> Radius of the filter</a:t>
            </a:r>
          </a:p>
          <a:p>
            <a:pPr>
              <a:buFont typeface="Courier New" pitchFamily="49" charset="0"/>
              <a:buChar char="o"/>
            </a:pPr>
            <a:r>
              <a:rPr lang="en-US" sz="2600" b="1" dirty="0" smtClean="0">
                <a:latin typeface="Bradley Hand ITC" pitchFamily="66" charset="0"/>
              </a:rPr>
              <a:t> We assume sky plane position coordinates of QSO is known, so we vary redshift or frequency of filter centre.</a:t>
            </a:r>
            <a:endParaRPr lang="en-US" sz="2600" b="1" dirty="0">
              <a:latin typeface="Bradley Hand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9718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  <a:latin typeface="Bradley Hand ITC" pitchFamily="66" charset="0"/>
              </a:rPr>
              <a:t>SNR maximum =&gt; Best Match </a:t>
            </a:r>
          </a:p>
          <a:p>
            <a:pPr algn="ctr"/>
            <a:r>
              <a:rPr lang="pt-BR" sz="2400" b="1" dirty="0" smtClean="0">
                <a:solidFill>
                  <a:srgbClr val="C00000"/>
                </a:solidFill>
                <a:latin typeface="Bradley Hand ITC" pitchFamily="66" charset="0"/>
              </a:rPr>
              <a:t>&amp; </a:t>
            </a:r>
          </a:p>
          <a:p>
            <a:pPr algn="ctr"/>
            <a:r>
              <a:rPr lang="pt-BR" sz="2400" b="1" dirty="0" smtClean="0">
                <a:solidFill>
                  <a:srgbClr val="C00000"/>
                </a:solidFill>
                <a:latin typeface="Bradley Hand ITC" pitchFamily="66" charset="0"/>
              </a:rPr>
              <a:t>Maximim SNR&gt;3 =&gt; 3-sigma detection is possible</a:t>
            </a:r>
            <a:endParaRPr lang="en-US" sz="2400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 smtClean="0">
                <a:latin typeface="Bradley Hand ITC" pitchFamily="66" charset="0"/>
              </a:rPr>
              <a:t>Search with Spherical Filters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838200"/>
            <a:ext cx="8686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>
                <a:latin typeface="Bradley Hand ITC" pitchFamily="66" charset="0"/>
              </a:rPr>
              <a:t>Search Parameters</a:t>
            </a:r>
            <a:r>
              <a:rPr lang="en-US" sz="2600" b="1" dirty="0" smtClean="0">
                <a:latin typeface="Bradley Hand ITC" pitchFamily="66" charset="0"/>
              </a:rPr>
              <a:t>:--</a:t>
            </a:r>
          </a:p>
          <a:p>
            <a:endParaRPr lang="en-US" sz="2600" b="1" dirty="0" smtClean="0">
              <a:latin typeface="Bradley Hand ITC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600" b="1" dirty="0" smtClean="0">
                <a:latin typeface="Bradley Hand ITC" pitchFamily="66" charset="0"/>
              </a:rPr>
              <a:t> Radius of the filter</a:t>
            </a:r>
          </a:p>
          <a:p>
            <a:pPr>
              <a:buFont typeface="Courier New" pitchFamily="49" charset="0"/>
              <a:buChar char="o"/>
            </a:pPr>
            <a:r>
              <a:rPr lang="en-US" sz="2600" b="1" dirty="0" smtClean="0">
                <a:latin typeface="Bradley Hand ITC" pitchFamily="66" charset="0"/>
              </a:rPr>
              <a:t> We assume sky plane position coordinates of QSO is known, so we vary redshift or frequency of filter centre.</a:t>
            </a:r>
            <a:endParaRPr lang="en-US" sz="2600" b="1" dirty="0">
              <a:latin typeface="Bradley Hand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9718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  <a:latin typeface="Bradley Hand ITC" pitchFamily="66" charset="0"/>
              </a:rPr>
              <a:t>SNR maximum =&gt; Best Match </a:t>
            </a:r>
          </a:p>
          <a:p>
            <a:pPr algn="ctr"/>
            <a:r>
              <a:rPr lang="pt-BR" sz="2400" b="1" dirty="0" smtClean="0">
                <a:solidFill>
                  <a:srgbClr val="C00000"/>
                </a:solidFill>
                <a:latin typeface="Bradley Hand ITC" pitchFamily="66" charset="0"/>
              </a:rPr>
              <a:t>&amp; </a:t>
            </a:r>
          </a:p>
          <a:p>
            <a:pPr algn="ctr"/>
            <a:r>
              <a:rPr lang="pt-BR" sz="2400" b="1" dirty="0" smtClean="0">
                <a:solidFill>
                  <a:srgbClr val="C00000"/>
                </a:solidFill>
                <a:latin typeface="Bradley Hand ITC" pitchFamily="66" charset="0"/>
              </a:rPr>
              <a:t>Maximim SNR&gt;3 =&gt; 3-sigma detection is possible</a:t>
            </a:r>
            <a:endParaRPr lang="en-US" sz="2400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334000"/>
            <a:ext cx="876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  <a:latin typeface="Bradley Hand ITC" pitchFamily="66" charset="0"/>
              </a:rPr>
              <a:t>We consider 1000 hrs of observation with GMRT</a:t>
            </a:r>
            <a:endParaRPr lang="en-US" sz="2600" b="1" dirty="0">
              <a:solidFill>
                <a:schemeClr val="accent6">
                  <a:lumMod val="50000"/>
                </a:schemeClr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2132" b="1923"/>
          <a:stretch>
            <a:fillRect/>
          </a:stretch>
        </p:blipFill>
        <p:spPr bwMode="auto">
          <a:xfrm>
            <a:off x="1524000" y="0"/>
            <a:ext cx="6072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2727" t="42727" r="24545" b="35455"/>
          <a:stretch>
            <a:fillRect/>
          </a:stretch>
        </p:blipFill>
        <p:spPr bwMode="auto">
          <a:xfrm>
            <a:off x="0" y="2743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 l="42727" t="28182" r="2727" b="28182"/>
          <a:stretch>
            <a:fillRect/>
          </a:stretch>
        </p:blipFill>
        <p:spPr bwMode="auto">
          <a:xfrm>
            <a:off x="228600" y="3657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 l="6364" t="28182" r="52424" b="28182"/>
          <a:stretch>
            <a:fillRect/>
          </a:stretch>
        </p:blipFill>
        <p:spPr bwMode="auto">
          <a:xfrm>
            <a:off x="7696200" y="2819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 l="47576" t="28182" r="6364" b="28182"/>
          <a:stretch>
            <a:fillRect/>
          </a:stretch>
        </p:blipFill>
        <p:spPr bwMode="auto">
          <a:xfrm>
            <a:off x="7696200" y="3276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371600" y="1143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radley Hand ITC" pitchFamily="66" charset="0"/>
              </a:rPr>
              <a:t>QSO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Bradley Hand ITC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2133600" y="990600"/>
            <a:ext cx="762000" cy="2286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05200" y="1295400"/>
            <a:ext cx="990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Bradley Hand ITC" pitchFamily="66" charset="0"/>
              </a:rPr>
              <a:t>Filter</a:t>
            </a:r>
            <a:endParaRPr lang="en-US" sz="2800" b="1" dirty="0">
              <a:solidFill>
                <a:srgbClr val="00B050"/>
              </a:solidFill>
              <a:latin typeface="Bradley Hand ITC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124200" y="1066800"/>
            <a:ext cx="457200" cy="304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353" t="2299" b="2299"/>
          <a:stretch>
            <a:fillRect/>
          </a:stretch>
        </p:blipFill>
        <p:spPr bwMode="auto">
          <a:xfrm>
            <a:off x="1618732" y="0"/>
            <a:ext cx="60240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727" t="42727" r="24545" b="35455"/>
          <a:stretch>
            <a:fillRect/>
          </a:stretch>
        </p:blipFill>
        <p:spPr bwMode="auto">
          <a:xfrm>
            <a:off x="0" y="2819400"/>
            <a:ext cx="160020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 l="42727" t="28182" r="2727" b="28182"/>
          <a:stretch>
            <a:fillRect/>
          </a:stretch>
        </p:blipFill>
        <p:spPr bwMode="auto">
          <a:xfrm>
            <a:off x="152400" y="3657600"/>
            <a:ext cx="1333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 l="6364" t="28182" r="52424" b="28182"/>
          <a:stretch>
            <a:fillRect/>
          </a:stretch>
        </p:blipFill>
        <p:spPr bwMode="auto">
          <a:xfrm>
            <a:off x="7696200" y="2819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 l="28182" t="28182" r="20909" b="28182"/>
          <a:stretch>
            <a:fillRect/>
          </a:stretch>
        </p:blipFill>
        <p:spPr bwMode="auto">
          <a:xfrm>
            <a:off x="7543800" y="3276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t="1638" r="-60" b="2559"/>
          <a:stretch>
            <a:fillRect/>
          </a:stretch>
        </p:blipFill>
        <p:spPr bwMode="auto">
          <a:xfrm>
            <a:off x="1524000" y="0"/>
            <a:ext cx="60923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6364" t="28182" r="52424" b="28182"/>
          <a:stretch>
            <a:fillRect/>
          </a:stretch>
        </p:blipFill>
        <p:spPr bwMode="auto">
          <a:xfrm>
            <a:off x="7696200" y="2819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l="47576" t="28182" r="6364" b="28182"/>
          <a:stretch>
            <a:fillRect/>
          </a:stretch>
        </p:blipFill>
        <p:spPr bwMode="auto">
          <a:xfrm>
            <a:off x="7696200" y="3276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l="2727" t="42727" r="24545" b="35455"/>
          <a:stretch>
            <a:fillRect/>
          </a:stretch>
        </p:blipFill>
        <p:spPr bwMode="auto">
          <a:xfrm>
            <a:off x="0" y="2743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 l="39091" t="28182" b="28182"/>
          <a:stretch>
            <a:fillRect/>
          </a:stretch>
        </p:blipFill>
        <p:spPr bwMode="auto">
          <a:xfrm>
            <a:off x="228600" y="3505200"/>
            <a:ext cx="127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5000" y="3048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Bradley Hand ITC" pitchFamily="66" charset="0"/>
              </a:rPr>
              <a:t>Realistic Model</a:t>
            </a:r>
            <a:endParaRPr lang="en-US" sz="3600" b="1" u="sng" dirty="0">
              <a:latin typeface="Bradley Hand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3716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radley Hand ITC" pitchFamily="66" charset="0"/>
              </a:rPr>
              <a:t>HII bubble can be anisotropic in shape, due to ----</a:t>
            </a:r>
          </a:p>
          <a:p>
            <a:endParaRPr lang="en-US" sz="3200" dirty="0" smtClean="0">
              <a:latin typeface="Bradley Hand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Bradley Hand ITC" pitchFamily="66" charset="0"/>
              </a:rPr>
              <a:t> </a:t>
            </a:r>
            <a:r>
              <a:rPr lang="en-US" sz="3200" dirty="0" smtClean="0">
                <a:latin typeface="Bradley Hand ITC" pitchFamily="66" charset="0"/>
              </a:rPr>
              <a:t>HI density fluctuation outside,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Bradley Hand ITC" pitchFamily="66" charset="0"/>
              </a:rPr>
              <a:t> </a:t>
            </a:r>
            <a:r>
              <a:rPr lang="en-US" sz="3200" dirty="0" smtClean="0">
                <a:latin typeface="Bradley Hand ITC" pitchFamily="66" charset="0"/>
              </a:rPr>
              <a:t>Anisotropic emission from QSO/source, ……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429000"/>
            <a:ext cx="3429000" cy="32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5943600" y="3962400"/>
            <a:ext cx="1143000" cy="9144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2200" y="48768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radley Hand ITC" pitchFamily="66" charset="0"/>
              </a:rPr>
              <a:t>Non-uniform HI Distribution</a:t>
            </a:r>
            <a:endParaRPr lang="en-US" sz="3200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5152" t="5325" b="1169"/>
          <a:stretch>
            <a:fillRect/>
          </a:stretch>
        </p:blipFill>
        <p:spPr bwMode="auto">
          <a:xfrm>
            <a:off x="1600200" y="0"/>
            <a:ext cx="5962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6364" t="28182" r="52424" b="28182"/>
          <a:stretch>
            <a:fillRect/>
          </a:stretch>
        </p:blipFill>
        <p:spPr bwMode="auto">
          <a:xfrm>
            <a:off x="7696200" y="2819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 l="42727" t="28182" r="2727" b="28182"/>
          <a:stretch>
            <a:fillRect/>
          </a:stretch>
        </p:blipFill>
        <p:spPr bwMode="auto">
          <a:xfrm>
            <a:off x="228600" y="3581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l="47576" t="28182" r="6364" b="28182"/>
          <a:stretch>
            <a:fillRect/>
          </a:stretch>
        </p:blipFill>
        <p:spPr bwMode="auto">
          <a:xfrm>
            <a:off x="7696200" y="3276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 l="37879" t="42727" r="11212" b="35455"/>
          <a:stretch>
            <a:fillRect/>
          </a:stretch>
        </p:blipFill>
        <p:spPr bwMode="auto">
          <a:xfrm>
            <a:off x="0" y="2971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6363" r="1515" b="1774"/>
          <a:stretch>
            <a:fillRect/>
          </a:stretch>
        </p:blipFill>
        <p:spPr bwMode="auto">
          <a:xfrm>
            <a:off x="1676400" y="0"/>
            <a:ext cx="579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6364" t="28182" r="52424" b="28182"/>
          <a:stretch>
            <a:fillRect/>
          </a:stretch>
        </p:blipFill>
        <p:spPr bwMode="auto">
          <a:xfrm>
            <a:off x="7696200" y="2819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 l="47576" t="28182" r="6364" b="28182"/>
          <a:stretch>
            <a:fillRect/>
          </a:stretch>
        </p:blipFill>
        <p:spPr bwMode="auto">
          <a:xfrm>
            <a:off x="7696200" y="3276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 l="37879" t="42727" r="11212" b="35455"/>
          <a:stretch>
            <a:fillRect/>
          </a:stretch>
        </p:blipFill>
        <p:spPr bwMode="auto">
          <a:xfrm>
            <a:off x="0" y="2971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 l="39091" t="28182" b="28182"/>
          <a:stretch>
            <a:fillRect/>
          </a:stretch>
        </p:blipFill>
        <p:spPr bwMode="auto">
          <a:xfrm>
            <a:off x="152400" y="3581400"/>
            <a:ext cx="127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925" t="10715" r="3127"/>
          <a:stretch>
            <a:fillRect/>
          </a:stretch>
        </p:blipFill>
        <p:spPr bwMode="auto">
          <a:xfrm>
            <a:off x="0" y="762000"/>
            <a:ext cx="9144000" cy="548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727" t="42727" r="24545" b="35455"/>
          <a:stretch>
            <a:fillRect/>
          </a:stretch>
        </p:blipFill>
        <p:spPr bwMode="auto">
          <a:xfrm>
            <a:off x="3657600" y="304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925" t="10715" r="3127"/>
          <a:stretch>
            <a:fillRect/>
          </a:stretch>
        </p:blipFill>
        <p:spPr bwMode="auto">
          <a:xfrm>
            <a:off x="0" y="762000"/>
            <a:ext cx="9144000" cy="548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727" t="42727" r="24545" b="35455"/>
          <a:stretch>
            <a:fillRect/>
          </a:stretch>
        </p:blipFill>
        <p:spPr bwMode="auto">
          <a:xfrm>
            <a:off x="3657600" y="304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828800" y="1295400"/>
            <a:ext cx="7315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1219200" y="1295400"/>
            <a:ext cx="457200" cy="381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925" t="10715" r="3127"/>
          <a:stretch>
            <a:fillRect/>
          </a:stretch>
        </p:blipFill>
        <p:spPr bwMode="auto">
          <a:xfrm>
            <a:off x="0" y="762000"/>
            <a:ext cx="9144000" cy="548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727" t="42727" r="24545" b="35455"/>
          <a:stretch>
            <a:fillRect/>
          </a:stretch>
        </p:blipFill>
        <p:spPr bwMode="auto">
          <a:xfrm>
            <a:off x="3657600" y="304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429000" y="838200"/>
            <a:ext cx="1143000" cy="54102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838200"/>
            <a:ext cx="1143000" cy="54102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925" t="10715" r="3127"/>
          <a:stretch>
            <a:fillRect/>
          </a:stretch>
        </p:blipFill>
        <p:spPr bwMode="auto">
          <a:xfrm>
            <a:off x="0" y="762000"/>
            <a:ext cx="9144000" cy="548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727" t="42727" r="24545" b="35455"/>
          <a:stretch>
            <a:fillRect/>
          </a:stretch>
        </p:blipFill>
        <p:spPr bwMode="auto">
          <a:xfrm>
            <a:off x="3657600" y="304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429000" y="2057400"/>
            <a:ext cx="1143000" cy="8382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9000" y="4267200"/>
            <a:ext cx="1143000" cy="304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2057400"/>
            <a:ext cx="1143000" cy="838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4267200"/>
            <a:ext cx="11430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925" t="10715" r="3127"/>
          <a:stretch>
            <a:fillRect/>
          </a:stretch>
        </p:blipFill>
        <p:spPr bwMode="auto">
          <a:xfrm>
            <a:off x="0" y="762000"/>
            <a:ext cx="9144000" cy="548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727" t="42727" r="24545" b="35455"/>
          <a:stretch>
            <a:fillRect/>
          </a:stretch>
        </p:blipFill>
        <p:spPr bwMode="auto">
          <a:xfrm>
            <a:off x="3657600" y="304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800600" y="762000"/>
            <a:ext cx="1143000" cy="54864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2200" y="762000"/>
            <a:ext cx="1066800" cy="54864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925" t="10715" r="3127"/>
          <a:stretch>
            <a:fillRect/>
          </a:stretch>
        </p:blipFill>
        <p:spPr bwMode="auto">
          <a:xfrm>
            <a:off x="0" y="762000"/>
            <a:ext cx="9144000" cy="548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727" t="42727" r="24545" b="35455"/>
          <a:stretch>
            <a:fillRect/>
          </a:stretch>
        </p:blipFill>
        <p:spPr bwMode="auto">
          <a:xfrm>
            <a:off x="3657600" y="304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315200" y="762000"/>
            <a:ext cx="1143000" cy="54864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 l="6164" t="11905" r="6164" b="50000"/>
          <a:stretch>
            <a:fillRect/>
          </a:stretch>
        </p:blipFill>
        <p:spPr bwMode="auto">
          <a:xfrm>
            <a:off x="6934200" y="228600"/>
            <a:ext cx="1905000" cy="41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 l="48635" t="55442" r="21331"/>
          <a:stretch>
            <a:fillRect/>
          </a:stretch>
        </p:blipFill>
        <p:spPr bwMode="auto">
          <a:xfrm>
            <a:off x="5791200" y="228600"/>
            <a:ext cx="1066800" cy="39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925" t="10715" r="3127"/>
          <a:stretch>
            <a:fillRect/>
          </a:stretch>
        </p:blipFill>
        <p:spPr bwMode="auto">
          <a:xfrm>
            <a:off x="0" y="762000"/>
            <a:ext cx="9144000" cy="548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727" t="42727" r="24545" b="35455"/>
          <a:stretch>
            <a:fillRect/>
          </a:stretch>
        </p:blipFill>
        <p:spPr bwMode="auto">
          <a:xfrm>
            <a:off x="3657600" y="304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 l="6164" t="11905" r="6164" b="50000"/>
          <a:stretch>
            <a:fillRect/>
          </a:stretch>
        </p:blipFill>
        <p:spPr bwMode="auto">
          <a:xfrm>
            <a:off x="6934200" y="228600"/>
            <a:ext cx="1905000" cy="41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315200" y="2057400"/>
            <a:ext cx="1066800" cy="762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15200" y="4267200"/>
            <a:ext cx="1066800" cy="304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/>
          <a:srcRect l="48635" t="55442" r="21331"/>
          <a:stretch>
            <a:fillRect/>
          </a:stretch>
        </p:blipFill>
        <p:spPr bwMode="auto">
          <a:xfrm>
            <a:off x="5791200" y="228600"/>
            <a:ext cx="1066800" cy="39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566" t="8731" r="3128"/>
          <a:stretch>
            <a:fillRect/>
          </a:stretch>
        </p:blipFill>
        <p:spPr bwMode="auto">
          <a:xfrm>
            <a:off x="0" y="914400"/>
            <a:ext cx="9144000" cy="520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37879" t="42727" r="11212" b="35455"/>
          <a:stretch>
            <a:fillRect/>
          </a:stretch>
        </p:blipFill>
        <p:spPr bwMode="auto">
          <a:xfrm>
            <a:off x="3733800" y="457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14400" y="1905000"/>
            <a:ext cx="2362200" cy="2438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800000" h="180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6600" y="3200400"/>
            <a:ext cx="3581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86000" y="1905000"/>
            <a:ext cx="4572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124200" y="3733800"/>
            <a:ext cx="3733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00400" y="2743200"/>
            <a:ext cx="3657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90800" y="4191000"/>
            <a:ext cx="4267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95600" y="2286000"/>
            <a:ext cx="3962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162800" y="685800"/>
            <a:ext cx="781689" cy="54102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3200" b="1" dirty="0" smtClean="0">
                <a:latin typeface="Bradley Hand ITC" pitchFamily="66" charset="0"/>
              </a:rPr>
              <a:t>OBSERVER</a:t>
            </a:r>
            <a:endParaRPr lang="en-US" sz="3200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566" t="8731" r="3128"/>
          <a:stretch>
            <a:fillRect/>
          </a:stretch>
        </p:blipFill>
        <p:spPr bwMode="auto">
          <a:xfrm>
            <a:off x="0" y="914400"/>
            <a:ext cx="9144000" cy="520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37879" t="42727" r="11212" b="35455"/>
          <a:stretch>
            <a:fillRect/>
          </a:stretch>
        </p:blipFill>
        <p:spPr bwMode="auto">
          <a:xfrm>
            <a:off x="3733800" y="457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905000" y="1371600"/>
            <a:ext cx="7239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1295400" y="1371600"/>
            <a:ext cx="457200" cy="381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566" t="8731" r="3128"/>
          <a:stretch>
            <a:fillRect/>
          </a:stretch>
        </p:blipFill>
        <p:spPr bwMode="auto">
          <a:xfrm>
            <a:off x="0" y="914400"/>
            <a:ext cx="9144000" cy="520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37879" t="42727" r="11212" b="35455"/>
          <a:stretch>
            <a:fillRect/>
          </a:stretch>
        </p:blipFill>
        <p:spPr bwMode="auto">
          <a:xfrm>
            <a:off x="3733800" y="457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800600" y="990600"/>
            <a:ext cx="1219200" cy="5029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0" y="990600"/>
            <a:ext cx="1219200" cy="50292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566" t="8731" r="3128"/>
          <a:stretch>
            <a:fillRect/>
          </a:stretch>
        </p:blipFill>
        <p:spPr bwMode="auto">
          <a:xfrm>
            <a:off x="0" y="914400"/>
            <a:ext cx="9144000" cy="520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37879" t="42727" r="11212" b="35455"/>
          <a:stretch>
            <a:fillRect/>
          </a:stretch>
        </p:blipFill>
        <p:spPr bwMode="auto">
          <a:xfrm>
            <a:off x="3733800" y="457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315200" y="914400"/>
            <a:ext cx="1143000" cy="51054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 l="6164" t="11905" r="6164" b="50000"/>
          <a:stretch>
            <a:fillRect/>
          </a:stretch>
        </p:blipFill>
        <p:spPr bwMode="auto">
          <a:xfrm>
            <a:off x="6934200" y="228600"/>
            <a:ext cx="1905000" cy="41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 l="48635" t="55442" r="21331"/>
          <a:stretch>
            <a:fillRect/>
          </a:stretch>
        </p:blipFill>
        <p:spPr bwMode="auto">
          <a:xfrm>
            <a:off x="5791200" y="228600"/>
            <a:ext cx="1066800" cy="39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4724400" cy="354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 l="6767" r="3007"/>
          <a:stretch>
            <a:fillRect/>
          </a:stretch>
        </p:blipFill>
        <p:spPr bwMode="auto">
          <a:xfrm>
            <a:off x="4724400" y="2057400"/>
            <a:ext cx="4419600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95400" y="152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 smtClean="0">
                <a:latin typeface="Bradley Hand ITC" pitchFamily="66" charset="0"/>
              </a:rPr>
              <a:t>Comparison with Spherical Bubble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1524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 smtClean="0">
                <a:latin typeface="Bradley Hand ITC" pitchFamily="66" charset="0"/>
              </a:rPr>
              <a:t>SNR</a:t>
            </a:r>
            <a:endParaRPr lang="en-US" sz="2800" b="1" u="sng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 smtClean="0">
                <a:latin typeface="Bradley Hand ITC" pitchFamily="66" charset="0"/>
              </a:rPr>
              <a:t>Conclusions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762000"/>
            <a:ext cx="8991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800" b="1" dirty="0" smtClean="0">
                <a:latin typeface="Bradley Hand ITC" pitchFamily="66" charset="0"/>
              </a:rPr>
              <a:t> 3-sigma detection of growing HII bubbles with apparent anisotropic shape is possible using matched filter technique, with spherical filters.</a:t>
            </a:r>
          </a:p>
          <a:p>
            <a:endParaRPr lang="pt-BR" sz="2800" b="1" dirty="0" smtClean="0">
              <a:latin typeface="Bradley Hand ITC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800" b="1" dirty="0" smtClean="0">
                <a:latin typeface="Bradley Hand ITC" pitchFamily="66" charset="0"/>
              </a:rPr>
              <a:t> Magnitude of SNR for best matched filter is below than that of an exact spherical bubble.</a:t>
            </a:r>
          </a:p>
          <a:p>
            <a:endParaRPr lang="pt-BR" sz="2800" b="1" dirty="0" smtClean="0">
              <a:latin typeface="Bradley Hand ITC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800" b="1" dirty="0" smtClean="0">
                <a:latin typeface="Bradley Hand ITC" pitchFamily="66" charset="0"/>
              </a:rPr>
              <a:t> Best matched filter radius is comparable with the max. cross sectional radius of the bubble.</a:t>
            </a:r>
          </a:p>
          <a:p>
            <a:endParaRPr lang="pt-BR" sz="2800" b="1" dirty="0" smtClean="0">
              <a:latin typeface="Bradley Hand ITC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800" b="1" dirty="0" smtClean="0">
                <a:latin typeface="Bradley Hand ITC" pitchFamily="66" charset="0"/>
              </a:rPr>
              <a:t> There is a difference between the best matched filter centre’s frequency coordinate &amp; QSO’s frequency coordinate, in almost all cases.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anisotropic_bubble\talk\dal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anisotropic_bubble\talk\pic 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6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00800" y="1143000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itchFamily="66" charset="0"/>
              </a:rPr>
              <a:t>Thank You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Bradley Hand ITC" pitchFamily="66" charset="0"/>
              </a:rPr>
              <a:t>Baseline Distribution Function</a:t>
            </a:r>
            <a:endParaRPr lang="en-US" sz="3600" b="1" u="sng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Bradley Hand ITC" pitchFamily="66" charset="0"/>
              </a:rPr>
              <a:t>Baseline Distribution Function</a:t>
            </a:r>
            <a:endParaRPr lang="en-US" sz="3600" b="1" u="sng" dirty="0">
              <a:latin typeface="Bradley Hand ITC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2133600"/>
            <a:ext cx="8839200" cy="914400"/>
            <a:chOff x="152400" y="1371600"/>
            <a:chExt cx="8839200" cy="9144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/>
            <a:srcRect l="8182" t="21662" r="30909" b="52180"/>
            <a:stretch>
              <a:fillRect/>
            </a:stretch>
          </p:blipFill>
          <p:spPr bwMode="auto">
            <a:xfrm>
              <a:off x="152400" y="1371600"/>
              <a:ext cx="5105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/>
            <a:srcRect l="25455" t="45640" r="30000" b="28202"/>
            <a:stretch>
              <a:fillRect/>
            </a:stretch>
          </p:blipFill>
          <p:spPr bwMode="auto">
            <a:xfrm>
              <a:off x="5257800" y="1371600"/>
              <a:ext cx="37338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l="9091" t="69618" r="5455" b="10763"/>
          <a:stretch>
            <a:fillRect/>
          </a:stretch>
        </p:blipFill>
        <p:spPr bwMode="auto">
          <a:xfrm>
            <a:off x="990600" y="33528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52400" y="5257800"/>
            <a:ext cx="899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7030A0"/>
                </a:solidFill>
                <a:latin typeface="Bradley Hand ITC" pitchFamily="66" charset="0"/>
              </a:rPr>
              <a:t>Datta</a:t>
            </a:r>
            <a:r>
              <a:rPr lang="en-US" sz="2200" b="1" dirty="0" smtClean="0">
                <a:solidFill>
                  <a:srgbClr val="7030A0"/>
                </a:solidFill>
                <a:latin typeface="Bradley Hand ITC" pitchFamily="66" charset="0"/>
              </a:rPr>
              <a:t>, K. K., </a:t>
            </a:r>
            <a:r>
              <a:rPr lang="en-US" sz="2200" b="1" dirty="0" err="1" smtClean="0">
                <a:solidFill>
                  <a:srgbClr val="7030A0"/>
                </a:solidFill>
                <a:latin typeface="Bradley Hand ITC" pitchFamily="66" charset="0"/>
              </a:rPr>
              <a:t>Bharadwaj</a:t>
            </a:r>
            <a:r>
              <a:rPr lang="en-US" sz="2200" b="1" dirty="0" smtClean="0">
                <a:solidFill>
                  <a:srgbClr val="7030A0"/>
                </a:solidFill>
                <a:latin typeface="Bradley Hand ITC" pitchFamily="66" charset="0"/>
              </a:rPr>
              <a:t>, S., &amp; </a:t>
            </a:r>
            <a:r>
              <a:rPr lang="en-US" sz="2200" b="1" dirty="0" err="1" smtClean="0">
                <a:solidFill>
                  <a:srgbClr val="7030A0"/>
                </a:solidFill>
                <a:latin typeface="Bradley Hand ITC" pitchFamily="66" charset="0"/>
              </a:rPr>
              <a:t>Choudhury</a:t>
            </a:r>
            <a:r>
              <a:rPr lang="en-US" sz="2200" b="1" dirty="0" smtClean="0">
                <a:solidFill>
                  <a:srgbClr val="7030A0"/>
                </a:solidFill>
                <a:latin typeface="Bradley Hand ITC" pitchFamily="66" charset="0"/>
              </a:rPr>
              <a:t>, T. R., 2007,MNRAS, 382, 109</a:t>
            </a:r>
            <a:endParaRPr lang="en-US" sz="2200" b="1" dirty="0">
              <a:solidFill>
                <a:srgbClr val="7030A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r="2256"/>
          <a:stretch>
            <a:fillRect/>
          </a:stretch>
        </p:blipFill>
        <p:spPr bwMode="auto">
          <a:xfrm>
            <a:off x="0" y="2209800"/>
            <a:ext cx="4724400" cy="349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l="7519"/>
          <a:stretch>
            <a:fillRect/>
          </a:stretch>
        </p:blipFill>
        <p:spPr bwMode="auto">
          <a:xfrm>
            <a:off x="4664628" y="2209800"/>
            <a:ext cx="447937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95400" y="152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 smtClean="0">
                <a:latin typeface="Bradley Hand ITC" pitchFamily="66" charset="0"/>
              </a:rPr>
              <a:t>Comparison with Spherical Bubble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1524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 smtClean="0">
                <a:latin typeface="Bradley Hand ITC" pitchFamily="66" charset="0"/>
              </a:rPr>
              <a:t>Estimator</a:t>
            </a:r>
            <a:endParaRPr lang="en-US" sz="2800" b="1" u="sng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09600" y="6096000"/>
            <a:ext cx="807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7030A0"/>
                </a:solidFill>
                <a:latin typeface="Bradley Hand ITC" pitchFamily="66" charset="0"/>
              </a:rPr>
              <a:t>Shapiro, P. R., &amp; Giroux, M. L. 1987, ApJL, 321L, 107S</a:t>
            </a:r>
            <a:endParaRPr lang="en-US" sz="2600" b="1" dirty="0">
              <a:solidFill>
                <a:srgbClr val="7030A0"/>
              </a:solidFill>
              <a:latin typeface="Bradley Hand ITC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1818" r="2727" b="9091"/>
          <a:stretch>
            <a:fillRect/>
          </a:stretch>
        </p:blipFill>
        <p:spPr bwMode="auto">
          <a:xfrm>
            <a:off x="609600" y="1524000"/>
            <a:ext cx="7696200" cy="136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 l="5142" t="3636" r="2518" b="23636"/>
          <a:stretch>
            <a:fillRect/>
          </a:stretch>
        </p:blipFill>
        <p:spPr bwMode="auto">
          <a:xfrm>
            <a:off x="381000" y="4267200"/>
            <a:ext cx="838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>
          <a:xfrm>
            <a:off x="3962400" y="1600200"/>
            <a:ext cx="1295400" cy="12954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62600" y="1371600"/>
            <a:ext cx="2819400" cy="1676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4495800" y="2895600"/>
            <a:ext cx="198119" cy="4572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6934200" y="3048000"/>
            <a:ext cx="198119" cy="457200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200400" y="32766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Bradley Hand ITC" pitchFamily="66" charset="0"/>
              </a:rPr>
              <a:t>Photon Emission Rate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3600" y="33528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Bradley Hand ITC" pitchFamily="66" charset="0"/>
              </a:rPr>
              <a:t>Recombination Rate</a:t>
            </a:r>
            <a:endParaRPr lang="en-US" sz="2800" b="1" dirty="0">
              <a:solidFill>
                <a:srgbClr val="7030A0"/>
              </a:solidFill>
              <a:latin typeface="Bradley Hand ITC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05000" y="3048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Bradley Hand ITC" pitchFamily="66" charset="0"/>
              </a:rPr>
              <a:t>Growth Equation</a:t>
            </a:r>
            <a:endParaRPr lang="en-US" sz="3600" b="1" u="sng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5800" y="381000"/>
            <a:ext cx="6629400" cy="6096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3962400" y="3352800"/>
            <a:ext cx="228600" cy="228600"/>
          </a:xfrm>
          <a:prstGeom prst="mathPlus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18" idx="6"/>
          </p:cNvCxnSpPr>
          <p:nvPr/>
        </p:nvCxnSpPr>
        <p:spPr>
          <a:xfrm>
            <a:off x="7315200" y="3429000"/>
            <a:ext cx="1066800" cy="158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62311" y="762000"/>
            <a:ext cx="781689" cy="54102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3200" b="1" dirty="0" smtClean="0">
                <a:latin typeface="Bradley Hand ITC" pitchFamily="66" charset="0"/>
              </a:rPr>
              <a:t>OBSERVER</a:t>
            </a:r>
            <a:endParaRPr lang="en-US" sz="3200" b="1" dirty="0">
              <a:latin typeface="Bradley Hand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3810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radley Hand ITC" pitchFamily="66" charset="0"/>
              </a:rPr>
              <a:t>QSO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5800" y="381000"/>
            <a:ext cx="6629400" cy="60960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400800" y="2209800"/>
            <a:ext cx="1981200" cy="158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324600" y="4724400"/>
            <a:ext cx="2057400" cy="158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6"/>
          </p:cNvCxnSpPr>
          <p:nvPr/>
        </p:nvCxnSpPr>
        <p:spPr>
          <a:xfrm>
            <a:off x="7315200" y="3429000"/>
            <a:ext cx="1066800" cy="1588"/>
          </a:xfrm>
          <a:prstGeom prst="straightConnector1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62311" y="762000"/>
            <a:ext cx="781689" cy="54102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3200" b="1" dirty="0" smtClean="0">
                <a:latin typeface="Bradley Hand ITC" pitchFamily="66" charset="0"/>
              </a:rPr>
              <a:t>OBSERVER</a:t>
            </a:r>
            <a:endParaRPr lang="en-US" sz="3200" b="1" dirty="0">
              <a:latin typeface="Bradley Hand ITC" pitchFamily="66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371600" y="914400"/>
            <a:ext cx="5334000" cy="50292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4114800" y="3429000"/>
            <a:ext cx="4191000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114800" y="2209800"/>
            <a:ext cx="2286000" cy="129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us 18"/>
          <p:cNvSpPr/>
          <p:nvPr/>
        </p:nvSpPr>
        <p:spPr>
          <a:xfrm>
            <a:off x="3962400" y="3352800"/>
            <a:ext cx="228600" cy="228600"/>
          </a:xfrm>
          <a:prstGeom prst="mathPlus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3962400" y="2895600"/>
            <a:ext cx="685800" cy="1143000"/>
          </a:xfrm>
          <a:prstGeom prst="arc">
            <a:avLst>
              <a:gd name="adj1" fmla="val 19259678"/>
              <a:gd name="adj2" fmla="val 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/>
          <a:srcRect l="50000" t="42727" r="6364" b="28182"/>
          <a:stretch>
            <a:fillRect/>
          </a:stretch>
        </p:blipFill>
        <p:spPr bwMode="auto">
          <a:xfrm>
            <a:off x="5105400" y="2971800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1027</Words>
  <Application>Microsoft Office PowerPoint</Application>
  <PresentationFormat>On-screen Show (4:3)</PresentationFormat>
  <Paragraphs>168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</vt:vector>
  </TitlesOfParts>
  <Company>iit,kgp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Detectibility of Anisotropic HII Bubbles using Matched Filter Technique</dc:title>
  <dc:creator>susanta</dc:creator>
  <cp:lastModifiedBy>Sanjay</cp:lastModifiedBy>
  <cp:revision>144</cp:revision>
  <dcterms:created xsi:type="dcterms:W3CDTF">2010-02-11T06:22:26Z</dcterms:created>
  <dcterms:modified xsi:type="dcterms:W3CDTF">2010-02-19T09:39:04Z</dcterms:modified>
</cp:coreProperties>
</file>