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Lst>
  <p:notesMasterIdLst>
    <p:notesMasterId r:id="rId83"/>
  </p:notesMasterIdLst>
  <p:sldIdLst>
    <p:sldId id="257" r:id="rId10"/>
    <p:sldId id="262" r:id="rId11"/>
    <p:sldId id="263" r:id="rId12"/>
    <p:sldId id="264" r:id="rId13"/>
    <p:sldId id="266" r:id="rId14"/>
    <p:sldId id="267" r:id="rId15"/>
    <p:sldId id="268" r:id="rId16"/>
    <p:sldId id="269" r:id="rId17"/>
    <p:sldId id="270" r:id="rId18"/>
    <p:sldId id="271" r:id="rId19"/>
    <p:sldId id="272" r:id="rId20"/>
    <p:sldId id="273" r:id="rId21"/>
    <p:sldId id="274" r:id="rId22"/>
    <p:sldId id="275" r:id="rId23"/>
    <p:sldId id="276" r:id="rId24"/>
    <p:sldId id="330" r:id="rId25"/>
    <p:sldId id="331" r:id="rId26"/>
    <p:sldId id="332" r:id="rId27"/>
    <p:sldId id="333" r:id="rId28"/>
    <p:sldId id="334" r:id="rId29"/>
    <p:sldId id="335"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50" r:id="rId64"/>
    <p:sldId id="313" r:id="rId65"/>
    <p:sldId id="314" r:id="rId66"/>
    <p:sldId id="336" r:id="rId67"/>
    <p:sldId id="337" r:id="rId68"/>
    <p:sldId id="338" r:id="rId69"/>
    <p:sldId id="339" r:id="rId70"/>
    <p:sldId id="340" r:id="rId71"/>
    <p:sldId id="341" r:id="rId72"/>
    <p:sldId id="342" r:id="rId73"/>
    <p:sldId id="343" r:id="rId74"/>
    <p:sldId id="344" r:id="rId75"/>
    <p:sldId id="345" r:id="rId76"/>
    <p:sldId id="346" r:id="rId77"/>
    <p:sldId id="347" r:id="rId78"/>
    <p:sldId id="348" r:id="rId79"/>
    <p:sldId id="349" r:id="rId80"/>
    <p:sldId id="351" r:id="rId81"/>
    <p:sldId id="352"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B2EF6D-2BFA-4A9C-907D-2D7892F4C10F}"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93E7E79-592B-4884-B7DD-3C4D11D62F34}">
      <dgm:prSet phldrT="[Text]"/>
      <dgm:spPr/>
      <dgm:t>
        <a:bodyPr/>
        <a:lstStyle/>
        <a:p>
          <a:r>
            <a:rPr lang="en-US" b="1" dirty="0" smtClean="0">
              <a:latin typeface="Comic Sans MS" pitchFamily="66" charset="0"/>
            </a:rPr>
            <a:t>Directed search algorithms based on the mechanics of biological evolution</a:t>
          </a:r>
          <a:endParaRPr lang="en-US" dirty="0">
            <a:latin typeface="Comic Sans MS" pitchFamily="66" charset="0"/>
          </a:endParaRPr>
        </a:p>
      </dgm:t>
    </dgm:pt>
    <dgm:pt modelId="{7DE868D6-721F-45EF-A98C-3408221EFFB7}" type="parTrans" cxnId="{7D06142E-33C0-4DA7-8201-A7815A06E9CE}">
      <dgm:prSet/>
      <dgm:spPr/>
      <dgm:t>
        <a:bodyPr/>
        <a:lstStyle/>
        <a:p>
          <a:endParaRPr lang="en-US"/>
        </a:p>
      </dgm:t>
    </dgm:pt>
    <dgm:pt modelId="{F8BA07DA-D38D-4115-80EB-A371C44CD90A}" type="sibTrans" cxnId="{7D06142E-33C0-4DA7-8201-A7815A06E9CE}">
      <dgm:prSet/>
      <dgm:spPr/>
      <dgm:t>
        <a:bodyPr/>
        <a:lstStyle/>
        <a:p>
          <a:endParaRPr lang="en-US"/>
        </a:p>
      </dgm:t>
    </dgm:pt>
    <dgm:pt modelId="{7EF44820-8827-49C6-88DC-3CF3351B3C48}">
      <dgm:prSet phldrT="[Text]"/>
      <dgm:spPr/>
      <dgm:t>
        <a:bodyPr/>
        <a:lstStyle/>
        <a:p>
          <a:r>
            <a:rPr lang="en-US" b="1" dirty="0" smtClean="0">
              <a:latin typeface="Comic Sans MS" pitchFamily="66" charset="0"/>
            </a:rPr>
            <a:t>Developed by John Holland, University of Michigan (1970’s)</a:t>
          </a:r>
          <a:endParaRPr lang="en-US" dirty="0">
            <a:latin typeface="Comic Sans MS" pitchFamily="66" charset="0"/>
          </a:endParaRPr>
        </a:p>
      </dgm:t>
    </dgm:pt>
    <dgm:pt modelId="{63F7C7D6-C802-4666-BDD3-9294873A32EC}" type="parTrans" cxnId="{A5E6DEAB-F6EA-490F-90A6-7C0CE65DC675}">
      <dgm:prSet/>
      <dgm:spPr/>
      <dgm:t>
        <a:bodyPr/>
        <a:lstStyle/>
        <a:p>
          <a:endParaRPr lang="en-US"/>
        </a:p>
      </dgm:t>
    </dgm:pt>
    <dgm:pt modelId="{A47382F8-47A5-4C8B-8B8A-FA0212903641}" type="sibTrans" cxnId="{A5E6DEAB-F6EA-490F-90A6-7C0CE65DC675}">
      <dgm:prSet/>
      <dgm:spPr/>
      <dgm:t>
        <a:bodyPr/>
        <a:lstStyle/>
        <a:p>
          <a:endParaRPr lang="en-US"/>
        </a:p>
      </dgm:t>
    </dgm:pt>
    <dgm:pt modelId="{72AE7C56-475A-4642-BB38-61BB3D43CC4E}" type="pres">
      <dgm:prSet presAssocID="{74B2EF6D-2BFA-4A9C-907D-2D7892F4C10F}" presName="linear" presStyleCnt="0">
        <dgm:presLayoutVars>
          <dgm:animLvl val="lvl"/>
          <dgm:resizeHandles val="exact"/>
        </dgm:presLayoutVars>
      </dgm:prSet>
      <dgm:spPr/>
      <dgm:t>
        <a:bodyPr/>
        <a:lstStyle/>
        <a:p>
          <a:endParaRPr lang="en-US"/>
        </a:p>
      </dgm:t>
    </dgm:pt>
    <dgm:pt modelId="{1E6B5C62-F64F-4822-A98D-4BDC24AB0B5A}" type="pres">
      <dgm:prSet presAssocID="{693E7E79-592B-4884-B7DD-3C4D11D62F34}" presName="parentText" presStyleLbl="node1" presStyleIdx="0" presStyleCnt="2">
        <dgm:presLayoutVars>
          <dgm:chMax val="0"/>
          <dgm:bulletEnabled val="1"/>
        </dgm:presLayoutVars>
      </dgm:prSet>
      <dgm:spPr/>
      <dgm:t>
        <a:bodyPr/>
        <a:lstStyle/>
        <a:p>
          <a:endParaRPr lang="en-US"/>
        </a:p>
      </dgm:t>
    </dgm:pt>
    <dgm:pt modelId="{BF6E1940-24ED-4306-944F-07D31FCD8931}" type="pres">
      <dgm:prSet presAssocID="{F8BA07DA-D38D-4115-80EB-A371C44CD90A}" presName="spacer" presStyleCnt="0"/>
      <dgm:spPr/>
      <dgm:t>
        <a:bodyPr/>
        <a:lstStyle/>
        <a:p>
          <a:endParaRPr lang="en-US"/>
        </a:p>
      </dgm:t>
    </dgm:pt>
    <dgm:pt modelId="{57602284-43BC-49FA-A7E4-6DB833FC3BC5}" type="pres">
      <dgm:prSet presAssocID="{7EF44820-8827-49C6-88DC-3CF3351B3C48}" presName="parentText" presStyleLbl="node1" presStyleIdx="1" presStyleCnt="2">
        <dgm:presLayoutVars>
          <dgm:chMax val="0"/>
          <dgm:bulletEnabled val="1"/>
        </dgm:presLayoutVars>
      </dgm:prSet>
      <dgm:spPr/>
      <dgm:t>
        <a:bodyPr/>
        <a:lstStyle/>
        <a:p>
          <a:endParaRPr lang="en-US"/>
        </a:p>
      </dgm:t>
    </dgm:pt>
  </dgm:ptLst>
  <dgm:cxnLst>
    <dgm:cxn modelId="{A5E6DEAB-F6EA-490F-90A6-7C0CE65DC675}" srcId="{74B2EF6D-2BFA-4A9C-907D-2D7892F4C10F}" destId="{7EF44820-8827-49C6-88DC-3CF3351B3C48}" srcOrd="1" destOrd="0" parTransId="{63F7C7D6-C802-4666-BDD3-9294873A32EC}" sibTransId="{A47382F8-47A5-4C8B-8B8A-FA0212903641}"/>
    <dgm:cxn modelId="{CA5EF02E-C2F7-4F04-A7DD-10DFE95C6AB1}" type="presOf" srcId="{693E7E79-592B-4884-B7DD-3C4D11D62F34}" destId="{1E6B5C62-F64F-4822-A98D-4BDC24AB0B5A}" srcOrd="0" destOrd="0" presId="urn:microsoft.com/office/officeart/2005/8/layout/vList2"/>
    <dgm:cxn modelId="{3999FA89-1661-4BDC-96A9-9A51D876F1F6}" type="presOf" srcId="{74B2EF6D-2BFA-4A9C-907D-2D7892F4C10F}" destId="{72AE7C56-475A-4642-BB38-61BB3D43CC4E}" srcOrd="0" destOrd="0" presId="urn:microsoft.com/office/officeart/2005/8/layout/vList2"/>
    <dgm:cxn modelId="{FBAF9097-B189-4531-841F-1BEE41EE6FBE}" type="presOf" srcId="{7EF44820-8827-49C6-88DC-3CF3351B3C48}" destId="{57602284-43BC-49FA-A7E4-6DB833FC3BC5}" srcOrd="0" destOrd="0" presId="urn:microsoft.com/office/officeart/2005/8/layout/vList2"/>
    <dgm:cxn modelId="{7D06142E-33C0-4DA7-8201-A7815A06E9CE}" srcId="{74B2EF6D-2BFA-4A9C-907D-2D7892F4C10F}" destId="{693E7E79-592B-4884-B7DD-3C4D11D62F34}" srcOrd="0" destOrd="0" parTransId="{7DE868D6-721F-45EF-A98C-3408221EFFB7}" sibTransId="{F8BA07DA-D38D-4115-80EB-A371C44CD90A}"/>
    <dgm:cxn modelId="{E49006B8-5209-4B9B-BDEB-D7C67B3EEA6F}" type="presParOf" srcId="{72AE7C56-475A-4642-BB38-61BB3D43CC4E}" destId="{1E6B5C62-F64F-4822-A98D-4BDC24AB0B5A}" srcOrd="0" destOrd="0" presId="urn:microsoft.com/office/officeart/2005/8/layout/vList2"/>
    <dgm:cxn modelId="{2CF46404-B501-48FA-98EB-D61F46BC4155}" type="presParOf" srcId="{72AE7C56-475A-4642-BB38-61BB3D43CC4E}" destId="{BF6E1940-24ED-4306-944F-07D31FCD8931}" srcOrd="1" destOrd="0" presId="urn:microsoft.com/office/officeart/2005/8/layout/vList2"/>
    <dgm:cxn modelId="{57ADB327-051B-4932-84F4-1CEEB9BE9293}" type="presParOf" srcId="{72AE7C56-475A-4642-BB38-61BB3D43CC4E}" destId="{57602284-43BC-49FA-A7E4-6DB833FC3BC5}"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B5C62-F64F-4822-A98D-4BDC24AB0B5A}">
      <dsp:nvSpPr>
        <dsp:cNvPr id="0" name=""/>
        <dsp:cNvSpPr/>
      </dsp:nvSpPr>
      <dsp:spPr>
        <a:xfrm>
          <a:off x="0" y="24370"/>
          <a:ext cx="8704534" cy="11934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b="1" kern="1200" dirty="0" smtClean="0">
              <a:latin typeface="Comic Sans MS" pitchFamily="66" charset="0"/>
            </a:rPr>
            <a:t>Directed search algorithms based on the mechanics of biological evolution</a:t>
          </a:r>
          <a:endParaRPr lang="en-US" sz="3000" kern="1200" dirty="0">
            <a:latin typeface="Comic Sans MS" pitchFamily="66" charset="0"/>
          </a:endParaRPr>
        </a:p>
      </dsp:txBody>
      <dsp:txXfrm>
        <a:off x="58257" y="82627"/>
        <a:ext cx="8588020" cy="1076886"/>
      </dsp:txXfrm>
    </dsp:sp>
    <dsp:sp modelId="{57602284-43BC-49FA-A7E4-6DB833FC3BC5}">
      <dsp:nvSpPr>
        <dsp:cNvPr id="0" name=""/>
        <dsp:cNvSpPr/>
      </dsp:nvSpPr>
      <dsp:spPr>
        <a:xfrm>
          <a:off x="0" y="1304170"/>
          <a:ext cx="8704534" cy="11934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b="1" kern="1200" dirty="0" smtClean="0">
              <a:latin typeface="Comic Sans MS" pitchFamily="66" charset="0"/>
            </a:rPr>
            <a:t>Developed by John Holland, University of Michigan (1970’s)</a:t>
          </a:r>
          <a:endParaRPr lang="en-US" sz="3000" kern="1200" dirty="0">
            <a:latin typeface="Comic Sans MS" pitchFamily="66" charset="0"/>
          </a:endParaRPr>
        </a:p>
      </dsp:txBody>
      <dsp:txXfrm>
        <a:off x="58257" y="1362427"/>
        <a:ext cx="8588020" cy="10768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ED71C2-197B-4896-B1C3-05AC9C59186E}" type="datetimeFigureOut">
              <a:rPr lang="en-US" smtClean="0"/>
              <a:pPr/>
              <a:t>12/8/2015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0FC9B9-0995-462C-9F53-6BFCFE7C089F}" type="slidenum">
              <a:rPr lang="en-US" smtClean="0"/>
              <a:pPr/>
              <a:t>‹#›</a:t>
            </a:fld>
            <a:endParaRPr lang="en-US"/>
          </a:p>
        </p:txBody>
      </p:sp>
    </p:spTree>
    <p:extLst>
      <p:ext uri="{BB962C8B-B14F-4D97-AF65-F5344CB8AC3E}">
        <p14:creationId xmlns:p14="http://schemas.microsoft.com/office/powerpoint/2010/main" xmlns="" val="161949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Rot="1" noChangeArrowheads="1" noTextEdit="1"/>
          </p:cNvSpPr>
          <p:nvPr>
            <p:ph type="sldImg"/>
          </p:nvPr>
        </p:nvSpPr>
        <p:spPr>
          <a:xfrm>
            <a:off x="1143000" y="685800"/>
            <a:ext cx="4572000" cy="3429000"/>
          </a:xfrm>
          <a:ln/>
        </p:spPr>
      </p:sp>
      <p:sp>
        <p:nvSpPr>
          <p:cNvPr id="5754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Rot="1" noChangeArrowheads="1" noTextEdit="1"/>
          </p:cNvSpPr>
          <p:nvPr>
            <p:ph type="sldImg"/>
          </p:nvPr>
        </p:nvSpPr>
        <p:spPr>
          <a:xfrm>
            <a:off x="925719" y="685838"/>
            <a:ext cx="5006564" cy="3429182"/>
          </a:xfrm>
          <a:ln/>
        </p:spPr>
      </p:sp>
      <p:sp>
        <p:nvSpPr>
          <p:cNvPr id="5775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2"/>
          <p:cNvSpPr>
            <a:spLocks noRot="1" noChangeArrowheads="1" noTextEdit="1"/>
          </p:cNvSpPr>
          <p:nvPr>
            <p:ph type="sldImg"/>
          </p:nvPr>
        </p:nvSpPr>
        <p:spPr>
          <a:xfrm>
            <a:off x="925719" y="685838"/>
            <a:ext cx="5006564" cy="3429182"/>
          </a:xfrm>
          <a:ln/>
        </p:spPr>
      </p:sp>
      <p:sp>
        <p:nvSpPr>
          <p:cNvPr id="6062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Rot="1" noChangeArrowheads="1" noTextEdit="1"/>
          </p:cNvSpPr>
          <p:nvPr>
            <p:ph type="sldImg"/>
          </p:nvPr>
        </p:nvSpPr>
        <p:spPr>
          <a:xfrm>
            <a:off x="925719" y="685838"/>
            <a:ext cx="5006564" cy="3429182"/>
          </a:xfrm>
          <a:ln/>
        </p:spPr>
      </p:sp>
      <p:sp>
        <p:nvSpPr>
          <p:cNvPr id="5877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2"/>
          <p:cNvSpPr>
            <a:spLocks noRot="1" noChangeArrowheads="1" noTextEdit="1"/>
          </p:cNvSpPr>
          <p:nvPr>
            <p:ph type="sldImg"/>
          </p:nvPr>
        </p:nvSpPr>
        <p:spPr>
          <a:xfrm>
            <a:off x="1143000" y="685800"/>
            <a:ext cx="4572000" cy="3429000"/>
          </a:xfrm>
          <a:ln/>
        </p:spPr>
      </p:sp>
      <p:sp>
        <p:nvSpPr>
          <p:cNvPr id="6021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endParaRPr lang="en-US" smtClean="0"/>
          </a:p>
        </p:txBody>
      </p:sp>
      <p:sp>
        <p:nvSpPr>
          <p:cNvPr id="11674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r" eaLnBrk="1" hangingPunct="1"/>
            <a:fld id="{A95E386D-521C-4F46-873E-CFFEDCEDD9AD}" type="slidenum">
              <a:rPr lang="en-US" sz="1200" b="0">
                <a:latin typeface="Calibri" pitchFamily="34" charset="0"/>
              </a:rPr>
              <a:pPr algn="r" eaLnBrk="1" hangingPunct="1"/>
              <a:t>28</a:t>
            </a:fld>
            <a:endParaRPr lang="en-US" sz="1200" b="0" dirty="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endParaRPr lang="en-US" smtClean="0"/>
          </a:p>
        </p:txBody>
      </p:sp>
      <p:sp>
        <p:nvSpPr>
          <p:cNvPr id="12186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r" eaLnBrk="1" hangingPunct="1"/>
            <a:fld id="{BF2B915D-77EE-43C9-B131-0278160964C0}" type="slidenum">
              <a:rPr lang="en-US" sz="1200" b="0">
                <a:latin typeface="Calibri" pitchFamily="34" charset="0"/>
              </a:rPr>
              <a:pPr algn="r" eaLnBrk="1" hangingPunct="1"/>
              <a:t>33</a:t>
            </a:fld>
            <a:endParaRPr lang="en-US" sz="1200" b="0" dirty="0">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r"/>
            <a:fld id="{D8008FD7-01C0-4752-B551-89417C545F7D}" type="slidenum">
              <a:rPr lang="en-US" sz="1200" b="0"/>
              <a:pPr algn="r"/>
              <a:t>4</a:t>
            </a:fld>
            <a:endParaRPr lang="en-US" sz="1200" b="0" dirty="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883" indent="-285724" eaLnBrk="0" hangingPunct="0">
              <a:defRPr sz="2800" b="1">
                <a:solidFill>
                  <a:schemeClr val="tx1"/>
                </a:solidFill>
                <a:latin typeface="Times New Roman" pitchFamily="18" charset="0"/>
              </a:defRPr>
            </a:lvl2pPr>
            <a:lvl3pPr marL="1142898" indent="-228580" eaLnBrk="0" hangingPunct="0">
              <a:defRPr sz="2800" b="1">
                <a:solidFill>
                  <a:schemeClr val="tx1"/>
                </a:solidFill>
                <a:latin typeface="Times New Roman" pitchFamily="18" charset="0"/>
              </a:defRPr>
            </a:lvl3pPr>
            <a:lvl4pPr marL="1600057" indent="-228580" eaLnBrk="0" hangingPunct="0">
              <a:defRPr sz="2800" b="1">
                <a:solidFill>
                  <a:schemeClr val="tx1"/>
                </a:solidFill>
                <a:latin typeface="Times New Roman" pitchFamily="18" charset="0"/>
              </a:defRPr>
            </a:lvl4pPr>
            <a:lvl5pPr marL="2057217" indent="-228580" eaLnBrk="0" hangingPunct="0">
              <a:defRPr sz="2800" b="1">
                <a:solidFill>
                  <a:schemeClr val="tx1"/>
                </a:solidFill>
                <a:latin typeface="Times New Roman" pitchFamily="18" charset="0"/>
              </a:defRPr>
            </a:lvl5pPr>
            <a:lvl6pPr marL="2514376" indent="-228580" eaLnBrk="0" fontAlgn="base" hangingPunct="0">
              <a:spcBef>
                <a:spcPct val="0"/>
              </a:spcBef>
              <a:spcAft>
                <a:spcPct val="0"/>
              </a:spcAft>
              <a:defRPr sz="2800" b="1">
                <a:solidFill>
                  <a:schemeClr val="tx1"/>
                </a:solidFill>
                <a:latin typeface="Times New Roman" pitchFamily="18" charset="0"/>
              </a:defRPr>
            </a:lvl6pPr>
            <a:lvl7pPr marL="2971535" indent="-228580" eaLnBrk="0" fontAlgn="base" hangingPunct="0">
              <a:spcBef>
                <a:spcPct val="0"/>
              </a:spcBef>
              <a:spcAft>
                <a:spcPct val="0"/>
              </a:spcAft>
              <a:defRPr sz="2800" b="1">
                <a:solidFill>
                  <a:schemeClr val="tx1"/>
                </a:solidFill>
                <a:latin typeface="Times New Roman" pitchFamily="18" charset="0"/>
              </a:defRPr>
            </a:lvl7pPr>
            <a:lvl8pPr marL="3428695" indent="-228580" eaLnBrk="0" fontAlgn="base" hangingPunct="0">
              <a:spcBef>
                <a:spcPct val="0"/>
              </a:spcBef>
              <a:spcAft>
                <a:spcPct val="0"/>
              </a:spcAft>
              <a:defRPr sz="2800" b="1">
                <a:solidFill>
                  <a:schemeClr val="tx1"/>
                </a:solidFill>
                <a:latin typeface="Times New Roman" pitchFamily="18" charset="0"/>
              </a:defRPr>
            </a:lvl8pPr>
            <a:lvl9pPr marL="3885854" indent="-228580" eaLnBrk="0" fontAlgn="base" hangingPunct="0">
              <a:spcBef>
                <a:spcPct val="0"/>
              </a:spcBef>
              <a:spcAft>
                <a:spcPct val="0"/>
              </a:spcAft>
              <a:defRPr sz="2800" b="1">
                <a:solidFill>
                  <a:schemeClr val="tx1"/>
                </a:solidFill>
                <a:latin typeface="Times New Roman" pitchFamily="18" charset="0"/>
              </a:defRPr>
            </a:lvl9pPr>
          </a:lstStyle>
          <a:p>
            <a:fld id="{E6DB7CBB-885C-4FB3-90C9-175304B9B8AF}" type="slidenum">
              <a:rPr lang="en-US" sz="1200" b="0">
                <a:solidFill>
                  <a:srgbClr val="000000"/>
                </a:solidFill>
              </a:rPr>
              <a:pPr/>
              <a:t>48</a:t>
            </a:fld>
            <a:endParaRPr lang="en-US" sz="1200" b="0" dirty="0">
              <a:solidFill>
                <a:srgbClr val="000000"/>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Slide Image Placeholder 1"/>
          <p:cNvSpPr>
            <a:spLocks noGrp="1" noRot="1" noChangeAspect="1" noTextEdit="1"/>
          </p:cNvSpPr>
          <p:nvPr>
            <p:ph type="sldImg"/>
          </p:nvPr>
        </p:nvSpPr>
        <p:spPr>
          <a:ln/>
        </p:spPr>
      </p:sp>
      <p:sp>
        <p:nvSpPr>
          <p:cNvPr id="397315" name="Notes Placeholder 2"/>
          <p:cNvSpPr>
            <a:spLocks noGrp="1"/>
          </p:cNvSpPr>
          <p:nvPr>
            <p:ph type="body" idx="1"/>
          </p:nvPr>
        </p:nvSpPr>
        <p:spPr>
          <a:noFill/>
          <a:ln/>
        </p:spPr>
        <p:txBody>
          <a:bodyPr lIns="90059" tIns="45030" rIns="90059" bIns="45030"/>
          <a:lstStyle/>
          <a:p>
            <a:pPr>
              <a:spcBef>
                <a:spcPct val="0"/>
              </a:spcBef>
            </a:pPr>
            <a:endParaRPr lang="en-US" smtClean="0"/>
          </a:p>
        </p:txBody>
      </p:sp>
      <p:sp>
        <p:nvSpPr>
          <p:cNvPr id="39731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0059" tIns="45030" rIns="90059" bIns="45030" anchor="b"/>
          <a:lstStyle/>
          <a:p>
            <a:pPr algn="r" defTabSz="900113"/>
            <a:fld id="{E4099CD6-D376-41C2-A7AA-A5C11A8238DE}" type="slidenum">
              <a:rPr lang="en-US" sz="1200" b="0">
                <a:latin typeface="Calibri" pitchFamily="34" charset="0"/>
              </a:rPr>
              <a:pPr algn="r" defTabSz="900113"/>
              <a:t>60</a:t>
            </a:fld>
            <a:endParaRPr lang="en-US" sz="1200" b="0">
              <a:latin typeface="Calibri"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B6F346-920D-4705-97D9-9DEB978A689E}" type="slidenum">
              <a:rPr lang="en-US"/>
              <a:pPr>
                <a:defRPr/>
              </a:pPr>
              <a:t>‹#›</a:t>
            </a:fld>
            <a:endParaRPr lang="en-US"/>
          </a:p>
        </p:txBody>
      </p:sp>
    </p:spTree>
    <p:extLst>
      <p:ext uri="{BB962C8B-B14F-4D97-AF65-F5344CB8AC3E}">
        <p14:creationId xmlns:p14="http://schemas.microsoft.com/office/powerpoint/2010/main" xmlns="" val="4268906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C3218E-DE45-45D9-85E1-0105216252A2}" type="slidenum">
              <a:rPr lang="en-US"/>
              <a:pPr>
                <a:defRPr/>
              </a:pPr>
              <a:t>‹#›</a:t>
            </a:fld>
            <a:endParaRPr lang="en-US"/>
          </a:p>
        </p:txBody>
      </p:sp>
    </p:spTree>
    <p:extLst>
      <p:ext uri="{BB962C8B-B14F-4D97-AF65-F5344CB8AC3E}">
        <p14:creationId xmlns:p14="http://schemas.microsoft.com/office/powerpoint/2010/main" xmlns="" val="3286963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8E68CA-38E9-48D4-9A89-0DBD16CA229D}" type="slidenum">
              <a:rPr lang="en-US"/>
              <a:pPr>
                <a:defRPr/>
              </a:pPr>
              <a:t>‹#›</a:t>
            </a:fld>
            <a:endParaRPr lang="en-US"/>
          </a:p>
        </p:txBody>
      </p:sp>
    </p:spTree>
    <p:extLst>
      <p:ext uri="{BB962C8B-B14F-4D97-AF65-F5344CB8AC3E}">
        <p14:creationId xmlns:p14="http://schemas.microsoft.com/office/powerpoint/2010/main" xmlns="" val="633497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17B761-ADE3-4AB5-819F-16600143D8CB}" type="slidenum">
              <a:rPr lang="en-US"/>
              <a:pPr>
                <a:defRPr/>
              </a:pPr>
              <a:t>‹#›</a:t>
            </a:fld>
            <a:endParaRPr lang="en-US"/>
          </a:p>
        </p:txBody>
      </p:sp>
    </p:spTree>
    <p:extLst>
      <p:ext uri="{BB962C8B-B14F-4D97-AF65-F5344CB8AC3E}">
        <p14:creationId xmlns:p14="http://schemas.microsoft.com/office/powerpoint/2010/main" xmlns="" val="199107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C3CEFF-8CA1-49F5-A1CD-A6CAFF3EB844}" type="slidenum">
              <a:rPr lang="en-US"/>
              <a:pPr>
                <a:defRPr/>
              </a:pPr>
              <a:t>‹#›</a:t>
            </a:fld>
            <a:endParaRPr lang="en-US"/>
          </a:p>
        </p:txBody>
      </p:sp>
    </p:spTree>
    <p:extLst>
      <p:ext uri="{BB962C8B-B14F-4D97-AF65-F5344CB8AC3E}">
        <p14:creationId xmlns:p14="http://schemas.microsoft.com/office/powerpoint/2010/main" xmlns="" val="1735275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02D5F3-CEC8-42B0-B6CC-C7F9C7D61456}" type="slidenum">
              <a:rPr lang="en-US"/>
              <a:pPr>
                <a:defRPr/>
              </a:pPr>
              <a:t>‹#›</a:t>
            </a:fld>
            <a:endParaRPr lang="en-US"/>
          </a:p>
        </p:txBody>
      </p:sp>
    </p:spTree>
    <p:extLst>
      <p:ext uri="{BB962C8B-B14F-4D97-AF65-F5344CB8AC3E}">
        <p14:creationId xmlns:p14="http://schemas.microsoft.com/office/powerpoint/2010/main" xmlns="" val="3822396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BF9253-1399-4873-B9FA-D7C91A8698C8}" type="slidenum">
              <a:rPr lang="en-US"/>
              <a:pPr>
                <a:defRPr/>
              </a:pPr>
              <a:t>‹#›</a:t>
            </a:fld>
            <a:endParaRPr lang="en-US"/>
          </a:p>
        </p:txBody>
      </p:sp>
    </p:spTree>
    <p:extLst>
      <p:ext uri="{BB962C8B-B14F-4D97-AF65-F5344CB8AC3E}">
        <p14:creationId xmlns:p14="http://schemas.microsoft.com/office/powerpoint/2010/main" xmlns="" val="1572587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B06F59F-2783-49B9-9921-1159E38018DB}" type="slidenum">
              <a:rPr lang="en-US"/>
              <a:pPr>
                <a:defRPr/>
              </a:pPr>
              <a:t>‹#›</a:t>
            </a:fld>
            <a:endParaRPr lang="en-US"/>
          </a:p>
        </p:txBody>
      </p:sp>
    </p:spTree>
    <p:extLst>
      <p:ext uri="{BB962C8B-B14F-4D97-AF65-F5344CB8AC3E}">
        <p14:creationId xmlns:p14="http://schemas.microsoft.com/office/powerpoint/2010/main" xmlns="" val="4274556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29DA613-4DF4-4994-935C-84D20AAC7D65}" type="slidenum">
              <a:rPr lang="en-US"/>
              <a:pPr>
                <a:defRPr/>
              </a:pPr>
              <a:t>‹#›</a:t>
            </a:fld>
            <a:endParaRPr lang="en-US"/>
          </a:p>
        </p:txBody>
      </p:sp>
    </p:spTree>
    <p:extLst>
      <p:ext uri="{BB962C8B-B14F-4D97-AF65-F5344CB8AC3E}">
        <p14:creationId xmlns:p14="http://schemas.microsoft.com/office/powerpoint/2010/main" xmlns="" val="3200970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8F93ED5-35B4-4561-9635-D5BBB2316194}" type="slidenum">
              <a:rPr lang="en-US"/>
              <a:pPr>
                <a:defRPr/>
              </a:pPr>
              <a:t>‹#›</a:t>
            </a:fld>
            <a:endParaRPr lang="en-US"/>
          </a:p>
        </p:txBody>
      </p:sp>
    </p:spTree>
    <p:extLst>
      <p:ext uri="{BB962C8B-B14F-4D97-AF65-F5344CB8AC3E}">
        <p14:creationId xmlns:p14="http://schemas.microsoft.com/office/powerpoint/2010/main" xmlns="" val="1312475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AE0DC2-99D4-4C9E-B8AF-DC9B73E2E7E9}" type="slidenum">
              <a:rPr lang="en-US"/>
              <a:pPr>
                <a:defRPr/>
              </a:pPr>
              <a:t>‹#›</a:t>
            </a:fld>
            <a:endParaRPr lang="en-US"/>
          </a:p>
        </p:txBody>
      </p:sp>
    </p:spTree>
    <p:extLst>
      <p:ext uri="{BB962C8B-B14F-4D97-AF65-F5344CB8AC3E}">
        <p14:creationId xmlns:p14="http://schemas.microsoft.com/office/powerpoint/2010/main" xmlns="" val="2797764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601FF7-DEBA-4F71-B64E-CD3610B6D936}" type="slidenum">
              <a:rPr lang="en-US"/>
              <a:pPr>
                <a:defRPr/>
              </a:pPr>
              <a:t>‹#›</a:t>
            </a:fld>
            <a:endParaRPr lang="en-US"/>
          </a:p>
        </p:txBody>
      </p:sp>
    </p:spTree>
    <p:extLst>
      <p:ext uri="{BB962C8B-B14F-4D97-AF65-F5344CB8AC3E}">
        <p14:creationId xmlns:p14="http://schemas.microsoft.com/office/powerpoint/2010/main" xmlns="" val="3117114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C23C8D-62BB-46B1-8B02-ED502D90678E}" type="slidenum">
              <a:rPr lang="en-US"/>
              <a:pPr>
                <a:defRPr/>
              </a:pPr>
              <a:t>‹#›</a:t>
            </a:fld>
            <a:endParaRPr lang="en-US"/>
          </a:p>
        </p:txBody>
      </p:sp>
    </p:spTree>
    <p:extLst>
      <p:ext uri="{BB962C8B-B14F-4D97-AF65-F5344CB8AC3E}">
        <p14:creationId xmlns:p14="http://schemas.microsoft.com/office/powerpoint/2010/main" xmlns="" val="10191898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D41DB9-C834-4009-9181-61B5CFEBC23D}" type="slidenum">
              <a:rPr lang="en-US"/>
              <a:pPr>
                <a:defRPr/>
              </a:pPr>
              <a:t>‹#›</a:t>
            </a:fld>
            <a:endParaRPr lang="en-US"/>
          </a:p>
        </p:txBody>
      </p:sp>
    </p:spTree>
    <p:extLst>
      <p:ext uri="{BB962C8B-B14F-4D97-AF65-F5344CB8AC3E}">
        <p14:creationId xmlns:p14="http://schemas.microsoft.com/office/powerpoint/2010/main" xmlns="" val="540243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9A56C9-7FE4-470A-BD0D-308A63167A31}" type="slidenum">
              <a:rPr lang="en-US"/>
              <a:pPr>
                <a:defRPr/>
              </a:pPr>
              <a:t>‹#›</a:t>
            </a:fld>
            <a:endParaRPr lang="en-US"/>
          </a:p>
        </p:txBody>
      </p:sp>
    </p:spTree>
    <p:extLst>
      <p:ext uri="{BB962C8B-B14F-4D97-AF65-F5344CB8AC3E}">
        <p14:creationId xmlns:p14="http://schemas.microsoft.com/office/powerpoint/2010/main" xmlns="" val="3414926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9D1000-CBA9-4F5B-9B64-D326C17D13F4}" type="slidenum">
              <a:rPr lang="en-US"/>
              <a:pPr>
                <a:defRPr/>
              </a:pPr>
              <a:t>‹#›</a:t>
            </a:fld>
            <a:endParaRPr lang="en-US"/>
          </a:p>
        </p:txBody>
      </p:sp>
    </p:spTree>
    <p:extLst>
      <p:ext uri="{BB962C8B-B14F-4D97-AF65-F5344CB8AC3E}">
        <p14:creationId xmlns:p14="http://schemas.microsoft.com/office/powerpoint/2010/main" xmlns="" val="6765256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04A909-BAD0-4A96-8517-3D0DF3A4321F}" type="slidenum">
              <a:rPr lang="en-US"/>
              <a:pPr>
                <a:defRPr/>
              </a:pPr>
              <a:t>‹#›</a:t>
            </a:fld>
            <a:endParaRPr lang="en-US"/>
          </a:p>
        </p:txBody>
      </p:sp>
    </p:spTree>
    <p:extLst>
      <p:ext uri="{BB962C8B-B14F-4D97-AF65-F5344CB8AC3E}">
        <p14:creationId xmlns:p14="http://schemas.microsoft.com/office/powerpoint/2010/main" xmlns="" val="4043000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1B2E30-C4FF-4265-8635-CC7ACFF99E97}" type="slidenum">
              <a:rPr lang="en-US"/>
              <a:pPr>
                <a:defRPr/>
              </a:pPr>
              <a:t>‹#›</a:t>
            </a:fld>
            <a:endParaRPr lang="en-US"/>
          </a:p>
        </p:txBody>
      </p:sp>
    </p:spTree>
    <p:extLst>
      <p:ext uri="{BB962C8B-B14F-4D97-AF65-F5344CB8AC3E}">
        <p14:creationId xmlns:p14="http://schemas.microsoft.com/office/powerpoint/2010/main" xmlns="" val="34151400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7C96A36-9613-4991-A527-1BC813F48AC2}" type="slidenum">
              <a:rPr lang="en-US"/>
              <a:pPr>
                <a:defRPr/>
              </a:pPr>
              <a:t>‹#›</a:t>
            </a:fld>
            <a:endParaRPr lang="en-US"/>
          </a:p>
        </p:txBody>
      </p:sp>
    </p:spTree>
    <p:extLst>
      <p:ext uri="{BB962C8B-B14F-4D97-AF65-F5344CB8AC3E}">
        <p14:creationId xmlns:p14="http://schemas.microsoft.com/office/powerpoint/2010/main" xmlns="" val="2190248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F984BBF-DBA8-4F58-8AB3-6FB3560CCADB}" type="slidenum">
              <a:rPr lang="en-US"/>
              <a:pPr>
                <a:defRPr/>
              </a:pPr>
              <a:t>‹#›</a:t>
            </a:fld>
            <a:endParaRPr lang="en-US"/>
          </a:p>
        </p:txBody>
      </p:sp>
    </p:spTree>
    <p:extLst>
      <p:ext uri="{BB962C8B-B14F-4D97-AF65-F5344CB8AC3E}">
        <p14:creationId xmlns:p14="http://schemas.microsoft.com/office/powerpoint/2010/main" xmlns="" val="18678752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AEA5052-DBD0-461D-A622-5B8562AD7878}" type="slidenum">
              <a:rPr lang="en-US"/>
              <a:pPr>
                <a:defRPr/>
              </a:pPr>
              <a:t>‹#›</a:t>
            </a:fld>
            <a:endParaRPr lang="en-US"/>
          </a:p>
        </p:txBody>
      </p:sp>
    </p:spTree>
    <p:extLst>
      <p:ext uri="{BB962C8B-B14F-4D97-AF65-F5344CB8AC3E}">
        <p14:creationId xmlns:p14="http://schemas.microsoft.com/office/powerpoint/2010/main" xmlns="" val="21660775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98FF484-08F4-4630-879E-74CCFA961483}" type="slidenum">
              <a:rPr lang="en-US"/>
              <a:pPr>
                <a:defRPr/>
              </a:pPr>
              <a:t>‹#›</a:t>
            </a:fld>
            <a:endParaRPr lang="en-US"/>
          </a:p>
        </p:txBody>
      </p:sp>
    </p:spTree>
    <p:extLst>
      <p:ext uri="{BB962C8B-B14F-4D97-AF65-F5344CB8AC3E}">
        <p14:creationId xmlns:p14="http://schemas.microsoft.com/office/powerpoint/2010/main" xmlns="" val="274820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AA4FD3-B77C-4E5A-BFD5-283AD935812F}" type="slidenum">
              <a:rPr lang="en-US"/>
              <a:pPr>
                <a:defRPr/>
              </a:pPr>
              <a:t>‹#›</a:t>
            </a:fld>
            <a:endParaRPr lang="en-US"/>
          </a:p>
        </p:txBody>
      </p:sp>
    </p:spTree>
    <p:extLst>
      <p:ext uri="{BB962C8B-B14F-4D97-AF65-F5344CB8AC3E}">
        <p14:creationId xmlns:p14="http://schemas.microsoft.com/office/powerpoint/2010/main" xmlns="" val="29831119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6BF83C-EE75-41BD-A5F6-F4697344982F}" type="slidenum">
              <a:rPr lang="en-US"/>
              <a:pPr>
                <a:defRPr/>
              </a:pPr>
              <a:t>‹#›</a:t>
            </a:fld>
            <a:endParaRPr lang="en-US"/>
          </a:p>
        </p:txBody>
      </p:sp>
    </p:spTree>
    <p:extLst>
      <p:ext uri="{BB962C8B-B14F-4D97-AF65-F5344CB8AC3E}">
        <p14:creationId xmlns:p14="http://schemas.microsoft.com/office/powerpoint/2010/main" xmlns="" val="5725085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22D2F7-9184-4111-A145-A2480DEC1ABE}" type="slidenum">
              <a:rPr lang="en-US"/>
              <a:pPr>
                <a:defRPr/>
              </a:pPr>
              <a:t>‹#›</a:t>
            </a:fld>
            <a:endParaRPr lang="en-US"/>
          </a:p>
        </p:txBody>
      </p:sp>
    </p:spTree>
    <p:extLst>
      <p:ext uri="{BB962C8B-B14F-4D97-AF65-F5344CB8AC3E}">
        <p14:creationId xmlns:p14="http://schemas.microsoft.com/office/powerpoint/2010/main" xmlns="" val="1586476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B1E631-2892-441E-8CAF-0EE6CD3557E7}" type="slidenum">
              <a:rPr lang="en-US"/>
              <a:pPr>
                <a:defRPr/>
              </a:pPr>
              <a:t>‹#›</a:t>
            </a:fld>
            <a:endParaRPr lang="en-US"/>
          </a:p>
        </p:txBody>
      </p:sp>
    </p:spTree>
    <p:extLst>
      <p:ext uri="{BB962C8B-B14F-4D97-AF65-F5344CB8AC3E}">
        <p14:creationId xmlns:p14="http://schemas.microsoft.com/office/powerpoint/2010/main" xmlns="" val="10454454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B8F608-E230-4C16-ACDA-25E9CE52E8A6}" type="slidenum">
              <a:rPr lang="en-US"/>
              <a:pPr>
                <a:defRPr/>
              </a:pPr>
              <a:t>‹#›</a:t>
            </a:fld>
            <a:endParaRPr lang="en-US"/>
          </a:p>
        </p:txBody>
      </p:sp>
    </p:spTree>
    <p:extLst>
      <p:ext uri="{BB962C8B-B14F-4D97-AF65-F5344CB8AC3E}">
        <p14:creationId xmlns:p14="http://schemas.microsoft.com/office/powerpoint/2010/main" xmlns="" val="36226578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840105CE-2A21-4AB3-9345-52CE119D59B7}" type="slidenum">
              <a:rPr lang="en-US"/>
              <a:pPr>
                <a:defRPr/>
              </a:pPr>
              <a:t>‹#›</a:t>
            </a:fld>
            <a:endParaRPr lang="en-US" dirty="0"/>
          </a:p>
        </p:txBody>
      </p:sp>
    </p:spTree>
    <p:extLst>
      <p:ext uri="{BB962C8B-B14F-4D97-AF65-F5344CB8AC3E}">
        <p14:creationId xmlns:p14="http://schemas.microsoft.com/office/powerpoint/2010/main" xmlns="" val="20802666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55DC8ADF-B189-4F3B-938F-A922C53DC5C1}" type="slidenum">
              <a:rPr lang="en-US"/>
              <a:pPr>
                <a:defRPr/>
              </a:pPr>
              <a:t>‹#›</a:t>
            </a:fld>
            <a:endParaRPr lang="en-US" dirty="0"/>
          </a:p>
        </p:txBody>
      </p:sp>
    </p:spTree>
    <p:extLst>
      <p:ext uri="{BB962C8B-B14F-4D97-AF65-F5344CB8AC3E}">
        <p14:creationId xmlns:p14="http://schemas.microsoft.com/office/powerpoint/2010/main" xmlns="" val="33176853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CD0086DF-2DD5-426F-992E-612A0A4189F3}" type="slidenum">
              <a:rPr lang="en-US"/>
              <a:pPr>
                <a:defRPr/>
              </a:pPr>
              <a:t>‹#›</a:t>
            </a:fld>
            <a:endParaRPr lang="en-US" dirty="0"/>
          </a:p>
        </p:txBody>
      </p:sp>
    </p:spTree>
    <p:extLst>
      <p:ext uri="{BB962C8B-B14F-4D97-AF65-F5344CB8AC3E}">
        <p14:creationId xmlns:p14="http://schemas.microsoft.com/office/powerpoint/2010/main" xmlns="" val="24538591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b="1"/>
            </a:lvl1pPr>
          </a:lstStyle>
          <a:p>
            <a:pPr>
              <a:defRPr/>
            </a:pPr>
            <a:endParaRPr lang="en-US"/>
          </a:p>
        </p:txBody>
      </p:sp>
      <p:sp>
        <p:nvSpPr>
          <p:cNvPr id="6" name="Rectangle 5"/>
          <p:cNvSpPr>
            <a:spLocks noGrp="1" noChangeArrowheads="1"/>
          </p:cNvSpPr>
          <p:nvPr>
            <p:ph type="ftr" sz="quarter" idx="11"/>
          </p:nvPr>
        </p:nvSpPr>
        <p:spPr/>
        <p:txBody>
          <a:bodyPr/>
          <a:lstStyle>
            <a:lvl1pPr>
              <a:defRPr b="1"/>
            </a:lvl1pPr>
          </a:lstStyle>
          <a:p>
            <a:pPr>
              <a:defRPr/>
            </a:pPr>
            <a:endParaRPr lang="en-US"/>
          </a:p>
        </p:txBody>
      </p:sp>
      <p:sp>
        <p:nvSpPr>
          <p:cNvPr id="7" name="Rectangle 6"/>
          <p:cNvSpPr>
            <a:spLocks noGrp="1" noChangeArrowheads="1"/>
          </p:cNvSpPr>
          <p:nvPr>
            <p:ph type="sldNum" sz="quarter" idx="12"/>
          </p:nvPr>
        </p:nvSpPr>
        <p:spPr/>
        <p:txBody>
          <a:bodyPr/>
          <a:lstStyle>
            <a:lvl1pPr>
              <a:defRPr b="1"/>
            </a:lvl1pPr>
          </a:lstStyle>
          <a:p>
            <a:pPr>
              <a:defRPr/>
            </a:pPr>
            <a:fld id="{C887FF58-5C14-46BA-8F64-6A8C03BE56B2}" type="slidenum">
              <a:rPr lang="en-US"/>
              <a:pPr>
                <a:defRPr/>
              </a:pPr>
              <a:t>‹#›</a:t>
            </a:fld>
            <a:endParaRPr lang="en-US" dirty="0"/>
          </a:p>
        </p:txBody>
      </p:sp>
    </p:spTree>
    <p:extLst>
      <p:ext uri="{BB962C8B-B14F-4D97-AF65-F5344CB8AC3E}">
        <p14:creationId xmlns:p14="http://schemas.microsoft.com/office/powerpoint/2010/main" xmlns="" val="26773305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b="1"/>
            </a:lvl1pPr>
          </a:lstStyle>
          <a:p>
            <a:pPr>
              <a:defRPr/>
            </a:pPr>
            <a:endParaRPr lang="en-US"/>
          </a:p>
        </p:txBody>
      </p:sp>
      <p:sp>
        <p:nvSpPr>
          <p:cNvPr id="8" name="Rectangle 5"/>
          <p:cNvSpPr>
            <a:spLocks noGrp="1" noChangeArrowheads="1"/>
          </p:cNvSpPr>
          <p:nvPr>
            <p:ph type="ftr" sz="quarter" idx="11"/>
          </p:nvPr>
        </p:nvSpPr>
        <p:spPr/>
        <p:txBody>
          <a:bodyPr/>
          <a:lstStyle>
            <a:lvl1pPr>
              <a:defRPr b="1"/>
            </a:lvl1pPr>
          </a:lstStyle>
          <a:p>
            <a:pPr>
              <a:defRPr/>
            </a:pPr>
            <a:endParaRPr lang="en-US"/>
          </a:p>
        </p:txBody>
      </p:sp>
      <p:sp>
        <p:nvSpPr>
          <p:cNvPr id="9" name="Rectangle 6"/>
          <p:cNvSpPr>
            <a:spLocks noGrp="1" noChangeArrowheads="1"/>
          </p:cNvSpPr>
          <p:nvPr>
            <p:ph type="sldNum" sz="quarter" idx="12"/>
          </p:nvPr>
        </p:nvSpPr>
        <p:spPr/>
        <p:txBody>
          <a:bodyPr/>
          <a:lstStyle>
            <a:lvl1pPr>
              <a:defRPr b="1"/>
            </a:lvl1pPr>
          </a:lstStyle>
          <a:p>
            <a:pPr>
              <a:defRPr/>
            </a:pPr>
            <a:fld id="{7AAF606F-1ACC-4A62-AD37-3419A52265F2}" type="slidenum">
              <a:rPr lang="en-US"/>
              <a:pPr>
                <a:defRPr/>
              </a:pPr>
              <a:t>‹#›</a:t>
            </a:fld>
            <a:endParaRPr lang="en-US" dirty="0"/>
          </a:p>
        </p:txBody>
      </p:sp>
    </p:spTree>
    <p:extLst>
      <p:ext uri="{BB962C8B-B14F-4D97-AF65-F5344CB8AC3E}">
        <p14:creationId xmlns:p14="http://schemas.microsoft.com/office/powerpoint/2010/main" xmlns="" val="28718383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b="1"/>
            </a:lvl1pPr>
          </a:lstStyle>
          <a:p>
            <a:pPr>
              <a:defRPr/>
            </a:pPr>
            <a:endParaRPr lang="en-US"/>
          </a:p>
        </p:txBody>
      </p:sp>
      <p:sp>
        <p:nvSpPr>
          <p:cNvPr id="4" name="Rectangle 5"/>
          <p:cNvSpPr>
            <a:spLocks noGrp="1" noChangeArrowheads="1"/>
          </p:cNvSpPr>
          <p:nvPr>
            <p:ph type="ftr" sz="quarter" idx="11"/>
          </p:nvPr>
        </p:nvSpPr>
        <p:spPr/>
        <p:txBody>
          <a:bodyPr/>
          <a:lstStyle>
            <a:lvl1pPr>
              <a:defRPr b="1"/>
            </a:lvl1pPr>
          </a:lstStyle>
          <a:p>
            <a:pPr>
              <a:defRPr/>
            </a:pPr>
            <a:endParaRPr lang="en-US"/>
          </a:p>
        </p:txBody>
      </p:sp>
      <p:sp>
        <p:nvSpPr>
          <p:cNvPr id="5" name="Rectangle 6"/>
          <p:cNvSpPr>
            <a:spLocks noGrp="1" noChangeArrowheads="1"/>
          </p:cNvSpPr>
          <p:nvPr>
            <p:ph type="sldNum" sz="quarter" idx="12"/>
          </p:nvPr>
        </p:nvSpPr>
        <p:spPr/>
        <p:txBody>
          <a:bodyPr/>
          <a:lstStyle>
            <a:lvl1pPr>
              <a:defRPr b="1"/>
            </a:lvl1pPr>
          </a:lstStyle>
          <a:p>
            <a:pPr>
              <a:defRPr/>
            </a:pPr>
            <a:fld id="{D4ADAD7C-7992-4B15-AF95-3E9E11B7FFE6}" type="slidenum">
              <a:rPr lang="en-US"/>
              <a:pPr>
                <a:defRPr/>
              </a:pPr>
              <a:t>‹#›</a:t>
            </a:fld>
            <a:endParaRPr lang="en-US" dirty="0"/>
          </a:p>
        </p:txBody>
      </p:sp>
    </p:spTree>
    <p:extLst>
      <p:ext uri="{BB962C8B-B14F-4D97-AF65-F5344CB8AC3E}">
        <p14:creationId xmlns:p14="http://schemas.microsoft.com/office/powerpoint/2010/main" xmlns="" val="1372186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915345-C4A4-4BF0-849F-FCE4DF9821E8}" type="slidenum">
              <a:rPr lang="en-US"/>
              <a:pPr>
                <a:defRPr/>
              </a:pPr>
              <a:t>‹#›</a:t>
            </a:fld>
            <a:endParaRPr lang="en-US"/>
          </a:p>
        </p:txBody>
      </p:sp>
    </p:spTree>
    <p:extLst>
      <p:ext uri="{BB962C8B-B14F-4D97-AF65-F5344CB8AC3E}">
        <p14:creationId xmlns:p14="http://schemas.microsoft.com/office/powerpoint/2010/main" xmlns="" val="4868893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p>
        </p:txBody>
      </p:sp>
      <p:sp>
        <p:nvSpPr>
          <p:cNvPr id="3" name="Rectangle 5"/>
          <p:cNvSpPr>
            <a:spLocks noGrp="1" noChangeArrowheads="1"/>
          </p:cNvSpPr>
          <p:nvPr>
            <p:ph type="ftr" sz="quarter" idx="11"/>
          </p:nvPr>
        </p:nvSpPr>
        <p:spPr/>
        <p:txBody>
          <a:bodyPr/>
          <a:lstStyle>
            <a:lvl1pPr>
              <a:defRPr b="1"/>
            </a:lvl1pPr>
          </a:lstStyle>
          <a:p>
            <a:pPr>
              <a:defRPr/>
            </a:pPr>
            <a:endParaRPr lang="en-US"/>
          </a:p>
        </p:txBody>
      </p:sp>
      <p:sp>
        <p:nvSpPr>
          <p:cNvPr id="4" name="Rectangle 6"/>
          <p:cNvSpPr>
            <a:spLocks noGrp="1" noChangeArrowheads="1"/>
          </p:cNvSpPr>
          <p:nvPr>
            <p:ph type="sldNum" sz="quarter" idx="12"/>
          </p:nvPr>
        </p:nvSpPr>
        <p:spPr/>
        <p:txBody>
          <a:bodyPr/>
          <a:lstStyle>
            <a:lvl1pPr>
              <a:defRPr b="1"/>
            </a:lvl1pPr>
          </a:lstStyle>
          <a:p>
            <a:pPr>
              <a:defRPr/>
            </a:pPr>
            <a:fld id="{83733895-827F-4B63-BF6A-1345BE456C58}" type="slidenum">
              <a:rPr lang="en-US"/>
              <a:pPr>
                <a:defRPr/>
              </a:pPr>
              <a:t>‹#›</a:t>
            </a:fld>
            <a:endParaRPr lang="en-US" dirty="0"/>
          </a:p>
        </p:txBody>
      </p:sp>
    </p:spTree>
    <p:extLst>
      <p:ext uri="{BB962C8B-B14F-4D97-AF65-F5344CB8AC3E}">
        <p14:creationId xmlns:p14="http://schemas.microsoft.com/office/powerpoint/2010/main" xmlns="" val="16801596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p>
        </p:txBody>
      </p:sp>
      <p:sp>
        <p:nvSpPr>
          <p:cNvPr id="6" name="Rectangle 5"/>
          <p:cNvSpPr>
            <a:spLocks noGrp="1" noChangeArrowheads="1"/>
          </p:cNvSpPr>
          <p:nvPr>
            <p:ph type="ftr" sz="quarter" idx="11"/>
          </p:nvPr>
        </p:nvSpPr>
        <p:spPr/>
        <p:txBody>
          <a:bodyPr/>
          <a:lstStyle>
            <a:lvl1pPr>
              <a:defRPr b="1"/>
            </a:lvl1pPr>
          </a:lstStyle>
          <a:p>
            <a:pPr>
              <a:defRPr/>
            </a:pPr>
            <a:endParaRPr lang="en-US"/>
          </a:p>
        </p:txBody>
      </p:sp>
      <p:sp>
        <p:nvSpPr>
          <p:cNvPr id="7" name="Rectangle 6"/>
          <p:cNvSpPr>
            <a:spLocks noGrp="1" noChangeArrowheads="1"/>
          </p:cNvSpPr>
          <p:nvPr>
            <p:ph type="sldNum" sz="quarter" idx="12"/>
          </p:nvPr>
        </p:nvSpPr>
        <p:spPr/>
        <p:txBody>
          <a:bodyPr/>
          <a:lstStyle>
            <a:lvl1pPr>
              <a:defRPr b="1"/>
            </a:lvl1pPr>
          </a:lstStyle>
          <a:p>
            <a:pPr>
              <a:defRPr/>
            </a:pPr>
            <a:fld id="{C35DA6F7-3066-4342-A600-C98C1BFC4449}" type="slidenum">
              <a:rPr lang="en-US"/>
              <a:pPr>
                <a:defRPr/>
              </a:pPr>
              <a:t>‹#›</a:t>
            </a:fld>
            <a:endParaRPr lang="en-US" dirty="0"/>
          </a:p>
        </p:txBody>
      </p:sp>
    </p:spTree>
    <p:extLst>
      <p:ext uri="{BB962C8B-B14F-4D97-AF65-F5344CB8AC3E}">
        <p14:creationId xmlns:p14="http://schemas.microsoft.com/office/powerpoint/2010/main" xmlns="" val="40386500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p>
        </p:txBody>
      </p:sp>
      <p:sp>
        <p:nvSpPr>
          <p:cNvPr id="6" name="Rectangle 5"/>
          <p:cNvSpPr>
            <a:spLocks noGrp="1" noChangeArrowheads="1"/>
          </p:cNvSpPr>
          <p:nvPr>
            <p:ph type="ftr" sz="quarter" idx="11"/>
          </p:nvPr>
        </p:nvSpPr>
        <p:spPr/>
        <p:txBody>
          <a:bodyPr/>
          <a:lstStyle>
            <a:lvl1pPr>
              <a:defRPr b="1"/>
            </a:lvl1pPr>
          </a:lstStyle>
          <a:p>
            <a:pPr>
              <a:defRPr/>
            </a:pPr>
            <a:endParaRPr lang="en-US"/>
          </a:p>
        </p:txBody>
      </p:sp>
      <p:sp>
        <p:nvSpPr>
          <p:cNvPr id="7" name="Rectangle 6"/>
          <p:cNvSpPr>
            <a:spLocks noGrp="1" noChangeArrowheads="1"/>
          </p:cNvSpPr>
          <p:nvPr>
            <p:ph type="sldNum" sz="quarter" idx="12"/>
          </p:nvPr>
        </p:nvSpPr>
        <p:spPr/>
        <p:txBody>
          <a:bodyPr/>
          <a:lstStyle>
            <a:lvl1pPr>
              <a:defRPr b="1"/>
            </a:lvl1pPr>
          </a:lstStyle>
          <a:p>
            <a:pPr>
              <a:defRPr/>
            </a:pPr>
            <a:fld id="{88556D34-725F-4963-B309-CA875B5CBF30}" type="slidenum">
              <a:rPr lang="en-US"/>
              <a:pPr>
                <a:defRPr/>
              </a:pPr>
              <a:t>‹#›</a:t>
            </a:fld>
            <a:endParaRPr lang="en-US" dirty="0"/>
          </a:p>
        </p:txBody>
      </p:sp>
    </p:spTree>
    <p:extLst>
      <p:ext uri="{BB962C8B-B14F-4D97-AF65-F5344CB8AC3E}">
        <p14:creationId xmlns:p14="http://schemas.microsoft.com/office/powerpoint/2010/main" xmlns="" val="9890303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0A1335EA-DFEB-4396-8439-747B888E8DE9}" type="slidenum">
              <a:rPr lang="en-US"/>
              <a:pPr>
                <a:defRPr/>
              </a:pPr>
              <a:t>‹#›</a:t>
            </a:fld>
            <a:endParaRPr lang="en-US" dirty="0"/>
          </a:p>
        </p:txBody>
      </p:sp>
    </p:spTree>
    <p:extLst>
      <p:ext uri="{BB962C8B-B14F-4D97-AF65-F5344CB8AC3E}">
        <p14:creationId xmlns:p14="http://schemas.microsoft.com/office/powerpoint/2010/main" xmlns="" val="17904803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vl1pPr>
          </a:lstStyle>
          <a:p>
            <a:pPr>
              <a:defRPr/>
            </a:pPr>
            <a:fld id="{8E689314-3F7A-4847-A6FF-B27B12F2D90B}" type="slidenum">
              <a:rPr lang="en-US"/>
              <a:pPr>
                <a:defRPr/>
              </a:pPr>
              <a:t>‹#›</a:t>
            </a:fld>
            <a:endParaRPr lang="en-US" dirty="0"/>
          </a:p>
        </p:txBody>
      </p:sp>
    </p:spTree>
    <p:extLst>
      <p:ext uri="{BB962C8B-B14F-4D97-AF65-F5344CB8AC3E}">
        <p14:creationId xmlns:p14="http://schemas.microsoft.com/office/powerpoint/2010/main" xmlns="" val="13605075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Times New Roman" pitchFamily="18" charset="0"/>
              </a:defRPr>
            </a:lvl1pPr>
          </a:lstStyle>
          <a:p>
            <a:pPr>
              <a:defRPr/>
            </a:pPr>
            <a:fld id="{5DDC987A-F6A6-4C1F-B646-C1BCD50B059A}" type="slidenum">
              <a:rPr lang="en-US"/>
              <a:pPr>
                <a:defRPr/>
              </a:pPr>
              <a:t>‹#›</a:t>
            </a:fld>
            <a:endParaRPr lang="en-US"/>
          </a:p>
        </p:txBody>
      </p:sp>
    </p:spTree>
    <p:extLst>
      <p:ext uri="{BB962C8B-B14F-4D97-AF65-F5344CB8AC3E}">
        <p14:creationId xmlns:p14="http://schemas.microsoft.com/office/powerpoint/2010/main" xmlns="" val="3461148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Times New Roman" pitchFamily="18" charset="0"/>
              </a:defRPr>
            </a:lvl1pPr>
          </a:lstStyle>
          <a:p>
            <a:pPr>
              <a:defRPr/>
            </a:pPr>
            <a:fld id="{8632D3F3-3201-4C0E-A6A9-E535CC1696F5}" type="slidenum">
              <a:rPr lang="en-US"/>
              <a:pPr>
                <a:defRPr/>
              </a:pPr>
              <a:t>‹#›</a:t>
            </a:fld>
            <a:endParaRPr lang="en-US"/>
          </a:p>
        </p:txBody>
      </p:sp>
    </p:spTree>
    <p:extLst>
      <p:ext uri="{BB962C8B-B14F-4D97-AF65-F5344CB8AC3E}">
        <p14:creationId xmlns:p14="http://schemas.microsoft.com/office/powerpoint/2010/main" xmlns="" val="41029871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Times New Roman" pitchFamily="18" charset="0"/>
              </a:defRPr>
            </a:lvl1pPr>
          </a:lstStyle>
          <a:p>
            <a:pPr>
              <a:defRPr/>
            </a:pPr>
            <a:fld id="{53291255-FCC6-4926-8649-E9867B8C10ED}" type="slidenum">
              <a:rPr lang="en-US"/>
              <a:pPr>
                <a:defRPr/>
              </a:pPr>
              <a:t>‹#›</a:t>
            </a:fld>
            <a:endParaRPr lang="en-US"/>
          </a:p>
        </p:txBody>
      </p:sp>
    </p:spTree>
    <p:extLst>
      <p:ext uri="{BB962C8B-B14F-4D97-AF65-F5344CB8AC3E}">
        <p14:creationId xmlns:p14="http://schemas.microsoft.com/office/powerpoint/2010/main" xmlns="" val="26446159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b="1">
                <a:latin typeface="Times New Roman" pitchFamily="18" charset="0"/>
              </a:defRPr>
            </a:lvl1pPr>
          </a:lstStyle>
          <a:p>
            <a:pPr>
              <a:defRPr/>
            </a:pPr>
            <a:fld id="{F00BEC28-450B-4636-AEE8-3602421C8E4E}" type="slidenum">
              <a:rPr lang="en-US"/>
              <a:pPr>
                <a:defRPr/>
              </a:pPr>
              <a:t>‹#›</a:t>
            </a:fld>
            <a:endParaRPr lang="en-US"/>
          </a:p>
        </p:txBody>
      </p:sp>
    </p:spTree>
    <p:extLst>
      <p:ext uri="{BB962C8B-B14F-4D97-AF65-F5344CB8AC3E}">
        <p14:creationId xmlns:p14="http://schemas.microsoft.com/office/powerpoint/2010/main" xmlns="" val="7078071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b="1">
                <a:latin typeface="Times New Roman" pitchFamily="18" charset="0"/>
              </a:defRPr>
            </a:lvl1pPr>
          </a:lstStyle>
          <a:p>
            <a:pPr>
              <a:defRPr/>
            </a:pPr>
            <a:fld id="{60992F0A-57C6-462A-B252-E1387D324D57}" type="slidenum">
              <a:rPr lang="en-US"/>
              <a:pPr>
                <a:defRPr/>
              </a:pPr>
              <a:t>‹#›</a:t>
            </a:fld>
            <a:endParaRPr lang="en-US"/>
          </a:p>
        </p:txBody>
      </p:sp>
    </p:spTree>
    <p:extLst>
      <p:ext uri="{BB962C8B-B14F-4D97-AF65-F5344CB8AC3E}">
        <p14:creationId xmlns:p14="http://schemas.microsoft.com/office/powerpoint/2010/main" xmlns="" val="4262452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8E3B642-2C1D-4ABB-89FE-716CDF913441}" type="slidenum">
              <a:rPr lang="en-US"/>
              <a:pPr>
                <a:defRPr/>
              </a:pPr>
              <a:t>‹#›</a:t>
            </a:fld>
            <a:endParaRPr lang="en-US"/>
          </a:p>
        </p:txBody>
      </p:sp>
    </p:spTree>
    <p:extLst>
      <p:ext uri="{BB962C8B-B14F-4D97-AF65-F5344CB8AC3E}">
        <p14:creationId xmlns:p14="http://schemas.microsoft.com/office/powerpoint/2010/main" xmlns="" val="7903087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b="1">
                <a:latin typeface="Times New Roman" pitchFamily="18" charset="0"/>
              </a:defRPr>
            </a:lvl1pPr>
          </a:lstStyle>
          <a:p>
            <a:pPr>
              <a:defRPr/>
            </a:pPr>
            <a:fld id="{294F4503-A6A4-43D3-B3E0-51F1F3B125D7}" type="slidenum">
              <a:rPr lang="en-US"/>
              <a:pPr>
                <a:defRPr/>
              </a:pPr>
              <a:t>‹#›</a:t>
            </a:fld>
            <a:endParaRPr lang="en-US"/>
          </a:p>
        </p:txBody>
      </p:sp>
    </p:spTree>
    <p:extLst>
      <p:ext uri="{BB962C8B-B14F-4D97-AF65-F5344CB8AC3E}">
        <p14:creationId xmlns:p14="http://schemas.microsoft.com/office/powerpoint/2010/main" xmlns="" val="41706943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b="1">
                <a:latin typeface="Times New Roman" pitchFamily="18" charset="0"/>
              </a:defRPr>
            </a:lvl1pPr>
          </a:lstStyle>
          <a:p>
            <a:pPr>
              <a:defRPr/>
            </a:pPr>
            <a:fld id="{1048212E-B1A8-4809-AB2E-EF0DF53CFC27}" type="slidenum">
              <a:rPr lang="en-US"/>
              <a:pPr>
                <a:defRPr/>
              </a:pPr>
              <a:t>‹#›</a:t>
            </a:fld>
            <a:endParaRPr lang="en-US"/>
          </a:p>
        </p:txBody>
      </p:sp>
    </p:spTree>
    <p:extLst>
      <p:ext uri="{BB962C8B-B14F-4D97-AF65-F5344CB8AC3E}">
        <p14:creationId xmlns:p14="http://schemas.microsoft.com/office/powerpoint/2010/main" xmlns="" val="3849675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b="1">
                <a:latin typeface="Times New Roman" pitchFamily="18" charset="0"/>
              </a:defRPr>
            </a:lvl1pPr>
          </a:lstStyle>
          <a:p>
            <a:pPr>
              <a:defRPr/>
            </a:pPr>
            <a:fld id="{57C94DCB-4C8D-4D71-8CB8-719ED6AA8FA2}" type="slidenum">
              <a:rPr lang="en-US"/>
              <a:pPr>
                <a:defRPr/>
              </a:pPr>
              <a:t>‹#›</a:t>
            </a:fld>
            <a:endParaRPr lang="en-US"/>
          </a:p>
        </p:txBody>
      </p:sp>
    </p:spTree>
    <p:extLst>
      <p:ext uri="{BB962C8B-B14F-4D97-AF65-F5344CB8AC3E}">
        <p14:creationId xmlns:p14="http://schemas.microsoft.com/office/powerpoint/2010/main" xmlns="" val="28972287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b="1">
                <a:latin typeface="Times New Roman" pitchFamily="18" charset="0"/>
              </a:defRPr>
            </a:lvl1pPr>
          </a:lstStyle>
          <a:p>
            <a:pPr>
              <a:defRPr/>
            </a:pPr>
            <a:fld id="{F06BED32-6635-412E-91B8-975C07D4EB65}" type="slidenum">
              <a:rPr lang="en-US"/>
              <a:pPr>
                <a:defRPr/>
              </a:pPr>
              <a:t>‹#›</a:t>
            </a:fld>
            <a:endParaRPr lang="en-US"/>
          </a:p>
        </p:txBody>
      </p:sp>
    </p:spTree>
    <p:extLst>
      <p:ext uri="{BB962C8B-B14F-4D97-AF65-F5344CB8AC3E}">
        <p14:creationId xmlns:p14="http://schemas.microsoft.com/office/powerpoint/2010/main" xmlns="" val="37124020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Times New Roman" pitchFamily="18" charset="0"/>
              </a:defRPr>
            </a:lvl1pPr>
          </a:lstStyle>
          <a:p>
            <a:pPr>
              <a:defRPr/>
            </a:pPr>
            <a:fld id="{200BDAB1-BBCE-4DD5-92C4-42B34A586914}" type="slidenum">
              <a:rPr lang="en-US"/>
              <a:pPr>
                <a:defRPr/>
              </a:pPr>
              <a:t>‹#›</a:t>
            </a:fld>
            <a:endParaRPr lang="en-US"/>
          </a:p>
        </p:txBody>
      </p:sp>
    </p:spTree>
    <p:extLst>
      <p:ext uri="{BB962C8B-B14F-4D97-AF65-F5344CB8AC3E}">
        <p14:creationId xmlns:p14="http://schemas.microsoft.com/office/powerpoint/2010/main" xmlns="" val="17112874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Times New Roman" pitchFamily="18" charset="0"/>
              </a:defRPr>
            </a:lvl1pPr>
          </a:lstStyle>
          <a:p>
            <a:pPr>
              <a:defRPr/>
            </a:pPr>
            <a:fld id="{3A42C9C1-730D-4C1C-ACA2-14911C2A5480}" type="slidenum">
              <a:rPr lang="en-US"/>
              <a:pPr>
                <a:defRPr/>
              </a:pPr>
              <a:t>‹#›</a:t>
            </a:fld>
            <a:endParaRPr lang="en-US"/>
          </a:p>
        </p:txBody>
      </p:sp>
    </p:spTree>
    <p:extLst>
      <p:ext uri="{BB962C8B-B14F-4D97-AF65-F5344CB8AC3E}">
        <p14:creationId xmlns:p14="http://schemas.microsoft.com/office/powerpoint/2010/main" xmlns="" val="34159422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530CF7-BA48-4E4C-92B7-1802CE6D9940}" type="slidenum">
              <a:rPr lang="en-US"/>
              <a:pPr>
                <a:defRPr/>
              </a:pPr>
              <a:t>‹#›</a:t>
            </a:fld>
            <a:endParaRPr lang="en-US"/>
          </a:p>
        </p:txBody>
      </p:sp>
    </p:spTree>
    <p:extLst>
      <p:ext uri="{BB962C8B-B14F-4D97-AF65-F5344CB8AC3E}">
        <p14:creationId xmlns:p14="http://schemas.microsoft.com/office/powerpoint/2010/main" xmlns="" val="36850174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F0F710-9365-4102-AA24-821A57F4FE79}" type="slidenum">
              <a:rPr lang="en-US"/>
              <a:pPr>
                <a:defRPr/>
              </a:pPr>
              <a:t>‹#›</a:t>
            </a:fld>
            <a:endParaRPr lang="en-US"/>
          </a:p>
        </p:txBody>
      </p:sp>
    </p:spTree>
    <p:extLst>
      <p:ext uri="{BB962C8B-B14F-4D97-AF65-F5344CB8AC3E}">
        <p14:creationId xmlns:p14="http://schemas.microsoft.com/office/powerpoint/2010/main" xmlns="" val="27112232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5336F3-2AB2-4346-85E2-AFFAE9A6C505}" type="slidenum">
              <a:rPr lang="en-US"/>
              <a:pPr>
                <a:defRPr/>
              </a:pPr>
              <a:t>‹#›</a:t>
            </a:fld>
            <a:endParaRPr lang="en-US"/>
          </a:p>
        </p:txBody>
      </p:sp>
    </p:spTree>
    <p:extLst>
      <p:ext uri="{BB962C8B-B14F-4D97-AF65-F5344CB8AC3E}">
        <p14:creationId xmlns:p14="http://schemas.microsoft.com/office/powerpoint/2010/main" xmlns="" val="40935403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747B6E-9210-4579-9DC0-5B18487E5E78}" type="slidenum">
              <a:rPr lang="en-US"/>
              <a:pPr>
                <a:defRPr/>
              </a:pPr>
              <a:t>‹#›</a:t>
            </a:fld>
            <a:endParaRPr lang="en-US"/>
          </a:p>
        </p:txBody>
      </p:sp>
    </p:spTree>
    <p:extLst>
      <p:ext uri="{BB962C8B-B14F-4D97-AF65-F5344CB8AC3E}">
        <p14:creationId xmlns:p14="http://schemas.microsoft.com/office/powerpoint/2010/main" xmlns="" val="474042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C6519C8-87D3-4C91-A051-DEA62A9BD914}" type="slidenum">
              <a:rPr lang="en-US"/>
              <a:pPr>
                <a:defRPr/>
              </a:pPr>
              <a:t>‹#›</a:t>
            </a:fld>
            <a:endParaRPr lang="en-US"/>
          </a:p>
        </p:txBody>
      </p:sp>
    </p:spTree>
    <p:extLst>
      <p:ext uri="{BB962C8B-B14F-4D97-AF65-F5344CB8AC3E}">
        <p14:creationId xmlns:p14="http://schemas.microsoft.com/office/powerpoint/2010/main" xmlns="" val="20961963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7F3737F-298C-4BA8-94EC-DC37C456C4D4}" type="slidenum">
              <a:rPr lang="en-US"/>
              <a:pPr>
                <a:defRPr/>
              </a:pPr>
              <a:t>‹#›</a:t>
            </a:fld>
            <a:endParaRPr lang="en-US"/>
          </a:p>
        </p:txBody>
      </p:sp>
    </p:spTree>
    <p:extLst>
      <p:ext uri="{BB962C8B-B14F-4D97-AF65-F5344CB8AC3E}">
        <p14:creationId xmlns:p14="http://schemas.microsoft.com/office/powerpoint/2010/main" xmlns="" val="5967597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05C5F53-CB08-4EAE-ACE3-63966C682270}" type="slidenum">
              <a:rPr lang="en-US"/>
              <a:pPr>
                <a:defRPr/>
              </a:pPr>
              <a:t>‹#›</a:t>
            </a:fld>
            <a:endParaRPr lang="en-US"/>
          </a:p>
        </p:txBody>
      </p:sp>
    </p:spTree>
    <p:extLst>
      <p:ext uri="{BB962C8B-B14F-4D97-AF65-F5344CB8AC3E}">
        <p14:creationId xmlns:p14="http://schemas.microsoft.com/office/powerpoint/2010/main" xmlns="" val="11307875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9B53F9-251C-48B7-B434-443E6016A85D}" type="slidenum">
              <a:rPr lang="en-US"/>
              <a:pPr>
                <a:defRPr/>
              </a:pPr>
              <a:t>‹#›</a:t>
            </a:fld>
            <a:endParaRPr lang="en-US"/>
          </a:p>
        </p:txBody>
      </p:sp>
    </p:spTree>
    <p:extLst>
      <p:ext uri="{BB962C8B-B14F-4D97-AF65-F5344CB8AC3E}">
        <p14:creationId xmlns:p14="http://schemas.microsoft.com/office/powerpoint/2010/main" xmlns="" val="36213418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A363B7-C25D-4AE6-B496-A654B1FC3DB0}" type="slidenum">
              <a:rPr lang="en-US"/>
              <a:pPr>
                <a:defRPr/>
              </a:pPr>
              <a:t>‹#›</a:t>
            </a:fld>
            <a:endParaRPr lang="en-US"/>
          </a:p>
        </p:txBody>
      </p:sp>
    </p:spTree>
    <p:extLst>
      <p:ext uri="{BB962C8B-B14F-4D97-AF65-F5344CB8AC3E}">
        <p14:creationId xmlns:p14="http://schemas.microsoft.com/office/powerpoint/2010/main" xmlns="" val="3447529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B99835-D383-4189-80AF-D20800D1BE4E}" type="slidenum">
              <a:rPr lang="en-US"/>
              <a:pPr>
                <a:defRPr/>
              </a:pPr>
              <a:t>‹#›</a:t>
            </a:fld>
            <a:endParaRPr lang="en-US"/>
          </a:p>
        </p:txBody>
      </p:sp>
    </p:spTree>
    <p:extLst>
      <p:ext uri="{BB962C8B-B14F-4D97-AF65-F5344CB8AC3E}">
        <p14:creationId xmlns:p14="http://schemas.microsoft.com/office/powerpoint/2010/main" xmlns="" val="32285860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C07839-03A3-4D89-AF07-D4A7BC85B8FA}" type="slidenum">
              <a:rPr lang="en-US"/>
              <a:pPr>
                <a:defRPr/>
              </a:pPr>
              <a:t>‹#›</a:t>
            </a:fld>
            <a:endParaRPr lang="en-US"/>
          </a:p>
        </p:txBody>
      </p:sp>
    </p:spTree>
    <p:extLst>
      <p:ext uri="{BB962C8B-B14F-4D97-AF65-F5344CB8AC3E}">
        <p14:creationId xmlns:p14="http://schemas.microsoft.com/office/powerpoint/2010/main" xmlns="" val="26924201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9DE587-44DB-4A27-81E2-8F44F84F6819}" type="slidenum">
              <a:rPr lang="en-US"/>
              <a:pPr>
                <a:defRPr/>
              </a:pPr>
              <a:t>‹#›</a:t>
            </a:fld>
            <a:endParaRPr lang="en-US"/>
          </a:p>
        </p:txBody>
      </p:sp>
    </p:spTree>
    <p:extLst>
      <p:ext uri="{BB962C8B-B14F-4D97-AF65-F5344CB8AC3E}">
        <p14:creationId xmlns:p14="http://schemas.microsoft.com/office/powerpoint/2010/main" xmlns="" val="37969752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AE0AF3-D1B3-4361-9AD5-261FD643CCE1}" type="slidenum">
              <a:rPr lang="en-US"/>
              <a:pPr>
                <a:defRPr/>
              </a:pPr>
              <a:t>‹#›</a:t>
            </a:fld>
            <a:endParaRPr lang="en-US"/>
          </a:p>
        </p:txBody>
      </p:sp>
    </p:spTree>
    <p:extLst>
      <p:ext uri="{BB962C8B-B14F-4D97-AF65-F5344CB8AC3E}">
        <p14:creationId xmlns:p14="http://schemas.microsoft.com/office/powerpoint/2010/main" xmlns="" val="35700931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79584B-A876-48BC-A668-F75112CFD42B}" type="slidenum">
              <a:rPr lang="en-US"/>
              <a:pPr>
                <a:defRPr/>
              </a:pPr>
              <a:t>‹#›</a:t>
            </a:fld>
            <a:endParaRPr lang="en-US"/>
          </a:p>
        </p:txBody>
      </p:sp>
    </p:spTree>
    <p:extLst>
      <p:ext uri="{BB962C8B-B14F-4D97-AF65-F5344CB8AC3E}">
        <p14:creationId xmlns:p14="http://schemas.microsoft.com/office/powerpoint/2010/main" xmlns="" val="5456811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F2FF47-1B10-4D74-AFAA-8D7A83C1E1ED}" type="slidenum">
              <a:rPr lang="en-US"/>
              <a:pPr>
                <a:defRPr/>
              </a:pPr>
              <a:t>‹#›</a:t>
            </a:fld>
            <a:endParaRPr lang="en-US"/>
          </a:p>
        </p:txBody>
      </p:sp>
    </p:spTree>
    <p:extLst>
      <p:ext uri="{BB962C8B-B14F-4D97-AF65-F5344CB8AC3E}">
        <p14:creationId xmlns:p14="http://schemas.microsoft.com/office/powerpoint/2010/main" xmlns="" val="670681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147C1A1-93E4-4ACB-9240-D41F49B91C4E}" type="slidenum">
              <a:rPr lang="en-US"/>
              <a:pPr>
                <a:defRPr/>
              </a:pPr>
              <a:t>‹#›</a:t>
            </a:fld>
            <a:endParaRPr lang="en-US"/>
          </a:p>
        </p:txBody>
      </p:sp>
    </p:spTree>
    <p:extLst>
      <p:ext uri="{BB962C8B-B14F-4D97-AF65-F5344CB8AC3E}">
        <p14:creationId xmlns:p14="http://schemas.microsoft.com/office/powerpoint/2010/main" xmlns="" val="36079118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F04577-F0A2-47A0-A8EC-D55FB15B1AA6}" type="slidenum">
              <a:rPr lang="en-US"/>
              <a:pPr>
                <a:defRPr/>
              </a:pPr>
              <a:t>‹#›</a:t>
            </a:fld>
            <a:endParaRPr lang="en-US"/>
          </a:p>
        </p:txBody>
      </p:sp>
    </p:spTree>
    <p:extLst>
      <p:ext uri="{BB962C8B-B14F-4D97-AF65-F5344CB8AC3E}">
        <p14:creationId xmlns:p14="http://schemas.microsoft.com/office/powerpoint/2010/main" xmlns="" val="38452113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0357A3-D0B4-488F-92B0-1CD59B92A530}" type="slidenum">
              <a:rPr lang="en-US"/>
              <a:pPr>
                <a:defRPr/>
              </a:pPr>
              <a:t>‹#›</a:t>
            </a:fld>
            <a:endParaRPr lang="en-US"/>
          </a:p>
        </p:txBody>
      </p:sp>
    </p:spTree>
    <p:extLst>
      <p:ext uri="{BB962C8B-B14F-4D97-AF65-F5344CB8AC3E}">
        <p14:creationId xmlns:p14="http://schemas.microsoft.com/office/powerpoint/2010/main" xmlns="" val="32223170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704E892-5AD9-49B1-88AE-30EAD12B56F8}" type="slidenum">
              <a:rPr lang="en-US"/>
              <a:pPr>
                <a:defRPr/>
              </a:pPr>
              <a:t>‹#›</a:t>
            </a:fld>
            <a:endParaRPr lang="en-US"/>
          </a:p>
        </p:txBody>
      </p:sp>
    </p:spTree>
    <p:extLst>
      <p:ext uri="{BB962C8B-B14F-4D97-AF65-F5344CB8AC3E}">
        <p14:creationId xmlns:p14="http://schemas.microsoft.com/office/powerpoint/2010/main" xmlns="" val="18947279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30EE6E4-4D09-4642-AFD0-88FEC81DB04C}" type="slidenum">
              <a:rPr lang="en-US"/>
              <a:pPr>
                <a:defRPr/>
              </a:pPr>
              <a:t>‹#›</a:t>
            </a:fld>
            <a:endParaRPr lang="en-US"/>
          </a:p>
        </p:txBody>
      </p:sp>
    </p:spTree>
    <p:extLst>
      <p:ext uri="{BB962C8B-B14F-4D97-AF65-F5344CB8AC3E}">
        <p14:creationId xmlns:p14="http://schemas.microsoft.com/office/powerpoint/2010/main" xmlns="" val="29759683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FE18FD-6138-4551-9180-6AB61281DF08}" type="slidenum">
              <a:rPr lang="en-US"/>
              <a:pPr>
                <a:defRPr/>
              </a:pPr>
              <a:t>‹#›</a:t>
            </a:fld>
            <a:endParaRPr lang="en-US"/>
          </a:p>
        </p:txBody>
      </p:sp>
    </p:spTree>
    <p:extLst>
      <p:ext uri="{BB962C8B-B14F-4D97-AF65-F5344CB8AC3E}">
        <p14:creationId xmlns:p14="http://schemas.microsoft.com/office/powerpoint/2010/main" xmlns="" val="9632724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4AA2C7-A154-4777-B19D-CE4E2902F49E}" type="slidenum">
              <a:rPr lang="en-US"/>
              <a:pPr>
                <a:defRPr/>
              </a:pPr>
              <a:t>‹#›</a:t>
            </a:fld>
            <a:endParaRPr lang="en-US"/>
          </a:p>
        </p:txBody>
      </p:sp>
    </p:spTree>
    <p:extLst>
      <p:ext uri="{BB962C8B-B14F-4D97-AF65-F5344CB8AC3E}">
        <p14:creationId xmlns:p14="http://schemas.microsoft.com/office/powerpoint/2010/main" xmlns="" val="18334833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9C9100-EFB8-4630-B81A-02781AD04530}" type="slidenum">
              <a:rPr lang="en-US"/>
              <a:pPr>
                <a:defRPr/>
              </a:pPr>
              <a:t>‹#›</a:t>
            </a:fld>
            <a:endParaRPr lang="en-US"/>
          </a:p>
        </p:txBody>
      </p:sp>
    </p:spTree>
    <p:extLst>
      <p:ext uri="{BB962C8B-B14F-4D97-AF65-F5344CB8AC3E}">
        <p14:creationId xmlns:p14="http://schemas.microsoft.com/office/powerpoint/2010/main" xmlns="" val="37547895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FBF3A4-5FD1-41E4-A155-4E4B0F3228FA}" type="slidenum">
              <a:rPr lang="en-US"/>
              <a:pPr>
                <a:defRPr/>
              </a:pPr>
              <a:t>‹#›</a:t>
            </a:fld>
            <a:endParaRPr lang="en-US"/>
          </a:p>
        </p:txBody>
      </p:sp>
    </p:spTree>
    <p:extLst>
      <p:ext uri="{BB962C8B-B14F-4D97-AF65-F5344CB8AC3E}">
        <p14:creationId xmlns:p14="http://schemas.microsoft.com/office/powerpoint/2010/main" xmlns="" val="22264957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F8F1DB9-24EA-4D1F-AA3E-19EE1272B0B3}" type="datetimeFigureOut">
              <a:rPr lang="en-US"/>
              <a:pPr>
                <a:defRPr/>
              </a:pPr>
              <a:t>12/8/2015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0B294F-A1B3-4A38-ABE2-174307E7DF29}"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7AAA71-5853-4F24-A6D3-F80DBAA114DD}" type="datetimeFigureOut">
              <a:rPr lang="en-US"/>
              <a:pPr>
                <a:defRPr/>
              </a:pPr>
              <a:t>12/8/2015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50765E-193B-43AC-891E-0AAC1A52B57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D30514-2138-4FC4-8C64-23B68E8FBBC3}" type="slidenum">
              <a:rPr lang="en-US"/>
              <a:pPr>
                <a:defRPr/>
              </a:pPr>
              <a:t>‹#›</a:t>
            </a:fld>
            <a:endParaRPr lang="en-US"/>
          </a:p>
        </p:txBody>
      </p:sp>
    </p:spTree>
    <p:extLst>
      <p:ext uri="{BB962C8B-B14F-4D97-AF65-F5344CB8AC3E}">
        <p14:creationId xmlns:p14="http://schemas.microsoft.com/office/powerpoint/2010/main" xmlns="" val="88197252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8788C36-2099-4434-91B2-8F933A34D444}" type="datetimeFigureOut">
              <a:rPr lang="en-US"/>
              <a:pPr>
                <a:defRPr/>
              </a:pPr>
              <a:t>12/8/2015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982DD4-D8F1-424C-A0B1-2CCC6E3C9E42}"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F00C3C28-EE89-4D60-9300-DAFA045F0538}" type="datetimeFigureOut">
              <a:rPr lang="en-US"/>
              <a:pPr>
                <a:defRPr/>
              </a:pPr>
              <a:t>12/8/2015</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E0F0CF9-C221-4187-9E72-80092CEC5A8C}"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C0FF04DB-15E8-4A69-846D-BC72AF638113}" type="datetimeFigureOut">
              <a:rPr lang="en-US"/>
              <a:pPr>
                <a:defRPr/>
              </a:pPr>
              <a:t>12/8/2015</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F5FF1B43-AB54-4C02-B05B-039F71826F13}"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F23E0ED5-8F70-4C8B-AD29-721E0048D199}" type="datetimeFigureOut">
              <a:rPr lang="en-US"/>
              <a:pPr>
                <a:defRPr/>
              </a:pPr>
              <a:t>12/8/2015</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40E2D292-7263-460F-83DC-5FA77516120A}"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818F8C03-9193-402A-88B3-C473DD7EBF41}" type="datetimeFigureOut">
              <a:rPr lang="en-US"/>
              <a:pPr>
                <a:defRPr/>
              </a:pPr>
              <a:t>12/8/2015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40DC67A4-1894-4AC7-937D-63EB311CF1AD}"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DCC31528-583F-496D-8B14-32BB894EBB4B}" type="datetimeFigureOut">
              <a:rPr lang="en-US"/>
              <a:pPr>
                <a:defRPr/>
              </a:pPr>
              <a:t>12/8/2015</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7598BFF-86A2-4C00-A44A-6BD80F801837}"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30B088D1-5391-45BC-9463-80A4842915DD}" type="datetimeFigureOut">
              <a:rPr lang="en-US"/>
              <a:pPr>
                <a:defRPr/>
              </a:pPr>
              <a:t>12/8/2015</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5525EB8-9541-42FB-8630-FA47BAE0CE6C}"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4033D63-0D0E-4D1A-AC22-9EEFF854E34E}" type="datetimeFigureOut">
              <a:rPr lang="en-US"/>
              <a:pPr>
                <a:defRPr/>
              </a:pPr>
              <a:t>12/8/2015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DA2911-9813-4EC7-862E-E56B0EB681B3}"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98CB45-F122-4EEB-8E41-0B8B1D8FDE69}" type="datetimeFigureOut">
              <a:rPr lang="en-US"/>
              <a:pPr>
                <a:defRPr/>
              </a:pPr>
              <a:t>12/8/2015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A79F7A-A115-4D84-AECC-540153B46894}"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Times New Roman" pitchFamily="18" charset="0"/>
              </a:defRPr>
            </a:lvl1pPr>
          </a:lstStyle>
          <a:p>
            <a:pPr>
              <a:defRPr/>
            </a:pPr>
            <a:fld id="{5DDC987A-F6A6-4C1F-B646-C1BCD50B059A}" type="slidenum">
              <a:rPr lang="en-US"/>
              <a:pPr>
                <a:defRPr/>
              </a:pPr>
              <a:t>‹#›</a:t>
            </a:fld>
            <a:endParaRPr lang="en-US"/>
          </a:p>
        </p:txBody>
      </p:sp>
    </p:spTree>
    <p:extLst>
      <p:ext uri="{BB962C8B-B14F-4D97-AF65-F5344CB8AC3E}">
        <p14:creationId xmlns:p14="http://schemas.microsoft.com/office/powerpoint/2010/main" xmlns="" val="346114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D8FE19-A2AF-476A-940F-4EAAEB7ECA3D}" type="slidenum">
              <a:rPr lang="en-US"/>
              <a:pPr>
                <a:defRPr/>
              </a:pPr>
              <a:t>‹#›</a:t>
            </a:fld>
            <a:endParaRPr lang="en-US"/>
          </a:p>
        </p:txBody>
      </p:sp>
    </p:spTree>
    <p:extLst>
      <p:ext uri="{BB962C8B-B14F-4D97-AF65-F5344CB8AC3E}">
        <p14:creationId xmlns:p14="http://schemas.microsoft.com/office/powerpoint/2010/main" xmlns="" val="61737015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Times New Roman" pitchFamily="18" charset="0"/>
              </a:defRPr>
            </a:lvl1pPr>
          </a:lstStyle>
          <a:p>
            <a:pPr>
              <a:defRPr/>
            </a:pPr>
            <a:fld id="{8632D3F3-3201-4C0E-A6A9-E535CC1696F5}" type="slidenum">
              <a:rPr lang="en-US"/>
              <a:pPr>
                <a:defRPr/>
              </a:pPr>
              <a:t>‹#›</a:t>
            </a:fld>
            <a:endParaRPr lang="en-US"/>
          </a:p>
        </p:txBody>
      </p:sp>
    </p:spTree>
    <p:extLst>
      <p:ext uri="{BB962C8B-B14F-4D97-AF65-F5344CB8AC3E}">
        <p14:creationId xmlns:p14="http://schemas.microsoft.com/office/powerpoint/2010/main" xmlns="" val="41029871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Times New Roman" pitchFamily="18" charset="0"/>
              </a:defRPr>
            </a:lvl1pPr>
          </a:lstStyle>
          <a:p>
            <a:pPr>
              <a:defRPr/>
            </a:pPr>
            <a:fld id="{53291255-FCC6-4926-8649-E9867B8C10ED}" type="slidenum">
              <a:rPr lang="en-US"/>
              <a:pPr>
                <a:defRPr/>
              </a:pPr>
              <a:t>‹#›</a:t>
            </a:fld>
            <a:endParaRPr lang="en-US"/>
          </a:p>
        </p:txBody>
      </p:sp>
    </p:spTree>
    <p:extLst>
      <p:ext uri="{BB962C8B-B14F-4D97-AF65-F5344CB8AC3E}">
        <p14:creationId xmlns:p14="http://schemas.microsoft.com/office/powerpoint/2010/main" xmlns="" val="26446159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b="1">
                <a:latin typeface="Times New Roman" pitchFamily="18" charset="0"/>
              </a:defRPr>
            </a:lvl1pPr>
          </a:lstStyle>
          <a:p>
            <a:pPr>
              <a:defRPr/>
            </a:pPr>
            <a:fld id="{F00BEC28-450B-4636-AEE8-3602421C8E4E}" type="slidenum">
              <a:rPr lang="en-US"/>
              <a:pPr>
                <a:defRPr/>
              </a:pPr>
              <a:t>‹#›</a:t>
            </a:fld>
            <a:endParaRPr lang="en-US"/>
          </a:p>
        </p:txBody>
      </p:sp>
    </p:spTree>
    <p:extLst>
      <p:ext uri="{BB962C8B-B14F-4D97-AF65-F5344CB8AC3E}">
        <p14:creationId xmlns:p14="http://schemas.microsoft.com/office/powerpoint/2010/main" xmlns="" val="7078071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b="1">
                <a:latin typeface="Times New Roman" pitchFamily="18" charset="0"/>
              </a:defRPr>
            </a:lvl1pPr>
          </a:lstStyle>
          <a:p>
            <a:pPr>
              <a:defRPr/>
            </a:pPr>
            <a:fld id="{60992F0A-57C6-462A-B252-E1387D324D57}" type="slidenum">
              <a:rPr lang="en-US"/>
              <a:pPr>
                <a:defRPr/>
              </a:pPr>
              <a:t>‹#›</a:t>
            </a:fld>
            <a:endParaRPr lang="en-US"/>
          </a:p>
        </p:txBody>
      </p:sp>
    </p:spTree>
    <p:extLst>
      <p:ext uri="{BB962C8B-B14F-4D97-AF65-F5344CB8AC3E}">
        <p14:creationId xmlns:p14="http://schemas.microsoft.com/office/powerpoint/2010/main" xmlns="" val="42624529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b="1">
                <a:latin typeface="Times New Roman" pitchFamily="18" charset="0"/>
              </a:defRPr>
            </a:lvl1pPr>
          </a:lstStyle>
          <a:p>
            <a:pPr>
              <a:defRPr/>
            </a:pPr>
            <a:fld id="{294F4503-A6A4-43D3-B3E0-51F1F3B125D7}" type="slidenum">
              <a:rPr lang="en-US"/>
              <a:pPr>
                <a:defRPr/>
              </a:pPr>
              <a:t>‹#›</a:t>
            </a:fld>
            <a:endParaRPr lang="en-US"/>
          </a:p>
        </p:txBody>
      </p:sp>
    </p:spTree>
    <p:extLst>
      <p:ext uri="{BB962C8B-B14F-4D97-AF65-F5344CB8AC3E}">
        <p14:creationId xmlns:p14="http://schemas.microsoft.com/office/powerpoint/2010/main" xmlns="" val="41706943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b="1">
                <a:latin typeface="Times New Roman" pitchFamily="18" charset="0"/>
              </a:defRPr>
            </a:lvl1pPr>
          </a:lstStyle>
          <a:p>
            <a:pPr>
              <a:defRPr/>
            </a:pPr>
            <a:fld id="{1048212E-B1A8-4809-AB2E-EF0DF53CFC27}" type="slidenum">
              <a:rPr lang="en-US"/>
              <a:pPr>
                <a:defRPr/>
              </a:pPr>
              <a:t>‹#›</a:t>
            </a:fld>
            <a:endParaRPr lang="en-US"/>
          </a:p>
        </p:txBody>
      </p:sp>
    </p:spTree>
    <p:extLst>
      <p:ext uri="{BB962C8B-B14F-4D97-AF65-F5344CB8AC3E}">
        <p14:creationId xmlns:p14="http://schemas.microsoft.com/office/powerpoint/2010/main" xmlns="" val="3849675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b="1">
                <a:latin typeface="Times New Roman" pitchFamily="18" charset="0"/>
              </a:defRPr>
            </a:lvl1pPr>
          </a:lstStyle>
          <a:p>
            <a:pPr>
              <a:defRPr/>
            </a:pPr>
            <a:fld id="{57C94DCB-4C8D-4D71-8CB8-719ED6AA8FA2}" type="slidenum">
              <a:rPr lang="en-US"/>
              <a:pPr>
                <a:defRPr/>
              </a:pPr>
              <a:t>‹#›</a:t>
            </a:fld>
            <a:endParaRPr lang="en-US"/>
          </a:p>
        </p:txBody>
      </p:sp>
    </p:spTree>
    <p:extLst>
      <p:ext uri="{BB962C8B-B14F-4D97-AF65-F5344CB8AC3E}">
        <p14:creationId xmlns:p14="http://schemas.microsoft.com/office/powerpoint/2010/main" xmlns="" val="289722873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b="1">
                <a:latin typeface="Times New Roman" pitchFamily="18" charset="0"/>
              </a:defRPr>
            </a:lvl1pPr>
          </a:lstStyle>
          <a:p>
            <a:pPr>
              <a:defRPr/>
            </a:pPr>
            <a:fld id="{F06BED32-6635-412E-91B8-975C07D4EB65}" type="slidenum">
              <a:rPr lang="en-US"/>
              <a:pPr>
                <a:defRPr/>
              </a:pPr>
              <a:t>‹#›</a:t>
            </a:fld>
            <a:endParaRPr lang="en-US"/>
          </a:p>
        </p:txBody>
      </p:sp>
    </p:spTree>
    <p:extLst>
      <p:ext uri="{BB962C8B-B14F-4D97-AF65-F5344CB8AC3E}">
        <p14:creationId xmlns:p14="http://schemas.microsoft.com/office/powerpoint/2010/main" xmlns="" val="371240209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Times New Roman" pitchFamily="18" charset="0"/>
              </a:defRPr>
            </a:lvl1pPr>
          </a:lstStyle>
          <a:p>
            <a:pPr>
              <a:defRPr/>
            </a:pPr>
            <a:fld id="{200BDAB1-BBCE-4DD5-92C4-42B34A586914}" type="slidenum">
              <a:rPr lang="en-US"/>
              <a:pPr>
                <a:defRPr/>
              </a:pPr>
              <a:t>‹#›</a:t>
            </a:fld>
            <a:endParaRPr lang="en-US"/>
          </a:p>
        </p:txBody>
      </p:sp>
    </p:spTree>
    <p:extLst>
      <p:ext uri="{BB962C8B-B14F-4D97-AF65-F5344CB8AC3E}">
        <p14:creationId xmlns:p14="http://schemas.microsoft.com/office/powerpoint/2010/main" xmlns="" val="171128748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Times New Roman" pitchFamily="18" charset="0"/>
              </a:defRPr>
            </a:lvl1pPr>
          </a:lstStyle>
          <a:p>
            <a:pPr>
              <a:defRPr/>
            </a:pPr>
            <a:fld id="{3A42C9C1-730D-4C1C-ACA2-14911C2A5480}" type="slidenum">
              <a:rPr lang="en-US"/>
              <a:pPr>
                <a:defRPr/>
              </a:pPr>
              <a:t>‹#›</a:t>
            </a:fld>
            <a:endParaRPr lang="en-US"/>
          </a:p>
        </p:txBody>
      </p:sp>
    </p:spTree>
    <p:extLst>
      <p:ext uri="{BB962C8B-B14F-4D97-AF65-F5344CB8AC3E}">
        <p14:creationId xmlns:p14="http://schemas.microsoft.com/office/powerpoint/2010/main" xmlns="" val="3415942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54586D51-7ED8-42FB-A734-EAFCCBE8BCD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DB009F0A-19B4-4381-9D4E-C3B790F930C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schemeClr val="tx1">
                    <a:tint val="75000"/>
                  </a:schemeClr>
                </a:solidFill>
                <a:latin typeface="+mn-lt"/>
              </a:defRPr>
            </a:lvl1pPr>
          </a:lstStyle>
          <a:p>
            <a:pPr>
              <a:defRPr/>
            </a:pPr>
            <a:fld id="{5A10B552-9288-4A75-8E39-38D5BF8BEB8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latin typeface="Arial" charset="0"/>
              </a:defRPr>
            </a:lvl1pPr>
          </a:lstStyle>
          <a:p>
            <a:pPr>
              <a:defRPr/>
            </a:pPr>
            <a:fld id="{15B784D7-2C67-4C2E-9A40-BA5D48D9A7B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b="0">
                <a:solidFill>
                  <a:prstClr val="black">
                    <a:tint val="75000"/>
                  </a:prstClr>
                </a:solidFill>
                <a:latin typeface="Calibri"/>
              </a:defRPr>
            </a:lvl1pPr>
          </a:lstStyle>
          <a:p>
            <a:pPr>
              <a:defRPr/>
            </a:pPr>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b="0">
                <a:solidFill>
                  <a:prstClr val="black">
                    <a:tint val="75000"/>
                  </a:prstClr>
                </a:solidFill>
                <a:latin typeface="Calibri"/>
              </a:defRPr>
            </a:lvl1pPr>
          </a:lstStyle>
          <a:p>
            <a:pPr>
              <a:defRPr/>
            </a:pPr>
            <a:fld id="{BCAD9D1B-AFBB-487F-BD49-90698B6E6B1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defRPr>
            </a:lvl1pPr>
          </a:lstStyle>
          <a:p>
            <a:pPr>
              <a:defRPr/>
            </a:pPr>
            <a:fld id="{C5F11C1C-60AC-4030-AFB0-058AFF75123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defRPr>
            </a:lvl1pPr>
          </a:lstStyle>
          <a:p>
            <a:pPr>
              <a:defRPr/>
            </a:pPr>
            <a:fld id="{0D0EB01B-6C6A-474F-A340-799DD9437A1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78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7785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smtClean="0">
                <a:solidFill>
                  <a:schemeClr val="tx1">
                    <a:tint val="75000"/>
                  </a:schemeClr>
                </a:solidFill>
                <a:latin typeface="+mn-lt"/>
              </a:defRPr>
            </a:lvl1pPr>
          </a:lstStyle>
          <a:p>
            <a:pPr>
              <a:defRPr/>
            </a:pPr>
            <a:fld id="{F7C3E447-2D47-40C3-BD86-B1DC0F910737}" type="datetimeFigureOut">
              <a:rPr lang="en-US"/>
              <a:pPr>
                <a:defRPr/>
              </a:pPr>
              <a:t>12/8/2015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chemeClr val="tx1">
                    <a:tint val="75000"/>
                  </a:schemeClr>
                </a:solidFill>
                <a:latin typeface="+mn-lt"/>
              </a:defRPr>
            </a:lvl1pPr>
          </a:lstStyle>
          <a:p>
            <a:pPr>
              <a:defRPr/>
            </a:pPr>
            <a:fld id="{5F98D346-9B0A-48FA-B751-F62C636BED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a:solidFill>
            <a:schemeClr val="tx1"/>
          </a:solidFill>
          <a:latin typeface="+mn-lt"/>
        </a:defRPr>
      </a:lvl2pPr>
      <a:lvl3pPr marL="1143000" indent="-228600" algn="l" rtl="0" fontAlgn="base">
        <a:spcBef>
          <a:spcPct val="20000"/>
        </a:spcBef>
        <a:spcAft>
          <a:spcPct val="0"/>
        </a:spcAft>
        <a:buFont typeface="Arial" pitchFamily="34" charset="0"/>
        <a:buChar char="•"/>
        <a:defRPr sz="2400">
          <a:solidFill>
            <a:schemeClr val="tx1"/>
          </a:solidFill>
          <a:latin typeface="+mn-lt"/>
        </a:defRPr>
      </a:lvl3pPr>
      <a:lvl4pPr marL="1600200" indent="-228600" algn="l" rtl="0" fontAlgn="base">
        <a:spcBef>
          <a:spcPct val="20000"/>
        </a:spcBef>
        <a:spcAft>
          <a:spcPct val="0"/>
        </a:spcAft>
        <a:buFont typeface="Arial" pitchFamily="34" charset="0"/>
        <a:buChar char="–"/>
        <a:defRPr sz="2000">
          <a:solidFill>
            <a:schemeClr val="tx1"/>
          </a:solidFill>
          <a:latin typeface="+mn-lt"/>
        </a:defRPr>
      </a:lvl4pPr>
      <a:lvl5pPr marL="2057400" indent="-228600" algn="l" rtl="0" fontAlgn="base">
        <a:spcBef>
          <a:spcPct val="20000"/>
        </a:spcBef>
        <a:spcAft>
          <a:spcPct val="0"/>
        </a:spcAft>
        <a:buFont typeface="Arial" pitchFamily="34" charset="0"/>
        <a:buChar char="»"/>
        <a:defRPr sz="2000">
          <a:solidFill>
            <a:schemeClr val="tx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b="0">
                <a:solidFill>
                  <a:prstClr val="black">
                    <a:tint val="75000"/>
                  </a:prstClr>
                </a:solidFill>
                <a:latin typeface="Calibri"/>
              </a:defRPr>
            </a:lvl1pPr>
          </a:lstStyle>
          <a:p>
            <a:pPr>
              <a:defRPr/>
            </a:pPr>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b="0">
                <a:solidFill>
                  <a:prstClr val="black">
                    <a:tint val="75000"/>
                  </a:prstClr>
                </a:solidFill>
                <a:latin typeface="Calibri"/>
              </a:defRPr>
            </a:lvl1pPr>
          </a:lstStyle>
          <a:p>
            <a:pPr>
              <a:defRPr/>
            </a:pPr>
            <a:fld id="{BCAD9D1B-AFBB-487F-BD49-90698B6E6B1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9.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9.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9.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oleObject" Target="../embeddings/oleObject2.bin"/><Relationship Id="rId4" Type="http://schemas.openxmlformats.org/officeDocument/2006/relationships/oleObject" Target="../embeddings/oleObject1.bin"/><Relationship Id="rId9" Type="http://schemas.openxmlformats.org/officeDocument/2006/relationships/image" Target="../media/image7.wmf"/></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9.xml"/><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29.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29.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29.xml"/><Relationship Id="rId5" Type="http://schemas.openxmlformats.org/officeDocument/2006/relationships/image" Target="../media/image56.png"/><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29.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27.xml"/><Relationship Id="rId1" Type="http://schemas.openxmlformats.org/officeDocument/2006/relationships/slideLayout" Target="../slideLayouts/slideLayout29.xml"/><Relationship Id="rId6" Type="http://schemas.openxmlformats.org/officeDocument/2006/relationships/image" Target="../media/image64.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29.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28.xml"/><Relationship Id="rId1" Type="http://schemas.openxmlformats.org/officeDocument/2006/relationships/slideLayout" Target="../slideLayouts/slideLayout29.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2.png"/><Relationship Id="rId7" Type="http://schemas.openxmlformats.org/officeDocument/2006/relationships/image" Target="../media/image78.png"/><Relationship Id="rId2" Type="http://schemas.openxmlformats.org/officeDocument/2006/relationships/notesSlide" Target="../notesSlides/notesSlide29.xml"/><Relationship Id="rId1" Type="http://schemas.openxmlformats.org/officeDocument/2006/relationships/slideLayout" Target="../slideLayouts/slideLayout29.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3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0.xml"/><Relationship Id="rId1" Type="http://schemas.openxmlformats.org/officeDocument/2006/relationships/slideLayout" Target="../slideLayouts/slideLayout29.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3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1.xml"/><Relationship Id="rId1" Type="http://schemas.openxmlformats.org/officeDocument/2006/relationships/slideLayout" Target="../slideLayouts/slideLayout29.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33.xml.rels><?xml version="1.0" encoding="UTF-8" standalone="yes"?>
<Relationships xmlns="http://schemas.openxmlformats.org/package/2006/relationships"><Relationship Id="rId8" Type="http://schemas.openxmlformats.org/officeDocument/2006/relationships/image" Target="../media/image89.jpeg"/><Relationship Id="rId3" Type="http://schemas.openxmlformats.org/officeDocument/2006/relationships/diagramData" Target="../diagrams/data1.xml"/><Relationship Id="rId7" Type="http://schemas.openxmlformats.org/officeDocument/2006/relationships/image" Target="../media/image88.jpeg"/><Relationship Id="rId2" Type="http://schemas.openxmlformats.org/officeDocument/2006/relationships/notesSlide" Target="../notesSlides/notesSlide3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diagramDrawing" Target="../diagrams/drawing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9.xml"/><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40.xml"/><Relationship Id="rId1" Type="http://schemas.openxmlformats.org/officeDocument/2006/relationships/slideLayout" Target="../slideLayouts/slideLayout40.xml"/><Relationship Id="rId6" Type="http://schemas.openxmlformats.org/officeDocument/2006/relationships/image" Target="../media/image95.png"/><Relationship Id="rId5" Type="http://schemas.openxmlformats.org/officeDocument/2006/relationships/image" Target="../media/image94.png"/><Relationship Id="rId10" Type="http://schemas.openxmlformats.org/officeDocument/2006/relationships/image" Target="../media/image99.png"/><Relationship Id="rId4" Type="http://schemas.openxmlformats.org/officeDocument/2006/relationships/image" Target="../media/image93.png"/><Relationship Id="rId9" Type="http://schemas.openxmlformats.org/officeDocument/2006/relationships/image" Target="../media/image98.png"/></Relationships>
</file>

<file path=ppt/slides/_rels/slide42.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notesSlide" Target="../notesSlides/notesSlide41.xml"/><Relationship Id="rId1" Type="http://schemas.openxmlformats.org/officeDocument/2006/relationships/slideLayout" Target="../slideLayouts/slideLayout40.xml"/><Relationship Id="rId6" Type="http://schemas.openxmlformats.org/officeDocument/2006/relationships/image" Target="../media/image103.jpeg"/><Relationship Id="rId5" Type="http://schemas.openxmlformats.org/officeDocument/2006/relationships/image" Target="../media/image102.png"/><Relationship Id="rId4" Type="http://schemas.openxmlformats.org/officeDocument/2006/relationships/image" Target="../media/image101.png"/><Relationship Id="rId9" Type="http://schemas.openxmlformats.org/officeDocument/2006/relationships/image" Target="../media/image106.png"/></Relationships>
</file>

<file path=ppt/slides/_rels/slide43.xml.rels><?xml version="1.0" encoding="UTF-8" standalone="yes"?>
<Relationships xmlns="http://schemas.openxmlformats.org/package/2006/relationships"><Relationship Id="rId8" Type="http://schemas.openxmlformats.org/officeDocument/2006/relationships/hyperlink" Target="http://en.wikipedia.org/wiki/Quantum_entanglement" TargetMode="External"/><Relationship Id="rId3" Type="http://schemas.openxmlformats.org/officeDocument/2006/relationships/image" Target="../media/image107.png"/><Relationship Id="rId7" Type="http://schemas.openxmlformats.org/officeDocument/2006/relationships/image" Target="../media/image109.png"/><Relationship Id="rId2" Type="http://schemas.openxmlformats.org/officeDocument/2006/relationships/notesSlide" Target="../notesSlides/notesSlide42.xml"/><Relationship Id="rId1" Type="http://schemas.openxmlformats.org/officeDocument/2006/relationships/slideLayout" Target="../slideLayouts/slideLayout29.xml"/><Relationship Id="rId6" Type="http://schemas.openxmlformats.org/officeDocument/2006/relationships/hyperlink" Target="http://en.wikipedia.org/wiki/Quantum_sensing" TargetMode="External"/><Relationship Id="rId5" Type="http://schemas.openxmlformats.org/officeDocument/2006/relationships/hyperlink" Target="http://en.wikipedia.org/wiki/Quantum_metrology" TargetMode="External"/><Relationship Id="rId4" Type="http://schemas.openxmlformats.org/officeDocument/2006/relationships/image" Target="../media/image108.png"/></Relationships>
</file>

<file path=ppt/slides/_rels/slide44.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jpeg"/><Relationship Id="rId1" Type="http://schemas.openxmlformats.org/officeDocument/2006/relationships/slideLayout" Target="../slideLayouts/slideLayout51.xml"/><Relationship Id="rId4" Type="http://schemas.openxmlformats.org/officeDocument/2006/relationships/image" Target="../media/image112.png"/></Relationships>
</file>

<file path=ppt/slides/_rels/slide45.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51.xml"/><Relationship Id="rId4" Type="http://schemas.openxmlformats.org/officeDocument/2006/relationships/image" Target="../media/image115.png"/></Relationships>
</file>

<file path=ppt/slides/_rels/slide4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51.xml"/><Relationship Id="rId6" Type="http://schemas.openxmlformats.org/officeDocument/2006/relationships/image" Target="../media/image120.jpeg"/><Relationship Id="rId5" Type="http://schemas.openxmlformats.org/officeDocument/2006/relationships/image" Target="../media/image119.jpeg"/><Relationship Id="rId4" Type="http://schemas.openxmlformats.org/officeDocument/2006/relationships/image" Target="../media/image118.png"/></Relationships>
</file>

<file path=ppt/slides/_rels/slide47.xml.rels><?xml version="1.0" encoding="UTF-8" standalone="yes"?>
<Relationships xmlns="http://schemas.openxmlformats.org/package/2006/relationships"><Relationship Id="rId3" Type="http://schemas.openxmlformats.org/officeDocument/2006/relationships/image" Target="../media/image119.jpeg"/><Relationship Id="rId7" Type="http://schemas.openxmlformats.org/officeDocument/2006/relationships/image" Target="../media/image125.png"/><Relationship Id="rId2" Type="http://schemas.openxmlformats.org/officeDocument/2006/relationships/image" Target="../media/image121.png"/><Relationship Id="rId1" Type="http://schemas.openxmlformats.org/officeDocument/2006/relationships/slideLayout" Target="../slideLayouts/slideLayout51.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48.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43.xml"/><Relationship Id="rId1" Type="http://schemas.openxmlformats.org/officeDocument/2006/relationships/slideLayout" Target="../slideLayouts/slideLayout51.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51.xml"/><Relationship Id="rId5" Type="http://schemas.openxmlformats.org/officeDocument/2006/relationships/image" Target="../media/image133.png"/><Relationship Id="rId4" Type="http://schemas.openxmlformats.org/officeDocument/2006/relationships/image" Target="../media/image132.png"/></Relationships>
</file>

<file path=ppt/slides/_rels/slide51.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51.xml"/><Relationship Id="rId5" Type="http://schemas.openxmlformats.org/officeDocument/2006/relationships/image" Target="../media/image137.png"/><Relationship Id="rId4" Type="http://schemas.openxmlformats.org/officeDocument/2006/relationships/image" Target="../media/image136.png"/></Relationships>
</file>

<file path=ppt/slides/_rels/slide52.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51.xml"/></Relationships>
</file>

<file path=ppt/slides/_rels/slide53.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51.xml"/></Relationships>
</file>

<file path=ppt/slides/_rels/slide54.xml.rels><?xml version="1.0" encoding="UTF-8" standalone="yes"?>
<Relationships xmlns="http://schemas.openxmlformats.org/package/2006/relationships"><Relationship Id="rId3" Type="http://schemas.openxmlformats.org/officeDocument/2006/relationships/image" Target="../media/image142.png"/><Relationship Id="rId7" Type="http://schemas.openxmlformats.org/officeDocument/2006/relationships/image" Target="../media/image146.jpeg"/><Relationship Id="rId2" Type="http://schemas.openxmlformats.org/officeDocument/2006/relationships/image" Target="../media/image141.jpeg"/><Relationship Id="rId1" Type="http://schemas.openxmlformats.org/officeDocument/2006/relationships/slideLayout" Target="../slideLayouts/slideLayout51.xml"/><Relationship Id="rId6" Type="http://schemas.openxmlformats.org/officeDocument/2006/relationships/image" Target="../media/image145.png"/><Relationship Id="rId5" Type="http://schemas.openxmlformats.org/officeDocument/2006/relationships/image" Target="../media/image144.png"/><Relationship Id="rId4" Type="http://schemas.openxmlformats.org/officeDocument/2006/relationships/image" Target="../media/image14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4.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4.xml"/></Relationships>
</file>

<file path=ppt/slides/_rels/slide61.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slideLayout" Target="../slideLayouts/slideLayout84.xml"/><Relationship Id="rId4" Type="http://schemas.openxmlformats.org/officeDocument/2006/relationships/image" Target="../media/image149.png"/></Relationships>
</file>

<file path=ppt/slides/_rels/slide62.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50.png"/><Relationship Id="rId1" Type="http://schemas.openxmlformats.org/officeDocument/2006/relationships/slideLayout" Target="../slideLayouts/slideLayout84.xml"/><Relationship Id="rId6" Type="http://schemas.openxmlformats.org/officeDocument/2006/relationships/image" Target="../media/image154.png"/><Relationship Id="rId5" Type="http://schemas.openxmlformats.org/officeDocument/2006/relationships/image" Target="../media/image153.png"/><Relationship Id="rId4" Type="http://schemas.openxmlformats.org/officeDocument/2006/relationships/image" Target="../media/image152.png"/></Relationships>
</file>

<file path=ppt/slides/_rels/slide63.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84.xml"/><Relationship Id="rId4" Type="http://schemas.openxmlformats.org/officeDocument/2006/relationships/image" Target="../media/image157.png"/></Relationships>
</file>

<file path=ppt/slides/_rels/slide6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84.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65.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84.xml"/></Relationships>
</file>

<file path=ppt/slides/_rels/slide66.xml.rels><?xml version="1.0" encoding="UTF-8" standalone="yes"?>
<Relationships xmlns="http://schemas.openxmlformats.org/package/2006/relationships"><Relationship Id="rId3" Type="http://schemas.openxmlformats.org/officeDocument/2006/relationships/image" Target="../media/image160.png"/><Relationship Id="rId7" Type="http://schemas.openxmlformats.org/officeDocument/2006/relationships/image" Target="../media/image164.png"/><Relationship Id="rId2" Type="http://schemas.openxmlformats.org/officeDocument/2006/relationships/image" Target="../media/image159.png"/><Relationship Id="rId1" Type="http://schemas.openxmlformats.org/officeDocument/2006/relationships/slideLayout" Target="../slideLayouts/slideLayout84.xml"/><Relationship Id="rId6" Type="http://schemas.openxmlformats.org/officeDocument/2006/relationships/image" Target="../media/image163.png"/><Relationship Id="rId5" Type="http://schemas.openxmlformats.org/officeDocument/2006/relationships/image" Target="../media/image162.png"/><Relationship Id="rId4" Type="http://schemas.openxmlformats.org/officeDocument/2006/relationships/image" Target="../media/image161.png"/></Relationships>
</file>

<file path=ppt/slides/_rels/slide67.xml.rels><?xml version="1.0" encoding="UTF-8" standalone="yes"?>
<Relationships xmlns="http://schemas.openxmlformats.org/package/2006/relationships"><Relationship Id="rId3" Type="http://schemas.openxmlformats.org/officeDocument/2006/relationships/image" Target="../media/image165.png"/><Relationship Id="rId7" Type="http://schemas.openxmlformats.org/officeDocument/2006/relationships/image" Target="../media/image168.png"/><Relationship Id="rId2" Type="http://schemas.openxmlformats.org/officeDocument/2006/relationships/image" Target="../media/image25.png"/><Relationship Id="rId1" Type="http://schemas.openxmlformats.org/officeDocument/2006/relationships/slideLayout" Target="../slideLayouts/slideLayout84.xml"/><Relationship Id="rId6" Type="http://schemas.openxmlformats.org/officeDocument/2006/relationships/image" Target="../media/image167.png"/><Relationship Id="rId5" Type="http://schemas.openxmlformats.org/officeDocument/2006/relationships/image" Target="../media/image166.png"/><Relationship Id="rId4" Type="http://schemas.openxmlformats.org/officeDocument/2006/relationships/image" Target="../media/image26.png"/></Relationships>
</file>

<file path=ppt/slides/_rels/slide68.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9.png"/><Relationship Id="rId1" Type="http://schemas.openxmlformats.org/officeDocument/2006/relationships/slideLayout" Target="../slideLayouts/slideLayout84.xml"/><Relationship Id="rId5" Type="http://schemas.openxmlformats.org/officeDocument/2006/relationships/image" Target="../media/image172.png"/><Relationship Id="rId4" Type="http://schemas.openxmlformats.org/officeDocument/2006/relationships/image" Target="../media/image171.png"/></Relationships>
</file>

<file path=ppt/slides/_rels/slide69.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image" Target="../media/image173.png"/><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76.jpeg"/><Relationship Id="rId2" Type="http://schemas.openxmlformats.org/officeDocument/2006/relationships/image" Target="../media/image175.png"/><Relationship Id="rId1" Type="http://schemas.openxmlformats.org/officeDocument/2006/relationships/slideLayout" Target="../slideLayouts/slideLayout84.xml"/></Relationships>
</file>

<file path=ppt/slides/_rels/slide7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4.xml"/></Relationships>
</file>

<file path=ppt/slides/_rels/slide72.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notesSlide" Target="../notesSlides/notesSlide47.xml"/><Relationship Id="rId1" Type="http://schemas.openxmlformats.org/officeDocument/2006/relationships/slideLayout" Target="../slideLayouts/slideLayout40.xml"/><Relationship Id="rId6" Type="http://schemas.openxmlformats.org/officeDocument/2006/relationships/image" Target="../media/image180.png"/><Relationship Id="rId5" Type="http://schemas.openxmlformats.org/officeDocument/2006/relationships/image" Target="../media/image179.png"/><Relationship Id="rId4" Type="http://schemas.openxmlformats.org/officeDocument/2006/relationships/image" Target="../media/image178.png"/></Relationships>
</file>

<file path=ppt/slides/_rels/slide73.xml.rels><?xml version="1.0" encoding="UTF-8" standalone="yes"?>
<Relationships xmlns="http://schemas.openxmlformats.org/package/2006/relationships"><Relationship Id="rId3" Type="http://schemas.openxmlformats.org/officeDocument/2006/relationships/image" Target="../media/image181.png"/><Relationship Id="rId7" Type="http://schemas.openxmlformats.org/officeDocument/2006/relationships/image" Target="../media/image185.png"/><Relationship Id="rId2" Type="http://schemas.openxmlformats.org/officeDocument/2006/relationships/notesSlide" Target="../notesSlides/notesSlide48.xml"/><Relationship Id="rId1" Type="http://schemas.openxmlformats.org/officeDocument/2006/relationships/slideLayout" Target="../slideLayouts/slideLayout40.xml"/><Relationship Id="rId6" Type="http://schemas.openxmlformats.org/officeDocument/2006/relationships/image" Target="../media/image184.png"/><Relationship Id="rId5" Type="http://schemas.openxmlformats.org/officeDocument/2006/relationships/image" Target="../media/image183.png"/><Relationship Id="rId4" Type="http://schemas.openxmlformats.org/officeDocument/2006/relationships/image" Target="../media/image18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b="2609"/>
          <a:stretch>
            <a:fillRect/>
          </a:stretch>
        </p:blipFill>
        <p:spPr bwMode="auto">
          <a:xfrm>
            <a:off x="3786187" y="4419600"/>
            <a:ext cx="1090613"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sp>
        <p:nvSpPr>
          <p:cNvPr id="107524" name="Text Box 4"/>
          <p:cNvSpPr txBox="1">
            <a:spLocks noChangeArrowheads="1"/>
          </p:cNvSpPr>
          <p:nvPr/>
        </p:nvSpPr>
        <p:spPr bwMode="auto">
          <a:xfrm>
            <a:off x="147638" y="2312987"/>
            <a:ext cx="8843962"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sz="2800" dirty="0" smtClean="0">
                <a:solidFill>
                  <a:schemeClr val="bg1"/>
                </a:solidFill>
                <a:effectLst>
                  <a:outerShdw blurRad="38100" dist="38100" dir="2700000" algn="tl">
                    <a:srgbClr val="000000"/>
                  </a:outerShdw>
                </a:effectLst>
              </a:rPr>
              <a:t>Anil Kumar</a:t>
            </a:r>
          </a:p>
          <a:p>
            <a:pPr algn="ctr" eaLnBrk="1" hangingPunct="1">
              <a:defRPr/>
            </a:pPr>
            <a:endParaRPr lang="fr-FR" sz="2800" dirty="0" smtClean="0">
              <a:solidFill>
                <a:schemeClr val="bg1"/>
              </a:solidFill>
              <a:effectLst>
                <a:outerShdw blurRad="38100" dist="38100" dir="2700000" algn="tl">
                  <a:srgbClr val="000000"/>
                </a:outerShdw>
              </a:effectLst>
            </a:endParaRPr>
          </a:p>
          <a:p>
            <a:pPr algn="ctr" eaLnBrk="1" hangingPunct="1">
              <a:defRPr/>
            </a:pPr>
            <a:r>
              <a:rPr lang="en-US" sz="2000" dirty="0" smtClean="0">
                <a:solidFill>
                  <a:srgbClr val="FFFF00"/>
                </a:solidFill>
                <a:effectLst>
                  <a:outerShdw blurRad="38100" dist="38100" dir="2700000" algn="tl">
                    <a:srgbClr val="000000"/>
                  </a:outerShdw>
                </a:effectLst>
              </a:rPr>
              <a:t>Department of Physics and NMR Research Centre</a:t>
            </a:r>
          </a:p>
          <a:p>
            <a:pPr algn="ctr" eaLnBrk="1" hangingPunct="1">
              <a:defRPr/>
            </a:pPr>
            <a:r>
              <a:rPr lang="en-US" sz="2000" dirty="0" smtClean="0">
                <a:solidFill>
                  <a:srgbClr val="FFFF00"/>
                </a:solidFill>
                <a:effectLst>
                  <a:outerShdw blurRad="38100" dist="38100" dir="2700000" algn="tl">
                    <a:srgbClr val="000000"/>
                  </a:outerShdw>
                </a:effectLst>
              </a:rPr>
              <a:t>Indian Institute of Science, Bangalore-560012</a:t>
            </a:r>
          </a:p>
        </p:txBody>
      </p:sp>
      <p:sp>
        <p:nvSpPr>
          <p:cNvPr id="30724" name="Text Box 9"/>
          <p:cNvSpPr txBox="1">
            <a:spLocks noChangeArrowheads="1"/>
          </p:cNvSpPr>
          <p:nvPr/>
        </p:nvSpPr>
        <p:spPr bwMode="auto">
          <a:xfrm>
            <a:off x="7239000" y="396240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endParaRPr lang="en-US" sz="2400" b="0"/>
          </a:p>
        </p:txBody>
      </p:sp>
      <p:sp>
        <p:nvSpPr>
          <p:cNvPr id="30725" name="Rectangle 16"/>
          <p:cNvSpPr>
            <a:spLocks noChangeArrowheads="1"/>
          </p:cNvSpPr>
          <p:nvPr/>
        </p:nvSpPr>
        <p:spPr bwMode="auto">
          <a:xfrm>
            <a:off x="1066800" y="457200"/>
            <a:ext cx="6934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endParaRPr lang="en-US" u="sng">
              <a:solidFill>
                <a:srgbClr val="FFFF00"/>
              </a:solidFill>
            </a:endParaRPr>
          </a:p>
        </p:txBody>
      </p:sp>
      <p:sp>
        <p:nvSpPr>
          <p:cNvPr id="30726" name="Text Box 20"/>
          <p:cNvSpPr txBox="1">
            <a:spLocks noChangeArrowheads="1"/>
          </p:cNvSpPr>
          <p:nvPr/>
        </p:nvSpPr>
        <p:spPr bwMode="auto">
          <a:xfrm>
            <a:off x="228600" y="6076950"/>
            <a:ext cx="8458200"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en-US" sz="2000" dirty="0" smtClean="0">
                <a:solidFill>
                  <a:schemeClr val="bg1"/>
                </a:solidFill>
              </a:rPr>
              <a:t>QIPA-15-HRI-December 2015</a:t>
            </a:r>
            <a:endParaRPr lang="en-US" sz="2000" dirty="0">
              <a:solidFill>
                <a:schemeClr val="bg1"/>
              </a:solidFill>
            </a:endParaRPr>
          </a:p>
        </p:txBody>
      </p:sp>
      <p:sp>
        <p:nvSpPr>
          <p:cNvPr id="30727" name="Rectangle 3"/>
          <p:cNvSpPr>
            <a:spLocks noChangeArrowheads="1"/>
          </p:cNvSpPr>
          <p:nvPr/>
        </p:nvSpPr>
        <p:spPr bwMode="auto">
          <a:xfrm>
            <a:off x="914400" y="228600"/>
            <a:ext cx="7543800"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3200" b="1" u="sng" dirty="0">
                <a:solidFill>
                  <a:srgbClr val="FFFF00"/>
                </a:solidFill>
              </a:rPr>
              <a:t>Recent Developments in Quantum Information Processing by NMR</a:t>
            </a:r>
            <a:endParaRPr lang="en-US" sz="3200" b="1" dirty="0">
              <a:solidFill>
                <a:srgbClr val="FFFF00"/>
              </a:solidFill>
            </a:endParaRPr>
          </a:p>
          <a:p>
            <a:r>
              <a:rPr lang="en-US" dirty="0"/>
              <a:t>		</a:t>
            </a:r>
          </a:p>
        </p:txBody>
      </p:sp>
      <p:sp>
        <p:nvSpPr>
          <p:cNvPr id="30728"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AF929EA4-3AC0-4624-ADA8-936B97E9CB42}" type="slidenum">
              <a:rPr lang="en-US" sz="1400" b="0" smtClean="0"/>
              <a:pPr eaLnBrk="1" hangingPunct="1"/>
              <a:t>1</a:t>
            </a:fld>
            <a:endParaRPr lang="en-US" sz="1400" b="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1066800" y="3581400"/>
            <a:ext cx="4376738" cy="701675"/>
          </a:xfrm>
          <a:prstGeom prst="rect">
            <a:avLst/>
          </a:prstGeom>
          <a:noFill/>
          <a:ln w="9525">
            <a:noFill/>
            <a:miter lim="800000"/>
            <a:headEnd/>
            <a:tailEnd/>
          </a:ln>
          <a:effectLst/>
        </p:spPr>
        <p:txBody>
          <a:bodyPr wrap="none">
            <a:spAutoFit/>
          </a:bodyPr>
          <a:lstStyle/>
          <a:p>
            <a:pPr eaLnBrk="0" hangingPunct="0">
              <a:defRPr/>
            </a:pPr>
            <a:r>
              <a:rPr lang="en-US" sz="4000" u="sng">
                <a:solidFill>
                  <a:srgbClr val="FFFF00"/>
                </a:solidFill>
                <a:effectLst>
                  <a:outerShdw blurRad="38100" dist="38100" dir="2700000" algn="tl">
                    <a:srgbClr val="000000"/>
                  </a:outerShdw>
                </a:effectLst>
              </a:rPr>
              <a:t>Pseudo-Pure States</a:t>
            </a:r>
          </a:p>
        </p:txBody>
      </p:sp>
      <p:sp>
        <p:nvSpPr>
          <p:cNvPr id="45059" name="Text Box 3"/>
          <p:cNvSpPr txBox="1">
            <a:spLocks noChangeArrowheads="1"/>
          </p:cNvSpPr>
          <p:nvPr/>
        </p:nvSpPr>
        <p:spPr bwMode="auto">
          <a:xfrm>
            <a:off x="1098550" y="381000"/>
            <a:ext cx="25590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sz="3600" u="sng">
                <a:solidFill>
                  <a:srgbClr val="FFFF00"/>
                </a:solidFill>
              </a:rPr>
              <a:t>Pure States:</a:t>
            </a:r>
          </a:p>
        </p:txBody>
      </p:sp>
      <p:sp>
        <p:nvSpPr>
          <p:cNvPr id="45060" name="Text Box 4"/>
          <p:cNvSpPr txBox="1">
            <a:spLocks noChangeArrowheads="1"/>
          </p:cNvSpPr>
          <p:nvPr/>
        </p:nvSpPr>
        <p:spPr bwMode="auto">
          <a:xfrm>
            <a:off x="1889125" y="1219200"/>
            <a:ext cx="35020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sz="3200" b="0">
                <a:solidFill>
                  <a:schemeClr val="bg1"/>
                </a:solidFill>
              </a:rPr>
              <a:t>Tr(</a:t>
            </a:r>
            <a:r>
              <a:rPr lang="el-GR" sz="3200" b="0">
                <a:solidFill>
                  <a:schemeClr val="bg1"/>
                </a:solidFill>
                <a:cs typeface="Times New Roman" pitchFamily="18" charset="0"/>
              </a:rPr>
              <a:t>ρ</a:t>
            </a:r>
            <a:r>
              <a:rPr lang="en-US" sz="3200" b="0">
                <a:solidFill>
                  <a:schemeClr val="bg1"/>
                </a:solidFill>
              </a:rPr>
              <a:t> ) = Tr ( </a:t>
            </a:r>
            <a:r>
              <a:rPr lang="el-GR" sz="3200" b="0">
                <a:solidFill>
                  <a:schemeClr val="bg1"/>
                </a:solidFill>
                <a:cs typeface="Times New Roman" pitchFamily="18" charset="0"/>
              </a:rPr>
              <a:t>ρ</a:t>
            </a:r>
            <a:r>
              <a:rPr lang="en-US" sz="3200" baseline="30000">
                <a:solidFill>
                  <a:schemeClr val="bg1"/>
                </a:solidFill>
                <a:cs typeface="Times New Roman" pitchFamily="18" charset="0"/>
              </a:rPr>
              <a:t>2</a:t>
            </a:r>
            <a:r>
              <a:rPr lang="en-US" sz="3200" b="0">
                <a:solidFill>
                  <a:schemeClr val="bg1"/>
                </a:solidFill>
              </a:rPr>
              <a:t> ) = 1</a:t>
            </a:r>
          </a:p>
        </p:txBody>
      </p:sp>
      <p:sp>
        <p:nvSpPr>
          <p:cNvPr id="45061" name="Text Box 5"/>
          <p:cNvSpPr txBox="1">
            <a:spLocks noChangeArrowheads="1"/>
          </p:cNvSpPr>
          <p:nvPr/>
        </p:nvSpPr>
        <p:spPr bwMode="auto">
          <a:xfrm>
            <a:off x="914400" y="1981200"/>
            <a:ext cx="76962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sz="2400">
                <a:solidFill>
                  <a:srgbClr val="FFFF00"/>
                </a:solidFill>
              </a:rPr>
              <a:t>For a diagonal density matrix, this condition requires that all energy levels </a:t>
            </a:r>
            <a:r>
              <a:rPr lang="en-US" sz="2400">
                <a:solidFill>
                  <a:schemeClr val="bg1"/>
                </a:solidFill>
              </a:rPr>
              <a:t>except one</a:t>
            </a:r>
            <a:r>
              <a:rPr lang="en-US" sz="2400">
                <a:solidFill>
                  <a:srgbClr val="FFFF00"/>
                </a:solidFill>
              </a:rPr>
              <a:t> have zero populations.</a:t>
            </a:r>
          </a:p>
        </p:txBody>
      </p:sp>
      <p:sp>
        <p:nvSpPr>
          <p:cNvPr id="45062" name="Text Box 6"/>
          <p:cNvSpPr txBox="1">
            <a:spLocks noChangeArrowheads="1"/>
          </p:cNvSpPr>
          <p:nvPr/>
        </p:nvSpPr>
        <p:spPr bwMode="auto">
          <a:xfrm>
            <a:off x="1584325" y="2971800"/>
            <a:ext cx="54657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sz="2400">
                <a:solidFill>
                  <a:schemeClr val="bg1"/>
                </a:solidFill>
              </a:rPr>
              <a:t>Such a state is difficult to create in NMR</a:t>
            </a:r>
          </a:p>
        </p:txBody>
      </p:sp>
      <p:sp>
        <p:nvSpPr>
          <p:cNvPr id="45063" name="Text Box 7"/>
          <p:cNvSpPr txBox="1">
            <a:spLocks noChangeArrowheads="1"/>
          </p:cNvSpPr>
          <p:nvPr/>
        </p:nvSpPr>
        <p:spPr bwMode="auto">
          <a:xfrm>
            <a:off x="838200" y="5807075"/>
            <a:ext cx="74676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sz="2400">
                <a:solidFill>
                  <a:srgbClr val="FFFF00"/>
                </a:solidFill>
              </a:rPr>
              <a:t>We create a state in which all levels </a:t>
            </a:r>
            <a:r>
              <a:rPr lang="en-US" sz="2400">
                <a:solidFill>
                  <a:schemeClr val="bg1"/>
                </a:solidFill>
              </a:rPr>
              <a:t>except one</a:t>
            </a:r>
            <a:r>
              <a:rPr lang="en-US" sz="2400">
                <a:solidFill>
                  <a:srgbClr val="FFFF00"/>
                </a:solidFill>
              </a:rPr>
              <a:t> have </a:t>
            </a:r>
            <a:r>
              <a:rPr lang="en-US" sz="2400">
                <a:solidFill>
                  <a:schemeClr val="bg1"/>
                </a:solidFill>
              </a:rPr>
              <a:t>EQUAL</a:t>
            </a:r>
            <a:r>
              <a:rPr lang="en-US" sz="2400">
                <a:solidFill>
                  <a:srgbClr val="FFFF00"/>
                </a:solidFill>
              </a:rPr>
              <a:t> populations. Such a state </a:t>
            </a:r>
            <a:r>
              <a:rPr lang="en-US" sz="2400">
                <a:solidFill>
                  <a:schemeClr val="bg1"/>
                </a:solidFill>
              </a:rPr>
              <a:t>mimics</a:t>
            </a:r>
            <a:r>
              <a:rPr lang="en-US" sz="2400">
                <a:solidFill>
                  <a:srgbClr val="FFFF00"/>
                </a:solidFill>
              </a:rPr>
              <a:t> a pure state.</a:t>
            </a:r>
          </a:p>
        </p:txBody>
      </p:sp>
      <p:sp>
        <p:nvSpPr>
          <p:cNvPr id="45064" name="Text Box 8"/>
          <p:cNvSpPr txBox="1">
            <a:spLocks noChangeArrowheads="1"/>
          </p:cNvSpPr>
          <p:nvPr/>
        </p:nvSpPr>
        <p:spPr bwMode="auto">
          <a:xfrm>
            <a:off x="914400" y="5119688"/>
            <a:ext cx="3052763"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l-GR">
                <a:solidFill>
                  <a:srgbClr val="FFFF00"/>
                </a:solidFill>
              </a:rPr>
              <a:t>ρ</a:t>
            </a:r>
            <a:r>
              <a:rPr lang="en-US">
                <a:solidFill>
                  <a:srgbClr val="FFFF00"/>
                </a:solidFill>
              </a:rPr>
              <a:t> = 1/N ( </a:t>
            </a:r>
            <a:r>
              <a:rPr lang="el-GR">
                <a:solidFill>
                  <a:srgbClr val="FFFF00"/>
                </a:solidFill>
                <a:cs typeface="Times New Roman" pitchFamily="18" charset="0"/>
              </a:rPr>
              <a:t>α</a:t>
            </a:r>
            <a:r>
              <a:rPr lang="en-US">
                <a:solidFill>
                  <a:srgbClr val="FFFF00"/>
                </a:solidFill>
              </a:rPr>
              <a:t>1 + </a:t>
            </a:r>
            <a:r>
              <a:rPr lang="el-GR">
                <a:solidFill>
                  <a:srgbClr val="FFFF00"/>
                </a:solidFill>
                <a:cs typeface="Times New Roman" pitchFamily="18" charset="0"/>
              </a:rPr>
              <a:t>Δρ</a:t>
            </a:r>
            <a:r>
              <a:rPr lang="en-US">
                <a:solidFill>
                  <a:srgbClr val="FFFF00"/>
                </a:solidFill>
                <a:cs typeface="Times New Roman" pitchFamily="18" charset="0"/>
              </a:rPr>
              <a:t> )</a:t>
            </a:r>
            <a:r>
              <a:rPr lang="en-US">
                <a:solidFill>
                  <a:schemeClr val="bg1"/>
                </a:solidFill>
              </a:rPr>
              <a:t> </a:t>
            </a:r>
          </a:p>
        </p:txBody>
      </p:sp>
      <p:sp>
        <p:nvSpPr>
          <p:cNvPr id="45065" name="Text Box 11"/>
          <p:cNvSpPr txBox="1">
            <a:spLocks noChangeArrowheads="1"/>
          </p:cNvSpPr>
          <p:nvPr/>
        </p:nvSpPr>
        <p:spPr bwMode="auto">
          <a:xfrm>
            <a:off x="1676400" y="4419600"/>
            <a:ext cx="51990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2400" b="0">
                <a:solidFill>
                  <a:schemeClr val="bg1"/>
                </a:solidFill>
              </a:rPr>
              <a:t>Under High Temperature Approximation</a:t>
            </a:r>
          </a:p>
        </p:txBody>
      </p:sp>
      <p:sp>
        <p:nvSpPr>
          <p:cNvPr id="45066" name="Text Box 12"/>
          <p:cNvSpPr txBox="1">
            <a:spLocks noChangeArrowheads="1"/>
          </p:cNvSpPr>
          <p:nvPr/>
        </p:nvSpPr>
        <p:spPr bwMode="auto">
          <a:xfrm>
            <a:off x="4724400" y="5181600"/>
            <a:ext cx="39068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2400" b="0">
                <a:solidFill>
                  <a:srgbClr val="FFFF00"/>
                </a:solidFill>
              </a:rPr>
              <a:t>Here  </a:t>
            </a:r>
            <a:r>
              <a:rPr lang="el-GR" sz="2400">
                <a:solidFill>
                  <a:srgbClr val="FFFF00"/>
                </a:solidFill>
                <a:cs typeface="Times New Roman" pitchFamily="18" charset="0"/>
              </a:rPr>
              <a:t>α</a:t>
            </a:r>
            <a:r>
              <a:rPr lang="en-US" sz="2400">
                <a:solidFill>
                  <a:srgbClr val="FFFF00"/>
                </a:solidFill>
                <a:cs typeface="Times New Roman" pitchFamily="18" charset="0"/>
              </a:rPr>
              <a:t> = 10</a:t>
            </a:r>
            <a:r>
              <a:rPr lang="en-US" baseline="30000">
                <a:solidFill>
                  <a:srgbClr val="FFFF00"/>
                </a:solidFill>
                <a:cs typeface="Times New Roman" pitchFamily="18" charset="0"/>
              </a:rPr>
              <a:t>5  </a:t>
            </a:r>
            <a:r>
              <a:rPr lang="en-US" sz="2400">
                <a:solidFill>
                  <a:srgbClr val="FFFF00"/>
                </a:solidFill>
                <a:cs typeface="Times New Roman" pitchFamily="18" charset="0"/>
              </a:rPr>
              <a:t>and U 1 U</a:t>
            </a:r>
            <a:r>
              <a:rPr lang="en-US" sz="2400" baseline="30000">
                <a:solidFill>
                  <a:srgbClr val="FFFF00"/>
                </a:solidFill>
                <a:cs typeface="Times New Roman" pitchFamily="18" charset="0"/>
              </a:rPr>
              <a:t>-1 </a:t>
            </a:r>
            <a:r>
              <a:rPr lang="en-US" sz="2400">
                <a:solidFill>
                  <a:srgbClr val="FFFF00"/>
                </a:solidFill>
                <a:cs typeface="Times New Roman" pitchFamily="18" charset="0"/>
              </a:rPr>
              <a:t>= 1</a:t>
            </a:r>
            <a:endParaRPr lang="el-GR" sz="2400" baseline="30000">
              <a:solidFill>
                <a:srgbClr val="FFFF00"/>
              </a:solidFill>
              <a:cs typeface="Times New Roman" pitchFamily="18" charset="0"/>
            </a:endParaRPr>
          </a:p>
        </p:txBody>
      </p:sp>
      <p:sp>
        <p:nvSpPr>
          <p:cNvPr id="45067"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20FD98D1-1FC5-4063-B7D1-B733ADC9E9B6}" type="slidenum">
              <a:rPr lang="en-US" sz="1400" b="0" smtClean="0"/>
              <a:pPr eaLnBrk="1" hangingPunct="1"/>
              <a:t>10</a:t>
            </a:fld>
            <a:endParaRPr lang="en-US" sz="1400" b="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685800" y="381000"/>
            <a:ext cx="7772400" cy="381000"/>
          </a:xfrm>
        </p:spPr>
        <p:txBody>
          <a:bodyPr/>
          <a:lstStyle/>
          <a:p>
            <a:pPr eaLnBrk="1" hangingPunct="1">
              <a:defRPr/>
            </a:pPr>
            <a:r>
              <a:rPr lang="en-US" sz="3200" b="1" u="sng" dirty="0">
                <a:solidFill>
                  <a:srgbClr val="FFFF00"/>
                </a:solidFill>
                <a:effectLst>
                  <a:outerShdw blurRad="38100" dist="38100" dir="2700000" algn="tl">
                    <a:srgbClr val="000000"/>
                  </a:outerShdw>
                </a:effectLst>
              </a:rPr>
              <a:t>Pseudo-Pure State</a:t>
            </a:r>
            <a:endParaRPr lang="en-US" b="1" dirty="0">
              <a:solidFill>
                <a:srgbClr val="FFFF00"/>
              </a:solidFill>
            </a:endParaRPr>
          </a:p>
        </p:txBody>
      </p:sp>
      <p:sp>
        <p:nvSpPr>
          <p:cNvPr id="23555" name="Rectangle 3"/>
          <p:cNvSpPr>
            <a:spLocks noGrp="1" noChangeArrowheads="1"/>
          </p:cNvSpPr>
          <p:nvPr>
            <p:ph type="body" sz="half" idx="4294967295"/>
          </p:nvPr>
        </p:nvSpPr>
        <p:spPr>
          <a:xfrm>
            <a:off x="304800" y="1524000"/>
            <a:ext cx="8534400" cy="3581400"/>
          </a:xfrm>
        </p:spPr>
        <p:txBody>
          <a:bodyPr/>
          <a:lstStyle/>
          <a:p>
            <a:pPr marL="577850" indent="-577850" eaLnBrk="1" hangingPunct="1">
              <a:lnSpc>
                <a:spcPct val="80000"/>
              </a:lnSpc>
              <a:buFontTx/>
              <a:buNone/>
              <a:defRPr/>
            </a:pPr>
            <a:r>
              <a:rPr lang="en-US" sz="2400" b="1" smtClean="0">
                <a:solidFill>
                  <a:schemeClr val="bg1"/>
                </a:solidFill>
                <a:effectLst>
                  <a:outerShdw blurRad="38100" dist="38100" dir="2700000" algn="tl">
                    <a:srgbClr val="000000"/>
                  </a:outerShdw>
                </a:effectLst>
              </a:rPr>
              <a:t>In a two-qubit Homo-nuclear system: </a:t>
            </a:r>
          </a:p>
          <a:p>
            <a:pPr marL="577850" indent="-577850" eaLnBrk="1" hangingPunct="1">
              <a:lnSpc>
                <a:spcPct val="80000"/>
              </a:lnSpc>
              <a:buFontTx/>
              <a:buNone/>
              <a:defRPr/>
            </a:pPr>
            <a:r>
              <a:rPr lang="en-US" sz="1800" b="1" smtClean="0">
                <a:solidFill>
                  <a:srgbClr val="FFFF00"/>
                </a:solidFill>
                <a:effectLst>
                  <a:outerShdw blurRad="38100" dist="38100" dir="2700000" algn="tl">
                    <a:srgbClr val="000000"/>
                  </a:outerShdw>
                </a:effectLst>
              </a:rPr>
              <a:t>	(Under High Field Approximation)</a:t>
            </a:r>
          </a:p>
          <a:p>
            <a:pPr marL="577850" indent="-577850" eaLnBrk="1" hangingPunct="1">
              <a:lnSpc>
                <a:spcPct val="80000"/>
              </a:lnSpc>
              <a:buFontTx/>
              <a:buNone/>
              <a:defRPr/>
            </a:pPr>
            <a:endParaRPr lang="en-US" sz="1800" b="1" u="sng" smtClean="0">
              <a:solidFill>
                <a:srgbClr val="FFFF00"/>
              </a:solidFill>
            </a:endParaRPr>
          </a:p>
          <a:p>
            <a:pPr marL="2200275" lvl="4" indent="-371475" eaLnBrk="1" hangingPunct="1">
              <a:lnSpc>
                <a:spcPct val="80000"/>
              </a:lnSpc>
              <a:buFontTx/>
              <a:buAutoNum type="romanLcParenBoth"/>
              <a:defRPr/>
            </a:pPr>
            <a:r>
              <a:rPr lang="en-US" b="1" smtClean="0">
                <a:solidFill>
                  <a:srgbClr val="FFFF00"/>
                </a:solidFill>
              </a:rPr>
              <a:t>Equilibrium:</a:t>
            </a:r>
            <a:endParaRPr lang="en-US" b="1" smtClean="0"/>
          </a:p>
          <a:p>
            <a:pPr marL="577850" indent="-577850" eaLnBrk="1" hangingPunct="1">
              <a:lnSpc>
                <a:spcPct val="80000"/>
              </a:lnSpc>
              <a:buFontTx/>
              <a:buNone/>
              <a:defRPr/>
            </a:pPr>
            <a:r>
              <a:rPr lang="en-US" sz="2000" b="1" smtClean="0"/>
              <a:t>		</a:t>
            </a:r>
            <a:r>
              <a:rPr lang="en-US" sz="2000" b="1" smtClean="0">
                <a:solidFill>
                  <a:schemeClr val="bg1"/>
                </a:solidFill>
              </a:rPr>
              <a:t>        </a:t>
            </a:r>
            <a:r>
              <a:rPr lang="el-GR" sz="2000" b="1" smtClean="0">
                <a:solidFill>
                  <a:schemeClr val="bg1"/>
                </a:solidFill>
              </a:rPr>
              <a:t>ρ</a:t>
            </a:r>
            <a:r>
              <a:rPr lang="en-US" sz="2000" b="1" smtClean="0">
                <a:solidFill>
                  <a:schemeClr val="bg1"/>
                </a:solidFill>
              </a:rPr>
              <a:t>  =  10</a:t>
            </a:r>
            <a:r>
              <a:rPr lang="en-US" sz="2600" b="1" baseline="30000" smtClean="0">
                <a:solidFill>
                  <a:schemeClr val="bg1"/>
                </a:solidFill>
              </a:rPr>
              <a:t>5</a:t>
            </a:r>
            <a:r>
              <a:rPr lang="en-US" sz="2600" b="1" smtClean="0">
                <a:solidFill>
                  <a:schemeClr val="bg1"/>
                </a:solidFill>
              </a:rPr>
              <a:t> </a:t>
            </a:r>
            <a:r>
              <a:rPr lang="en-US" sz="2000" b="1" smtClean="0">
                <a:solidFill>
                  <a:schemeClr val="bg1"/>
                </a:solidFill>
              </a:rPr>
              <a:t>+  </a:t>
            </a:r>
            <a:r>
              <a:rPr lang="el-GR" sz="2000" b="1" smtClean="0">
                <a:solidFill>
                  <a:schemeClr val="bg1"/>
                </a:solidFill>
                <a:cs typeface="Times New Roman" pitchFamily="18" charset="0"/>
              </a:rPr>
              <a:t>Δρ</a:t>
            </a:r>
            <a:r>
              <a:rPr lang="en-US" sz="2000" b="1" smtClean="0">
                <a:solidFill>
                  <a:schemeClr val="bg1"/>
                </a:solidFill>
                <a:effectLst>
                  <a:outerShdw blurRad="38100" dist="38100" dir="2700000" algn="tl">
                    <a:srgbClr val="000000"/>
                  </a:outerShdw>
                </a:effectLst>
              </a:rPr>
              <a:t> = {2, 1, 1, 0}</a:t>
            </a:r>
            <a:endParaRPr lang="en-US" sz="2000" b="1" smtClean="0">
              <a:solidFill>
                <a:srgbClr val="FFFF00"/>
              </a:solidFill>
            </a:endParaRPr>
          </a:p>
          <a:p>
            <a:pPr marL="577850" indent="-577850" eaLnBrk="1" hangingPunct="1">
              <a:lnSpc>
                <a:spcPct val="80000"/>
              </a:lnSpc>
              <a:buFont typeface="Webdings" pitchFamily="18" charset="2"/>
              <a:buNone/>
              <a:defRPr/>
            </a:pPr>
            <a:endParaRPr lang="en-US" sz="2000" b="1" smtClean="0">
              <a:solidFill>
                <a:srgbClr val="00FF00"/>
              </a:solidFill>
            </a:endParaRPr>
          </a:p>
          <a:p>
            <a:pPr marL="577850" indent="-577850" eaLnBrk="1" hangingPunct="1">
              <a:lnSpc>
                <a:spcPct val="80000"/>
              </a:lnSpc>
              <a:buFont typeface="Webdings" pitchFamily="18" charset="2"/>
              <a:buNone/>
              <a:defRPr/>
            </a:pPr>
            <a:r>
              <a:rPr lang="en-US" sz="2000" b="1" smtClean="0">
                <a:solidFill>
                  <a:srgbClr val="FFFF00"/>
                </a:solidFill>
              </a:rPr>
              <a:t>		       </a:t>
            </a:r>
            <a:r>
              <a:rPr lang="el-GR" sz="2000" b="1" smtClean="0">
                <a:solidFill>
                  <a:schemeClr val="bg1"/>
                </a:solidFill>
                <a:cs typeface="Times New Roman" pitchFamily="18" charset="0"/>
              </a:rPr>
              <a:t>Δρ</a:t>
            </a:r>
            <a:r>
              <a:rPr lang="en-US" sz="2000" b="1" smtClean="0">
                <a:solidFill>
                  <a:srgbClr val="FFFF00"/>
                </a:solidFill>
              </a:rPr>
              <a:t>  ~  I</a:t>
            </a:r>
            <a:r>
              <a:rPr lang="en-US" sz="2000" b="1" baseline="-25000" smtClean="0">
                <a:solidFill>
                  <a:srgbClr val="FFFF00"/>
                </a:solidFill>
              </a:rPr>
              <a:t>z1</a:t>
            </a:r>
            <a:r>
              <a:rPr lang="en-US" sz="2000" b="1" smtClean="0">
                <a:solidFill>
                  <a:srgbClr val="FFFF00"/>
                </a:solidFill>
              </a:rPr>
              <a:t>+I</a:t>
            </a:r>
            <a:r>
              <a:rPr lang="en-US" sz="2000" b="1" baseline="-25000" smtClean="0">
                <a:solidFill>
                  <a:srgbClr val="FFFF00"/>
                </a:solidFill>
              </a:rPr>
              <a:t>z2   </a:t>
            </a:r>
            <a:r>
              <a:rPr lang="en-US" sz="2000" b="1" smtClean="0">
                <a:solidFill>
                  <a:srgbClr val="FFFF00"/>
                </a:solidFill>
              </a:rPr>
              <a:t>=  { 1, 0, 0, -1}</a:t>
            </a:r>
          </a:p>
          <a:p>
            <a:pPr marL="577850" indent="-577850" eaLnBrk="1" hangingPunct="1">
              <a:lnSpc>
                <a:spcPct val="80000"/>
              </a:lnSpc>
              <a:buFont typeface="Webdings" pitchFamily="18" charset="2"/>
              <a:buNone/>
              <a:defRPr/>
            </a:pPr>
            <a:endParaRPr lang="en-US" sz="2000" b="1" smtClean="0">
              <a:solidFill>
                <a:srgbClr val="FFFF00"/>
              </a:solidFill>
            </a:endParaRPr>
          </a:p>
          <a:p>
            <a:pPr marL="577850" indent="-577850" eaLnBrk="1" hangingPunct="1">
              <a:lnSpc>
                <a:spcPct val="80000"/>
              </a:lnSpc>
              <a:buFont typeface="Webdings" pitchFamily="18" charset="2"/>
              <a:buNone/>
              <a:defRPr/>
            </a:pPr>
            <a:r>
              <a:rPr lang="en-US" sz="2000" b="1" smtClean="0">
                <a:solidFill>
                  <a:srgbClr val="FFFF00"/>
                </a:solidFill>
              </a:rPr>
              <a:t>	(ii) Pseudo-Pure</a:t>
            </a:r>
          </a:p>
          <a:p>
            <a:pPr marL="577850" indent="-577850" eaLnBrk="1" hangingPunct="1">
              <a:lnSpc>
                <a:spcPct val="80000"/>
              </a:lnSpc>
              <a:buFont typeface="Webdings" pitchFamily="18" charset="2"/>
              <a:buNone/>
              <a:defRPr/>
            </a:pPr>
            <a:endParaRPr lang="en-US" sz="2000" b="1" smtClean="0">
              <a:solidFill>
                <a:srgbClr val="00FF00"/>
              </a:solidFill>
            </a:endParaRPr>
          </a:p>
          <a:p>
            <a:pPr marL="577850" indent="-577850" eaLnBrk="1" hangingPunct="1">
              <a:lnSpc>
                <a:spcPct val="80000"/>
              </a:lnSpc>
              <a:buFont typeface="Webdings" pitchFamily="18" charset="2"/>
              <a:buNone/>
              <a:defRPr/>
            </a:pPr>
            <a:r>
              <a:rPr lang="en-US" sz="2000" b="1" smtClean="0"/>
              <a:t>		</a:t>
            </a:r>
            <a:r>
              <a:rPr lang="en-US" sz="2000" b="1" smtClean="0">
                <a:solidFill>
                  <a:schemeClr val="bg1"/>
                </a:solidFill>
                <a:effectLst>
                  <a:outerShdw blurRad="38100" dist="38100" dir="2700000" algn="tl">
                    <a:srgbClr val="000000"/>
                  </a:outerShdw>
                </a:effectLst>
              </a:rPr>
              <a:t> 	   </a:t>
            </a:r>
            <a:r>
              <a:rPr lang="el-GR" sz="2000" b="1" smtClean="0">
                <a:solidFill>
                  <a:schemeClr val="bg1"/>
                </a:solidFill>
                <a:cs typeface="Times New Roman" pitchFamily="18" charset="0"/>
              </a:rPr>
              <a:t>Δ</a:t>
            </a:r>
            <a:r>
              <a:rPr lang="el-GR" sz="2000" b="1" smtClean="0">
                <a:solidFill>
                  <a:schemeClr val="bg1"/>
                </a:solidFill>
                <a:effectLst>
                  <a:outerShdw blurRad="38100" dist="38100" dir="2700000" algn="tl">
                    <a:srgbClr val="000000"/>
                  </a:outerShdw>
                </a:effectLst>
                <a:cs typeface="Times New Roman" pitchFamily="18" charset="0"/>
              </a:rPr>
              <a:t>ρ</a:t>
            </a:r>
            <a:r>
              <a:rPr lang="en-US" sz="2000" b="1" smtClean="0">
                <a:solidFill>
                  <a:schemeClr val="bg1"/>
                </a:solidFill>
                <a:effectLst>
                  <a:outerShdw blurRad="38100" dist="38100" dir="2700000" algn="tl">
                    <a:srgbClr val="000000"/>
                  </a:outerShdw>
                </a:effectLst>
              </a:rPr>
              <a:t> = {4, 0, 0, 0}</a:t>
            </a:r>
          </a:p>
          <a:p>
            <a:pPr marL="577850" indent="-577850" eaLnBrk="1" hangingPunct="1">
              <a:lnSpc>
                <a:spcPct val="80000"/>
              </a:lnSpc>
              <a:buFont typeface="Webdings" pitchFamily="18" charset="2"/>
              <a:buNone/>
              <a:defRPr/>
            </a:pPr>
            <a:endParaRPr lang="en-US" sz="2000" b="1" smtClean="0">
              <a:solidFill>
                <a:schemeClr val="bg1"/>
              </a:solidFill>
              <a:effectLst>
                <a:outerShdw blurRad="38100" dist="38100" dir="2700000" algn="tl">
                  <a:srgbClr val="000000"/>
                </a:outerShdw>
              </a:effectLst>
            </a:endParaRPr>
          </a:p>
          <a:p>
            <a:pPr marL="577850" indent="-577850" eaLnBrk="1" hangingPunct="1">
              <a:lnSpc>
                <a:spcPct val="80000"/>
              </a:lnSpc>
              <a:buFont typeface="Webdings" pitchFamily="18" charset="2"/>
              <a:buNone/>
              <a:defRPr/>
            </a:pPr>
            <a:endParaRPr lang="en-US" sz="2000" b="1" smtClean="0">
              <a:solidFill>
                <a:schemeClr val="bg1"/>
              </a:solidFill>
              <a:effectLst>
                <a:outerShdw blurRad="38100" dist="38100" dir="2700000" algn="tl">
                  <a:srgbClr val="000000"/>
                </a:outerShdw>
              </a:effectLst>
            </a:endParaRPr>
          </a:p>
        </p:txBody>
      </p:sp>
      <p:grpSp>
        <p:nvGrpSpPr>
          <p:cNvPr id="2" name="Group 4"/>
          <p:cNvGrpSpPr>
            <a:grpSpLocks/>
          </p:cNvGrpSpPr>
          <p:nvPr/>
        </p:nvGrpSpPr>
        <p:grpSpPr bwMode="auto">
          <a:xfrm>
            <a:off x="6172200" y="2384425"/>
            <a:ext cx="2590800" cy="3787775"/>
            <a:chOff x="3552" y="558"/>
            <a:chExt cx="1632" cy="2386"/>
          </a:xfrm>
        </p:grpSpPr>
        <p:grpSp>
          <p:nvGrpSpPr>
            <p:cNvPr id="3" name="Group 5"/>
            <p:cNvGrpSpPr>
              <a:grpSpLocks/>
            </p:cNvGrpSpPr>
            <p:nvPr/>
          </p:nvGrpSpPr>
          <p:grpSpPr bwMode="auto">
            <a:xfrm>
              <a:off x="3552" y="558"/>
              <a:ext cx="1632" cy="1138"/>
              <a:chOff x="3552" y="558"/>
              <a:chExt cx="1632" cy="1138"/>
            </a:xfrm>
          </p:grpSpPr>
          <p:sp>
            <p:nvSpPr>
              <p:cNvPr id="46106" name="Rectangle 6"/>
              <p:cNvSpPr>
                <a:spLocks noChangeArrowheads="1"/>
              </p:cNvSpPr>
              <p:nvPr/>
            </p:nvSpPr>
            <p:spPr bwMode="auto">
              <a:xfrm>
                <a:off x="3552" y="576"/>
                <a:ext cx="1632" cy="1104"/>
              </a:xfrm>
              <a:prstGeom prst="rect">
                <a:avLst/>
              </a:prstGeom>
              <a:solidFill>
                <a:schemeClr val="bg1"/>
              </a:solidFill>
              <a:ln w="50800">
                <a:solidFill>
                  <a:srgbClr val="00FF00"/>
                </a:solidFill>
                <a:miter lim="800000"/>
                <a:headEnd/>
                <a:tailEnd/>
              </a:ln>
            </p:spPr>
            <p:txBody>
              <a:bodyPr wrap="none" anchor="ctr"/>
              <a:lstStyle/>
              <a:p>
                <a:endParaRPr lang="en-US" sz="2400" b="0"/>
              </a:p>
            </p:txBody>
          </p:sp>
          <p:grpSp>
            <p:nvGrpSpPr>
              <p:cNvPr id="4" name="Group 7"/>
              <p:cNvGrpSpPr>
                <a:grpSpLocks/>
              </p:cNvGrpSpPr>
              <p:nvPr/>
            </p:nvGrpSpPr>
            <p:grpSpPr bwMode="auto">
              <a:xfrm>
                <a:off x="4152" y="558"/>
                <a:ext cx="401" cy="418"/>
                <a:chOff x="4080" y="644"/>
                <a:chExt cx="401" cy="418"/>
              </a:xfrm>
            </p:grpSpPr>
            <p:sp>
              <p:nvSpPr>
                <p:cNvPr id="46120" name="Text Box 8"/>
                <p:cNvSpPr txBox="1">
                  <a:spLocks noChangeArrowheads="1"/>
                </p:cNvSpPr>
                <p:nvPr/>
              </p:nvSpPr>
              <p:spPr bwMode="auto">
                <a:xfrm>
                  <a:off x="4174" y="644"/>
                  <a:ext cx="19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spcBef>
                      <a:spcPct val="50000"/>
                    </a:spcBef>
                  </a:pPr>
                  <a:r>
                    <a:rPr lang="en-US" sz="2000">
                      <a:solidFill>
                        <a:srgbClr val="0000FF"/>
                      </a:solidFill>
                    </a:rPr>
                    <a:t>0</a:t>
                  </a:r>
                  <a:endParaRPr lang="en-US" sz="2000">
                    <a:solidFill>
                      <a:srgbClr val="FF3399"/>
                    </a:solidFill>
                  </a:endParaRPr>
                </a:p>
              </p:txBody>
            </p:sp>
            <p:sp>
              <p:nvSpPr>
                <p:cNvPr id="46121" name="Line 9"/>
                <p:cNvSpPr>
                  <a:spLocks noChangeShapeType="1"/>
                </p:cNvSpPr>
                <p:nvPr/>
              </p:nvSpPr>
              <p:spPr bwMode="auto">
                <a:xfrm>
                  <a:off x="4104" y="856"/>
                  <a:ext cx="336" cy="0"/>
                </a:xfrm>
                <a:prstGeom prst="line">
                  <a:avLst/>
                </a:prstGeom>
                <a:noFill/>
                <a:ln w="38100">
                  <a:solidFill>
                    <a:srgbClr val="8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22" name="Text Box 10"/>
                <p:cNvSpPr txBox="1">
                  <a:spLocks noChangeArrowheads="1"/>
                </p:cNvSpPr>
                <p:nvPr/>
              </p:nvSpPr>
              <p:spPr bwMode="auto">
                <a:xfrm>
                  <a:off x="4080" y="812"/>
                  <a:ext cx="401"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spcBef>
                      <a:spcPct val="50000"/>
                    </a:spcBef>
                  </a:pPr>
                  <a:r>
                    <a:rPr lang="en-US" sz="2000">
                      <a:solidFill>
                        <a:srgbClr val="0000FF"/>
                      </a:solidFill>
                      <a:latin typeface="Symbol" pitchFamily="18" charset="2"/>
                      <a:sym typeface="Symbol" pitchFamily="18" charset="2"/>
                    </a:rPr>
                    <a:t> </a:t>
                  </a:r>
                  <a:r>
                    <a:rPr lang="en-US" sz="2000">
                      <a:solidFill>
                        <a:srgbClr val="0000FF"/>
                      </a:solidFill>
                      <a:latin typeface="Symbol" pitchFamily="18" charset="2"/>
                    </a:rPr>
                    <a:t>11</a:t>
                  </a:r>
                  <a:r>
                    <a:rPr lang="en-US" sz="2000">
                      <a:solidFill>
                        <a:srgbClr val="0000FF"/>
                      </a:solidFill>
                      <a:latin typeface="Symbol" pitchFamily="18" charset="2"/>
                      <a:sym typeface="Symbol" pitchFamily="18" charset="2"/>
                    </a:rPr>
                    <a:t></a:t>
                  </a:r>
                  <a:endParaRPr lang="en-US" sz="2000">
                    <a:solidFill>
                      <a:srgbClr val="003399"/>
                    </a:solidFill>
                    <a:latin typeface="Symbol" pitchFamily="18" charset="2"/>
                    <a:sym typeface="Symbol" pitchFamily="18" charset="2"/>
                  </a:endParaRPr>
                </a:p>
              </p:txBody>
            </p:sp>
          </p:grpSp>
          <p:grpSp>
            <p:nvGrpSpPr>
              <p:cNvPr id="5" name="Group 11"/>
              <p:cNvGrpSpPr>
                <a:grpSpLocks/>
              </p:cNvGrpSpPr>
              <p:nvPr/>
            </p:nvGrpSpPr>
            <p:grpSpPr bwMode="auto">
              <a:xfrm>
                <a:off x="4632" y="942"/>
                <a:ext cx="401" cy="418"/>
                <a:chOff x="4080" y="644"/>
                <a:chExt cx="401" cy="418"/>
              </a:xfrm>
            </p:grpSpPr>
            <p:sp>
              <p:nvSpPr>
                <p:cNvPr id="46117" name="Text Box 12"/>
                <p:cNvSpPr txBox="1">
                  <a:spLocks noChangeArrowheads="1"/>
                </p:cNvSpPr>
                <p:nvPr/>
              </p:nvSpPr>
              <p:spPr bwMode="auto">
                <a:xfrm>
                  <a:off x="4174" y="644"/>
                  <a:ext cx="19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spcBef>
                      <a:spcPct val="50000"/>
                    </a:spcBef>
                  </a:pPr>
                  <a:r>
                    <a:rPr lang="en-US" sz="2000">
                      <a:solidFill>
                        <a:srgbClr val="0000FF"/>
                      </a:solidFill>
                    </a:rPr>
                    <a:t>1</a:t>
                  </a:r>
                  <a:endParaRPr lang="en-US" sz="2000">
                    <a:solidFill>
                      <a:srgbClr val="FF3399"/>
                    </a:solidFill>
                  </a:endParaRPr>
                </a:p>
              </p:txBody>
            </p:sp>
            <p:sp>
              <p:nvSpPr>
                <p:cNvPr id="46118" name="Line 13"/>
                <p:cNvSpPr>
                  <a:spLocks noChangeShapeType="1"/>
                </p:cNvSpPr>
                <p:nvPr/>
              </p:nvSpPr>
              <p:spPr bwMode="auto">
                <a:xfrm>
                  <a:off x="4104" y="856"/>
                  <a:ext cx="336" cy="0"/>
                </a:xfrm>
                <a:prstGeom prst="line">
                  <a:avLst/>
                </a:prstGeom>
                <a:noFill/>
                <a:ln w="38100">
                  <a:solidFill>
                    <a:srgbClr val="8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19" name="Text Box 14"/>
                <p:cNvSpPr txBox="1">
                  <a:spLocks noChangeArrowheads="1"/>
                </p:cNvSpPr>
                <p:nvPr/>
              </p:nvSpPr>
              <p:spPr bwMode="auto">
                <a:xfrm>
                  <a:off x="4080" y="812"/>
                  <a:ext cx="401"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spcBef>
                      <a:spcPct val="50000"/>
                    </a:spcBef>
                  </a:pPr>
                  <a:r>
                    <a:rPr lang="en-US" sz="2000">
                      <a:solidFill>
                        <a:srgbClr val="0000FF"/>
                      </a:solidFill>
                      <a:latin typeface="Symbol" pitchFamily="18" charset="2"/>
                      <a:sym typeface="Symbol" pitchFamily="18" charset="2"/>
                    </a:rPr>
                    <a:t> </a:t>
                  </a:r>
                  <a:r>
                    <a:rPr lang="en-US" sz="2000">
                      <a:solidFill>
                        <a:srgbClr val="0000FF"/>
                      </a:solidFill>
                      <a:latin typeface="Symbol" pitchFamily="18" charset="2"/>
                    </a:rPr>
                    <a:t>10</a:t>
                  </a:r>
                  <a:r>
                    <a:rPr lang="en-US" sz="2000">
                      <a:solidFill>
                        <a:srgbClr val="0000FF"/>
                      </a:solidFill>
                      <a:latin typeface="Symbol" pitchFamily="18" charset="2"/>
                      <a:sym typeface="Symbol" pitchFamily="18" charset="2"/>
                    </a:rPr>
                    <a:t></a:t>
                  </a:r>
                  <a:endParaRPr lang="en-US" sz="2000">
                    <a:solidFill>
                      <a:srgbClr val="003399"/>
                    </a:solidFill>
                    <a:latin typeface="Symbol" pitchFamily="18" charset="2"/>
                    <a:sym typeface="Symbol" pitchFamily="18" charset="2"/>
                  </a:endParaRPr>
                </a:p>
              </p:txBody>
            </p:sp>
          </p:grpSp>
          <p:grpSp>
            <p:nvGrpSpPr>
              <p:cNvPr id="6" name="Group 15"/>
              <p:cNvGrpSpPr>
                <a:grpSpLocks/>
              </p:cNvGrpSpPr>
              <p:nvPr/>
            </p:nvGrpSpPr>
            <p:grpSpPr bwMode="auto">
              <a:xfrm>
                <a:off x="4152" y="1278"/>
                <a:ext cx="401" cy="418"/>
                <a:chOff x="4080" y="644"/>
                <a:chExt cx="401" cy="418"/>
              </a:xfrm>
            </p:grpSpPr>
            <p:sp>
              <p:nvSpPr>
                <p:cNvPr id="46114" name="Text Box 16"/>
                <p:cNvSpPr txBox="1">
                  <a:spLocks noChangeArrowheads="1"/>
                </p:cNvSpPr>
                <p:nvPr/>
              </p:nvSpPr>
              <p:spPr bwMode="auto">
                <a:xfrm>
                  <a:off x="4174" y="644"/>
                  <a:ext cx="19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spcBef>
                      <a:spcPct val="50000"/>
                    </a:spcBef>
                  </a:pPr>
                  <a:r>
                    <a:rPr lang="en-US" sz="2000">
                      <a:solidFill>
                        <a:srgbClr val="0000FF"/>
                      </a:solidFill>
                    </a:rPr>
                    <a:t>2</a:t>
                  </a:r>
                  <a:endParaRPr lang="en-US" sz="2000">
                    <a:solidFill>
                      <a:srgbClr val="FF3399"/>
                    </a:solidFill>
                  </a:endParaRPr>
                </a:p>
              </p:txBody>
            </p:sp>
            <p:sp>
              <p:nvSpPr>
                <p:cNvPr id="46115" name="Line 17"/>
                <p:cNvSpPr>
                  <a:spLocks noChangeShapeType="1"/>
                </p:cNvSpPr>
                <p:nvPr/>
              </p:nvSpPr>
              <p:spPr bwMode="auto">
                <a:xfrm>
                  <a:off x="4104" y="856"/>
                  <a:ext cx="336" cy="0"/>
                </a:xfrm>
                <a:prstGeom prst="line">
                  <a:avLst/>
                </a:prstGeom>
                <a:noFill/>
                <a:ln w="38100">
                  <a:solidFill>
                    <a:srgbClr val="8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16" name="Text Box 18"/>
                <p:cNvSpPr txBox="1">
                  <a:spLocks noChangeArrowheads="1"/>
                </p:cNvSpPr>
                <p:nvPr/>
              </p:nvSpPr>
              <p:spPr bwMode="auto">
                <a:xfrm>
                  <a:off x="4080" y="812"/>
                  <a:ext cx="401"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spcBef>
                      <a:spcPct val="50000"/>
                    </a:spcBef>
                  </a:pPr>
                  <a:r>
                    <a:rPr lang="en-US" sz="2000">
                      <a:solidFill>
                        <a:srgbClr val="0000FF"/>
                      </a:solidFill>
                      <a:latin typeface="Symbol" pitchFamily="18" charset="2"/>
                      <a:sym typeface="Symbol" pitchFamily="18" charset="2"/>
                    </a:rPr>
                    <a:t> </a:t>
                  </a:r>
                  <a:r>
                    <a:rPr lang="en-US" sz="2000">
                      <a:solidFill>
                        <a:srgbClr val="0000FF"/>
                      </a:solidFill>
                      <a:latin typeface="Symbol" pitchFamily="18" charset="2"/>
                    </a:rPr>
                    <a:t>00</a:t>
                  </a:r>
                  <a:r>
                    <a:rPr lang="en-US" sz="2000">
                      <a:solidFill>
                        <a:srgbClr val="0000FF"/>
                      </a:solidFill>
                      <a:latin typeface="Symbol" pitchFamily="18" charset="2"/>
                      <a:sym typeface="Symbol" pitchFamily="18" charset="2"/>
                    </a:rPr>
                    <a:t></a:t>
                  </a:r>
                  <a:endParaRPr lang="en-US" sz="2000">
                    <a:solidFill>
                      <a:srgbClr val="003399"/>
                    </a:solidFill>
                    <a:latin typeface="Symbol" pitchFamily="18" charset="2"/>
                    <a:sym typeface="Symbol" pitchFamily="18" charset="2"/>
                  </a:endParaRPr>
                </a:p>
              </p:txBody>
            </p:sp>
          </p:grpSp>
          <p:grpSp>
            <p:nvGrpSpPr>
              <p:cNvPr id="7" name="Group 19"/>
              <p:cNvGrpSpPr>
                <a:grpSpLocks/>
              </p:cNvGrpSpPr>
              <p:nvPr/>
            </p:nvGrpSpPr>
            <p:grpSpPr bwMode="auto">
              <a:xfrm>
                <a:off x="3672" y="908"/>
                <a:ext cx="401" cy="418"/>
                <a:chOff x="4080" y="644"/>
                <a:chExt cx="401" cy="418"/>
              </a:xfrm>
            </p:grpSpPr>
            <p:sp>
              <p:nvSpPr>
                <p:cNvPr id="46111" name="Text Box 20"/>
                <p:cNvSpPr txBox="1">
                  <a:spLocks noChangeArrowheads="1"/>
                </p:cNvSpPr>
                <p:nvPr/>
              </p:nvSpPr>
              <p:spPr bwMode="auto">
                <a:xfrm>
                  <a:off x="4174" y="644"/>
                  <a:ext cx="19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spcBef>
                      <a:spcPct val="50000"/>
                    </a:spcBef>
                  </a:pPr>
                  <a:r>
                    <a:rPr lang="en-US" sz="2000">
                      <a:solidFill>
                        <a:srgbClr val="0000FF"/>
                      </a:solidFill>
                    </a:rPr>
                    <a:t>1</a:t>
                  </a:r>
                  <a:endParaRPr lang="en-US" sz="2000">
                    <a:solidFill>
                      <a:srgbClr val="FF3399"/>
                    </a:solidFill>
                  </a:endParaRPr>
                </a:p>
              </p:txBody>
            </p:sp>
            <p:sp>
              <p:nvSpPr>
                <p:cNvPr id="46112" name="Line 21"/>
                <p:cNvSpPr>
                  <a:spLocks noChangeShapeType="1"/>
                </p:cNvSpPr>
                <p:nvPr/>
              </p:nvSpPr>
              <p:spPr bwMode="auto">
                <a:xfrm>
                  <a:off x="4104" y="856"/>
                  <a:ext cx="336" cy="0"/>
                </a:xfrm>
                <a:prstGeom prst="line">
                  <a:avLst/>
                </a:prstGeom>
                <a:noFill/>
                <a:ln w="38100">
                  <a:solidFill>
                    <a:srgbClr val="8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13" name="Text Box 22"/>
                <p:cNvSpPr txBox="1">
                  <a:spLocks noChangeArrowheads="1"/>
                </p:cNvSpPr>
                <p:nvPr/>
              </p:nvSpPr>
              <p:spPr bwMode="auto">
                <a:xfrm>
                  <a:off x="4080" y="812"/>
                  <a:ext cx="401"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spcBef>
                      <a:spcPct val="50000"/>
                    </a:spcBef>
                  </a:pPr>
                  <a:r>
                    <a:rPr lang="en-US" sz="2000">
                      <a:solidFill>
                        <a:srgbClr val="0000FF"/>
                      </a:solidFill>
                      <a:latin typeface="Symbol" pitchFamily="18" charset="2"/>
                      <a:sym typeface="Symbol" pitchFamily="18" charset="2"/>
                    </a:rPr>
                    <a:t> </a:t>
                  </a:r>
                  <a:r>
                    <a:rPr lang="en-US" sz="2000">
                      <a:solidFill>
                        <a:srgbClr val="0000FF"/>
                      </a:solidFill>
                      <a:latin typeface="Symbol" pitchFamily="18" charset="2"/>
                    </a:rPr>
                    <a:t>01</a:t>
                  </a:r>
                  <a:r>
                    <a:rPr lang="en-US" sz="2000">
                      <a:solidFill>
                        <a:srgbClr val="0000FF"/>
                      </a:solidFill>
                      <a:latin typeface="Symbol" pitchFamily="18" charset="2"/>
                      <a:sym typeface="Symbol" pitchFamily="18" charset="2"/>
                    </a:rPr>
                    <a:t></a:t>
                  </a:r>
                  <a:endParaRPr lang="en-US" sz="2000">
                    <a:solidFill>
                      <a:srgbClr val="003399"/>
                    </a:solidFill>
                    <a:latin typeface="Symbol" pitchFamily="18" charset="2"/>
                    <a:sym typeface="Symbol" pitchFamily="18" charset="2"/>
                  </a:endParaRPr>
                </a:p>
              </p:txBody>
            </p:sp>
          </p:grpSp>
        </p:grpSp>
        <p:grpSp>
          <p:nvGrpSpPr>
            <p:cNvPr id="8" name="Group 23"/>
            <p:cNvGrpSpPr>
              <a:grpSpLocks/>
            </p:cNvGrpSpPr>
            <p:nvPr/>
          </p:nvGrpSpPr>
          <p:grpSpPr bwMode="auto">
            <a:xfrm>
              <a:off x="3552" y="1806"/>
              <a:ext cx="1632" cy="1138"/>
              <a:chOff x="3552" y="1806"/>
              <a:chExt cx="1632" cy="1138"/>
            </a:xfrm>
          </p:grpSpPr>
          <p:sp>
            <p:nvSpPr>
              <p:cNvPr id="46089" name="Rectangle 24"/>
              <p:cNvSpPr>
                <a:spLocks noChangeArrowheads="1"/>
              </p:cNvSpPr>
              <p:nvPr/>
            </p:nvSpPr>
            <p:spPr bwMode="auto">
              <a:xfrm>
                <a:off x="3552" y="1824"/>
                <a:ext cx="1632" cy="1104"/>
              </a:xfrm>
              <a:prstGeom prst="rect">
                <a:avLst/>
              </a:prstGeom>
              <a:solidFill>
                <a:schemeClr val="bg1"/>
              </a:solidFill>
              <a:ln w="50800">
                <a:solidFill>
                  <a:srgbClr val="00FF00"/>
                </a:solidFill>
                <a:miter lim="800000"/>
                <a:headEnd/>
                <a:tailEnd/>
              </a:ln>
            </p:spPr>
            <p:txBody>
              <a:bodyPr wrap="none" anchor="ctr"/>
              <a:lstStyle/>
              <a:p>
                <a:endParaRPr lang="en-US" sz="2400" b="0"/>
              </a:p>
            </p:txBody>
          </p:sp>
          <p:grpSp>
            <p:nvGrpSpPr>
              <p:cNvPr id="9" name="Group 25"/>
              <p:cNvGrpSpPr>
                <a:grpSpLocks/>
              </p:cNvGrpSpPr>
              <p:nvPr/>
            </p:nvGrpSpPr>
            <p:grpSpPr bwMode="auto">
              <a:xfrm>
                <a:off x="4152" y="1806"/>
                <a:ext cx="401" cy="418"/>
                <a:chOff x="4080" y="644"/>
                <a:chExt cx="401" cy="418"/>
              </a:xfrm>
            </p:grpSpPr>
            <p:sp>
              <p:nvSpPr>
                <p:cNvPr id="46103" name="Text Box 26"/>
                <p:cNvSpPr txBox="1">
                  <a:spLocks noChangeArrowheads="1"/>
                </p:cNvSpPr>
                <p:nvPr/>
              </p:nvSpPr>
              <p:spPr bwMode="auto">
                <a:xfrm>
                  <a:off x="4174" y="644"/>
                  <a:ext cx="19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spcBef>
                      <a:spcPct val="50000"/>
                    </a:spcBef>
                  </a:pPr>
                  <a:r>
                    <a:rPr lang="en-US" sz="2000">
                      <a:solidFill>
                        <a:srgbClr val="0000FF"/>
                      </a:solidFill>
                    </a:rPr>
                    <a:t>0</a:t>
                  </a:r>
                  <a:endParaRPr lang="en-US" sz="2000">
                    <a:solidFill>
                      <a:srgbClr val="FF3399"/>
                    </a:solidFill>
                  </a:endParaRPr>
                </a:p>
              </p:txBody>
            </p:sp>
            <p:sp>
              <p:nvSpPr>
                <p:cNvPr id="46104" name="Line 27"/>
                <p:cNvSpPr>
                  <a:spLocks noChangeShapeType="1"/>
                </p:cNvSpPr>
                <p:nvPr/>
              </p:nvSpPr>
              <p:spPr bwMode="auto">
                <a:xfrm>
                  <a:off x="4104" y="856"/>
                  <a:ext cx="336" cy="0"/>
                </a:xfrm>
                <a:prstGeom prst="line">
                  <a:avLst/>
                </a:prstGeom>
                <a:noFill/>
                <a:ln w="38100">
                  <a:solidFill>
                    <a:srgbClr val="8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05" name="Text Box 28"/>
                <p:cNvSpPr txBox="1">
                  <a:spLocks noChangeArrowheads="1"/>
                </p:cNvSpPr>
                <p:nvPr/>
              </p:nvSpPr>
              <p:spPr bwMode="auto">
                <a:xfrm>
                  <a:off x="4080" y="812"/>
                  <a:ext cx="401"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spcBef>
                      <a:spcPct val="50000"/>
                    </a:spcBef>
                  </a:pPr>
                  <a:r>
                    <a:rPr lang="en-US" sz="2000">
                      <a:solidFill>
                        <a:srgbClr val="0000FF"/>
                      </a:solidFill>
                      <a:latin typeface="Symbol" pitchFamily="18" charset="2"/>
                      <a:sym typeface="Symbol" pitchFamily="18" charset="2"/>
                    </a:rPr>
                    <a:t> </a:t>
                  </a:r>
                  <a:r>
                    <a:rPr lang="en-US" sz="2000">
                      <a:solidFill>
                        <a:srgbClr val="0000FF"/>
                      </a:solidFill>
                      <a:latin typeface="Symbol" pitchFamily="18" charset="2"/>
                    </a:rPr>
                    <a:t>11</a:t>
                  </a:r>
                  <a:r>
                    <a:rPr lang="en-US" sz="2000">
                      <a:solidFill>
                        <a:srgbClr val="0000FF"/>
                      </a:solidFill>
                      <a:latin typeface="Symbol" pitchFamily="18" charset="2"/>
                      <a:sym typeface="Symbol" pitchFamily="18" charset="2"/>
                    </a:rPr>
                    <a:t></a:t>
                  </a:r>
                  <a:endParaRPr lang="en-US" sz="2000">
                    <a:solidFill>
                      <a:srgbClr val="003399"/>
                    </a:solidFill>
                    <a:latin typeface="Symbol" pitchFamily="18" charset="2"/>
                    <a:sym typeface="Symbol" pitchFamily="18" charset="2"/>
                  </a:endParaRPr>
                </a:p>
              </p:txBody>
            </p:sp>
          </p:grpSp>
          <p:grpSp>
            <p:nvGrpSpPr>
              <p:cNvPr id="10" name="Group 29"/>
              <p:cNvGrpSpPr>
                <a:grpSpLocks/>
              </p:cNvGrpSpPr>
              <p:nvPr/>
            </p:nvGrpSpPr>
            <p:grpSpPr bwMode="auto">
              <a:xfrm>
                <a:off x="4632" y="2190"/>
                <a:ext cx="401" cy="418"/>
                <a:chOff x="4080" y="644"/>
                <a:chExt cx="401" cy="418"/>
              </a:xfrm>
            </p:grpSpPr>
            <p:sp>
              <p:nvSpPr>
                <p:cNvPr id="46100" name="Text Box 30"/>
                <p:cNvSpPr txBox="1">
                  <a:spLocks noChangeArrowheads="1"/>
                </p:cNvSpPr>
                <p:nvPr/>
              </p:nvSpPr>
              <p:spPr bwMode="auto">
                <a:xfrm>
                  <a:off x="4174" y="644"/>
                  <a:ext cx="19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spcBef>
                      <a:spcPct val="50000"/>
                    </a:spcBef>
                  </a:pPr>
                  <a:r>
                    <a:rPr lang="en-US" sz="2000">
                      <a:solidFill>
                        <a:srgbClr val="0000FF"/>
                      </a:solidFill>
                    </a:rPr>
                    <a:t>0</a:t>
                  </a:r>
                  <a:endParaRPr lang="en-US" sz="2000">
                    <a:solidFill>
                      <a:srgbClr val="FF3399"/>
                    </a:solidFill>
                  </a:endParaRPr>
                </a:p>
              </p:txBody>
            </p:sp>
            <p:sp>
              <p:nvSpPr>
                <p:cNvPr id="46101" name="Line 31"/>
                <p:cNvSpPr>
                  <a:spLocks noChangeShapeType="1"/>
                </p:cNvSpPr>
                <p:nvPr/>
              </p:nvSpPr>
              <p:spPr bwMode="auto">
                <a:xfrm>
                  <a:off x="4104" y="856"/>
                  <a:ext cx="336" cy="0"/>
                </a:xfrm>
                <a:prstGeom prst="line">
                  <a:avLst/>
                </a:prstGeom>
                <a:noFill/>
                <a:ln w="38100">
                  <a:solidFill>
                    <a:srgbClr val="8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02" name="Text Box 32"/>
                <p:cNvSpPr txBox="1">
                  <a:spLocks noChangeArrowheads="1"/>
                </p:cNvSpPr>
                <p:nvPr/>
              </p:nvSpPr>
              <p:spPr bwMode="auto">
                <a:xfrm>
                  <a:off x="4080" y="812"/>
                  <a:ext cx="401"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spcBef>
                      <a:spcPct val="50000"/>
                    </a:spcBef>
                  </a:pPr>
                  <a:r>
                    <a:rPr lang="en-US" sz="2000">
                      <a:solidFill>
                        <a:srgbClr val="0000FF"/>
                      </a:solidFill>
                      <a:latin typeface="Symbol" pitchFamily="18" charset="2"/>
                      <a:sym typeface="Symbol" pitchFamily="18" charset="2"/>
                    </a:rPr>
                    <a:t> </a:t>
                  </a:r>
                  <a:r>
                    <a:rPr lang="en-US" sz="2000">
                      <a:solidFill>
                        <a:srgbClr val="0000FF"/>
                      </a:solidFill>
                      <a:latin typeface="Symbol" pitchFamily="18" charset="2"/>
                    </a:rPr>
                    <a:t>10</a:t>
                  </a:r>
                  <a:r>
                    <a:rPr lang="en-US" sz="2000">
                      <a:solidFill>
                        <a:srgbClr val="0000FF"/>
                      </a:solidFill>
                      <a:latin typeface="Symbol" pitchFamily="18" charset="2"/>
                      <a:sym typeface="Symbol" pitchFamily="18" charset="2"/>
                    </a:rPr>
                    <a:t></a:t>
                  </a:r>
                  <a:endParaRPr lang="en-US" sz="2000">
                    <a:solidFill>
                      <a:srgbClr val="003399"/>
                    </a:solidFill>
                    <a:latin typeface="Symbol" pitchFamily="18" charset="2"/>
                    <a:sym typeface="Symbol" pitchFamily="18" charset="2"/>
                  </a:endParaRPr>
                </a:p>
              </p:txBody>
            </p:sp>
          </p:grpSp>
          <p:grpSp>
            <p:nvGrpSpPr>
              <p:cNvPr id="11" name="Group 33"/>
              <p:cNvGrpSpPr>
                <a:grpSpLocks/>
              </p:cNvGrpSpPr>
              <p:nvPr/>
            </p:nvGrpSpPr>
            <p:grpSpPr bwMode="auto">
              <a:xfrm>
                <a:off x="4152" y="2526"/>
                <a:ext cx="401" cy="418"/>
                <a:chOff x="4080" y="644"/>
                <a:chExt cx="401" cy="418"/>
              </a:xfrm>
            </p:grpSpPr>
            <p:sp>
              <p:nvSpPr>
                <p:cNvPr id="46097" name="Text Box 34"/>
                <p:cNvSpPr txBox="1">
                  <a:spLocks noChangeArrowheads="1"/>
                </p:cNvSpPr>
                <p:nvPr/>
              </p:nvSpPr>
              <p:spPr bwMode="auto">
                <a:xfrm>
                  <a:off x="4174" y="644"/>
                  <a:ext cx="19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spcBef>
                      <a:spcPct val="50000"/>
                    </a:spcBef>
                  </a:pPr>
                  <a:r>
                    <a:rPr lang="en-US" sz="2000">
                      <a:solidFill>
                        <a:srgbClr val="0000FF"/>
                      </a:solidFill>
                    </a:rPr>
                    <a:t>4</a:t>
                  </a:r>
                  <a:endParaRPr lang="en-US" sz="2000">
                    <a:solidFill>
                      <a:srgbClr val="FF3399"/>
                    </a:solidFill>
                  </a:endParaRPr>
                </a:p>
              </p:txBody>
            </p:sp>
            <p:sp>
              <p:nvSpPr>
                <p:cNvPr id="46098" name="Line 35"/>
                <p:cNvSpPr>
                  <a:spLocks noChangeShapeType="1"/>
                </p:cNvSpPr>
                <p:nvPr/>
              </p:nvSpPr>
              <p:spPr bwMode="auto">
                <a:xfrm>
                  <a:off x="4104" y="856"/>
                  <a:ext cx="336" cy="0"/>
                </a:xfrm>
                <a:prstGeom prst="line">
                  <a:avLst/>
                </a:prstGeom>
                <a:noFill/>
                <a:ln w="38100">
                  <a:solidFill>
                    <a:srgbClr val="8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099" name="Text Box 36"/>
                <p:cNvSpPr txBox="1">
                  <a:spLocks noChangeArrowheads="1"/>
                </p:cNvSpPr>
                <p:nvPr/>
              </p:nvSpPr>
              <p:spPr bwMode="auto">
                <a:xfrm>
                  <a:off x="4080" y="812"/>
                  <a:ext cx="401"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spcBef>
                      <a:spcPct val="50000"/>
                    </a:spcBef>
                  </a:pPr>
                  <a:r>
                    <a:rPr lang="en-US" sz="2000">
                      <a:solidFill>
                        <a:srgbClr val="0000FF"/>
                      </a:solidFill>
                      <a:latin typeface="Symbol" pitchFamily="18" charset="2"/>
                      <a:sym typeface="Symbol" pitchFamily="18" charset="2"/>
                    </a:rPr>
                    <a:t> </a:t>
                  </a:r>
                  <a:r>
                    <a:rPr lang="en-US" sz="2000">
                      <a:solidFill>
                        <a:srgbClr val="0000FF"/>
                      </a:solidFill>
                      <a:latin typeface="Symbol" pitchFamily="18" charset="2"/>
                    </a:rPr>
                    <a:t>00</a:t>
                  </a:r>
                  <a:r>
                    <a:rPr lang="en-US" sz="2000">
                      <a:solidFill>
                        <a:srgbClr val="0000FF"/>
                      </a:solidFill>
                      <a:latin typeface="Symbol" pitchFamily="18" charset="2"/>
                      <a:sym typeface="Symbol" pitchFamily="18" charset="2"/>
                    </a:rPr>
                    <a:t></a:t>
                  </a:r>
                  <a:endParaRPr lang="en-US" sz="2000">
                    <a:solidFill>
                      <a:srgbClr val="003399"/>
                    </a:solidFill>
                    <a:latin typeface="Symbol" pitchFamily="18" charset="2"/>
                    <a:sym typeface="Symbol" pitchFamily="18" charset="2"/>
                  </a:endParaRPr>
                </a:p>
              </p:txBody>
            </p:sp>
          </p:grpSp>
          <p:grpSp>
            <p:nvGrpSpPr>
              <p:cNvPr id="12" name="Group 37"/>
              <p:cNvGrpSpPr>
                <a:grpSpLocks/>
              </p:cNvGrpSpPr>
              <p:nvPr/>
            </p:nvGrpSpPr>
            <p:grpSpPr bwMode="auto">
              <a:xfrm>
                <a:off x="3672" y="2156"/>
                <a:ext cx="401" cy="418"/>
                <a:chOff x="4080" y="644"/>
                <a:chExt cx="401" cy="418"/>
              </a:xfrm>
            </p:grpSpPr>
            <p:sp>
              <p:nvSpPr>
                <p:cNvPr id="46094" name="Text Box 38"/>
                <p:cNvSpPr txBox="1">
                  <a:spLocks noChangeArrowheads="1"/>
                </p:cNvSpPr>
                <p:nvPr/>
              </p:nvSpPr>
              <p:spPr bwMode="auto">
                <a:xfrm>
                  <a:off x="4174" y="644"/>
                  <a:ext cx="19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spcBef>
                      <a:spcPct val="50000"/>
                    </a:spcBef>
                  </a:pPr>
                  <a:r>
                    <a:rPr lang="en-US" sz="2000">
                      <a:solidFill>
                        <a:srgbClr val="0000FF"/>
                      </a:solidFill>
                    </a:rPr>
                    <a:t>0</a:t>
                  </a:r>
                  <a:endParaRPr lang="en-US" sz="2000">
                    <a:solidFill>
                      <a:srgbClr val="FF3399"/>
                    </a:solidFill>
                  </a:endParaRPr>
                </a:p>
              </p:txBody>
            </p:sp>
            <p:sp>
              <p:nvSpPr>
                <p:cNvPr id="46095" name="Line 39"/>
                <p:cNvSpPr>
                  <a:spLocks noChangeShapeType="1"/>
                </p:cNvSpPr>
                <p:nvPr/>
              </p:nvSpPr>
              <p:spPr bwMode="auto">
                <a:xfrm>
                  <a:off x="4104" y="856"/>
                  <a:ext cx="336" cy="0"/>
                </a:xfrm>
                <a:prstGeom prst="line">
                  <a:avLst/>
                </a:prstGeom>
                <a:noFill/>
                <a:ln w="38100">
                  <a:solidFill>
                    <a:srgbClr val="8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096" name="Text Box 40"/>
                <p:cNvSpPr txBox="1">
                  <a:spLocks noChangeArrowheads="1"/>
                </p:cNvSpPr>
                <p:nvPr/>
              </p:nvSpPr>
              <p:spPr bwMode="auto">
                <a:xfrm>
                  <a:off x="4080" y="812"/>
                  <a:ext cx="401"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spcBef>
                      <a:spcPct val="50000"/>
                    </a:spcBef>
                  </a:pPr>
                  <a:r>
                    <a:rPr lang="en-US" sz="2000">
                      <a:solidFill>
                        <a:srgbClr val="0000FF"/>
                      </a:solidFill>
                      <a:latin typeface="Symbol" pitchFamily="18" charset="2"/>
                      <a:sym typeface="Symbol" pitchFamily="18" charset="2"/>
                    </a:rPr>
                    <a:t> </a:t>
                  </a:r>
                  <a:r>
                    <a:rPr lang="en-US" sz="2000">
                      <a:solidFill>
                        <a:srgbClr val="0000FF"/>
                      </a:solidFill>
                      <a:latin typeface="Symbol" pitchFamily="18" charset="2"/>
                    </a:rPr>
                    <a:t>01</a:t>
                  </a:r>
                  <a:r>
                    <a:rPr lang="en-US" sz="2000">
                      <a:solidFill>
                        <a:srgbClr val="0000FF"/>
                      </a:solidFill>
                      <a:latin typeface="Symbol" pitchFamily="18" charset="2"/>
                      <a:sym typeface="Symbol" pitchFamily="18" charset="2"/>
                    </a:rPr>
                    <a:t></a:t>
                  </a:r>
                  <a:endParaRPr lang="en-US" sz="2000">
                    <a:solidFill>
                      <a:srgbClr val="003399"/>
                    </a:solidFill>
                    <a:latin typeface="Symbol" pitchFamily="18" charset="2"/>
                    <a:sym typeface="Symbol" pitchFamily="18" charset="2"/>
                  </a:endParaRPr>
                </a:p>
              </p:txBody>
            </p:sp>
          </p:grpSp>
        </p:grpSp>
      </p:grpSp>
      <p:sp>
        <p:nvSpPr>
          <p:cNvPr id="46085" name="Rectangle 41"/>
          <p:cNvSpPr>
            <a:spLocks noChangeArrowheads="1"/>
          </p:cNvSpPr>
          <p:nvPr/>
        </p:nvSpPr>
        <p:spPr bwMode="auto">
          <a:xfrm>
            <a:off x="914400" y="5327650"/>
            <a:ext cx="5334000" cy="1255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nSpc>
                <a:spcPct val="80000"/>
              </a:lnSpc>
              <a:spcBef>
                <a:spcPct val="50000"/>
              </a:spcBef>
              <a:buFont typeface="Webdings" pitchFamily="18" charset="2"/>
              <a:buNone/>
            </a:pPr>
            <a:r>
              <a:rPr lang="en-US" sz="2400">
                <a:solidFill>
                  <a:schemeClr val="bg1"/>
                </a:solidFill>
              </a:rPr>
              <a:t>          </a:t>
            </a:r>
            <a:r>
              <a:rPr lang="el-GR" sz="2400">
                <a:solidFill>
                  <a:schemeClr val="bg1"/>
                </a:solidFill>
              </a:rPr>
              <a:t>Δρ</a:t>
            </a:r>
            <a:r>
              <a:rPr lang="en-US" sz="2400">
                <a:solidFill>
                  <a:srgbClr val="FFFF00"/>
                </a:solidFill>
              </a:rPr>
              <a:t>  ~  I</a:t>
            </a:r>
            <a:r>
              <a:rPr lang="en-US" sz="2400" baseline="-25000">
                <a:solidFill>
                  <a:srgbClr val="FFFF00"/>
                </a:solidFill>
              </a:rPr>
              <a:t>z1</a:t>
            </a:r>
            <a:r>
              <a:rPr lang="en-US" sz="2400">
                <a:solidFill>
                  <a:srgbClr val="FFFF00"/>
                </a:solidFill>
              </a:rPr>
              <a:t>+I</a:t>
            </a:r>
            <a:r>
              <a:rPr lang="en-US" sz="2400" baseline="-25000">
                <a:solidFill>
                  <a:srgbClr val="FFFF00"/>
                </a:solidFill>
              </a:rPr>
              <a:t>z2</a:t>
            </a:r>
            <a:r>
              <a:rPr lang="en-US" sz="2400">
                <a:solidFill>
                  <a:srgbClr val="FFFF00"/>
                </a:solidFill>
              </a:rPr>
              <a:t> + 2 I</a:t>
            </a:r>
            <a:r>
              <a:rPr lang="en-US" sz="2400" baseline="-25000">
                <a:solidFill>
                  <a:srgbClr val="FFFF00"/>
                </a:solidFill>
              </a:rPr>
              <a:t>z1</a:t>
            </a:r>
            <a:r>
              <a:rPr lang="en-US" sz="2400">
                <a:solidFill>
                  <a:srgbClr val="FFFF00"/>
                </a:solidFill>
              </a:rPr>
              <a:t>I</a:t>
            </a:r>
            <a:r>
              <a:rPr lang="en-US" sz="2400" baseline="-25000">
                <a:solidFill>
                  <a:srgbClr val="FFFF00"/>
                </a:solidFill>
              </a:rPr>
              <a:t>z2</a:t>
            </a:r>
          </a:p>
          <a:p>
            <a:pPr>
              <a:lnSpc>
                <a:spcPct val="80000"/>
              </a:lnSpc>
              <a:spcBef>
                <a:spcPct val="50000"/>
              </a:spcBef>
              <a:buFont typeface="Webdings" pitchFamily="18" charset="2"/>
              <a:buNone/>
            </a:pPr>
            <a:r>
              <a:rPr lang="en-US" sz="2400">
                <a:solidFill>
                  <a:srgbClr val="FFFF00"/>
                </a:solidFill>
              </a:rPr>
              <a:t>                 =  { 3/2, -1/2, -1/2, -1/2}</a:t>
            </a:r>
          </a:p>
          <a:p>
            <a:pPr>
              <a:lnSpc>
                <a:spcPct val="80000"/>
              </a:lnSpc>
              <a:spcBef>
                <a:spcPct val="50000"/>
              </a:spcBef>
              <a:buFont typeface="Webdings" pitchFamily="18" charset="2"/>
              <a:buNone/>
            </a:pPr>
            <a:endParaRPr lang="en-US" sz="2000">
              <a:solidFill>
                <a:srgbClr val="FFFF00"/>
              </a:solidFill>
            </a:endParaRPr>
          </a:p>
        </p:txBody>
      </p:sp>
      <p:sp>
        <p:nvSpPr>
          <p:cNvPr id="46086"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39658A3E-D015-4646-820D-E0FEFAEB85F0}" type="slidenum">
              <a:rPr lang="en-US" sz="1400" b="0" smtClean="0"/>
              <a:pPr eaLnBrk="1" hangingPunct="1"/>
              <a:t>11</a:t>
            </a:fld>
            <a:endParaRPr lang="en-US" sz="1400" b="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685800" y="1066800"/>
            <a:ext cx="7534275" cy="367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nSpc>
                <a:spcPct val="70000"/>
              </a:lnSpc>
            </a:pPr>
            <a:endParaRPr lang="en-US" sz="2400" b="0">
              <a:solidFill>
                <a:schemeClr val="bg1"/>
              </a:solidFill>
            </a:endParaRPr>
          </a:p>
          <a:p>
            <a:pPr>
              <a:lnSpc>
                <a:spcPct val="70000"/>
              </a:lnSpc>
            </a:pPr>
            <a:endParaRPr lang="en-US" sz="2400" b="0">
              <a:solidFill>
                <a:schemeClr val="bg1"/>
              </a:solidFill>
            </a:endParaRPr>
          </a:p>
          <a:p>
            <a:pPr>
              <a:lnSpc>
                <a:spcPct val="70000"/>
              </a:lnSpc>
              <a:buFontTx/>
              <a:buChar char="•"/>
            </a:pPr>
            <a:r>
              <a:rPr lang="en-US" sz="2400" b="0">
                <a:solidFill>
                  <a:schemeClr val="bg1"/>
                </a:solidFill>
              </a:rPr>
              <a:t> Spatial Averaging</a:t>
            </a:r>
          </a:p>
          <a:p>
            <a:pPr>
              <a:lnSpc>
                <a:spcPct val="70000"/>
              </a:lnSpc>
            </a:pPr>
            <a:endParaRPr lang="en-US" sz="2400" b="0">
              <a:solidFill>
                <a:schemeClr val="bg1"/>
              </a:solidFill>
            </a:endParaRPr>
          </a:p>
          <a:p>
            <a:pPr>
              <a:lnSpc>
                <a:spcPct val="70000"/>
              </a:lnSpc>
              <a:buFontTx/>
              <a:buChar char="•"/>
            </a:pPr>
            <a:r>
              <a:rPr lang="en-US" sz="2400" b="0">
                <a:solidFill>
                  <a:schemeClr val="bg1"/>
                </a:solidFill>
              </a:rPr>
              <a:t> Logical Labeling</a:t>
            </a:r>
          </a:p>
          <a:p>
            <a:pPr>
              <a:lnSpc>
                <a:spcPct val="70000"/>
              </a:lnSpc>
            </a:pPr>
            <a:endParaRPr lang="en-US" sz="2400" b="0">
              <a:solidFill>
                <a:schemeClr val="bg1"/>
              </a:solidFill>
            </a:endParaRPr>
          </a:p>
          <a:p>
            <a:pPr>
              <a:lnSpc>
                <a:spcPct val="70000"/>
              </a:lnSpc>
              <a:buFontTx/>
              <a:buChar char="•"/>
            </a:pPr>
            <a:endParaRPr lang="en-US" sz="2400" b="0">
              <a:solidFill>
                <a:schemeClr val="bg1"/>
              </a:solidFill>
            </a:endParaRPr>
          </a:p>
          <a:p>
            <a:pPr>
              <a:lnSpc>
                <a:spcPct val="70000"/>
              </a:lnSpc>
              <a:buFontTx/>
              <a:buChar char="•"/>
            </a:pPr>
            <a:r>
              <a:rPr lang="en-US" sz="2400" b="0">
                <a:solidFill>
                  <a:schemeClr val="bg1"/>
                </a:solidFill>
              </a:rPr>
              <a:t> Temporal Averaging</a:t>
            </a:r>
          </a:p>
          <a:p>
            <a:pPr>
              <a:lnSpc>
                <a:spcPct val="70000"/>
              </a:lnSpc>
            </a:pPr>
            <a:endParaRPr lang="en-US" sz="2400" b="0">
              <a:solidFill>
                <a:schemeClr val="bg1"/>
              </a:solidFill>
            </a:endParaRPr>
          </a:p>
          <a:p>
            <a:pPr>
              <a:lnSpc>
                <a:spcPct val="70000"/>
              </a:lnSpc>
            </a:pPr>
            <a:endParaRPr lang="en-US" sz="2400" b="0">
              <a:solidFill>
                <a:schemeClr val="bg1"/>
              </a:solidFill>
            </a:endParaRPr>
          </a:p>
          <a:p>
            <a:pPr>
              <a:lnSpc>
                <a:spcPct val="70000"/>
              </a:lnSpc>
              <a:buFontTx/>
              <a:buChar char="•"/>
            </a:pPr>
            <a:r>
              <a:rPr lang="en-US" sz="2400" b="0">
                <a:solidFill>
                  <a:schemeClr val="bg1"/>
                </a:solidFill>
              </a:rPr>
              <a:t> Pairs of Pure States (POPS)</a:t>
            </a:r>
          </a:p>
          <a:p>
            <a:pPr>
              <a:lnSpc>
                <a:spcPct val="70000"/>
              </a:lnSpc>
            </a:pPr>
            <a:endParaRPr lang="en-US" sz="2400" b="0">
              <a:solidFill>
                <a:schemeClr val="bg1"/>
              </a:solidFill>
            </a:endParaRPr>
          </a:p>
          <a:p>
            <a:pPr>
              <a:lnSpc>
                <a:spcPct val="70000"/>
              </a:lnSpc>
            </a:pPr>
            <a:r>
              <a:rPr lang="en-US" sz="2400" b="0">
                <a:solidFill>
                  <a:schemeClr val="bg1"/>
                </a:solidFill>
              </a:rPr>
              <a:t> </a:t>
            </a:r>
          </a:p>
          <a:p>
            <a:pPr>
              <a:lnSpc>
                <a:spcPct val="70000"/>
              </a:lnSpc>
              <a:buFontTx/>
              <a:buChar char="•"/>
            </a:pPr>
            <a:r>
              <a:rPr lang="en-US" sz="2400" b="0">
                <a:solidFill>
                  <a:schemeClr val="bg1"/>
                </a:solidFill>
              </a:rPr>
              <a:t> Spatially Averaged Logical Labeling  Technique (SALLT)</a:t>
            </a:r>
          </a:p>
        </p:txBody>
      </p:sp>
      <p:sp>
        <p:nvSpPr>
          <p:cNvPr id="47107" name="Text Box 3"/>
          <p:cNvSpPr txBox="1">
            <a:spLocks noChangeArrowheads="1"/>
          </p:cNvSpPr>
          <p:nvPr/>
        </p:nvSpPr>
        <p:spPr bwMode="auto">
          <a:xfrm>
            <a:off x="3649663" y="1524000"/>
            <a:ext cx="42227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sz="1800" b="0">
                <a:solidFill>
                  <a:srgbClr val="FFFF00"/>
                </a:solidFill>
              </a:rPr>
              <a:t>Cory, Price, Havel,  PNAS, </a:t>
            </a:r>
            <a:r>
              <a:rPr lang="en-US" sz="1800" b="0" u="sng">
                <a:solidFill>
                  <a:srgbClr val="FFFF00"/>
                </a:solidFill>
              </a:rPr>
              <a:t>94</a:t>
            </a:r>
            <a:r>
              <a:rPr lang="en-US" sz="1800" b="0">
                <a:solidFill>
                  <a:srgbClr val="FFFF00"/>
                </a:solidFill>
              </a:rPr>
              <a:t>, 1634 (1997)</a:t>
            </a:r>
          </a:p>
        </p:txBody>
      </p:sp>
      <p:sp>
        <p:nvSpPr>
          <p:cNvPr id="47108" name="Text Box 4"/>
          <p:cNvSpPr txBox="1">
            <a:spLocks noChangeArrowheads="1"/>
          </p:cNvSpPr>
          <p:nvPr/>
        </p:nvSpPr>
        <p:spPr bwMode="auto">
          <a:xfrm>
            <a:off x="3657600" y="2819400"/>
            <a:ext cx="4724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sz="1800" b="0">
                <a:solidFill>
                  <a:srgbClr val="FFFF00"/>
                </a:solidFill>
              </a:rPr>
              <a:t>E. Knill et al., Phy. Rev. </a:t>
            </a:r>
            <a:r>
              <a:rPr lang="en-US" sz="1800">
                <a:solidFill>
                  <a:srgbClr val="FFFF00"/>
                </a:solidFill>
              </a:rPr>
              <a:t>A57</a:t>
            </a:r>
            <a:r>
              <a:rPr lang="en-US" sz="1800" b="0">
                <a:solidFill>
                  <a:srgbClr val="FFFF00"/>
                </a:solidFill>
              </a:rPr>
              <a:t>, 3348 (1998)</a:t>
            </a:r>
          </a:p>
        </p:txBody>
      </p:sp>
      <p:sp>
        <p:nvSpPr>
          <p:cNvPr id="47109" name="Text Box 5"/>
          <p:cNvSpPr txBox="1">
            <a:spLocks noChangeArrowheads="1"/>
          </p:cNvSpPr>
          <p:nvPr/>
        </p:nvSpPr>
        <p:spPr bwMode="auto">
          <a:xfrm>
            <a:off x="3352800" y="2101850"/>
            <a:ext cx="59436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sz="1800" b="0">
                <a:solidFill>
                  <a:srgbClr val="FFFF00"/>
                </a:solidFill>
              </a:rPr>
              <a:t>N. Gershenfeld et al, Science, 275, 350 (1997)</a:t>
            </a:r>
          </a:p>
          <a:p>
            <a:r>
              <a:rPr lang="en-US" sz="1800" b="0">
                <a:solidFill>
                  <a:srgbClr val="FFFF00"/>
                </a:solidFill>
              </a:rPr>
              <a:t>Kavita, Arvind, Anil Kumar, Phy. Rev. </a:t>
            </a:r>
            <a:r>
              <a:rPr lang="en-US" sz="1800" u="sng">
                <a:solidFill>
                  <a:srgbClr val="FFFF00"/>
                </a:solidFill>
              </a:rPr>
              <a:t>A 61</a:t>
            </a:r>
            <a:r>
              <a:rPr lang="en-US" sz="1800" b="0">
                <a:solidFill>
                  <a:srgbClr val="FFFF00"/>
                </a:solidFill>
              </a:rPr>
              <a:t>, 042306 (2000)</a:t>
            </a:r>
          </a:p>
        </p:txBody>
      </p:sp>
      <p:sp>
        <p:nvSpPr>
          <p:cNvPr id="47110" name="Text Box 6"/>
          <p:cNvSpPr txBox="1">
            <a:spLocks noChangeArrowheads="1"/>
          </p:cNvSpPr>
          <p:nvPr/>
        </p:nvSpPr>
        <p:spPr bwMode="auto">
          <a:xfrm>
            <a:off x="4572000" y="3581400"/>
            <a:ext cx="4648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spcBef>
                <a:spcPct val="50000"/>
              </a:spcBef>
            </a:pPr>
            <a:r>
              <a:rPr lang="en-US" sz="1800" b="0">
                <a:solidFill>
                  <a:srgbClr val="FFFF00"/>
                </a:solidFill>
              </a:rPr>
              <a:t>B.M. Fung, Phys. Rev. </a:t>
            </a:r>
            <a:r>
              <a:rPr lang="en-US" sz="1800" u="sng">
                <a:solidFill>
                  <a:srgbClr val="FFFF00"/>
                </a:solidFill>
              </a:rPr>
              <a:t>A 63</a:t>
            </a:r>
            <a:r>
              <a:rPr lang="en-US" sz="1800" b="0">
                <a:solidFill>
                  <a:srgbClr val="FFFF00"/>
                </a:solidFill>
              </a:rPr>
              <a:t>, 022304 (2001)</a:t>
            </a:r>
          </a:p>
        </p:txBody>
      </p:sp>
      <p:sp>
        <p:nvSpPr>
          <p:cNvPr id="47111" name="Rectangle 7"/>
          <p:cNvSpPr>
            <a:spLocks noChangeArrowheads="1"/>
          </p:cNvSpPr>
          <p:nvPr/>
        </p:nvSpPr>
        <p:spPr bwMode="auto">
          <a:xfrm>
            <a:off x="3657600" y="3771900"/>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endParaRPr lang="en-US" sz="1800" b="0">
              <a:solidFill>
                <a:srgbClr val="FFFF00"/>
              </a:solidFill>
              <a:latin typeface="AdvPS81CF;AdvPS94BA"/>
            </a:endParaRPr>
          </a:p>
        </p:txBody>
      </p:sp>
      <p:sp>
        <p:nvSpPr>
          <p:cNvPr id="47112" name="Text Box 8"/>
          <p:cNvSpPr txBox="1">
            <a:spLocks noChangeArrowheads="1"/>
          </p:cNvSpPr>
          <p:nvPr/>
        </p:nvSpPr>
        <p:spPr bwMode="auto">
          <a:xfrm>
            <a:off x="2895600" y="4876800"/>
            <a:ext cx="6400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spcBef>
                <a:spcPct val="50000"/>
              </a:spcBef>
            </a:pPr>
            <a:r>
              <a:rPr lang="en-US" sz="1800" b="0">
                <a:solidFill>
                  <a:srgbClr val="FFFF00"/>
                </a:solidFill>
              </a:rPr>
              <a:t>T. S. Mahesh and Anil Kumar, Phys. Rev. </a:t>
            </a:r>
            <a:r>
              <a:rPr lang="en-US" sz="1800" u="sng">
                <a:solidFill>
                  <a:srgbClr val="FFFF00"/>
                </a:solidFill>
              </a:rPr>
              <a:t>A 64</a:t>
            </a:r>
            <a:r>
              <a:rPr lang="en-US" sz="1800" b="0">
                <a:solidFill>
                  <a:srgbClr val="FFFF00"/>
                </a:solidFill>
              </a:rPr>
              <a:t>, 012307 (2001)</a:t>
            </a:r>
          </a:p>
        </p:txBody>
      </p:sp>
      <p:sp>
        <p:nvSpPr>
          <p:cNvPr id="47113" name="Rectangle 9"/>
          <p:cNvSpPr>
            <a:spLocks noChangeArrowheads="1"/>
          </p:cNvSpPr>
          <p:nvPr/>
        </p:nvSpPr>
        <p:spPr bwMode="auto">
          <a:xfrm>
            <a:off x="1501775" y="457200"/>
            <a:ext cx="62198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eaLnBrk="0" hangingPunct="0"/>
            <a:r>
              <a:rPr lang="en-US" sz="3200" u="sng">
                <a:solidFill>
                  <a:srgbClr val="FFFF66"/>
                </a:solidFill>
              </a:rPr>
              <a:t>Preparation of Pseudo-Pure States</a:t>
            </a:r>
          </a:p>
        </p:txBody>
      </p:sp>
      <p:sp>
        <p:nvSpPr>
          <p:cNvPr id="47114" name="Text Box 10"/>
          <p:cNvSpPr txBox="1">
            <a:spLocks noChangeArrowheads="1"/>
          </p:cNvSpPr>
          <p:nvPr/>
        </p:nvSpPr>
        <p:spPr bwMode="auto">
          <a:xfrm>
            <a:off x="884238" y="5486400"/>
            <a:ext cx="817245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2400" b="0">
                <a:solidFill>
                  <a:schemeClr val="bg1"/>
                </a:solidFill>
              </a:rPr>
              <a:t>Using long lived Singlet States</a:t>
            </a:r>
          </a:p>
          <a:p>
            <a:pPr eaLnBrk="1" hangingPunct="1"/>
            <a:r>
              <a:rPr lang="en-US" sz="2400" b="0"/>
              <a:t>	            </a:t>
            </a:r>
            <a:r>
              <a:rPr lang="en-US" sz="2000" b="0">
                <a:solidFill>
                  <a:srgbClr val="FFFF00"/>
                </a:solidFill>
              </a:rPr>
              <a:t>S.S. Roy and T.S. Mahesh, Phys. Rev. </a:t>
            </a:r>
            <a:r>
              <a:rPr lang="en-US" sz="2000" u="sng">
                <a:solidFill>
                  <a:srgbClr val="FFFF00"/>
                </a:solidFill>
              </a:rPr>
              <a:t>A 82</a:t>
            </a:r>
            <a:r>
              <a:rPr lang="en-US" sz="2000" b="0">
                <a:solidFill>
                  <a:srgbClr val="FFFF00"/>
                </a:solidFill>
              </a:rPr>
              <a:t>, 052302 (2010).</a:t>
            </a:r>
          </a:p>
        </p:txBody>
      </p:sp>
      <p:sp>
        <p:nvSpPr>
          <p:cNvPr id="47115" name="Rectangle 11"/>
          <p:cNvSpPr>
            <a:spLocks noChangeArrowheads="1"/>
          </p:cNvSpPr>
          <p:nvPr/>
        </p:nvSpPr>
        <p:spPr bwMode="auto">
          <a:xfrm>
            <a:off x="685800" y="5562600"/>
            <a:ext cx="442913" cy="347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lnSpc>
                <a:spcPct val="70000"/>
              </a:lnSpc>
              <a:buFontTx/>
              <a:buChar char="•"/>
            </a:pPr>
            <a:r>
              <a:rPr lang="en-US" sz="2400" b="0">
                <a:solidFill>
                  <a:schemeClr val="bg1"/>
                </a:solidFill>
              </a:rPr>
              <a:t>  </a:t>
            </a:r>
          </a:p>
        </p:txBody>
      </p:sp>
      <p:sp>
        <p:nvSpPr>
          <p:cNvPr id="47116"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B9F44040-A8F9-454C-92D0-FAB4374A9EB1}" type="slidenum">
              <a:rPr lang="en-US" sz="1400" b="0" smtClean="0"/>
              <a:pPr eaLnBrk="1" hangingPunct="1"/>
              <a:t>12</a:t>
            </a:fld>
            <a:endParaRPr lang="en-US" sz="1400" b="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4294967295"/>
          </p:nvPr>
        </p:nvSpPr>
        <p:spPr>
          <a:xfrm>
            <a:off x="533400" y="381000"/>
            <a:ext cx="8610600" cy="838200"/>
          </a:xfrm>
        </p:spPr>
        <p:txBody>
          <a:bodyPr/>
          <a:lstStyle/>
          <a:p>
            <a:pPr eaLnBrk="1" hangingPunct="1">
              <a:buFontTx/>
              <a:buChar char="1"/>
            </a:pPr>
            <a:r>
              <a:rPr lang="en-US" sz="2800" b="1" u="sng" smtClean="0">
                <a:solidFill>
                  <a:schemeClr val="bg1"/>
                </a:solidFill>
              </a:rPr>
              <a:t>Spatial Averaging:</a:t>
            </a:r>
            <a:r>
              <a:rPr lang="en-US" sz="2800" b="1" smtClean="0">
                <a:solidFill>
                  <a:schemeClr val="bg1"/>
                </a:solidFill>
              </a:rPr>
              <a:t> </a:t>
            </a:r>
            <a:r>
              <a:rPr lang="en-US" sz="2400" b="1" smtClean="0">
                <a:solidFill>
                  <a:schemeClr val="bg1"/>
                </a:solidFill>
              </a:rPr>
              <a:t>    </a:t>
            </a:r>
            <a:r>
              <a:rPr lang="en-US" sz="2000" smtClean="0">
                <a:solidFill>
                  <a:schemeClr val="bg1"/>
                </a:solidFill>
              </a:rPr>
              <a:t>Cory, Price, Havel,  PNAS, </a:t>
            </a:r>
            <a:r>
              <a:rPr lang="en-US" sz="2000" u="sng" smtClean="0">
                <a:solidFill>
                  <a:schemeClr val="bg1"/>
                </a:solidFill>
              </a:rPr>
              <a:t>94</a:t>
            </a:r>
            <a:r>
              <a:rPr lang="en-US" sz="2000" smtClean="0">
                <a:solidFill>
                  <a:schemeClr val="bg1"/>
                </a:solidFill>
              </a:rPr>
              <a:t>, 1634 (1997)</a:t>
            </a:r>
          </a:p>
          <a:p>
            <a:pPr eaLnBrk="1" hangingPunct="1"/>
            <a:endParaRPr lang="en-US" sz="2000" smtClean="0">
              <a:solidFill>
                <a:schemeClr val="bg1"/>
              </a:solidFill>
              <a:latin typeface="Verdana" pitchFamily="34" charset="0"/>
            </a:endParaRPr>
          </a:p>
          <a:p>
            <a:pPr algn="ctr" eaLnBrk="1" hangingPunct="1">
              <a:buFontTx/>
              <a:buNone/>
            </a:pPr>
            <a:endParaRPr lang="en-US" sz="2000" smtClean="0">
              <a:solidFill>
                <a:schemeClr val="bg1"/>
              </a:solidFill>
              <a:latin typeface="Verdana" pitchFamily="34" charset="0"/>
            </a:endParaRPr>
          </a:p>
          <a:p>
            <a:pPr algn="ctr" eaLnBrk="1" hangingPunct="1">
              <a:buFontTx/>
              <a:buNone/>
            </a:pPr>
            <a:r>
              <a:rPr lang="en-US" sz="1800" b="1" smtClean="0">
                <a:solidFill>
                  <a:srgbClr val="00FF00"/>
                </a:solidFill>
              </a:rPr>
              <a:t> </a:t>
            </a:r>
            <a:endParaRPr lang="en-US" smtClean="0"/>
          </a:p>
        </p:txBody>
      </p:sp>
      <p:grpSp>
        <p:nvGrpSpPr>
          <p:cNvPr id="2" name="Group 4"/>
          <p:cNvGrpSpPr>
            <a:grpSpLocks/>
          </p:cNvGrpSpPr>
          <p:nvPr/>
        </p:nvGrpSpPr>
        <p:grpSpPr bwMode="auto">
          <a:xfrm>
            <a:off x="1828800" y="4759325"/>
            <a:ext cx="5791200" cy="1946275"/>
            <a:chOff x="912" y="1632"/>
            <a:chExt cx="3648" cy="1226"/>
          </a:xfrm>
        </p:grpSpPr>
        <p:sp>
          <p:nvSpPr>
            <p:cNvPr id="48153" name="Line 5"/>
            <p:cNvSpPr>
              <a:spLocks noChangeShapeType="1"/>
            </p:cNvSpPr>
            <p:nvPr/>
          </p:nvSpPr>
          <p:spPr bwMode="auto">
            <a:xfrm>
              <a:off x="960" y="2322"/>
              <a:ext cx="3600" cy="0"/>
            </a:xfrm>
            <a:prstGeom prst="line">
              <a:avLst/>
            </a:prstGeom>
            <a:noFill/>
            <a:ln w="3175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useBgFill="1">
          <p:nvSpPr>
            <p:cNvPr id="48154" name="Rectangle 6"/>
            <p:cNvSpPr>
              <a:spLocks noChangeArrowheads="1"/>
            </p:cNvSpPr>
            <p:nvPr/>
          </p:nvSpPr>
          <p:spPr bwMode="auto">
            <a:xfrm>
              <a:off x="3744" y="1968"/>
              <a:ext cx="96" cy="576"/>
            </a:xfrm>
            <a:prstGeom prst="rect">
              <a:avLst/>
            </a:prstGeom>
            <a:ln w="38100">
              <a:solidFill>
                <a:schemeClr val="bg1"/>
              </a:solidFill>
              <a:miter lim="800000"/>
              <a:headEnd/>
              <a:tailEnd/>
            </a:ln>
          </p:spPr>
          <p:txBody>
            <a:bodyPr wrap="none" anchor="ctr"/>
            <a:lstStyle/>
            <a:p>
              <a:endParaRPr lang="en-US" sz="2400" b="0"/>
            </a:p>
          </p:txBody>
        </p:sp>
        <p:sp useBgFill="1">
          <p:nvSpPr>
            <p:cNvPr id="48155" name="Rectangle 7"/>
            <p:cNvSpPr>
              <a:spLocks noChangeArrowheads="1"/>
            </p:cNvSpPr>
            <p:nvPr/>
          </p:nvSpPr>
          <p:spPr bwMode="auto">
            <a:xfrm>
              <a:off x="2976" y="1968"/>
              <a:ext cx="192" cy="576"/>
            </a:xfrm>
            <a:prstGeom prst="rect">
              <a:avLst/>
            </a:prstGeom>
            <a:ln w="38100">
              <a:solidFill>
                <a:srgbClr val="FF0000"/>
              </a:solidFill>
              <a:miter lim="800000"/>
              <a:headEnd/>
              <a:tailEnd/>
            </a:ln>
          </p:spPr>
          <p:txBody>
            <a:bodyPr wrap="none" anchor="ctr"/>
            <a:lstStyle/>
            <a:p>
              <a:endParaRPr lang="en-US" sz="2400" b="0"/>
            </a:p>
          </p:txBody>
        </p:sp>
        <p:sp useBgFill="1">
          <p:nvSpPr>
            <p:cNvPr id="48156" name="Rectangle 8"/>
            <p:cNvSpPr>
              <a:spLocks noChangeArrowheads="1"/>
            </p:cNvSpPr>
            <p:nvPr/>
          </p:nvSpPr>
          <p:spPr bwMode="auto">
            <a:xfrm>
              <a:off x="1488" y="1968"/>
              <a:ext cx="96" cy="642"/>
            </a:xfrm>
            <a:prstGeom prst="rect">
              <a:avLst/>
            </a:prstGeom>
            <a:ln w="38100">
              <a:solidFill>
                <a:schemeClr val="bg1"/>
              </a:solidFill>
              <a:miter lim="800000"/>
              <a:headEnd/>
              <a:tailEnd/>
            </a:ln>
          </p:spPr>
          <p:txBody>
            <a:bodyPr wrap="none" anchor="ctr"/>
            <a:lstStyle/>
            <a:p>
              <a:endParaRPr lang="en-US" sz="2400" b="0"/>
            </a:p>
          </p:txBody>
        </p:sp>
        <p:sp useBgFill="1">
          <p:nvSpPr>
            <p:cNvPr id="48157" name="Rectangle 9"/>
            <p:cNvSpPr>
              <a:spLocks noChangeArrowheads="1"/>
            </p:cNvSpPr>
            <p:nvPr/>
          </p:nvSpPr>
          <p:spPr bwMode="auto">
            <a:xfrm>
              <a:off x="2304" y="1968"/>
              <a:ext cx="96" cy="576"/>
            </a:xfrm>
            <a:prstGeom prst="rect">
              <a:avLst/>
            </a:prstGeom>
            <a:ln w="38100">
              <a:solidFill>
                <a:schemeClr val="bg1"/>
              </a:solidFill>
              <a:miter lim="800000"/>
              <a:headEnd/>
              <a:tailEnd/>
            </a:ln>
          </p:spPr>
          <p:txBody>
            <a:bodyPr wrap="none" anchor="ctr"/>
            <a:lstStyle/>
            <a:p>
              <a:endParaRPr lang="en-US" sz="2400" b="0"/>
            </a:p>
          </p:txBody>
        </p:sp>
        <p:sp useBgFill="1">
          <p:nvSpPr>
            <p:cNvPr id="48158" name="Rectangle 10"/>
            <p:cNvSpPr>
              <a:spLocks noChangeArrowheads="1"/>
            </p:cNvSpPr>
            <p:nvPr/>
          </p:nvSpPr>
          <p:spPr bwMode="auto">
            <a:xfrm>
              <a:off x="1200" y="2330"/>
              <a:ext cx="2928" cy="336"/>
            </a:xfrm>
            <a:prstGeom prst="rect">
              <a:avLst/>
            </a:prstGeom>
            <a:ln>
              <a:noFill/>
            </a:ln>
            <a:extLst>
              <a:ext uri="{91240B29-F687-4f45-9708-019B960494DF}">
                <a14:hiddenLine xmlns:a14="http://schemas.microsoft.com/office/drawing/2010/main" xmlns="" w="38100">
                  <a:solidFill>
                    <a:srgbClr val="000000"/>
                  </a:solidFill>
                  <a:miter lim="800000"/>
                  <a:headEnd/>
                  <a:tailEnd/>
                </a14:hiddenLine>
              </a:ext>
            </a:extLst>
          </p:spPr>
          <p:txBody>
            <a:bodyPr wrap="none" anchor="ctr"/>
            <a:lstStyle/>
            <a:p>
              <a:endParaRPr lang="en-US" sz="2400" b="0"/>
            </a:p>
          </p:txBody>
        </p:sp>
        <p:sp>
          <p:nvSpPr>
            <p:cNvPr id="48159" name="Text Box 11"/>
            <p:cNvSpPr txBox="1">
              <a:spLocks noChangeArrowheads="1"/>
            </p:cNvSpPr>
            <p:nvPr/>
          </p:nvSpPr>
          <p:spPr bwMode="auto">
            <a:xfrm>
              <a:off x="1056" y="1632"/>
              <a:ext cx="96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r>
                <a:rPr lang="en-US" sz="2000">
                  <a:solidFill>
                    <a:schemeClr val="bg1"/>
                  </a:solidFill>
                  <a:latin typeface="Symbol" pitchFamily="18" charset="2"/>
                </a:rPr>
                <a:t>(p/3)</a:t>
              </a:r>
              <a:r>
                <a:rPr lang="en-US" sz="2000" baseline="-50000">
                  <a:solidFill>
                    <a:schemeClr val="bg1"/>
                  </a:solidFill>
                </a:rPr>
                <a:t>X</a:t>
              </a:r>
              <a:r>
                <a:rPr lang="en-US" sz="2000" baseline="60000">
                  <a:solidFill>
                    <a:schemeClr val="bg1"/>
                  </a:solidFill>
                </a:rPr>
                <a:t>(2)</a:t>
              </a:r>
              <a:endParaRPr lang="en-US" sz="2000">
                <a:solidFill>
                  <a:schemeClr val="bg1"/>
                </a:solidFill>
                <a:latin typeface="Symbol" pitchFamily="18" charset="2"/>
              </a:endParaRPr>
            </a:p>
          </p:txBody>
        </p:sp>
        <p:sp>
          <p:nvSpPr>
            <p:cNvPr id="48160" name="Text Box 12"/>
            <p:cNvSpPr txBox="1">
              <a:spLocks noChangeArrowheads="1"/>
            </p:cNvSpPr>
            <p:nvPr/>
          </p:nvSpPr>
          <p:spPr bwMode="auto">
            <a:xfrm>
              <a:off x="2016" y="1632"/>
              <a:ext cx="81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r>
                <a:rPr lang="en-US" sz="2000">
                  <a:solidFill>
                    <a:schemeClr val="bg1"/>
                  </a:solidFill>
                  <a:latin typeface="Symbol" pitchFamily="18" charset="2"/>
                </a:rPr>
                <a:t>(p/4)</a:t>
              </a:r>
              <a:r>
                <a:rPr lang="en-US" sz="2000" baseline="-50000">
                  <a:solidFill>
                    <a:schemeClr val="bg1"/>
                  </a:solidFill>
                </a:rPr>
                <a:t>X</a:t>
              </a:r>
              <a:r>
                <a:rPr lang="en-US" sz="2000" baseline="60000">
                  <a:solidFill>
                    <a:schemeClr val="bg1"/>
                  </a:solidFill>
                </a:rPr>
                <a:t>(1)</a:t>
              </a:r>
              <a:endParaRPr lang="en-US" sz="1600">
                <a:solidFill>
                  <a:schemeClr val="bg1"/>
                </a:solidFill>
                <a:latin typeface="Symbol" pitchFamily="18" charset="2"/>
              </a:endParaRPr>
            </a:p>
          </p:txBody>
        </p:sp>
        <p:sp>
          <p:nvSpPr>
            <p:cNvPr id="48161" name="Text Box 13"/>
            <p:cNvSpPr txBox="1">
              <a:spLocks noChangeArrowheads="1"/>
            </p:cNvSpPr>
            <p:nvPr/>
          </p:nvSpPr>
          <p:spPr bwMode="auto">
            <a:xfrm>
              <a:off x="3024" y="1725"/>
              <a:ext cx="18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r>
                <a:rPr lang="en-US" sz="1800">
                  <a:solidFill>
                    <a:schemeClr val="bg1"/>
                  </a:solidFill>
                  <a:latin typeface="Symbol" pitchFamily="18" charset="2"/>
                </a:rPr>
                <a:t>p</a:t>
              </a:r>
              <a:endParaRPr lang="en-US" sz="1600">
                <a:solidFill>
                  <a:schemeClr val="bg1"/>
                </a:solidFill>
                <a:latin typeface="Symbol" pitchFamily="18" charset="2"/>
              </a:endParaRPr>
            </a:p>
          </p:txBody>
        </p:sp>
        <p:sp>
          <p:nvSpPr>
            <p:cNvPr id="48162" name="Line 14"/>
            <p:cNvSpPr>
              <a:spLocks noChangeShapeType="1"/>
            </p:cNvSpPr>
            <p:nvPr/>
          </p:nvSpPr>
          <p:spPr bwMode="auto">
            <a:xfrm>
              <a:off x="2400" y="2378"/>
              <a:ext cx="1344" cy="0"/>
            </a:xfrm>
            <a:prstGeom prst="line">
              <a:avLst/>
            </a:prstGeom>
            <a:noFill/>
            <a:ln w="25400">
              <a:solidFill>
                <a:srgbClr val="00FFFF"/>
              </a:solidFill>
              <a:round/>
              <a:headEnd type="stealth" w="med" len="med"/>
              <a:tailEnd type="stealth"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8163" name="Text Box 15"/>
            <p:cNvSpPr txBox="1">
              <a:spLocks noChangeArrowheads="1"/>
            </p:cNvSpPr>
            <p:nvPr/>
          </p:nvSpPr>
          <p:spPr bwMode="auto">
            <a:xfrm>
              <a:off x="2976" y="2378"/>
              <a:ext cx="37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r>
                <a:rPr lang="en-US" sz="1800">
                  <a:solidFill>
                    <a:srgbClr val="00FFFF"/>
                  </a:solidFill>
                </a:rPr>
                <a:t>1/2J</a:t>
              </a:r>
              <a:endParaRPr lang="en-US" b="0">
                <a:solidFill>
                  <a:srgbClr val="FF3399"/>
                </a:solidFill>
              </a:endParaRPr>
            </a:p>
          </p:txBody>
        </p:sp>
        <p:sp>
          <p:nvSpPr>
            <p:cNvPr id="48164" name="Oval 16"/>
            <p:cNvSpPr>
              <a:spLocks noChangeArrowheads="1"/>
            </p:cNvSpPr>
            <p:nvPr/>
          </p:nvSpPr>
          <p:spPr bwMode="auto">
            <a:xfrm>
              <a:off x="2128" y="2154"/>
              <a:ext cx="128" cy="128"/>
            </a:xfrm>
            <a:prstGeom prst="ellipse">
              <a:avLst/>
            </a:prstGeom>
            <a:solidFill>
              <a:schemeClr val="tx1"/>
            </a:solidFill>
            <a:ln w="25400">
              <a:solidFill>
                <a:srgbClr val="FF00FF"/>
              </a:solidFill>
              <a:round/>
              <a:headEnd/>
              <a:tailEnd/>
            </a:ln>
          </p:spPr>
          <p:txBody>
            <a:bodyPr wrap="none" anchor="ctr"/>
            <a:lstStyle/>
            <a:p>
              <a:pPr algn="ctr" eaLnBrk="0" hangingPunct="0"/>
              <a:r>
                <a:rPr lang="en-US" sz="1200">
                  <a:solidFill>
                    <a:srgbClr val="00FFFF"/>
                  </a:solidFill>
                </a:rPr>
                <a:t>2</a:t>
              </a:r>
              <a:endParaRPr lang="en-US" b="0">
                <a:solidFill>
                  <a:srgbClr val="FF3399"/>
                </a:solidFill>
              </a:endParaRPr>
            </a:p>
          </p:txBody>
        </p:sp>
        <p:sp>
          <p:nvSpPr>
            <p:cNvPr id="48165" name="Oval 17"/>
            <p:cNvSpPr>
              <a:spLocks noChangeArrowheads="1"/>
            </p:cNvSpPr>
            <p:nvPr/>
          </p:nvSpPr>
          <p:spPr bwMode="auto">
            <a:xfrm>
              <a:off x="3576" y="2154"/>
              <a:ext cx="128" cy="128"/>
            </a:xfrm>
            <a:prstGeom prst="ellipse">
              <a:avLst/>
            </a:prstGeom>
            <a:solidFill>
              <a:schemeClr val="tx1"/>
            </a:solidFill>
            <a:ln w="25400">
              <a:solidFill>
                <a:srgbClr val="FF00FF"/>
              </a:solidFill>
              <a:round/>
              <a:headEnd/>
              <a:tailEnd/>
            </a:ln>
          </p:spPr>
          <p:txBody>
            <a:bodyPr wrap="none" anchor="ctr"/>
            <a:lstStyle/>
            <a:p>
              <a:pPr algn="ctr" eaLnBrk="0" hangingPunct="0"/>
              <a:r>
                <a:rPr lang="en-US" sz="1200">
                  <a:solidFill>
                    <a:srgbClr val="00FFFF"/>
                  </a:solidFill>
                </a:rPr>
                <a:t>4</a:t>
              </a:r>
              <a:endParaRPr lang="en-US" b="0">
                <a:solidFill>
                  <a:srgbClr val="FF3399"/>
                </a:solidFill>
              </a:endParaRPr>
            </a:p>
          </p:txBody>
        </p:sp>
        <p:sp>
          <p:nvSpPr>
            <p:cNvPr id="48166" name="Oval 18"/>
            <p:cNvSpPr>
              <a:spLocks noChangeArrowheads="1"/>
            </p:cNvSpPr>
            <p:nvPr/>
          </p:nvSpPr>
          <p:spPr bwMode="auto">
            <a:xfrm>
              <a:off x="3888" y="2154"/>
              <a:ext cx="128" cy="128"/>
            </a:xfrm>
            <a:prstGeom prst="ellipse">
              <a:avLst/>
            </a:prstGeom>
            <a:solidFill>
              <a:schemeClr val="tx1"/>
            </a:solidFill>
            <a:ln w="25400">
              <a:solidFill>
                <a:srgbClr val="FF00FF"/>
              </a:solidFill>
              <a:round/>
              <a:headEnd/>
              <a:tailEnd/>
            </a:ln>
          </p:spPr>
          <p:txBody>
            <a:bodyPr wrap="none" anchor="ctr"/>
            <a:lstStyle/>
            <a:p>
              <a:pPr algn="ctr" eaLnBrk="0" hangingPunct="0"/>
              <a:r>
                <a:rPr lang="en-US" sz="1200">
                  <a:solidFill>
                    <a:srgbClr val="00FFFF"/>
                  </a:solidFill>
                </a:rPr>
                <a:t>5</a:t>
              </a:r>
              <a:endParaRPr lang="en-US" b="0">
                <a:solidFill>
                  <a:srgbClr val="FF3399"/>
                </a:solidFill>
              </a:endParaRPr>
            </a:p>
          </p:txBody>
        </p:sp>
        <p:sp>
          <p:nvSpPr>
            <p:cNvPr id="48167" name="Oval 19"/>
            <p:cNvSpPr>
              <a:spLocks noChangeArrowheads="1"/>
            </p:cNvSpPr>
            <p:nvPr/>
          </p:nvSpPr>
          <p:spPr bwMode="auto">
            <a:xfrm>
              <a:off x="4416" y="2138"/>
              <a:ext cx="128" cy="128"/>
            </a:xfrm>
            <a:prstGeom prst="ellipse">
              <a:avLst/>
            </a:prstGeom>
            <a:solidFill>
              <a:schemeClr val="tx1"/>
            </a:solidFill>
            <a:ln w="25400">
              <a:solidFill>
                <a:srgbClr val="FF00FF"/>
              </a:solidFill>
              <a:round/>
              <a:headEnd/>
              <a:tailEnd/>
            </a:ln>
          </p:spPr>
          <p:txBody>
            <a:bodyPr wrap="none" anchor="ctr"/>
            <a:lstStyle/>
            <a:p>
              <a:pPr algn="ctr" eaLnBrk="0" hangingPunct="0"/>
              <a:r>
                <a:rPr lang="en-US" sz="1200">
                  <a:solidFill>
                    <a:srgbClr val="00FFFF"/>
                  </a:solidFill>
                </a:rPr>
                <a:t>6</a:t>
              </a:r>
              <a:endParaRPr lang="en-US" b="0">
                <a:solidFill>
                  <a:srgbClr val="FF3399"/>
                </a:solidFill>
              </a:endParaRPr>
            </a:p>
          </p:txBody>
        </p:sp>
        <p:sp>
          <p:nvSpPr>
            <p:cNvPr id="48168" name="Oval 20"/>
            <p:cNvSpPr>
              <a:spLocks noChangeArrowheads="1"/>
            </p:cNvSpPr>
            <p:nvPr/>
          </p:nvSpPr>
          <p:spPr bwMode="auto">
            <a:xfrm>
              <a:off x="1632" y="2154"/>
              <a:ext cx="128" cy="128"/>
            </a:xfrm>
            <a:prstGeom prst="ellipse">
              <a:avLst/>
            </a:prstGeom>
            <a:solidFill>
              <a:schemeClr val="tx1"/>
            </a:solidFill>
            <a:ln w="25400">
              <a:solidFill>
                <a:srgbClr val="FF00FF"/>
              </a:solidFill>
              <a:round/>
              <a:headEnd/>
              <a:tailEnd/>
            </a:ln>
          </p:spPr>
          <p:txBody>
            <a:bodyPr wrap="none" anchor="ctr"/>
            <a:lstStyle/>
            <a:p>
              <a:pPr algn="ctr" eaLnBrk="0" hangingPunct="0"/>
              <a:r>
                <a:rPr lang="en-US" sz="1200">
                  <a:solidFill>
                    <a:srgbClr val="00FFFF"/>
                  </a:solidFill>
                </a:rPr>
                <a:t>1</a:t>
              </a:r>
              <a:endParaRPr lang="en-US" b="0">
                <a:solidFill>
                  <a:srgbClr val="FF3399"/>
                </a:solidFill>
              </a:endParaRPr>
            </a:p>
          </p:txBody>
        </p:sp>
        <p:sp>
          <p:nvSpPr>
            <p:cNvPr id="48169" name="Oval 21"/>
            <p:cNvSpPr>
              <a:spLocks noChangeArrowheads="1"/>
            </p:cNvSpPr>
            <p:nvPr/>
          </p:nvSpPr>
          <p:spPr bwMode="auto">
            <a:xfrm>
              <a:off x="2448" y="2154"/>
              <a:ext cx="128" cy="128"/>
            </a:xfrm>
            <a:prstGeom prst="ellipse">
              <a:avLst/>
            </a:prstGeom>
            <a:solidFill>
              <a:schemeClr val="tx1"/>
            </a:solidFill>
            <a:ln w="25400">
              <a:solidFill>
                <a:srgbClr val="FF00FF"/>
              </a:solidFill>
              <a:round/>
              <a:headEnd/>
              <a:tailEnd/>
            </a:ln>
          </p:spPr>
          <p:txBody>
            <a:bodyPr wrap="none" anchor="ctr"/>
            <a:lstStyle/>
            <a:p>
              <a:pPr algn="ctr" eaLnBrk="0" hangingPunct="0"/>
              <a:r>
                <a:rPr lang="en-US" sz="1200">
                  <a:solidFill>
                    <a:srgbClr val="00FFFF"/>
                  </a:solidFill>
                </a:rPr>
                <a:t>3</a:t>
              </a:r>
              <a:endParaRPr lang="en-US" b="0">
                <a:solidFill>
                  <a:srgbClr val="FF3399"/>
                </a:solidFill>
              </a:endParaRPr>
            </a:p>
          </p:txBody>
        </p:sp>
        <p:grpSp>
          <p:nvGrpSpPr>
            <p:cNvPr id="3" name="Group 22"/>
            <p:cNvGrpSpPr>
              <a:grpSpLocks/>
            </p:cNvGrpSpPr>
            <p:nvPr/>
          </p:nvGrpSpPr>
          <p:grpSpPr bwMode="auto">
            <a:xfrm>
              <a:off x="960" y="2570"/>
              <a:ext cx="3600" cy="288"/>
              <a:chOff x="480" y="2064"/>
              <a:chExt cx="3600" cy="288"/>
            </a:xfrm>
          </p:grpSpPr>
          <p:sp>
            <p:nvSpPr>
              <p:cNvPr id="48173" name="Line 23"/>
              <p:cNvSpPr>
                <a:spLocks noChangeShapeType="1"/>
              </p:cNvSpPr>
              <p:nvPr/>
            </p:nvSpPr>
            <p:spPr bwMode="auto">
              <a:xfrm>
                <a:off x="480" y="2352"/>
                <a:ext cx="3600" cy="0"/>
              </a:xfrm>
              <a:prstGeom prst="line">
                <a:avLst/>
              </a:prstGeom>
              <a:noFill/>
              <a:ln w="3175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8174" name="Freeform 24"/>
              <p:cNvSpPr>
                <a:spLocks/>
              </p:cNvSpPr>
              <p:nvPr/>
            </p:nvSpPr>
            <p:spPr bwMode="auto">
              <a:xfrm>
                <a:off x="1152" y="2064"/>
                <a:ext cx="240" cy="288"/>
              </a:xfrm>
              <a:custGeom>
                <a:avLst/>
                <a:gdLst>
                  <a:gd name="T0" fmla="*/ 0 w 288"/>
                  <a:gd name="T1" fmla="*/ 4 h 384"/>
                  <a:gd name="T2" fmla="*/ 7 w 288"/>
                  <a:gd name="T3" fmla="*/ 0 h 384"/>
                  <a:gd name="T4" fmla="*/ 13 w 288"/>
                  <a:gd name="T5" fmla="*/ 4 h 384"/>
                  <a:gd name="T6" fmla="*/ 0 60000 65536"/>
                  <a:gd name="T7" fmla="*/ 0 60000 65536"/>
                  <a:gd name="T8" fmla="*/ 0 60000 65536"/>
                  <a:gd name="T9" fmla="*/ 0 w 288"/>
                  <a:gd name="T10" fmla="*/ 0 h 384"/>
                  <a:gd name="T11" fmla="*/ 288 w 288"/>
                  <a:gd name="T12" fmla="*/ 384 h 384"/>
                </a:gdLst>
                <a:ahLst/>
                <a:cxnLst>
                  <a:cxn ang="T6">
                    <a:pos x="T0" y="T1"/>
                  </a:cxn>
                  <a:cxn ang="T7">
                    <a:pos x="T2" y="T3"/>
                  </a:cxn>
                  <a:cxn ang="T8">
                    <a:pos x="T4" y="T5"/>
                  </a:cxn>
                </a:cxnLst>
                <a:rect l="T9" t="T10" r="T11" b="T12"/>
                <a:pathLst>
                  <a:path w="288" h="384">
                    <a:moveTo>
                      <a:pt x="0" y="384"/>
                    </a:moveTo>
                    <a:cubicBezTo>
                      <a:pt x="48" y="192"/>
                      <a:pt x="96" y="0"/>
                      <a:pt x="144" y="0"/>
                    </a:cubicBezTo>
                    <a:cubicBezTo>
                      <a:pt x="192" y="0"/>
                      <a:pt x="240" y="192"/>
                      <a:pt x="288" y="384"/>
                    </a:cubicBezTo>
                  </a:path>
                </a:pathLst>
              </a:custGeom>
              <a:noFill/>
              <a:ln w="3810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175" name="Freeform 25"/>
              <p:cNvSpPr>
                <a:spLocks/>
              </p:cNvSpPr>
              <p:nvPr/>
            </p:nvSpPr>
            <p:spPr bwMode="auto">
              <a:xfrm>
                <a:off x="3456" y="2064"/>
                <a:ext cx="240" cy="288"/>
              </a:xfrm>
              <a:custGeom>
                <a:avLst/>
                <a:gdLst>
                  <a:gd name="T0" fmla="*/ 0 w 288"/>
                  <a:gd name="T1" fmla="*/ 4 h 384"/>
                  <a:gd name="T2" fmla="*/ 7 w 288"/>
                  <a:gd name="T3" fmla="*/ 0 h 384"/>
                  <a:gd name="T4" fmla="*/ 13 w 288"/>
                  <a:gd name="T5" fmla="*/ 4 h 384"/>
                  <a:gd name="T6" fmla="*/ 0 60000 65536"/>
                  <a:gd name="T7" fmla="*/ 0 60000 65536"/>
                  <a:gd name="T8" fmla="*/ 0 60000 65536"/>
                  <a:gd name="T9" fmla="*/ 0 w 288"/>
                  <a:gd name="T10" fmla="*/ 0 h 384"/>
                  <a:gd name="T11" fmla="*/ 288 w 288"/>
                  <a:gd name="T12" fmla="*/ 384 h 384"/>
                </a:gdLst>
                <a:ahLst/>
                <a:cxnLst>
                  <a:cxn ang="T6">
                    <a:pos x="T0" y="T1"/>
                  </a:cxn>
                  <a:cxn ang="T7">
                    <a:pos x="T2" y="T3"/>
                  </a:cxn>
                  <a:cxn ang="T8">
                    <a:pos x="T4" y="T5"/>
                  </a:cxn>
                </a:cxnLst>
                <a:rect l="T9" t="T10" r="T11" b="T12"/>
                <a:pathLst>
                  <a:path w="288" h="384">
                    <a:moveTo>
                      <a:pt x="0" y="384"/>
                    </a:moveTo>
                    <a:cubicBezTo>
                      <a:pt x="48" y="192"/>
                      <a:pt x="96" y="0"/>
                      <a:pt x="144" y="0"/>
                    </a:cubicBezTo>
                    <a:cubicBezTo>
                      <a:pt x="192" y="0"/>
                      <a:pt x="240" y="192"/>
                      <a:pt x="288" y="384"/>
                    </a:cubicBezTo>
                  </a:path>
                </a:pathLst>
              </a:custGeom>
              <a:noFill/>
              <a:ln w="3810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48171" name="Text Box 26"/>
            <p:cNvSpPr txBox="1">
              <a:spLocks noChangeArrowheads="1"/>
            </p:cNvSpPr>
            <p:nvPr/>
          </p:nvSpPr>
          <p:spPr bwMode="auto">
            <a:xfrm>
              <a:off x="912" y="2560"/>
              <a:ext cx="336" cy="2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r>
                <a:rPr lang="en-US" sz="2200">
                  <a:solidFill>
                    <a:schemeClr val="bg1"/>
                  </a:solidFill>
                </a:rPr>
                <a:t>G</a:t>
              </a:r>
              <a:r>
                <a:rPr lang="en-US" sz="2200" baseline="-25000">
                  <a:solidFill>
                    <a:schemeClr val="bg1"/>
                  </a:solidFill>
                </a:rPr>
                <a:t>x</a:t>
              </a:r>
              <a:endParaRPr lang="en-US">
                <a:solidFill>
                  <a:schemeClr val="bg1"/>
                </a:solidFill>
              </a:endParaRPr>
            </a:p>
          </p:txBody>
        </p:sp>
        <p:sp>
          <p:nvSpPr>
            <p:cNvPr id="48172" name="Text Box 27"/>
            <p:cNvSpPr txBox="1">
              <a:spLocks noChangeArrowheads="1"/>
            </p:cNvSpPr>
            <p:nvPr/>
          </p:nvSpPr>
          <p:spPr bwMode="auto">
            <a:xfrm>
              <a:off x="3456" y="1632"/>
              <a:ext cx="81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r>
                <a:rPr lang="en-US" sz="2000">
                  <a:solidFill>
                    <a:schemeClr val="bg1"/>
                  </a:solidFill>
                  <a:latin typeface="Symbol" pitchFamily="18" charset="2"/>
                </a:rPr>
                <a:t>(p/4)</a:t>
              </a:r>
              <a:r>
                <a:rPr lang="en-US" sz="2000" baseline="-50000">
                  <a:solidFill>
                    <a:schemeClr val="bg1"/>
                  </a:solidFill>
                </a:rPr>
                <a:t>Y</a:t>
              </a:r>
              <a:r>
                <a:rPr lang="en-US" sz="2000" baseline="60000">
                  <a:solidFill>
                    <a:schemeClr val="bg1"/>
                  </a:solidFill>
                </a:rPr>
                <a:t>(1)</a:t>
              </a:r>
              <a:endParaRPr lang="en-US" sz="1600">
                <a:solidFill>
                  <a:schemeClr val="bg1"/>
                </a:solidFill>
                <a:latin typeface="Symbol" pitchFamily="18" charset="2"/>
              </a:endParaRPr>
            </a:p>
          </p:txBody>
        </p:sp>
      </p:grpSp>
      <p:sp>
        <p:nvSpPr>
          <p:cNvPr id="48132" name="Text Box 28"/>
          <p:cNvSpPr txBox="1">
            <a:spLocks noChangeArrowheads="1"/>
          </p:cNvSpPr>
          <p:nvPr/>
        </p:nvSpPr>
        <p:spPr bwMode="auto">
          <a:xfrm>
            <a:off x="1509713" y="3451225"/>
            <a:ext cx="25288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r>
              <a:rPr lang="en-US" sz="2000">
                <a:solidFill>
                  <a:schemeClr val="bg1"/>
                </a:solidFill>
              </a:rPr>
              <a:t>I</a:t>
            </a:r>
            <a:r>
              <a:rPr lang="en-US" sz="2000" baseline="-25000">
                <a:solidFill>
                  <a:schemeClr val="bg1"/>
                </a:solidFill>
              </a:rPr>
              <a:t>1z</a:t>
            </a:r>
            <a:r>
              <a:rPr lang="en-US" sz="2000">
                <a:solidFill>
                  <a:schemeClr val="bg1"/>
                </a:solidFill>
              </a:rPr>
              <a:t> + I</a:t>
            </a:r>
            <a:r>
              <a:rPr lang="en-US" sz="2000" baseline="-25000">
                <a:solidFill>
                  <a:schemeClr val="bg1"/>
                </a:solidFill>
              </a:rPr>
              <a:t>2z</a:t>
            </a:r>
            <a:r>
              <a:rPr lang="en-US" sz="2000">
                <a:solidFill>
                  <a:schemeClr val="bg1"/>
                </a:solidFill>
              </a:rPr>
              <a:t> + 2I</a:t>
            </a:r>
            <a:r>
              <a:rPr lang="en-US" sz="2000" baseline="-25000">
                <a:solidFill>
                  <a:schemeClr val="bg1"/>
                </a:solidFill>
              </a:rPr>
              <a:t>1z</a:t>
            </a:r>
            <a:r>
              <a:rPr lang="en-US" sz="2000">
                <a:solidFill>
                  <a:schemeClr val="bg1"/>
                </a:solidFill>
              </a:rPr>
              <a:t>I</a:t>
            </a:r>
            <a:r>
              <a:rPr lang="en-US" sz="2000" baseline="-25000">
                <a:solidFill>
                  <a:schemeClr val="bg1"/>
                </a:solidFill>
              </a:rPr>
              <a:t>2z</a:t>
            </a:r>
            <a:r>
              <a:rPr lang="en-US" sz="2000">
                <a:solidFill>
                  <a:schemeClr val="bg1"/>
                </a:solidFill>
              </a:rPr>
              <a:t> = 1/2 </a:t>
            </a:r>
            <a:endParaRPr lang="en-US" sz="2000" baseline="-25000">
              <a:solidFill>
                <a:srgbClr val="FFFF00"/>
              </a:solidFill>
            </a:endParaRPr>
          </a:p>
        </p:txBody>
      </p:sp>
      <p:grpSp>
        <p:nvGrpSpPr>
          <p:cNvPr id="4" name="Group 29"/>
          <p:cNvGrpSpPr>
            <a:grpSpLocks/>
          </p:cNvGrpSpPr>
          <p:nvPr/>
        </p:nvGrpSpPr>
        <p:grpSpPr bwMode="auto">
          <a:xfrm>
            <a:off x="4002088" y="3124200"/>
            <a:ext cx="1333500" cy="1211263"/>
            <a:chOff x="2319" y="934"/>
            <a:chExt cx="912" cy="948"/>
          </a:xfrm>
        </p:grpSpPr>
        <p:sp>
          <p:nvSpPr>
            <p:cNvPr id="48151" name="Text Box 30"/>
            <p:cNvSpPr txBox="1">
              <a:spLocks noChangeArrowheads="1"/>
            </p:cNvSpPr>
            <p:nvPr/>
          </p:nvSpPr>
          <p:spPr bwMode="auto">
            <a:xfrm>
              <a:off x="2382" y="975"/>
              <a:ext cx="804" cy="9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lnSpc>
                  <a:spcPct val="50000"/>
                </a:lnSpc>
                <a:spcBef>
                  <a:spcPct val="50000"/>
                </a:spcBef>
              </a:pPr>
              <a:r>
                <a:rPr lang="en-US" sz="2000">
                  <a:solidFill>
                    <a:schemeClr val="bg1"/>
                  </a:solidFill>
                </a:rPr>
                <a:t>3  0  0  0</a:t>
              </a:r>
            </a:p>
            <a:p>
              <a:pPr algn="ctr">
                <a:lnSpc>
                  <a:spcPct val="50000"/>
                </a:lnSpc>
                <a:spcBef>
                  <a:spcPct val="50000"/>
                </a:spcBef>
              </a:pPr>
              <a:r>
                <a:rPr lang="en-US" sz="2000">
                  <a:solidFill>
                    <a:schemeClr val="bg1"/>
                  </a:solidFill>
                </a:rPr>
                <a:t>0 -1  0  0</a:t>
              </a:r>
            </a:p>
            <a:p>
              <a:pPr algn="ctr">
                <a:lnSpc>
                  <a:spcPct val="50000"/>
                </a:lnSpc>
                <a:spcBef>
                  <a:spcPct val="50000"/>
                </a:spcBef>
              </a:pPr>
              <a:r>
                <a:rPr lang="en-US" sz="2000">
                  <a:solidFill>
                    <a:schemeClr val="bg1"/>
                  </a:solidFill>
                </a:rPr>
                <a:t>0  0 -1  0</a:t>
              </a:r>
            </a:p>
            <a:p>
              <a:pPr algn="ctr">
                <a:lnSpc>
                  <a:spcPct val="50000"/>
                </a:lnSpc>
                <a:spcBef>
                  <a:spcPct val="50000"/>
                </a:spcBef>
              </a:pPr>
              <a:r>
                <a:rPr lang="en-US" sz="2000">
                  <a:solidFill>
                    <a:schemeClr val="bg1"/>
                  </a:solidFill>
                </a:rPr>
                <a:t>0  0  0 -1</a:t>
              </a:r>
              <a:endParaRPr lang="en-US" sz="2000" b="0">
                <a:solidFill>
                  <a:schemeClr val="bg1"/>
                </a:solidFill>
              </a:endParaRPr>
            </a:p>
          </p:txBody>
        </p:sp>
        <p:sp>
          <p:nvSpPr>
            <p:cNvPr id="48152" name="AutoShape 31"/>
            <p:cNvSpPr>
              <a:spLocks noChangeArrowheads="1"/>
            </p:cNvSpPr>
            <p:nvPr/>
          </p:nvSpPr>
          <p:spPr bwMode="auto">
            <a:xfrm>
              <a:off x="2319" y="934"/>
              <a:ext cx="912" cy="912"/>
            </a:xfrm>
            <a:prstGeom prst="bracketPair">
              <a:avLst>
                <a:gd name="adj" fmla="val 7125"/>
              </a:avLst>
            </a:prstGeom>
            <a:noFill/>
            <a:ln w="3810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400" b="0"/>
            </a:p>
          </p:txBody>
        </p:sp>
      </p:grpSp>
      <p:sp>
        <p:nvSpPr>
          <p:cNvPr id="48134" name="Text Box 32"/>
          <p:cNvSpPr txBox="1">
            <a:spLocks noChangeArrowheads="1"/>
          </p:cNvSpPr>
          <p:nvPr/>
        </p:nvSpPr>
        <p:spPr bwMode="auto">
          <a:xfrm>
            <a:off x="6172200" y="3246438"/>
            <a:ext cx="1903413"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r>
              <a:rPr lang="en-US" sz="2400">
                <a:solidFill>
                  <a:srgbClr val="FFFF00"/>
                </a:solidFill>
              </a:rPr>
              <a:t>Pseudo-pure </a:t>
            </a:r>
          </a:p>
          <a:p>
            <a:pPr algn="ctr"/>
            <a:r>
              <a:rPr lang="en-US" sz="2400">
                <a:solidFill>
                  <a:srgbClr val="FFFF00"/>
                </a:solidFill>
              </a:rPr>
              <a:t>state</a:t>
            </a:r>
          </a:p>
        </p:txBody>
      </p:sp>
      <p:sp>
        <p:nvSpPr>
          <p:cNvPr id="48135" name="Line 33"/>
          <p:cNvSpPr>
            <a:spLocks noChangeShapeType="1"/>
          </p:cNvSpPr>
          <p:nvPr/>
        </p:nvSpPr>
        <p:spPr bwMode="auto">
          <a:xfrm flipH="1">
            <a:off x="5638800" y="3703638"/>
            <a:ext cx="533400" cy="0"/>
          </a:xfrm>
          <a:prstGeom prst="line">
            <a:avLst/>
          </a:prstGeom>
          <a:noFill/>
          <a:ln w="38100">
            <a:solidFill>
              <a:srgbClr val="FFFF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8136" name="Text Box 34"/>
          <p:cNvSpPr txBox="1">
            <a:spLocks noChangeArrowheads="1"/>
          </p:cNvSpPr>
          <p:nvPr/>
        </p:nvSpPr>
        <p:spPr bwMode="auto">
          <a:xfrm>
            <a:off x="381000" y="1935163"/>
            <a:ext cx="10969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r>
              <a:rPr lang="en-US" sz="2000">
                <a:solidFill>
                  <a:schemeClr val="bg1"/>
                </a:solidFill>
              </a:rPr>
              <a:t>I</a:t>
            </a:r>
            <a:r>
              <a:rPr lang="en-US" sz="2000" baseline="-25000">
                <a:solidFill>
                  <a:schemeClr val="bg1"/>
                </a:solidFill>
              </a:rPr>
              <a:t>1z</a:t>
            </a:r>
            <a:r>
              <a:rPr lang="en-US" sz="2000">
                <a:solidFill>
                  <a:schemeClr val="bg1"/>
                </a:solidFill>
              </a:rPr>
              <a:t>  = 1/2</a:t>
            </a:r>
            <a:endParaRPr lang="en-US" sz="2000" baseline="-25000">
              <a:solidFill>
                <a:srgbClr val="FFFF00"/>
              </a:solidFill>
            </a:endParaRPr>
          </a:p>
        </p:txBody>
      </p:sp>
      <p:grpSp>
        <p:nvGrpSpPr>
          <p:cNvPr id="5" name="Group 35"/>
          <p:cNvGrpSpPr>
            <a:grpSpLocks/>
          </p:cNvGrpSpPr>
          <p:nvPr/>
        </p:nvGrpSpPr>
        <p:grpSpPr bwMode="auto">
          <a:xfrm>
            <a:off x="1527175" y="1600200"/>
            <a:ext cx="1333500" cy="1211263"/>
            <a:chOff x="2319" y="934"/>
            <a:chExt cx="912" cy="948"/>
          </a:xfrm>
        </p:grpSpPr>
        <p:sp>
          <p:nvSpPr>
            <p:cNvPr id="48149" name="Text Box 36"/>
            <p:cNvSpPr txBox="1">
              <a:spLocks noChangeArrowheads="1"/>
            </p:cNvSpPr>
            <p:nvPr/>
          </p:nvSpPr>
          <p:spPr bwMode="auto">
            <a:xfrm>
              <a:off x="2382" y="975"/>
              <a:ext cx="804" cy="9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lnSpc>
                  <a:spcPct val="50000"/>
                </a:lnSpc>
                <a:spcBef>
                  <a:spcPct val="50000"/>
                </a:spcBef>
              </a:pPr>
              <a:r>
                <a:rPr lang="en-US" sz="2000">
                  <a:solidFill>
                    <a:schemeClr val="bg1"/>
                  </a:solidFill>
                </a:rPr>
                <a:t>1 0  0  0</a:t>
              </a:r>
            </a:p>
            <a:p>
              <a:pPr algn="ctr">
                <a:lnSpc>
                  <a:spcPct val="50000"/>
                </a:lnSpc>
                <a:spcBef>
                  <a:spcPct val="50000"/>
                </a:spcBef>
              </a:pPr>
              <a:r>
                <a:rPr lang="en-US" sz="2000">
                  <a:solidFill>
                    <a:schemeClr val="bg1"/>
                  </a:solidFill>
                </a:rPr>
                <a:t>0  1  0  0</a:t>
              </a:r>
            </a:p>
            <a:p>
              <a:pPr algn="ctr">
                <a:lnSpc>
                  <a:spcPct val="50000"/>
                </a:lnSpc>
                <a:spcBef>
                  <a:spcPct val="50000"/>
                </a:spcBef>
              </a:pPr>
              <a:r>
                <a:rPr lang="en-US" sz="2000">
                  <a:solidFill>
                    <a:schemeClr val="bg1"/>
                  </a:solidFill>
                </a:rPr>
                <a:t>0  0 -1  0</a:t>
              </a:r>
            </a:p>
            <a:p>
              <a:pPr algn="ctr">
                <a:lnSpc>
                  <a:spcPct val="50000"/>
                </a:lnSpc>
                <a:spcBef>
                  <a:spcPct val="50000"/>
                </a:spcBef>
              </a:pPr>
              <a:r>
                <a:rPr lang="en-US" sz="2000">
                  <a:solidFill>
                    <a:schemeClr val="bg1"/>
                  </a:solidFill>
                </a:rPr>
                <a:t>0  0  0 -1</a:t>
              </a:r>
              <a:endParaRPr lang="en-US" sz="2000" b="0">
                <a:solidFill>
                  <a:schemeClr val="bg1"/>
                </a:solidFill>
              </a:endParaRPr>
            </a:p>
          </p:txBody>
        </p:sp>
        <p:sp>
          <p:nvSpPr>
            <p:cNvPr id="48150" name="AutoShape 37"/>
            <p:cNvSpPr>
              <a:spLocks noChangeArrowheads="1"/>
            </p:cNvSpPr>
            <p:nvPr/>
          </p:nvSpPr>
          <p:spPr bwMode="auto">
            <a:xfrm>
              <a:off x="2319" y="934"/>
              <a:ext cx="912" cy="912"/>
            </a:xfrm>
            <a:prstGeom prst="bracketPair">
              <a:avLst>
                <a:gd name="adj" fmla="val 7125"/>
              </a:avLst>
            </a:prstGeom>
            <a:noFill/>
            <a:ln w="3810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400" b="0"/>
            </a:p>
          </p:txBody>
        </p:sp>
      </p:grpSp>
      <p:sp>
        <p:nvSpPr>
          <p:cNvPr id="48138" name="Text Box 38"/>
          <p:cNvSpPr txBox="1">
            <a:spLocks noChangeArrowheads="1"/>
          </p:cNvSpPr>
          <p:nvPr/>
        </p:nvSpPr>
        <p:spPr bwMode="auto">
          <a:xfrm>
            <a:off x="2971800" y="1935163"/>
            <a:ext cx="10969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r>
              <a:rPr lang="en-US" sz="2000">
                <a:solidFill>
                  <a:schemeClr val="bg1"/>
                </a:solidFill>
              </a:rPr>
              <a:t>I</a:t>
            </a:r>
            <a:r>
              <a:rPr lang="en-US" sz="2000" baseline="-25000">
                <a:solidFill>
                  <a:schemeClr val="bg1"/>
                </a:solidFill>
              </a:rPr>
              <a:t>2z</a:t>
            </a:r>
            <a:r>
              <a:rPr lang="en-US" sz="2000">
                <a:solidFill>
                  <a:schemeClr val="bg1"/>
                </a:solidFill>
              </a:rPr>
              <a:t>  = 1/2</a:t>
            </a:r>
            <a:endParaRPr lang="en-US" sz="2000" baseline="-25000">
              <a:solidFill>
                <a:srgbClr val="FFFF00"/>
              </a:solidFill>
            </a:endParaRPr>
          </a:p>
        </p:txBody>
      </p:sp>
      <p:grpSp>
        <p:nvGrpSpPr>
          <p:cNvPr id="6" name="Group 39"/>
          <p:cNvGrpSpPr>
            <a:grpSpLocks/>
          </p:cNvGrpSpPr>
          <p:nvPr/>
        </p:nvGrpSpPr>
        <p:grpSpPr bwMode="auto">
          <a:xfrm>
            <a:off x="4079875" y="1600200"/>
            <a:ext cx="1333500" cy="1211263"/>
            <a:chOff x="2319" y="934"/>
            <a:chExt cx="912" cy="948"/>
          </a:xfrm>
        </p:grpSpPr>
        <p:sp>
          <p:nvSpPr>
            <p:cNvPr id="48147" name="Text Box 40"/>
            <p:cNvSpPr txBox="1">
              <a:spLocks noChangeArrowheads="1"/>
            </p:cNvSpPr>
            <p:nvPr/>
          </p:nvSpPr>
          <p:spPr bwMode="auto">
            <a:xfrm>
              <a:off x="2382" y="975"/>
              <a:ext cx="804" cy="9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lnSpc>
                  <a:spcPct val="50000"/>
                </a:lnSpc>
                <a:spcBef>
                  <a:spcPct val="50000"/>
                </a:spcBef>
              </a:pPr>
              <a:r>
                <a:rPr lang="en-US" sz="2000">
                  <a:solidFill>
                    <a:schemeClr val="bg1"/>
                  </a:solidFill>
                </a:rPr>
                <a:t>1  0  0  0</a:t>
              </a:r>
            </a:p>
            <a:p>
              <a:pPr algn="ctr">
                <a:lnSpc>
                  <a:spcPct val="50000"/>
                </a:lnSpc>
                <a:spcBef>
                  <a:spcPct val="50000"/>
                </a:spcBef>
              </a:pPr>
              <a:r>
                <a:rPr lang="en-US" sz="2000">
                  <a:solidFill>
                    <a:schemeClr val="bg1"/>
                  </a:solidFill>
                </a:rPr>
                <a:t>0 -1  0  0</a:t>
              </a:r>
            </a:p>
            <a:p>
              <a:pPr algn="ctr">
                <a:lnSpc>
                  <a:spcPct val="50000"/>
                </a:lnSpc>
                <a:spcBef>
                  <a:spcPct val="50000"/>
                </a:spcBef>
              </a:pPr>
              <a:r>
                <a:rPr lang="en-US" sz="2000">
                  <a:solidFill>
                    <a:schemeClr val="bg1"/>
                  </a:solidFill>
                </a:rPr>
                <a:t>0  0  1  0</a:t>
              </a:r>
            </a:p>
            <a:p>
              <a:pPr algn="ctr">
                <a:lnSpc>
                  <a:spcPct val="50000"/>
                </a:lnSpc>
                <a:spcBef>
                  <a:spcPct val="50000"/>
                </a:spcBef>
              </a:pPr>
              <a:r>
                <a:rPr lang="en-US" sz="2000">
                  <a:solidFill>
                    <a:schemeClr val="bg1"/>
                  </a:solidFill>
                </a:rPr>
                <a:t>0  0  0 -1</a:t>
              </a:r>
              <a:endParaRPr lang="en-US" sz="2000" b="0">
                <a:solidFill>
                  <a:schemeClr val="bg1"/>
                </a:solidFill>
              </a:endParaRPr>
            </a:p>
          </p:txBody>
        </p:sp>
        <p:sp>
          <p:nvSpPr>
            <p:cNvPr id="48148" name="AutoShape 41"/>
            <p:cNvSpPr>
              <a:spLocks noChangeArrowheads="1"/>
            </p:cNvSpPr>
            <p:nvPr/>
          </p:nvSpPr>
          <p:spPr bwMode="auto">
            <a:xfrm>
              <a:off x="2319" y="934"/>
              <a:ext cx="912" cy="912"/>
            </a:xfrm>
            <a:prstGeom prst="bracketPair">
              <a:avLst>
                <a:gd name="adj" fmla="val 7125"/>
              </a:avLst>
            </a:prstGeom>
            <a:noFill/>
            <a:ln w="3810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400" b="0"/>
            </a:p>
          </p:txBody>
        </p:sp>
      </p:grpSp>
      <p:sp>
        <p:nvSpPr>
          <p:cNvPr id="48140" name="Text Box 42"/>
          <p:cNvSpPr txBox="1">
            <a:spLocks noChangeArrowheads="1"/>
          </p:cNvSpPr>
          <p:nvPr/>
        </p:nvSpPr>
        <p:spPr bwMode="auto">
          <a:xfrm>
            <a:off x="5781675" y="1935163"/>
            <a:ext cx="14557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r>
              <a:rPr lang="en-US" sz="2000">
                <a:solidFill>
                  <a:schemeClr val="bg1"/>
                </a:solidFill>
              </a:rPr>
              <a:t>2I</a:t>
            </a:r>
            <a:r>
              <a:rPr lang="en-US" sz="2000" baseline="-25000">
                <a:solidFill>
                  <a:schemeClr val="bg1"/>
                </a:solidFill>
              </a:rPr>
              <a:t>1z </a:t>
            </a:r>
            <a:r>
              <a:rPr lang="en-US" sz="2000">
                <a:solidFill>
                  <a:schemeClr val="bg1"/>
                </a:solidFill>
              </a:rPr>
              <a:t>I</a:t>
            </a:r>
            <a:r>
              <a:rPr lang="en-US" sz="2000" baseline="-25000">
                <a:solidFill>
                  <a:schemeClr val="bg1"/>
                </a:solidFill>
              </a:rPr>
              <a:t>2z</a:t>
            </a:r>
            <a:r>
              <a:rPr lang="en-US" sz="2000">
                <a:solidFill>
                  <a:schemeClr val="bg1"/>
                </a:solidFill>
              </a:rPr>
              <a:t> = 1/2</a:t>
            </a:r>
          </a:p>
        </p:txBody>
      </p:sp>
      <p:grpSp>
        <p:nvGrpSpPr>
          <p:cNvPr id="7" name="Group 43"/>
          <p:cNvGrpSpPr>
            <a:grpSpLocks/>
          </p:cNvGrpSpPr>
          <p:nvPr/>
        </p:nvGrpSpPr>
        <p:grpSpPr bwMode="auto">
          <a:xfrm>
            <a:off x="7353300" y="1600200"/>
            <a:ext cx="1333500" cy="1211263"/>
            <a:chOff x="2319" y="934"/>
            <a:chExt cx="912" cy="948"/>
          </a:xfrm>
        </p:grpSpPr>
        <p:sp>
          <p:nvSpPr>
            <p:cNvPr id="48145" name="Text Box 44"/>
            <p:cNvSpPr txBox="1">
              <a:spLocks noChangeArrowheads="1"/>
            </p:cNvSpPr>
            <p:nvPr/>
          </p:nvSpPr>
          <p:spPr bwMode="auto">
            <a:xfrm>
              <a:off x="2382" y="975"/>
              <a:ext cx="804" cy="9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lnSpc>
                  <a:spcPct val="50000"/>
                </a:lnSpc>
                <a:spcBef>
                  <a:spcPct val="50000"/>
                </a:spcBef>
              </a:pPr>
              <a:r>
                <a:rPr lang="en-US" sz="2000">
                  <a:solidFill>
                    <a:schemeClr val="bg1"/>
                  </a:solidFill>
                </a:rPr>
                <a:t>1 0  0  0</a:t>
              </a:r>
            </a:p>
            <a:p>
              <a:pPr algn="ctr">
                <a:lnSpc>
                  <a:spcPct val="50000"/>
                </a:lnSpc>
                <a:spcBef>
                  <a:spcPct val="50000"/>
                </a:spcBef>
              </a:pPr>
              <a:r>
                <a:rPr lang="en-US" sz="2000">
                  <a:solidFill>
                    <a:schemeClr val="bg1"/>
                  </a:solidFill>
                </a:rPr>
                <a:t>0 -1  0  0</a:t>
              </a:r>
            </a:p>
            <a:p>
              <a:pPr algn="ctr">
                <a:lnSpc>
                  <a:spcPct val="50000"/>
                </a:lnSpc>
                <a:spcBef>
                  <a:spcPct val="50000"/>
                </a:spcBef>
              </a:pPr>
              <a:r>
                <a:rPr lang="en-US" sz="2000">
                  <a:solidFill>
                    <a:schemeClr val="bg1"/>
                  </a:solidFill>
                </a:rPr>
                <a:t>0  0 -1  0</a:t>
              </a:r>
            </a:p>
            <a:p>
              <a:pPr algn="ctr">
                <a:lnSpc>
                  <a:spcPct val="50000"/>
                </a:lnSpc>
                <a:spcBef>
                  <a:spcPct val="50000"/>
                </a:spcBef>
              </a:pPr>
              <a:r>
                <a:rPr lang="en-US" sz="2000">
                  <a:solidFill>
                    <a:schemeClr val="bg1"/>
                  </a:solidFill>
                </a:rPr>
                <a:t>0  0  0  1</a:t>
              </a:r>
              <a:endParaRPr lang="en-US" sz="2000" b="0">
                <a:solidFill>
                  <a:schemeClr val="bg1"/>
                </a:solidFill>
              </a:endParaRPr>
            </a:p>
          </p:txBody>
        </p:sp>
        <p:sp>
          <p:nvSpPr>
            <p:cNvPr id="48146" name="AutoShape 45"/>
            <p:cNvSpPr>
              <a:spLocks noChangeArrowheads="1"/>
            </p:cNvSpPr>
            <p:nvPr/>
          </p:nvSpPr>
          <p:spPr bwMode="auto">
            <a:xfrm>
              <a:off x="2319" y="934"/>
              <a:ext cx="912" cy="912"/>
            </a:xfrm>
            <a:prstGeom prst="bracketPair">
              <a:avLst>
                <a:gd name="adj" fmla="val 7125"/>
              </a:avLst>
            </a:prstGeom>
            <a:noFill/>
            <a:ln w="38100">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400" b="0"/>
            </a:p>
          </p:txBody>
        </p:sp>
      </p:grpSp>
      <p:sp>
        <p:nvSpPr>
          <p:cNvPr id="48142" name="Text Box 47"/>
          <p:cNvSpPr txBox="1">
            <a:spLocks noChangeArrowheads="1"/>
          </p:cNvSpPr>
          <p:nvPr/>
        </p:nvSpPr>
        <p:spPr bwMode="auto">
          <a:xfrm>
            <a:off x="517525" y="5195888"/>
            <a:ext cx="1857375"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2400">
                <a:solidFill>
                  <a:schemeClr val="bg1"/>
                </a:solidFill>
              </a:rPr>
              <a:t>Eq.= I</a:t>
            </a:r>
            <a:r>
              <a:rPr lang="en-US" baseline="-25000">
                <a:solidFill>
                  <a:schemeClr val="bg1"/>
                </a:solidFill>
              </a:rPr>
              <a:t>1z</a:t>
            </a:r>
            <a:r>
              <a:rPr lang="en-US">
                <a:solidFill>
                  <a:schemeClr val="bg1"/>
                </a:solidFill>
              </a:rPr>
              <a:t>+I</a:t>
            </a:r>
            <a:r>
              <a:rPr lang="en-US" baseline="-25000">
                <a:solidFill>
                  <a:schemeClr val="bg1"/>
                </a:solidFill>
              </a:rPr>
              <a:t>2z </a:t>
            </a:r>
          </a:p>
        </p:txBody>
      </p:sp>
      <p:sp>
        <p:nvSpPr>
          <p:cNvPr id="48143" name="Text Box 48"/>
          <p:cNvSpPr txBox="1">
            <a:spLocks noChangeArrowheads="1"/>
          </p:cNvSpPr>
          <p:nvPr/>
        </p:nvSpPr>
        <p:spPr bwMode="auto">
          <a:xfrm>
            <a:off x="6858000" y="5070475"/>
            <a:ext cx="22066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2400">
                <a:solidFill>
                  <a:schemeClr val="bg1"/>
                </a:solidFill>
              </a:rPr>
              <a:t>I</a:t>
            </a:r>
            <a:r>
              <a:rPr lang="en-US" sz="2400" baseline="-25000">
                <a:solidFill>
                  <a:schemeClr val="bg1"/>
                </a:solidFill>
              </a:rPr>
              <a:t>1z </a:t>
            </a:r>
            <a:r>
              <a:rPr lang="en-US" sz="2400">
                <a:solidFill>
                  <a:schemeClr val="bg1"/>
                </a:solidFill>
              </a:rPr>
              <a:t>+ I</a:t>
            </a:r>
            <a:r>
              <a:rPr lang="en-US" sz="2400" baseline="-25000">
                <a:solidFill>
                  <a:schemeClr val="bg1"/>
                </a:solidFill>
              </a:rPr>
              <a:t>2z</a:t>
            </a:r>
            <a:r>
              <a:rPr lang="en-US" sz="2400">
                <a:solidFill>
                  <a:schemeClr val="bg1"/>
                </a:solidFill>
              </a:rPr>
              <a:t> + 2I</a:t>
            </a:r>
            <a:r>
              <a:rPr lang="en-US" sz="2400" baseline="-25000">
                <a:solidFill>
                  <a:schemeClr val="bg1"/>
                </a:solidFill>
              </a:rPr>
              <a:t>1z</a:t>
            </a:r>
            <a:r>
              <a:rPr lang="en-US" sz="2400">
                <a:solidFill>
                  <a:schemeClr val="bg1"/>
                </a:solidFill>
              </a:rPr>
              <a:t>I</a:t>
            </a:r>
            <a:r>
              <a:rPr lang="en-US" sz="2400" baseline="-25000">
                <a:solidFill>
                  <a:schemeClr val="bg1"/>
                </a:solidFill>
              </a:rPr>
              <a:t>2z</a:t>
            </a:r>
          </a:p>
        </p:txBody>
      </p:sp>
      <p:sp>
        <p:nvSpPr>
          <p:cNvPr id="48144" name="Slide Number Placeholder 2"/>
          <p:cNvSpPr>
            <a:spLocks noGrp="1"/>
          </p:cNvSpPr>
          <p:nvPr>
            <p:ph type="sldNum" sz="quarter" idx="12"/>
          </p:nvPr>
        </p:nvSpPr>
        <p:spPr>
          <a:xfrm>
            <a:off x="6324600" y="6248400"/>
            <a:ext cx="19050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08BE67FE-9285-413F-B15D-0C0EBBF8D3A4}" type="slidenum">
              <a:rPr lang="en-US" sz="1400" b="0" smtClean="0"/>
              <a:pPr eaLnBrk="1" hangingPunct="1"/>
              <a:t>13</a:t>
            </a:fld>
            <a:endParaRPr lang="en-US" sz="1400" b="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304800" y="685800"/>
            <a:ext cx="4354513" cy="4630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sz="2200" b="0">
                <a:solidFill>
                  <a:schemeClr val="bg1"/>
                </a:solidFill>
              </a:rPr>
              <a:t>  </a:t>
            </a:r>
            <a:r>
              <a:rPr lang="en-US" sz="2000" b="0">
                <a:solidFill>
                  <a:schemeClr val="bg1"/>
                </a:solidFill>
              </a:rPr>
              <a:t>1. </a:t>
            </a:r>
            <a:r>
              <a:rPr lang="en-US" sz="2000">
                <a:solidFill>
                  <a:schemeClr val="bg1"/>
                </a:solidFill>
              </a:rPr>
              <a:t>Preparation of</a:t>
            </a:r>
          </a:p>
          <a:p>
            <a:r>
              <a:rPr lang="en-US" sz="2000">
                <a:solidFill>
                  <a:schemeClr val="bg1"/>
                </a:solidFill>
              </a:rPr>
              <a:t>	Pseudo-Pure States</a:t>
            </a:r>
          </a:p>
          <a:p>
            <a:pPr>
              <a:lnSpc>
                <a:spcPct val="160000"/>
              </a:lnSpc>
            </a:pPr>
            <a:r>
              <a:rPr lang="en-US" sz="2000">
                <a:solidFill>
                  <a:schemeClr val="bg1"/>
                </a:solidFill>
              </a:rPr>
              <a:t>  2. Quantum Logic Gates</a:t>
            </a:r>
          </a:p>
          <a:p>
            <a:pPr>
              <a:lnSpc>
                <a:spcPct val="160000"/>
              </a:lnSpc>
            </a:pPr>
            <a:r>
              <a:rPr lang="en-US" sz="2000">
                <a:solidFill>
                  <a:schemeClr val="bg1"/>
                </a:solidFill>
              </a:rPr>
              <a:t>  3. Deutsch-Jozsa Algorithm</a:t>
            </a:r>
          </a:p>
          <a:p>
            <a:pPr>
              <a:lnSpc>
                <a:spcPct val="160000"/>
              </a:lnSpc>
            </a:pPr>
            <a:r>
              <a:rPr lang="en-US" sz="2000">
                <a:solidFill>
                  <a:schemeClr val="bg1"/>
                </a:solidFill>
              </a:rPr>
              <a:t>  4. Grover’s Algorithm</a:t>
            </a:r>
          </a:p>
          <a:p>
            <a:pPr>
              <a:lnSpc>
                <a:spcPct val="160000"/>
              </a:lnSpc>
            </a:pPr>
            <a:r>
              <a:rPr lang="en-US" sz="2000">
                <a:solidFill>
                  <a:schemeClr val="bg1"/>
                </a:solidFill>
              </a:rPr>
              <a:t>  5. Hogg’s algorithm</a:t>
            </a:r>
          </a:p>
          <a:p>
            <a:pPr>
              <a:lnSpc>
                <a:spcPct val="160000"/>
              </a:lnSpc>
            </a:pPr>
            <a:r>
              <a:rPr lang="en-US" sz="2000">
                <a:solidFill>
                  <a:schemeClr val="bg1"/>
                </a:solidFill>
              </a:rPr>
              <a:t>  6. Berstein-Vazirani parity algorithm</a:t>
            </a:r>
          </a:p>
          <a:p>
            <a:pPr>
              <a:lnSpc>
                <a:spcPct val="160000"/>
              </a:lnSpc>
            </a:pPr>
            <a:r>
              <a:rPr lang="en-US" sz="2000">
                <a:solidFill>
                  <a:schemeClr val="bg1"/>
                </a:solidFill>
              </a:rPr>
              <a:t>  7. Quantum  Games</a:t>
            </a:r>
          </a:p>
          <a:p>
            <a:pPr>
              <a:lnSpc>
                <a:spcPct val="160000"/>
              </a:lnSpc>
            </a:pPr>
            <a:r>
              <a:rPr lang="en-US" sz="2000">
                <a:solidFill>
                  <a:schemeClr val="bg1"/>
                </a:solidFill>
              </a:rPr>
              <a:t>  8. Creation of EPR and GHZ states </a:t>
            </a:r>
          </a:p>
          <a:p>
            <a:pPr>
              <a:lnSpc>
                <a:spcPct val="160000"/>
              </a:lnSpc>
            </a:pPr>
            <a:r>
              <a:rPr lang="en-US" sz="2000">
                <a:solidFill>
                  <a:schemeClr val="bg1"/>
                </a:solidFill>
              </a:rPr>
              <a:t>  9. Entanglement transfer</a:t>
            </a:r>
          </a:p>
        </p:txBody>
      </p:sp>
      <p:sp>
        <p:nvSpPr>
          <p:cNvPr id="49155" name="Text Box 3"/>
          <p:cNvSpPr txBox="1">
            <a:spLocks noChangeArrowheads="1"/>
          </p:cNvSpPr>
          <p:nvPr/>
        </p:nvSpPr>
        <p:spPr bwMode="auto">
          <a:xfrm>
            <a:off x="2514600" y="76200"/>
            <a:ext cx="39258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sz="2400" u="sng">
                <a:solidFill>
                  <a:srgbClr val="FFFF00"/>
                </a:solidFill>
              </a:rPr>
              <a:t>Achievements of NMR - QIP</a:t>
            </a:r>
          </a:p>
        </p:txBody>
      </p:sp>
      <p:sp>
        <p:nvSpPr>
          <p:cNvPr id="49156" name="Text Box 4"/>
          <p:cNvSpPr txBox="1">
            <a:spLocks noChangeArrowheads="1"/>
          </p:cNvSpPr>
          <p:nvPr/>
        </p:nvSpPr>
        <p:spPr bwMode="auto">
          <a:xfrm>
            <a:off x="76200" y="685800"/>
            <a:ext cx="533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r>
              <a:rPr lang="en-US" sz="2400" i="1">
                <a:solidFill>
                  <a:srgbClr val="FFFF00"/>
                </a:solidFill>
                <a:sym typeface="Symbol" pitchFamily="18" charset="2"/>
              </a:rPr>
              <a:t></a:t>
            </a:r>
            <a:endParaRPr lang="en-US" sz="2400" i="1">
              <a:solidFill>
                <a:srgbClr val="FFFF00"/>
              </a:solidFill>
            </a:endParaRPr>
          </a:p>
        </p:txBody>
      </p:sp>
      <p:sp>
        <p:nvSpPr>
          <p:cNvPr id="49157" name="Text Box 5"/>
          <p:cNvSpPr txBox="1">
            <a:spLocks noChangeArrowheads="1"/>
          </p:cNvSpPr>
          <p:nvPr/>
        </p:nvSpPr>
        <p:spPr bwMode="auto">
          <a:xfrm>
            <a:off x="76200" y="1447800"/>
            <a:ext cx="533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r>
              <a:rPr lang="en-US" sz="2400" i="1">
                <a:solidFill>
                  <a:srgbClr val="FFFF00"/>
                </a:solidFill>
                <a:sym typeface="Symbol" pitchFamily="18" charset="2"/>
              </a:rPr>
              <a:t></a:t>
            </a:r>
            <a:endParaRPr lang="en-US" sz="2400" i="1">
              <a:solidFill>
                <a:srgbClr val="FFFF00"/>
              </a:solidFill>
            </a:endParaRPr>
          </a:p>
        </p:txBody>
      </p:sp>
      <p:sp>
        <p:nvSpPr>
          <p:cNvPr id="49158" name="Text Box 6"/>
          <p:cNvSpPr txBox="1">
            <a:spLocks noChangeArrowheads="1"/>
          </p:cNvSpPr>
          <p:nvPr/>
        </p:nvSpPr>
        <p:spPr bwMode="auto">
          <a:xfrm>
            <a:off x="0" y="1981200"/>
            <a:ext cx="533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r>
              <a:rPr lang="en-US" sz="2400" i="1">
                <a:solidFill>
                  <a:srgbClr val="FFFF00"/>
                </a:solidFill>
                <a:sym typeface="Symbol" pitchFamily="18" charset="2"/>
              </a:rPr>
              <a:t></a:t>
            </a:r>
            <a:endParaRPr lang="en-US" sz="2400" i="1">
              <a:solidFill>
                <a:srgbClr val="FFFF00"/>
              </a:solidFill>
            </a:endParaRPr>
          </a:p>
        </p:txBody>
      </p:sp>
      <p:sp>
        <p:nvSpPr>
          <p:cNvPr id="49159" name="Text Box 7"/>
          <p:cNvSpPr txBox="1">
            <a:spLocks noChangeArrowheads="1"/>
          </p:cNvSpPr>
          <p:nvPr/>
        </p:nvSpPr>
        <p:spPr bwMode="auto">
          <a:xfrm>
            <a:off x="5029200" y="609600"/>
            <a:ext cx="3695700" cy="5227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nSpc>
                <a:spcPct val="160000"/>
              </a:lnSpc>
            </a:pPr>
            <a:r>
              <a:rPr lang="en-US" sz="2000">
                <a:solidFill>
                  <a:schemeClr val="bg1"/>
                </a:solidFill>
              </a:rPr>
              <a:t>10</a:t>
            </a:r>
            <a:r>
              <a:rPr lang="en-US" sz="2000" b="0">
                <a:solidFill>
                  <a:schemeClr val="bg1"/>
                </a:solidFill>
              </a:rPr>
              <a:t>. </a:t>
            </a:r>
            <a:r>
              <a:rPr lang="en-US" sz="2000">
                <a:solidFill>
                  <a:schemeClr val="bg1"/>
                </a:solidFill>
              </a:rPr>
              <a:t>Quantum State Tomography</a:t>
            </a:r>
          </a:p>
          <a:p>
            <a:pPr>
              <a:lnSpc>
                <a:spcPct val="150000"/>
              </a:lnSpc>
            </a:pPr>
            <a:r>
              <a:rPr lang="en-US" sz="2000">
                <a:solidFill>
                  <a:schemeClr val="bg1"/>
                </a:solidFill>
              </a:rPr>
              <a:t>11. Geometric Phase in QC</a:t>
            </a:r>
          </a:p>
          <a:p>
            <a:pPr>
              <a:lnSpc>
                <a:spcPct val="160000"/>
              </a:lnSpc>
            </a:pPr>
            <a:r>
              <a:rPr lang="en-US" sz="2000">
                <a:solidFill>
                  <a:schemeClr val="bg1"/>
                </a:solidFill>
              </a:rPr>
              <a:t>12. Adiabatic Algorithms</a:t>
            </a:r>
          </a:p>
          <a:p>
            <a:pPr>
              <a:lnSpc>
                <a:spcPct val="150000"/>
              </a:lnSpc>
            </a:pPr>
            <a:r>
              <a:rPr lang="en-US" sz="2000">
                <a:solidFill>
                  <a:schemeClr val="bg1"/>
                </a:solidFill>
              </a:rPr>
              <a:t>13.  Bell-State discrimination</a:t>
            </a:r>
          </a:p>
          <a:p>
            <a:pPr>
              <a:lnSpc>
                <a:spcPct val="150000"/>
              </a:lnSpc>
            </a:pPr>
            <a:r>
              <a:rPr lang="en-US" sz="2000">
                <a:solidFill>
                  <a:schemeClr val="bg1"/>
                </a:solidFill>
              </a:rPr>
              <a:t>14. Error correction </a:t>
            </a:r>
          </a:p>
          <a:p>
            <a:pPr>
              <a:lnSpc>
                <a:spcPct val="150000"/>
              </a:lnSpc>
            </a:pPr>
            <a:r>
              <a:rPr lang="en-US" sz="2000">
                <a:solidFill>
                  <a:schemeClr val="bg1"/>
                </a:solidFill>
              </a:rPr>
              <a:t>15. Teleportation</a:t>
            </a:r>
          </a:p>
          <a:p>
            <a:pPr>
              <a:lnSpc>
                <a:spcPct val="150000"/>
              </a:lnSpc>
            </a:pPr>
            <a:r>
              <a:rPr lang="en-US" sz="2000">
                <a:solidFill>
                  <a:schemeClr val="bg1"/>
                </a:solidFill>
              </a:rPr>
              <a:t>16. Quantum Simulation</a:t>
            </a:r>
          </a:p>
          <a:p>
            <a:pPr>
              <a:lnSpc>
                <a:spcPct val="150000"/>
              </a:lnSpc>
            </a:pPr>
            <a:r>
              <a:rPr lang="en-US" sz="2000">
                <a:solidFill>
                  <a:schemeClr val="bg1"/>
                </a:solidFill>
              </a:rPr>
              <a:t>17. Quantum Cloning</a:t>
            </a:r>
          </a:p>
          <a:p>
            <a:pPr>
              <a:lnSpc>
                <a:spcPct val="150000"/>
              </a:lnSpc>
            </a:pPr>
            <a:r>
              <a:rPr lang="en-US" sz="2000">
                <a:solidFill>
                  <a:schemeClr val="bg1"/>
                </a:solidFill>
              </a:rPr>
              <a:t>18. Shor’s Algorithm</a:t>
            </a:r>
          </a:p>
          <a:p>
            <a:pPr>
              <a:lnSpc>
                <a:spcPct val="150000"/>
              </a:lnSpc>
            </a:pPr>
            <a:r>
              <a:rPr lang="en-US" sz="2000">
                <a:solidFill>
                  <a:schemeClr val="bg1"/>
                </a:solidFill>
              </a:rPr>
              <a:t>19.  No-Hiding Theorem</a:t>
            </a:r>
          </a:p>
          <a:p>
            <a:pPr>
              <a:lnSpc>
                <a:spcPct val="150000"/>
              </a:lnSpc>
            </a:pPr>
            <a:endParaRPr lang="en-US" sz="2200">
              <a:solidFill>
                <a:schemeClr val="bg1"/>
              </a:solidFill>
            </a:endParaRPr>
          </a:p>
        </p:txBody>
      </p:sp>
      <p:sp>
        <p:nvSpPr>
          <p:cNvPr id="49160" name="Text Box 8"/>
          <p:cNvSpPr txBox="1">
            <a:spLocks noChangeArrowheads="1"/>
          </p:cNvSpPr>
          <p:nvPr/>
        </p:nvSpPr>
        <p:spPr bwMode="auto">
          <a:xfrm>
            <a:off x="0" y="2438400"/>
            <a:ext cx="533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r>
              <a:rPr lang="en-US" sz="2400" i="1">
                <a:solidFill>
                  <a:srgbClr val="FFFF00"/>
                </a:solidFill>
                <a:sym typeface="Symbol" pitchFamily="18" charset="2"/>
              </a:rPr>
              <a:t></a:t>
            </a:r>
            <a:endParaRPr lang="en-US" sz="2400" i="1">
              <a:solidFill>
                <a:srgbClr val="FFFF00"/>
              </a:solidFill>
            </a:endParaRPr>
          </a:p>
        </p:txBody>
      </p:sp>
      <p:sp>
        <p:nvSpPr>
          <p:cNvPr id="49161" name="Text Box 10"/>
          <p:cNvSpPr txBox="1">
            <a:spLocks noChangeArrowheads="1"/>
          </p:cNvSpPr>
          <p:nvPr/>
        </p:nvSpPr>
        <p:spPr bwMode="auto">
          <a:xfrm>
            <a:off x="0" y="3429000"/>
            <a:ext cx="533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r>
              <a:rPr lang="en-US" sz="2400" i="1">
                <a:solidFill>
                  <a:srgbClr val="FFFF00"/>
                </a:solidFill>
                <a:sym typeface="Symbol" pitchFamily="18" charset="2"/>
              </a:rPr>
              <a:t></a:t>
            </a:r>
            <a:endParaRPr lang="en-US" sz="2400" i="1">
              <a:solidFill>
                <a:srgbClr val="FFFF00"/>
              </a:solidFill>
            </a:endParaRPr>
          </a:p>
        </p:txBody>
      </p:sp>
      <p:sp>
        <p:nvSpPr>
          <p:cNvPr id="49162" name="Text Box 11"/>
          <p:cNvSpPr txBox="1">
            <a:spLocks noChangeArrowheads="1"/>
          </p:cNvSpPr>
          <p:nvPr/>
        </p:nvSpPr>
        <p:spPr bwMode="auto">
          <a:xfrm>
            <a:off x="4648200" y="685800"/>
            <a:ext cx="533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r>
              <a:rPr lang="en-US" sz="2400" i="1">
                <a:solidFill>
                  <a:srgbClr val="FFFF00"/>
                </a:solidFill>
                <a:sym typeface="Symbol" pitchFamily="18" charset="2"/>
              </a:rPr>
              <a:t></a:t>
            </a:r>
            <a:endParaRPr lang="en-US" sz="2400" i="1">
              <a:solidFill>
                <a:srgbClr val="FFFF00"/>
              </a:solidFill>
            </a:endParaRPr>
          </a:p>
        </p:txBody>
      </p:sp>
      <p:sp>
        <p:nvSpPr>
          <p:cNvPr id="49163" name="Text Box 12"/>
          <p:cNvSpPr txBox="1">
            <a:spLocks noChangeArrowheads="1"/>
          </p:cNvSpPr>
          <p:nvPr/>
        </p:nvSpPr>
        <p:spPr bwMode="auto">
          <a:xfrm>
            <a:off x="4648200" y="1676400"/>
            <a:ext cx="533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r>
              <a:rPr lang="en-US" sz="2400" i="1">
                <a:solidFill>
                  <a:srgbClr val="FFFF00"/>
                </a:solidFill>
                <a:sym typeface="Symbol" pitchFamily="18" charset="2"/>
              </a:rPr>
              <a:t></a:t>
            </a:r>
            <a:endParaRPr lang="en-US" sz="2400" i="1">
              <a:solidFill>
                <a:srgbClr val="FFFF00"/>
              </a:solidFill>
            </a:endParaRPr>
          </a:p>
        </p:txBody>
      </p:sp>
      <p:sp>
        <p:nvSpPr>
          <p:cNvPr id="49164" name="Text Box 13"/>
          <p:cNvSpPr txBox="1">
            <a:spLocks noChangeArrowheads="1"/>
          </p:cNvSpPr>
          <p:nvPr/>
        </p:nvSpPr>
        <p:spPr bwMode="auto">
          <a:xfrm>
            <a:off x="4648200" y="2133600"/>
            <a:ext cx="533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r>
              <a:rPr lang="en-US" sz="2400" i="1">
                <a:solidFill>
                  <a:srgbClr val="FFFF00"/>
                </a:solidFill>
                <a:sym typeface="Symbol" pitchFamily="18" charset="2"/>
              </a:rPr>
              <a:t></a:t>
            </a:r>
            <a:endParaRPr lang="en-US" sz="2400" i="1">
              <a:solidFill>
                <a:srgbClr val="FFFF00"/>
              </a:solidFill>
            </a:endParaRPr>
          </a:p>
        </p:txBody>
      </p:sp>
      <p:sp>
        <p:nvSpPr>
          <p:cNvPr id="49165" name="Text Box 14"/>
          <p:cNvSpPr txBox="1">
            <a:spLocks noChangeArrowheads="1"/>
          </p:cNvSpPr>
          <p:nvPr/>
        </p:nvSpPr>
        <p:spPr bwMode="auto">
          <a:xfrm>
            <a:off x="4648200" y="1143000"/>
            <a:ext cx="533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r>
              <a:rPr lang="en-US" sz="2400" i="1">
                <a:solidFill>
                  <a:srgbClr val="FFFF00"/>
                </a:solidFill>
                <a:sym typeface="Symbol" pitchFamily="18" charset="2"/>
              </a:rPr>
              <a:t></a:t>
            </a:r>
            <a:endParaRPr lang="en-US" sz="2400" i="1">
              <a:solidFill>
                <a:srgbClr val="FFFF00"/>
              </a:solidFill>
            </a:endParaRPr>
          </a:p>
        </p:txBody>
      </p:sp>
      <p:sp>
        <p:nvSpPr>
          <p:cNvPr id="49166" name="Text Box 15"/>
          <p:cNvSpPr txBox="1">
            <a:spLocks noChangeArrowheads="1"/>
          </p:cNvSpPr>
          <p:nvPr/>
        </p:nvSpPr>
        <p:spPr bwMode="auto">
          <a:xfrm>
            <a:off x="0" y="3886200"/>
            <a:ext cx="533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r>
              <a:rPr lang="en-US" sz="2400" i="1">
                <a:solidFill>
                  <a:srgbClr val="FFFF00"/>
                </a:solidFill>
                <a:sym typeface="Symbol" pitchFamily="18" charset="2"/>
              </a:rPr>
              <a:t></a:t>
            </a:r>
            <a:endParaRPr lang="en-US" sz="2400" i="1">
              <a:solidFill>
                <a:srgbClr val="FFFF00"/>
              </a:solidFill>
            </a:endParaRPr>
          </a:p>
        </p:txBody>
      </p:sp>
      <p:sp>
        <p:nvSpPr>
          <p:cNvPr id="49167" name="Text Box 16"/>
          <p:cNvSpPr txBox="1">
            <a:spLocks noChangeArrowheads="1"/>
          </p:cNvSpPr>
          <p:nvPr/>
        </p:nvSpPr>
        <p:spPr bwMode="auto">
          <a:xfrm>
            <a:off x="0" y="4419600"/>
            <a:ext cx="533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r>
              <a:rPr lang="en-US" sz="2400" i="1">
                <a:solidFill>
                  <a:srgbClr val="FFFF00"/>
                </a:solidFill>
                <a:sym typeface="Symbol" pitchFamily="18" charset="2"/>
              </a:rPr>
              <a:t></a:t>
            </a:r>
            <a:endParaRPr lang="en-US" sz="2400" i="1">
              <a:solidFill>
                <a:srgbClr val="FFFF00"/>
              </a:solidFill>
            </a:endParaRPr>
          </a:p>
        </p:txBody>
      </p:sp>
      <p:sp>
        <p:nvSpPr>
          <p:cNvPr id="49168" name="Text Box 17"/>
          <p:cNvSpPr txBox="1">
            <a:spLocks noChangeArrowheads="1"/>
          </p:cNvSpPr>
          <p:nvPr/>
        </p:nvSpPr>
        <p:spPr bwMode="auto">
          <a:xfrm>
            <a:off x="0" y="4876800"/>
            <a:ext cx="533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r>
              <a:rPr lang="en-US" sz="2400" i="1">
                <a:solidFill>
                  <a:srgbClr val="FFFF00"/>
                </a:solidFill>
                <a:sym typeface="Symbol" pitchFamily="18" charset="2"/>
              </a:rPr>
              <a:t></a:t>
            </a:r>
            <a:endParaRPr lang="en-US" sz="2400" i="1">
              <a:solidFill>
                <a:srgbClr val="FFFF00"/>
              </a:solidFill>
            </a:endParaRPr>
          </a:p>
        </p:txBody>
      </p:sp>
      <p:sp>
        <p:nvSpPr>
          <p:cNvPr id="49169" name="Text Box 19"/>
          <p:cNvSpPr txBox="1">
            <a:spLocks noChangeArrowheads="1"/>
          </p:cNvSpPr>
          <p:nvPr/>
        </p:nvSpPr>
        <p:spPr bwMode="auto">
          <a:xfrm>
            <a:off x="304800" y="5791200"/>
            <a:ext cx="7924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spcBef>
                <a:spcPct val="50000"/>
              </a:spcBef>
            </a:pPr>
            <a:r>
              <a:rPr lang="en-US" sz="2000">
                <a:solidFill>
                  <a:schemeClr val="bg1"/>
                </a:solidFill>
              </a:rPr>
              <a:t>Maximum number of qubits achieved in our lab:  8</a:t>
            </a:r>
          </a:p>
        </p:txBody>
      </p:sp>
      <p:graphicFrame>
        <p:nvGraphicFramePr>
          <p:cNvPr id="49170" name="Object 20"/>
          <p:cNvGraphicFramePr>
            <a:graphicFrameLocks noChangeAspect="1"/>
          </p:cNvGraphicFramePr>
          <p:nvPr/>
        </p:nvGraphicFramePr>
        <p:xfrm>
          <a:off x="7932738" y="4903788"/>
          <a:ext cx="1135062" cy="1878012"/>
        </p:xfrm>
        <a:graphic>
          <a:graphicData uri="http://schemas.openxmlformats.org/presentationml/2006/ole">
            <p:oleObj spid="_x0000_s5132" name="Clip" r:id="rId4" imgW="2254051" imgH="3170654" progId="">
              <p:embed/>
            </p:oleObj>
          </a:graphicData>
        </a:graphic>
      </p:graphicFrame>
      <p:sp>
        <p:nvSpPr>
          <p:cNvPr id="49171" name="Text Box 17"/>
          <p:cNvSpPr txBox="1">
            <a:spLocks noChangeArrowheads="1"/>
          </p:cNvSpPr>
          <p:nvPr/>
        </p:nvSpPr>
        <p:spPr bwMode="auto">
          <a:xfrm>
            <a:off x="1981200" y="53340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r>
              <a:rPr lang="en-US" sz="2400" i="1">
                <a:solidFill>
                  <a:srgbClr val="FFFF00"/>
                </a:solidFill>
                <a:sym typeface="Symbol" pitchFamily="18" charset="2"/>
              </a:rPr>
              <a:t></a:t>
            </a:r>
            <a:endParaRPr lang="en-US" sz="2400" i="1">
              <a:solidFill>
                <a:srgbClr val="FFFF00"/>
              </a:solidFill>
            </a:endParaRPr>
          </a:p>
        </p:txBody>
      </p:sp>
      <p:sp>
        <p:nvSpPr>
          <p:cNvPr id="49172" name="Text Box 21"/>
          <p:cNvSpPr txBox="1">
            <a:spLocks noChangeArrowheads="1"/>
          </p:cNvSpPr>
          <p:nvPr/>
        </p:nvSpPr>
        <p:spPr bwMode="auto">
          <a:xfrm>
            <a:off x="2667000" y="5334000"/>
            <a:ext cx="37655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2400">
                <a:solidFill>
                  <a:srgbClr val="FFFF00"/>
                </a:solidFill>
              </a:rPr>
              <a:t>Also performed in our Lab.</a:t>
            </a:r>
          </a:p>
        </p:txBody>
      </p:sp>
      <p:sp>
        <p:nvSpPr>
          <p:cNvPr id="49173" name="Text Box 13"/>
          <p:cNvSpPr txBox="1">
            <a:spLocks noChangeArrowheads="1"/>
          </p:cNvSpPr>
          <p:nvPr/>
        </p:nvSpPr>
        <p:spPr bwMode="auto">
          <a:xfrm>
            <a:off x="4648200" y="4876800"/>
            <a:ext cx="533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r>
              <a:rPr lang="en-US" sz="2400" i="1">
                <a:solidFill>
                  <a:srgbClr val="FFFF00"/>
                </a:solidFill>
                <a:sym typeface="Symbol" pitchFamily="18" charset="2"/>
              </a:rPr>
              <a:t></a:t>
            </a:r>
            <a:endParaRPr lang="en-US" sz="2400" i="1">
              <a:solidFill>
                <a:srgbClr val="FFFF00"/>
              </a:solidFill>
            </a:endParaRPr>
          </a:p>
        </p:txBody>
      </p:sp>
      <p:sp>
        <p:nvSpPr>
          <p:cNvPr id="49174" name="Text Box 24"/>
          <p:cNvSpPr txBox="1">
            <a:spLocks noChangeArrowheads="1"/>
          </p:cNvSpPr>
          <p:nvPr/>
        </p:nvSpPr>
        <p:spPr bwMode="auto">
          <a:xfrm>
            <a:off x="76200" y="6172200"/>
            <a:ext cx="83312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en-US" sz="1800">
                <a:solidFill>
                  <a:srgbClr val="FFFF00"/>
                </a:solidFill>
              </a:rPr>
              <a:t>In other labs.: 12 qubits; </a:t>
            </a:r>
          </a:p>
          <a:p>
            <a:pPr algn="ctr" eaLnBrk="1" hangingPunct="1"/>
            <a:r>
              <a:rPr lang="en-US" sz="1800">
                <a:solidFill>
                  <a:srgbClr val="FFFF00"/>
                </a:solidFill>
              </a:rPr>
              <a:t>Negrevergne, Mahesh, Cory, Laflamme et al., Phys. Rev. Letters, </a:t>
            </a:r>
            <a:r>
              <a:rPr lang="en-US" sz="1800" u="sng">
                <a:solidFill>
                  <a:srgbClr val="FFFF00"/>
                </a:solidFill>
              </a:rPr>
              <a:t>96</a:t>
            </a:r>
            <a:r>
              <a:rPr lang="en-US" sz="1800">
                <a:solidFill>
                  <a:srgbClr val="FFFF00"/>
                </a:solidFill>
              </a:rPr>
              <a:t>, 170501 (2006).</a:t>
            </a:r>
          </a:p>
        </p:txBody>
      </p:sp>
      <p:sp>
        <p:nvSpPr>
          <p:cNvPr id="49175" name="Text Box 13"/>
          <p:cNvSpPr txBox="1">
            <a:spLocks noChangeArrowheads="1"/>
          </p:cNvSpPr>
          <p:nvPr/>
        </p:nvSpPr>
        <p:spPr bwMode="auto">
          <a:xfrm>
            <a:off x="7696200" y="3505200"/>
            <a:ext cx="533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r>
              <a:rPr lang="en-US" sz="2400" i="1">
                <a:solidFill>
                  <a:srgbClr val="FFFF00"/>
                </a:solidFill>
                <a:sym typeface="Symbol" pitchFamily="18" charset="2"/>
              </a:rPr>
              <a:t></a:t>
            </a:r>
            <a:endParaRPr lang="en-US" sz="2400" i="1">
              <a:solidFill>
                <a:srgbClr val="FFFF00"/>
              </a:solidFill>
            </a:endParaRPr>
          </a:p>
        </p:txBody>
      </p:sp>
      <p:sp>
        <p:nvSpPr>
          <p:cNvPr id="49176"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2F22EE3A-65D8-4436-A1E8-23604ED8A02A}" type="slidenum">
              <a:rPr lang="en-US" sz="1400" b="0" smtClean="0"/>
              <a:pPr eaLnBrk="1" hangingPunct="1"/>
              <a:t>14</a:t>
            </a:fld>
            <a:endParaRPr lang="en-US" sz="1400" b="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600200" y="304800"/>
            <a:ext cx="54324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2400" u="sng"/>
              <a:t>Recent Developments in our Laboratory</a:t>
            </a:r>
            <a:endParaRPr lang="en-US" sz="2400" b="0"/>
          </a:p>
        </p:txBody>
      </p:sp>
      <p:sp>
        <p:nvSpPr>
          <p:cNvPr id="2" name="Rectangle 1"/>
          <p:cNvSpPr/>
          <p:nvPr/>
        </p:nvSpPr>
        <p:spPr>
          <a:xfrm>
            <a:off x="381000" y="1012825"/>
            <a:ext cx="8458200" cy="5632311"/>
          </a:xfrm>
          <a:prstGeom prst="rect">
            <a:avLst/>
          </a:prstGeom>
        </p:spPr>
        <p:txBody>
          <a:bodyPr>
            <a:spAutoFit/>
          </a:bodyPr>
          <a:lstStyle/>
          <a:p>
            <a:pPr lvl="0"/>
            <a:r>
              <a:rPr lang="en-US" sz="2000" dirty="0" smtClean="0"/>
              <a:t>(</a:t>
            </a:r>
            <a:r>
              <a:rPr lang="en-US" sz="2000" dirty="0" err="1" smtClean="0"/>
              <a:t>i</a:t>
            </a:r>
            <a:r>
              <a:rPr lang="en-US" sz="2000" b="1" dirty="0" smtClean="0"/>
              <a:t>) </a:t>
            </a:r>
            <a:r>
              <a:rPr lang="en-US" sz="2000" b="1" dirty="0" smtClean="0">
                <a:solidFill>
                  <a:srgbClr val="FF0000"/>
                </a:solidFill>
              </a:rPr>
              <a:t>Multipartite quantum correlations reveal frustration in quantum </a:t>
            </a:r>
            <a:r>
              <a:rPr lang="en-US" sz="2000" b="1" dirty="0" err="1" smtClean="0">
                <a:solidFill>
                  <a:srgbClr val="FF0000"/>
                </a:solidFill>
              </a:rPr>
              <a:t>Ising</a:t>
            </a:r>
            <a:r>
              <a:rPr lang="en-US" sz="2000" b="1" dirty="0" smtClean="0">
                <a:solidFill>
                  <a:srgbClr val="FF0000"/>
                </a:solidFill>
              </a:rPr>
              <a:t> spin systems: Experimental demonstration.</a:t>
            </a:r>
          </a:p>
          <a:p>
            <a:r>
              <a:rPr lang="en-US" sz="2000" b="1" dirty="0" smtClean="0">
                <a:solidFill>
                  <a:srgbClr val="0070C0"/>
                </a:solidFill>
              </a:rPr>
              <a:t>K. Rama </a:t>
            </a:r>
            <a:r>
              <a:rPr lang="en-US" sz="2000" b="1" dirty="0" err="1" smtClean="0">
                <a:solidFill>
                  <a:srgbClr val="0070C0"/>
                </a:solidFill>
              </a:rPr>
              <a:t>Koteswara</a:t>
            </a:r>
            <a:r>
              <a:rPr lang="en-US" sz="2000" b="1" dirty="0" smtClean="0">
                <a:solidFill>
                  <a:srgbClr val="0070C0"/>
                </a:solidFill>
              </a:rPr>
              <a:t> </a:t>
            </a:r>
            <a:r>
              <a:rPr lang="en-US" sz="2000" b="1" dirty="0" err="1" smtClean="0">
                <a:solidFill>
                  <a:srgbClr val="0070C0"/>
                </a:solidFill>
              </a:rPr>
              <a:t>Rao</a:t>
            </a:r>
            <a:r>
              <a:rPr lang="en-US" sz="2000" b="1" dirty="0" smtClean="0">
                <a:solidFill>
                  <a:srgbClr val="0070C0"/>
                </a:solidFill>
              </a:rPr>
              <a:t>, </a:t>
            </a:r>
            <a:r>
              <a:rPr lang="en-US" sz="2000" b="1" dirty="0" err="1" smtClean="0">
                <a:solidFill>
                  <a:srgbClr val="0070C0"/>
                </a:solidFill>
              </a:rPr>
              <a:t>Hemant</a:t>
            </a:r>
            <a:r>
              <a:rPr lang="en-US" sz="2000" b="1" dirty="0" smtClean="0">
                <a:solidFill>
                  <a:srgbClr val="0070C0"/>
                </a:solidFill>
              </a:rPr>
              <a:t> </a:t>
            </a:r>
            <a:r>
              <a:rPr lang="en-US" sz="2000" b="1" dirty="0" err="1" smtClean="0">
                <a:solidFill>
                  <a:srgbClr val="0070C0"/>
                </a:solidFill>
              </a:rPr>
              <a:t>Katiyar</a:t>
            </a:r>
            <a:r>
              <a:rPr lang="en-US" sz="2000" b="1" dirty="0" smtClean="0">
                <a:solidFill>
                  <a:srgbClr val="0070C0"/>
                </a:solidFill>
              </a:rPr>
              <a:t>, T. S. Mahesh, </a:t>
            </a:r>
            <a:r>
              <a:rPr lang="en-US" sz="2000" b="1" dirty="0" err="1" smtClean="0">
                <a:solidFill>
                  <a:srgbClr val="0070C0"/>
                </a:solidFill>
              </a:rPr>
              <a:t>Aditi</a:t>
            </a:r>
            <a:r>
              <a:rPr lang="en-US" sz="2000" b="1" dirty="0" smtClean="0">
                <a:solidFill>
                  <a:srgbClr val="0070C0"/>
                </a:solidFill>
              </a:rPr>
              <a:t> </a:t>
            </a:r>
            <a:r>
              <a:rPr lang="en-US" sz="2000" b="1" dirty="0" err="1" smtClean="0">
                <a:solidFill>
                  <a:srgbClr val="0070C0"/>
                </a:solidFill>
              </a:rPr>
              <a:t>Sen</a:t>
            </a:r>
            <a:r>
              <a:rPr lang="en-US" sz="2000" b="1" dirty="0" smtClean="0">
                <a:solidFill>
                  <a:srgbClr val="0070C0"/>
                </a:solidFill>
              </a:rPr>
              <a:t>(De), </a:t>
            </a:r>
            <a:r>
              <a:rPr lang="en-US" sz="2000" b="1" dirty="0" err="1" smtClean="0">
                <a:solidFill>
                  <a:srgbClr val="0070C0"/>
                </a:solidFill>
              </a:rPr>
              <a:t>Ujjwal</a:t>
            </a:r>
            <a:r>
              <a:rPr lang="en-US" sz="2000" b="1" dirty="0" smtClean="0">
                <a:solidFill>
                  <a:srgbClr val="0070C0"/>
                </a:solidFill>
              </a:rPr>
              <a:t> </a:t>
            </a:r>
            <a:r>
              <a:rPr lang="en-US" sz="2000" b="1" dirty="0" err="1" smtClean="0">
                <a:solidFill>
                  <a:srgbClr val="0070C0"/>
                </a:solidFill>
              </a:rPr>
              <a:t>Sen</a:t>
            </a:r>
            <a:r>
              <a:rPr lang="en-US" sz="2000" b="1" dirty="0" smtClean="0">
                <a:solidFill>
                  <a:srgbClr val="0070C0"/>
                </a:solidFill>
              </a:rPr>
              <a:t> and Anil Kumar; Phys. Rev.</a:t>
            </a:r>
            <a:r>
              <a:rPr lang="en-US" sz="2000" b="1" u="sng" dirty="0" smtClean="0">
                <a:solidFill>
                  <a:srgbClr val="0070C0"/>
                </a:solidFill>
              </a:rPr>
              <a:t> A</a:t>
            </a:r>
            <a:r>
              <a:rPr lang="en-US" sz="2000" b="1" dirty="0" smtClean="0">
                <a:solidFill>
                  <a:srgbClr val="0070C0"/>
                </a:solidFill>
              </a:rPr>
              <a:t> 88, 022312 (2013).</a:t>
            </a:r>
          </a:p>
          <a:p>
            <a:pPr>
              <a:defRPr/>
            </a:pPr>
            <a:endParaRPr lang="en-US" sz="2000" b="1" dirty="0" smtClean="0"/>
          </a:p>
          <a:p>
            <a:pPr>
              <a:defRPr/>
            </a:pPr>
            <a:r>
              <a:rPr lang="en-US" sz="2000" b="1" dirty="0" smtClean="0"/>
              <a:t>(ii)  </a:t>
            </a:r>
            <a:r>
              <a:rPr lang="en-US" sz="2000" b="1" dirty="0">
                <a:solidFill>
                  <a:srgbClr val="FF0000"/>
                </a:solidFill>
              </a:rPr>
              <a:t>An NMR simulation of Mirror inversion propagator of an XY spin Chain. </a:t>
            </a:r>
          </a:p>
          <a:p>
            <a:pPr>
              <a:defRPr/>
            </a:pPr>
            <a:r>
              <a:rPr lang="en-US" sz="2000" b="1" dirty="0">
                <a:solidFill>
                  <a:srgbClr val="0070C0"/>
                </a:solidFill>
              </a:rPr>
              <a:t>K. R. </a:t>
            </a:r>
            <a:r>
              <a:rPr lang="en-US" sz="2000" b="1" dirty="0" err="1">
                <a:solidFill>
                  <a:srgbClr val="0070C0"/>
                </a:solidFill>
              </a:rPr>
              <a:t>Koteswara</a:t>
            </a:r>
            <a:r>
              <a:rPr lang="en-US" sz="2000" b="1" dirty="0">
                <a:solidFill>
                  <a:srgbClr val="0070C0"/>
                </a:solidFill>
              </a:rPr>
              <a:t> </a:t>
            </a:r>
            <a:r>
              <a:rPr lang="en-US" sz="2000" b="1" dirty="0" err="1">
                <a:solidFill>
                  <a:srgbClr val="0070C0"/>
                </a:solidFill>
              </a:rPr>
              <a:t>Rao</a:t>
            </a:r>
            <a:r>
              <a:rPr lang="en-US" sz="2000" b="1" dirty="0">
                <a:solidFill>
                  <a:srgbClr val="0070C0"/>
                </a:solidFill>
              </a:rPr>
              <a:t>, T.S. Mahesh and Anil Kumar, Phys. Rev. </a:t>
            </a:r>
            <a:r>
              <a:rPr lang="en-US" sz="2000" b="1" u="sng" dirty="0">
                <a:solidFill>
                  <a:srgbClr val="0070C0"/>
                </a:solidFill>
              </a:rPr>
              <a:t>A</a:t>
            </a:r>
            <a:r>
              <a:rPr lang="en-US" sz="2000" b="1" dirty="0">
                <a:solidFill>
                  <a:srgbClr val="0070C0"/>
                </a:solidFill>
              </a:rPr>
              <a:t> 90, 012306 (2014</a:t>
            </a:r>
            <a:r>
              <a:rPr lang="en-US" sz="2000" b="1" dirty="0" smtClean="0">
                <a:solidFill>
                  <a:srgbClr val="0070C0"/>
                </a:solidFill>
              </a:rPr>
              <a:t>).</a:t>
            </a:r>
            <a:endParaRPr lang="en-US" sz="2000" b="1" dirty="0"/>
          </a:p>
          <a:p>
            <a:pPr>
              <a:defRPr/>
            </a:pPr>
            <a:endParaRPr lang="en-US" sz="2000" b="1" dirty="0"/>
          </a:p>
          <a:p>
            <a:pPr>
              <a:defRPr/>
            </a:pPr>
            <a:r>
              <a:rPr lang="en-US" sz="2000" b="1" dirty="0"/>
              <a:t>(ii) </a:t>
            </a:r>
            <a:r>
              <a:rPr lang="en-US" sz="2000" b="1" dirty="0">
                <a:solidFill>
                  <a:srgbClr val="FF0000"/>
                </a:solidFill>
              </a:rPr>
              <a:t>Quantum simulation of 3-spin Heisenberg XY Hamiltonian in presence of DM interaction- entanglement preservation using initialization operator.</a:t>
            </a:r>
          </a:p>
          <a:p>
            <a:pPr>
              <a:defRPr/>
            </a:pPr>
            <a:r>
              <a:rPr lang="en-US" sz="2000" b="1" dirty="0">
                <a:solidFill>
                  <a:srgbClr val="0070C0"/>
                </a:solidFill>
              </a:rPr>
              <a:t>V.S. Manu and Anil Kumar,  Phys. Rev. </a:t>
            </a:r>
            <a:r>
              <a:rPr lang="en-US" sz="2000" b="1" u="sng" dirty="0">
                <a:solidFill>
                  <a:srgbClr val="0070C0"/>
                </a:solidFill>
              </a:rPr>
              <a:t>A</a:t>
            </a:r>
            <a:r>
              <a:rPr lang="en-US" sz="2000" b="1" dirty="0">
                <a:solidFill>
                  <a:srgbClr val="0070C0"/>
                </a:solidFill>
              </a:rPr>
              <a:t> 89, 052331 (2014).</a:t>
            </a:r>
          </a:p>
          <a:p>
            <a:pPr>
              <a:defRPr/>
            </a:pPr>
            <a:endParaRPr lang="en-US" sz="2000" b="1" dirty="0">
              <a:solidFill>
                <a:srgbClr val="0070C0"/>
              </a:solidFill>
            </a:endParaRPr>
          </a:p>
          <a:p>
            <a:pPr>
              <a:defRPr/>
            </a:pPr>
            <a:r>
              <a:rPr lang="en-US" sz="2000" b="1" dirty="0"/>
              <a:t>(iii) </a:t>
            </a:r>
            <a:r>
              <a:rPr lang="en-US" sz="2000" b="1" dirty="0">
                <a:solidFill>
                  <a:srgbClr val="FF0000"/>
                </a:solidFill>
              </a:rPr>
              <a:t>Efficient creation of NOON states in NMR.</a:t>
            </a:r>
          </a:p>
          <a:p>
            <a:pPr>
              <a:defRPr/>
            </a:pPr>
            <a:r>
              <a:rPr lang="en-US" sz="2000" b="1" dirty="0">
                <a:solidFill>
                  <a:srgbClr val="FF0000"/>
                </a:solidFill>
              </a:rPr>
              <a:t>	</a:t>
            </a:r>
            <a:r>
              <a:rPr lang="en-US" sz="2000" b="1" dirty="0">
                <a:solidFill>
                  <a:srgbClr val="0070C0"/>
                </a:solidFill>
              </a:rPr>
              <a:t>V.S. Manu and Anil Kumar (Communicated)</a:t>
            </a:r>
          </a:p>
          <a:p>
            <a:pPr marL="571500" indent="-571500">
              <a:buFontTx/>
              <a:buAutoNum type="romanLcParenBoth"/>
              <a:defRPr/>
            </a:pPr>
            <a:endParaRPr lang="en-US" sz="2000" b="1" dirty="0">
              <a:solidFill>
                <a:srgbClr val="0070C0"/>
              </a:solidFill>
            </a:endParaRPr>
          </a:p>
          <a:p>
            <a:pPr>
              <a:defRPr/>
            </a:pPr>
            <a:endParaRPr lang="en-US" sz="2000" b="1" dirty="0">
              <a:solidFill>
                <a:srgbClr val="0070C0"/>
              </a:solidFill>
            </a:endParaRPr>
          </a:p>
          <a:p>
            <a:pPr>
              <a:defRPr/>
            </a:pPr>
            <a:endParaRPr lang="en-US" sz="2000" dirty="0">
              <a:solidFill>
                <a:srgbClr val="0070C0"/>
              </a:solidFill>
            </a:endParaRPr>
          </a:p>
        </p:txBody>
      </p:sp>
      <p:sp>
        <p:nvSpPr>
          <p:cNvPr id="4" name="Slide Number Placeholder 3"/>
          <p:cNvSpPr>
            <a:spLocks noGrp="1"/>
          </p:cNvSpPr>
          <p:nvPr>
            <p:ph type="sldNum" sz="quarter" idx="12"/>
          </p:nvPr>
        </p:nvSpPr>
        <p:spPr/>
        <p:txBody>
          <a:bodyPr/>
          <a:lstStyle/>
          <a:p>
            <a:pPr>
              <a:defRPr/>
            </a:pPr>
            <a:fld id="{3B84E22B-8798-4A1B-A095-B0AE5266528D}"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TextBox 1"/>
          <p:cNvSpPr txBox="1">
            <a:spLocks noChangeArrowheads="1"/>
          </p:cNvSpPr>
          <p:nvPr/>
        </p:nvSpPr>
        <p:spPr bwMode="auto">
          <a:xfrm>
            <a:off x="609600" y="609600"/>
            <a:ext cx="7924800" cy="1190625"/>
          </a:xfrm>
          <a:prstGeom prst="rect">
            <a:avLst/>
          </a:prstGeom>
          <a:noFill/>
          <a:ln w="9525">
            <a:noFill/>
            <a:miter lim="800000"/>
            <a:headEnd/>
            <a:tailEnd/>
          </a:ln>
        </p:spPr>
        <p:txBody>
          <a:bodyPr>
            <a:spAutoFit/>
          </a:bodyPr>
          <a:lstStyle/>
          <a:p>
            <a:pPr algn="ctr"/>
            <a:r>
              <a:rPr lang="en-US" sz="3600" b="1">
                <a:solidFill>
                  <a:srgbClr val="800000"/>
                </a:solidFill>
                <a:latin typeface="Arial" pitchFamily="34" charset="0"/>
                <a:cs typeface="Arial" pitchFamily="34" charset="0"/>
              </a:rPr>
              <a:t>Quantum simulation of frustrated Ising spins by NMR</a:t>
            </a:r>
          </a:p>
        </p:txBody>
      </p:sp>
      <p:sp>
        <p:nvSpPr>
          <p:cNvPr id="574467" name="Text Box 3"/>
          <p:cNvSpPr txBox="1">
            <a:spLocks noChangeArrowheads="1"/>
          </p:cNvSpPr>
          <p:nvPr/>
        </p:nvSpPr>
        <p:spPr bwMode="auto">
          <a:xfrm>
            <a:off x="228600" y="2347913"/>
            <a:ext cx="8763000" cy="2431435"/>
          </a:xfrm>
          <a:prstGeom prst="rect">
            <a:avLst/>
          </a:prstGeom>
          <a:noFill/>
          <a:ln w="9525">
            <a:noFill/>
            <a:miter lim="800000"/>
            <a:headEnd/>
            <a:tailEnd/>
          </a:ln>
          <a:effectLst/>
        </p:spPr>
        <p:txBody>
          <a:bodyPr wrap="square">
            <a:spAutoFit/>
          </a:bodyPr>
          <a:lstStyle/>
          <a:p>
            <a:pPr algn="ctr"/>
            <a:r>
              <a:rPr lang="en-US" sz="2800" b="1" dirty="0">
                <a:solidFill>
                  <a:srgbClr val="000099"/>
                </a:solidFill>
              </a:rPr>
              <a:t>K. Rama </a:t>
            </a:r>
            <a:r>
              <a:rPr lang="en-US" sz="2800" b="1" dirty="0" err="1">
                <a:solidFill>
                  <a:srgbClr val="000099"/>
                </a:solidFill>
              </a:rPr>
              <a:t>Koteswara</a:t>
            </a:r>
            <a:r>
              <a:rPr lang="en-US" sz="2800" b="1" dirty="0">
                <a:solidFill>
                  <a:srgbClr val="000099"/>
                </a:solidFill>
              </a:rPr>
              <a:t> Rao</a:t>
            </a:r>
            <a:r>
              <a:rPr lang="en-US" sz="2800" b="1" baseline="30000" dirty="0">
                <a:solidFill>
                  <a:srgbClr val="FF0000"/>
                </a:solidFill>
              </a:rPr>
              <a:t>1</a:t>
            </a:r>
            <a:r>
              <a:rPr lang="en-US" sz="2800" b="1" dirty="0">
                <a:solidFill>
                  <a:srgbClr val="000099"/>
                </a:solidFill>
              </a:rPr>
              <a:t>, </a:t>
            </a:r>
            <a:r>
              <a:rPr lang="en-US" sz="2800" b="1" dirty="0" err="1">
                <a:solidFill>
                  <a:srgbClr val="000099"/>
                </a:solidFill>
              </a:rPr>
              <a:t>Hemant</a:t>
            </a:r>
            <a:r>
              <a:rPr lang="en-US" sz="2800" b="1" dirty="0">
                <a:solidFill>
                  <a:srgbClr val="000099"/>
                </a:solidFill>
              </a:rPr>
              <a:t> Katiyar</a:t>
            </a:r>
            <a:r>
              <a:rPr lang="en-US" sz="2800" b="1" baseline="30000" dirty="0">
                <a:solidFill>
                  <a:srgbClr val="FF0000"/>
                </a:solidFill>
              </a:rPr>
              <a:t>3</a:t>
            </a:r>
            <a:r>
              <a:rPr lang="en-US" sz="2800" b="1" dirty="0">
                <a:solidFill>
                  <a:srgbClr val="000099"/>
                </a:solidFill>
              </a:rPr>
              <a:t>, T.S. Mahesh</a:t>
            </a:r>
            <a:r>
              <a:rPr lang="en-US" sz="2800" b="1" baseline="30000" dirty="0">
                <a:solidFill>
                  <a:srgbClr val="FF0000"/>
                </a:solidFill>
              </a:rPr>
              <a:t>3</a:t>
            </a:r>
            <a:r>
              <a:rPr lang="en-US" sz="2800" b="1" dirty="0">
                <a:solidFill>
                  <a:srgbClr val="000099"/>
                </a:solidFill>
              </a:rPr>
              <a:t>, </a:t>
            </a:r>
            <a:r>
              <a:rPr lang="en-US" sz="2800" b="1" dirty="0" err="1">
                <a:solidFill>
                  <a:srgbClr val="000099"/>
                </a:solidFill>
              </a:rPr>
              <a:t>Aditi</a:t>
            </a:r>
            <a:r>
              <a:rPr lang="en-US" sz="2800" b="1" dirty="0">
                <a:solidFill>
                  <a:srgbClr val="000099"/>
                </a:solidFill>
              </a:rPr>
              <a:t> </a:t>
            </a:r>
            <a:r>
              <a:rPr lang="en-US" sz="2800" b="1" dirty="0" err="1">
                <a:solidFill>
                  <a:srgbClr val="000099"/>
                </a:solidFill>
              </a:rPr>
              <a:t>Sen</a:t>
            </a:r>
            <a:r>
              <a:rPr lang="en-US" sz="2800" b="1" dirty="0">
                <a:solidFill>
                  <a:srgbClr val="000099"/>
                </a:solidFill>
              </a:rPr>
              <a:t> (De)</a:t>
            </a:r>
            <a:r>
              <a:rPr lang="en-US" sz="2800" b="1" baseline="30000" dirty="0">
                <a:solidFill>
                  <a:srgbClr val="FF0000"/>
                </a:solidFill>
              </a:rPr>
              <a:t>2</a:t>
            </a:r>
            <a:r>
              <a:rPr lang="en-US" sz="2800" b="1" dirty="0">
                <a:solidFill>
                  <a:srgbClr val="000099"/>
                </a:solidFill>
              </a:rPr>
              <a:t>, </a:t>
            </a:r>
            <a:r>
              <a:rPr lang="en-US" sz="2800" b="1" dirty="0" err="1">
                <a:solidFill>
                  <a:srgbClr val="000099"/>
                </a:solidFill>
              </a:rPr>
              <a:t>Ujjwal</a:t>
            </a:r>
            <a:r>
              <a:rPr lang="en-US" sz="2800" b="1" dirty="0">
                <a:solidFill>
                  <a:srgbClr val="000099"/>
                </a:solidFill>
              </a:rPr>
              <a:t> Sen</a:t>
            </a:r>
            <a:r>
              <a:rPr lang="en-US" sz="2800" b="1" baseline="30000" dirty="0">
                <a:solidFill>
                  <a:srgbClr val="FF0000"/>
                </a:solidFill>
              </a:rPr>
              <a:t>2</a:t>
            </a:r>
            <a:r>
              <a:rPr lang="en-US" sz="2800" b="1" dirty="0">
                <a:solidFill>
                  <a:srgbClr val="000099"/>
                </a:solidFill>
              </a:rPr>
              <a:t> and Anil Kumar</a:t>
            </a:r>
            <a:r>
              <a:rPr lang="en-US" sz="2800" b="1" baseline="30000" dirty="0">
                <a:solidFill>
                  <a:srgbClr val="FF0000"/>
                </a:solidFill>
              </a:rPr>
              <a:t>1</a:t>
            </a:r>
            <a:r>
              <a:rPr lang="en-US" sz="2800" b="1" dirty="0">
                <a:solidFill>
                  <a:srgbClr val="000099"/>
                </a:solidFill>
              </a:rPr>
              <a:t>:</a:t>
            </a:r>
          </a:p>
          <a:p>
            <a:pPr algn="ctr"/>
            <a:r>
              <a:rPr lang="en-US" sz="2400" b="1" dirty="0">
                <a:solidFill>
                  <a:srgbClr val="FF0000"/>
                </a:solidFill>
              </a:rPr>
              <a:t>     </a:t>
            </a:r>
          </a:p>
          <a:p>
            <a:pPr algn="ctr"/>
            <a:r>
              <a:rPr lang="en-US" sz="2400" b="1" dirty="0">
                <a:solidFill>
                  <a:srgbClr val="FF0000"/>
                </a:solidFill>
              </a:rPr>
              <a:t>     Phys. Rev </a:t>
            </a:r>
            <a:r>
              <a:rPr lang="en-US" sz="2400" b="1" u="sng" dirty="0">
                <a:solidFill>
                  <a:srgbClr val="FF0000"/>
                </a:solidFill>
              </a:rPr>
              <a:t>A</a:t>
            </a:r>
            <a:r>
              <a:rPr lang="en-US" sz="2400" b="1" dirty="0">
                <a:solidFill>
                  <a:srgbClr val="FF0000"/>
                </a:solidFill>
              </a:rPr>
              <a:t>  </a:t>
            </a:r>
            <a:r>
              <a:rPr lang="en-US" sz="2400" b="1" u="sng" dirty="0">
                <a:solidFill>
                  <a:srgbClr val="FF0000"/>
                </a:solidFill>
              </a:rPr>
              <a:t>88</a:t>
            </a:r>
            <a:r>
              <a:rPr lang="en-US" sz="2400" b="1" dirty="0">
                <a:solidFill>
                  <a:srgbClr val="FF0000"/>
                </a:solidFill>
              </a:rPr>
              <a:t> , 022312 (2013).</a:t>
            </a:r>
          </a:p>
          <a:p>
            <a:pPr algn="ctr"/>
            <a:endParaRPr lang="en-US" sz="2400" b="1" dirty="0">
              <a:solidFill>
                <a:srgbClr val="FF0000"/>
              </a:solidFill>
            </a:endParaRPr>
          </a:p>
          <a:p>
            <a:pPr algn="ctr"/>
            <a:endParaRPr lang="en-US" sz="2400" b="1" dirty="0">
              <a:solidFill>
                <a:srgbClr val="FF0000"/>
              </a:solidFill>
            </a:endParaRPr>
          </a:p>
        </p:txBody>
      </p:sp>
      <p:sp>
        <p:nvSpPr>
          <p:cNvPr id="574468" name="Text Box 4"/>
          <p:cNvSpPr txBox="1">
            <a:spLocks noChangeArrowheads="1"/>
          </p:cNvSpPr>
          <p:nvPr/>
        </p:nvSpPr>
        <p:spPr bwMode="auto">
          <a:xfrm>
            <a:off x="1447800" y="4953000"/>
            <a:ext cx="5930900" cy="915988"/>
          </a:xfrm>
          <a:prstGeom prst="rect">
            <a:avLst/>
          </a:prstGeom>
          <a:noFill/>
          <a:ln w="9525">
            <a:noFill/>
            <a:miter lim="800000"/>
            <a:headEnd/>
            <a:tailEnd/>
          </a:ln>
          <a:effectLst/>
        </p:spPr>
        <p:txBody>
          <a:bodyPr wrap="none">
            <a:spAutoFit/>
          </a:bodyPr>
          <a:lstStyle/>
          <a:p>
            <a:r>
              <a:rPr lang="en-US" sz="1800" b="1" baseline="30000">
                <a:solidFill>
                  <a:srgbClr val="FF0000"/>
                </a:solidFill>
              </a:rPr>
              <a:t>1</a:t>
            </a:r>
            <a:r>
              <a:rPr lang="en-US" sz="1800" b="1">
                <a:solidFill>
                  <a:srgbClr val="000099"/>
                </a:solidFill>
              </a:rPr>
              <a:t> Indian Institute of Science, Bangalore</a:t>
            </a:r>
          </a:p>
          <a:p>
            <a:r>
              <a:rPr lang="en-US" sz="1800" b="1" baseline="30000">
                <a:solidFill>
                  <a:srgbClr val="FF0000"/>
                </a:solidFill>
              </a:rPr>
              <a:t>2</a:t>
            </a:r>
            <a:r>
              <a:rPr lang="en-US" sz="1800" b="1">
                <a:solidFill>
                  <a:srgbClr val="000099"/>
                </a:solidFill>
              </a:rPr>
              <a:t> Harish-Chandra Research Institute, Allahabad</a:t>
            </a:r>
          </a:p>
          <a:p>
            <a:r>
              <a:rPr lang="en-US" sz="1800" b="1" baseline="30000">
                <a:solidFill>
                  <a:srgbClr val="FF0000"/>
                </a:solidFill>
              </a:rPr>
              <a:t>3</a:t>
            </a:r>
            <a:r>
              <a:rPr lang="en-US" sz="1800" b="1">
                <a:solidFill>
                  <a:srgbClr val="000099"/>
                </a:solidFill>
              </a:rPr>
              <a:t> Indian Institute of Science Education and Research, Pune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TextBox 4"/>
          <p:cNvSpPr txBox="1">
            <a:spLocks noChangeArrowheads="1"/>
          </p:cNvSpPr>
          <p:nvPr/>
        </p:nvSpPr>
        <p:spPr bwMode="auto">
          <a:xfrm>
            <a:off x="358775" y="457200"/>
            <a:ext cx="8328025" cy="1754188"/>
          </a:xfrm>
          <a:prstGeom prst="rect">
            <a:avLst/>
          </a:prstGeom>
          <a:noFill/>
          <a:ln w="9525">
            <a:noFill/>
            <a:miter lim="800000"/>
            <a:headEnd/>
            <a:tailEnd/>
          </a:ln>
        </p:spPr>
        <p:txBody>
          <a:bodyPr>
            <a:spAutoFit/>
          </a:bodyPr>
          <a:lstStyle/>
          <a:p>
            <a:pPr algn="just">
              <a:lnSpc>
                <a:spcPct val="150000"/>
              </a:lnSpc>
            </a:pPr>
            <a:r>
              <a:rPr lang="en-US" sz="1800" b="1">
                <a:solidFill>
                  <a:srgbClr val="000099"/>
                </a:solidFill>
                <a:latin typeface="Arial" pitchFamily="34" charset="0"/>
                <a:cs typeface="Arial" pitchFamily="34" charset="0"/>
              </a:rPr>
              <a:t>A spin system is frustrated when the minimum of the system energy does not correspond to the minimum of all local interactions. Frustration in electronic spin systems leads to exotic materials such as spin glasses and spin ice materials.</a:t>
            </a:r>
          </a:p>
        </p:txBody>
      </p:sp>
      <p:sp>
        <p:nvSpPr>
          <p:cNvPr id="6" name="TextBox 5"/>
          <p:cNvSpPr txBox="1">
            <a:spLocks noRot="1" noChangeAspect="1" noMove="1" noResize="1" noEditPoints="1" noAdjustHandles="1" noChangeArrowheads="1" noChangeShapeType="1" noTextEdit="1"/>
          </p:cNvSpPr>
          <p:nvPr/>
        </p:nvSpPr>
        <p:spPr>
          <a:xfrm>
            <a:off x="533400" y="3059668"/>
            <a:ext cx="5932458" cy="369332"/>
          </a:xfrm>
          <a:prstGeom prst="rect">
            <a:avLst/>
          </a:prstGeom>
          <a:blipFill rotWithShape="1">
            <a:blip r:embed="rId3"/>
            <a:stretch>
              <a:fillRect t="-8197" r="-822" b="-24590"/>
            </a:stretch>
          </a:blipFill>
        </p:spPr>
        <p:txBody>
          <a:bodyPr/>
          <a:lstStyle/>
          <a:p>
            <a:pPr fontAlgn="auto">
              <a:spcBef>
                <a:spcPts val="0"/>
              </a:spcBef>
              <a:spcAft>
                <a:spcPts val="0"/>
              </a:spcAft>
              <a:defRPr/>
            </a:pPr>
            <a:r>
              <a:rPr lang="en-US" sz="1800">
                <a:noFill/>
                <a:latin typeface="+mn-lt"/>
              </a:rPr>
              <a:t> </a:t>
            </a:r>
          </a:p>
        </p:txBody>
      </p:sp>
      <p:grpSp>
        <p:nvGrpSpPr>
          <p:cNvPr id="2" name="Group 7"/>
          <p:cNvGrpSpPr>
            <a:grpSpLocks/>
          </p:cNvGrpSpPr>
          <p:nvPr/>
        </p:nvGrpSpPr>
        <p:grpSpPr bwMode="auto">
          <a:xfrm>
            <a:off x="1198563" y="3875088"/>
            <a:ext cx="4019550" cy="368300"/>
            <a:chOff x="3919201" y="6065222"/>
            <a:chExt cx="4019049" cy="369332"/>
          </a:xfrm>
        </p:grpSpPr>
        <p:sp>
          <p:nvSpPr>
            <p:cNvPr id="576517" name="TextBox 8"/>
            <p:cNvSpPr txBox="1">
              <a:spLocks noChangeArrowheads="1"/>
            </p:cNvSpPr>
            <p:nvPr/>
          </p:nvSpPr>
          <p:spPr bwMode="auto">
            <a:xfrm>
              <a:off x="3919201" y="6065222"/>
              <a:ext cx="4019049" cy="369332"/>
            </a:xfrm>
            <a:prstGeom prst="rect">
              <a:avLst/>
            </a:prstGeom>
            <a:noFill/>
            <a:ln w="9525">
              <a:noFill/>
              <a:miter lim="800000"/>
              <a:headEnd/>
              <a:tailEnd/>
            </a:ln>
          </p:spPr>
          <p:txBody>
            <a:bodyPr wrap="none">
              <a:spAutoFit/>
            </a:bodyPr>
            <a:lstStyle/>
            <a:p>
              <a:r>
                <a:rPr lang="en-US" sz="1800" b="1">
                  <a:solidFill>
                    <a:srgbClr val="000099"/>
                  </a:solidFill>
                  <a:latin typeface="Arial" pitchFamily="34" charset="0"/>
                  <a:cs typeface="Arial" pitchFamily="34" charset="0"/>
                </a:rPr>
                <a:t>If J is negative          Ferromagnetic</a:t>
              </a:r>
            </a:p>
          </p:txBody>
        </p:sp>
        <p:cxnSp>
          <p:nvCxnSpPr>
            <p:cNvPr id="10" name="Straight Arrow Connector 9"/>
            <p:cNvCxnSpPr/>
            <p:nvPr/>
          </p:nvCxnSpPr>
          <p:spPr>
            <a:xfrm>
              <a:off x="5738249" y="6262624"/>
              <a:ext cx="380953"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grpSp>
        <p:nvGrpSpPr>
          <p:cNvPr id="3" name="Group 55"/>
          <p:cNvGrpSpPr>
            <a:grpSpLocks/>
          </p:cNvGrpSpPr>
          <p:nvPr/>
        </p:nvGrpSpPr>
        <p:grpSpPr bwMode="auto">
          <a:xfrm>
            <a:off x="1114425" y="5192713"/>
            <a:ext cx="4408488" cy="369887"/>
            <a:chOff x="1382970" y="5367479"/>
            <a:chExt cx="4408002" cy="369332"/>
          </a:xfrm>
        </p:grpSpPr>
        <p:sp>
          <p:nvSpPr>
            <p:cNvPr id="576520" name="TextBox 20"/>
            <p:cNvSpPr txBox="1">
              <a:spLocks noChangeArrowheads="1"/>
            </p:cNvSpPr>
            <p:nvPr/>
          </p:nvSpPr>
          <p:spPr bwMode="auto">
            <a:xfrm>
              <a:off x="1382970" y="5367479"/>
              <a:ext cx="4408002" cy="369332"/>
            </a:xfrm>
            <a:prstGeom prst="rect">
              <a:avLst/>
            </a:prstGeom>
            <a:noFill/>
            <a:ln w="9525">
              <a:noFill/>
              <a:miter lim="800000"/>
              <a:headEnd/>
              <a:tailEnd/>
            </a:ln>
          </p:spPr>
          <p:txBody>
            <a:bodyPr wrap="none">
              <a:spAutoFit/>
            </a:bodyPr>
            <a:lstStyle/>
            <a:p>
              <a:r>
                <a:rPr lang="en-US" sz="1800" b="1">
                  <a:solidFill>
                    <a:srgbClr val="000099"/>
                  </a:solidFill>
                  <a:latin typeface="Arial" pitchFamily="34" charset="0"/>
                  <a:cs typeface="Arial" pitchFamily="34" charset="0"/>
                </a:rPr>
                <a:t>If J is positive          Anti-ferromagnetic</a:t>
              </a:r>
            </a:p>
          </p:txBody>
        </p:sp>
        <p:cxnSp>
          <p:nvCxnSpPr>
            <p:cNvPr id="22" name="Straight Arrow Connector 21"/>
            <p:cNvCxnSpPr/>
            <p:nvPr/>
          </p:nvCxnSpPr>
          <p:spPr>
            <a:xfrm>
              <a:off x="3127441" y="5552937"/>
              <a:ext cx="382545"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576522" name="TextBox 23"/>
          <p:cNvSpPr txBox="1">
            <a:spLocks noChangeArrowheads="1"/>
          </p:cNvSpPr>
          <p:nvPr/>
        </p:nvSpPr>
        <p:spPr bwMode="auto">
          <a:xfrm>
            <a:off x="1752600" y="5867400"/>
            <a:ext cx="2916238" cy="369888"/>
          </a:xfrm>
          <a:prstGeom prst="rect">
            <a:avLst/>
          </a:prstGeom>
          <a:noFill/>
          <a:ln w="9525">
            <a:noFill/>
            <a:miter lim="800000"/>
            <a:headEnd/>
            <a:tailEnd/>
          </a:ln>
        </p:spPr>
        <p:txBody>
          <a:bodyPr wrap="none">
            <a:spAutoFit/>
          </a:bodyPr>
          <a:lstStyle/>
          <a:p>
            <a:r>
              <a:rPr lang="en-US" sz="1800" b="1">
                <a:solidFill>
                  <a:srgbClr val="006600"/>
                </a:solidFill>
                <a:latin typeface="Arial" pitchFamily="34" charset="0"/>
                <a:cs typeface="Arial" pitchFamily="34" charset="0"/>
              </a:rPr>
              <a:t>The system is frustrated </a:t>
            </a:r>
          </a:p>
        </p:txBody>
      </p:sp>
      <p:pic>
        <p:nvPicPr>
          <p:cNvPr id="576523" name="Picture 2"/>
          <p:cNvPicPr>
            <a:picLocks noChangeAspect="1" noChangeArrowheads="1"/>
          </p:cNvPicPr>
          <p:nvPr/>
        </p:nvPicPr>
        <p:blipFill>
          <a:blip r:embed="rId4"/>
          <a:srcRect b="63722"/>
          <a:stretch>
            <a:fillRect/>
          </a:stretch>
        </p:blipFill>
        <p:spPr bwMode="auto">
          <a:xfrm>
            <a:off x="6705600" y="3405188"/>
            <a:ext cx="1662113" cy="1228725"/>
          </a:xfrm>
          <a:prstGeom prst="rect">
            <a:avLst/>
          </a:prstGeom>
          <a:noFill/>
          <a:ln w="9525">
            <a:noFill/>
            <a:miter lim="800000"/>
            <a:headEnd/>
            <a:tailEnd/>
          </a:ln>
        </p:spPr>
      </p:pic>
      <p:pic>
        <p:nvPicPr>
          <p:cNvPr id="576524" name="Picture 3"/>
          <p:cNvPicPr>
            <a:picLocks noChangeAspect="1" noChangeArrowheads="1"/>
          </p:cNvPicPr>
          <p:nvPr/>
        </p:nvPicPr>
        <p:blipFill>
          <a:blip r:embed="rId4"/>
          <a:srcRect t="63879"/>
          <a:stretch>
            <a:fillRect/>
          </a:stretch>
        </p:blipFill>
        <p:spPr bwMode="auto">
          <a:xfrm>
            <a:off x="6781800" y="4984750"/>
            <a:ext cx="1819275" cy="1339850"/>
          </a:xfrm>
          <a:prstGeom prst="rect">
            <a:avLst/>
          </a:prstGeom>
          <a:noFill/>
          <a:ln w="9525">
            <a:noFill/>
            <a:miter lim="800000"/>
            <a:headEnd/>
            <a:tailEnd/>
          </a:ln>
        </p:spPr>
      </p:pic>
      <p:sp>
        <p:nvSpPr>
          <p:cNvPr id="576525" name="TextBox 51"/>
          <p:cNvSpPr txBox="1">
            <a:spLocks noChangeArrowheads="1"/>
          </p:cNvSpPr>
          <p:nvPr/>
        </p:nvSpPr>
        <p:spPr bwMode="auto">
          <a:xfrm>
            <a:off x="381000" y="2495550"/>
            <a:ext cx="3929063" cy="400050"/>
          </a:xfrm>
          <a:prstGeom prst="rect">
            <a:avLst/>
          </a:prstGeom>
          <a:noFill/>
          <a:ln w="9525">
            <a:noFill/>
            <a:miter lim="800000"/>
            <a:headEnd/>
            <a:tailEnd/>
          </a:ln>
        </p:spPr>
        <p:txBody>
          <a:bodyPr wrap="none">
            <a:spAutoFit/>
          </a:bodyPr>
          <a:lstStyle/>
          <a:p>
            <a:r>
              <a:rPr lang="en-US" sz="2000" b="1">
                <a:solidFill>
                  <a:srgbClr val="800000"/>
                </a:solidFill>
                <a:latin typeface="Arial" pitchFamily="34" charset="0"/>
                <a:cs typeface="Arial" pitchFamily="34" charset="0"/>
              </a:rPr>
              <a:t>3-spin transverse Ising system</a:t>
            </a:r>
          </a:p>
        </p:txBody>
      </p:sp>
      <p:sp>
        <p:nvSpPr>
          <p:cNvPr id="53" name="TextBox 52"/>
          <p:cNvSpPr txBox="1">
            <a:spLocks noRot="1" noChangeAspect="1" noMove="1" noResize="1" noEditPoints="1" noAdjustHandles="1" noChangeArrowheads="1" noChangeShapeType="1" noTextEdit="1"/>
          </p:cNvSpPr>
          <p:nvPr/>
        </p:nvSpPr>
        <p:spPr>
          <a:xfrm>
            <a:off x="5105400" y="3440668"/>
            <a:ext cx="825867" cy="369332"/>
          </a:xfrm>
          <a:prstGeom prst="rect">
            <a:avLst/>
          </a:prstGeom>
          <a:blipFill rotWithShape="1">
            <a:blip r:embed="rId5"/>
            <a:stretch>
              <a:fillRect t="-8197" r="-10370" b="-24590"/>
            </a:stretch>
          </a:blipFill>
        </p:spPr>
        <p:txBody>
          <a:bodyPr/>
          <a:lstStyle/>
          <a:p>
            <a:pPr fontAlgn="auto">
              <a:spcBef>
                <a:spcPts val="0"/>
              </a:spcBef>
              <a:spcAft>
                <a:spcPts val="0"/>
              </a:spcAft>
              <a:defRPr/>
            </a:pPr>
            <a:r>
              <a:rPr lang="en-US" sz="1800">
                <a:noFill/>
                <a:latin typeface="+mn-lt"/>
              </a:rPr>
              <a:t> </a:t>
            </a:r>
          </a:p>
        </p:txBody>
      </p:sp>
      <p:sp>
        <p:nvSpPr>
          <p:cNvPr id="576527" name="TextBox 54"/>
          <p:cNvSpPr txBox="1">
            <a:spLocks noChangeArrowheads="1"/>
          </p:cNvSpPr>
          <p:nvPr/>
        </p:nvSpPr>
        <p:spPr bwMode="auto">
          <a:xfrm>
            <a:off x="1611313" y="4375150"/>
            <a:ext cx="3416300" cy="368300"/>
          </a:xfrm>
          <a:prstGeom prst="rect">
            <a:avLst/>
          </a:prstGeom>
          <a:noFill/>
          <a:ln w="9525">
            <a:noFill/>
            <a:miter lim="800000"/>
            <a:headEnd/>
            <a:tailEnd/>
          </a:ln>
        </p:spPr>
        <p:txBody>
          <a:bodyPr wrap="none">
            <a:spAutoFit/>
          </a:bodyPr>
          <a:lstStyle/>
          <a:p>
            <a:r>
              <a:rPr lang="en-US" sz="1800" b="1">
                <a:solidFill>
                  <a:srgbClr val="006600"/>
                </a:solidFill>
                <a:latin typeface="Arial" pitchFamily="34" charset="0"/>
                <a:cs typeface="Arial" pitchFamily="34" charset="0"/>
              </a:rPr>
              <a:t>The system is non-frustrated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5186" name="Picture 3"/>
          <p:cNvPicPr>
            <a:picLocks noChangeAspect="1" noChangeArrowheads="1"/>
          </p:cNvPicPr>
          <p:nvPr/>
        </p:nvPicPr>
        <p:blipFill>
          <a:blip r:embed="rId3"/>
          <a:srcRect/>
          <a:stretch>
            <a:fillRect/>
          </a:stretch>
        </p:blipFill>
        <p:spPr bwMode="auto">
          <a:xfrm>
            <a:off x="1295400" y="1219200"/>
            <a:ext cx="4551363" cy="1752600"/>
          </a:xfrm>
          <a:prstGeom prst="rect">
            <a:avLst/>
          </a:prstGeom>
          <a:noFill/>
          <a:ln w="9525">
            <a:noFill/>
            <a:miter lim="800000"/>
            <a:headEnd/>
            <a:tailEnd/>
          </a:ln>
        </p:spPr>
      </p:pic>
      <p:sp>
        <p:nvSpPr>
          <p:cNvPr id="4" name="TextBox 3"/>
          <p:cNvSpPr txBox="1">
            <a:spLocks noRot="1" noChangeAspect="1" noMove="1" noResize="1" noEditPoints="1" noAdjustHandles="1" noChangeArrowheads="1" noChangeShapeType="1" noTextEdit="1"/>
          </p:cNvSpPr>
          <p:nvPr/>
        </p:nvSpPr>
        <p:spPr>
          <a:xfrm>
            <a:off x="304800" y="3505200"/>
            <a:ext cx="8260081" cy="950773"/>
          </a:xfrm>
          <a:prstGeom prst="rect">
            <a:avLst/>
          </a:prstGeom>
          <a:blipFill rotWithShape="1">
            <a:blip r:embed="rId4"/>
            <a:stretch>
              <a:fillRect l="-369" t="-23077" r="-1107" b="-12179"/>
            </a:stretch>
          </a:blipFill>
        </p:spPr>
        <p:txBody>
          <a:bodyPr/>
          <a:lstStyle/>
          <a:p>
            <a:pPr fontAlgn="auto">
              <a:spcBef>
                <a:spcPts val="0"/>
              </a:spcBef>
              <a:spcAft>
                <a:spcPts val="0"/>
              </a:spcAft>
              <a:defRPr/>
            </a:pPr>
            <a:r>
              <a:rPr lang="en-US" sz="1800">
                <a:noFill/>
                <a:latin typeface="+mn-lt"/>
              </a:rPr>
              <a:t> </a:t>
            </a:r>
          </a:p>
        </p:txBody>
      </p:sp>
      <p:sp>
        <p:nvSpPr>
          <p:cNvPr id="605190" name="Rectangle 4"/>
          <p:cNvSpPr>
            <a:spLocks noChangeArrowheads="1"/>
          </p:cNvSpPr>
          <p:nvPr/>
        </p:nvSpPr>
        <p:spPr bwMode="auto">
          <a:xfrm>
            <a:off x="304800" y="4751388"/>
            <a:ext cx="8458200" cy="1192212"/>
          </a:xfrm>
          <a:prstGeom prst="rect">
            <a:avLst/>
          </a:prstGeom>
          <a:noFill/>
          <a:ln w="9525">
            <a:noFill/>
            <a:miter lim="800000"/>
            <a:headEnd/>
            <a:tailEnd/>
          </a:ln>
        </p:spPr>
        <p:txBody>
          <a:bodyPr>
            <a:spAutoFit/>
          </a:bodyPr>
          <a:lstStyle/>
          <a:p>
            <a:pPr algn="just">
              <a:lnSpc>
                <a:spcPct val="150000"/>
              </a:lnSpc>
            </a:pPr>
            <a:r>
              <a:rPr lang="en-US" b="1">
                <a:solidFill>
                  <a:srgbClr val="FF0000"/>
                </a:solidFill>
                <a:latin typeface="Arial" pitchFamily="34" charset="0"/>
                <a:cs typeface="Arial" pitchFamily="34" charset="0"/>
              </a:rPr>
              <a:t>This rotation was realized by a numerically optimized amplitude and phase modulated radio frequency (RF) pulse using GRadient Ascent Pulse Engineering (GRAPE) technique</a:t>
            </a:r>
            <a:r>
              <a:rPr lang="en-US" b="1" baseline="30000">
                <a:solidFill>
                  <a:srgbClr val="FF0000"/>
                </a:solidFill>
                <a:latin typeface="Arial" pitchFamily="34" charset="0"/>
                <a:cs typeface="Arial" pitchFamily="34" charset="0"/>
              </a:rPr>
              <a:t>1</a:t>
            </a:r>
            <a:r>
              <a:rPr lang="en-US" b="1">
                <a:solidFill>
                  <a:srgbClr val="FF0000"/>
                </a:solidFill>
                <a:latin typeface="Arial" pitchFamily="34" charset="0"/>
                <a:cs typeface="Arial" pitchFamily="34" charset="0"/>
              </a:rPr>
              <a:t>.</a:t>
            </a:r>
          </a:p>
        </p:txBody>
      </p:sp>
      <p:sp>
        <p:nvSpPr>
          <p:cNvPr id="605191" name="TextBox 2"/>
          <p:cNvSpPr txBox="1">
            <a:spLocks noChangeArrowheads="1"/>
          </p:cNvSpPr>
          <p:nvPr/>
        </p:nvSpPr>
        <p:spPr bwMode="auto">
          <a:xfrm>
            <a:off x="1447800" y="6126163"/>
            <a:ext cx="6629400" cy="336550"/>
          </a:xfrm>
          <a:prstGeom prst="rect">
            <a:avLst/>
          </a:prstGeom>
          <a:noFill/>
          <a:ln w="9525">
            <a:noFill/>
            <a:miter lim="800000"/>
            <a:headEnd/>
            <a:tailEnd/>
          </a:ln>
        </p:spPr>
        <p:txBody>
          <a:bodyPr wrap="none">
            <a:spAutoFit/>
          </a:bodyPr>
          <a:lstStyle/>
          <a:p>
            <a:r>
              <a:rPr lang="en-US" b="1" baseline="30000">
                <a:solidFill>
                  <a:srgbClr val="7F00FF"/>
                </a:solidFill>
                <a:latin typeface="Arial" pitchFamily="34" charset="0"/>
                <a:cs typeface="Arial" pitchFamily="34" charset="0"/>
              </a:rPr>
              <a:t>1</a:t>
            </a:r>
            <a:r>
              <a:rPr lang="en-US" b="1">
                <a:solidFill>
                  <a:srgbClr val="7F00FF"/>
                </a:solidFill>
                <a:latin typeface="Arial" pitchFamily="34" charset="0"/>
                <a:cs typeface="Arial" pitchFamily="34" charset="0"/>
              </a:rPr>
              <a:t>N. Khaneja and S. J. Glaser et al., J. Magn. Reson. 172, 296 (2005).</a:t>
            </a:r>
          </a:p>
        </p:txBody>
      </p:sp>
      <p:sp>
        <p:nvSpPr>
          <p:cNvPr id="605198" name="Text Box 14"/>
          <p:cNvSpPr txBox="1">
            <a:spLocks noChangeArrowheads="1"/>
          </p:cNvSpPr>
          <p:nvPr/>
        </p:nvSpPr>
        <p:spPr bwMode="auto">
          <a:xfrm>
            <a:off x="3657600" y="2971800"/>
            <a:ext cx="4359275" cy="581025"/>
          </a:xfrm>
          <a:prstGeom prst="rect">
            <a:avLst/>
          </a:prstGeom>
          <a:noFill/>
          <a:ln w="9525">
            <a:noFill/>
            <a:miter lim="800000"/>
            <a:headEnd/>
            <a:tailEnd/>
          </a:ln>
          <a:effectLst/>
        </p:spPr>
        <p:txBody>
          <a:bodyPr>
            <a:spAutoFit/>
          </a:bodyPr>
          <a:lstStyle/>
          <a:p>
            <a:r>
              <a:rPr lang="en-US">
                <a:solidFill>
                  <a:srgbClr val="FF0000"/>
                </a:solidFill>
              </a:rPr>
              <a:t>Diagonal elements are chemical shifts and off-diagonal elements are couplings.</a:t>
            </a:r>
          </a:p>
        </p:txBody>
      </p:sp>
      <p:sp>
        <p:nvSpPr>
          <p:cNvPr id="605200" name="Rectangle 16"/>
          <p:cNvSpPr>
            <a:spLocks noChangeArrowheads="1"/>
          </p:cNvSpPr>
          <p:nvPr/>
        </p:nvSpPr>
        <p:spPr bwMode="auto">
          <a:xfrm>
            <a:off x="0" y="76200"/>
            <a:ext cx="9067800" cy="917575"/>
          </a:xfrm>
          <a:prstGeom prst="rect">
            <a:avLst/>
          </a:prstGeom>
          <a:noFill/>
          <a:ln w="9525">
            <a:noFill/>
            <a:miter lim="800000"/>
            <a:headEnd/>
            <a:tailEnd/>
          </a:ln>
          <a:effectLst/>
        </p:spPr>
        <p:txBody>
          <a:bodyPr>
            <a:spAutoFit/>
          </a:bodyPr>
          <a:lstStyle/>
          <a:p>
            <a:pPr algn="ctr">
              <a:lnSpc>
                <a:spcPct val="150000"/>
              </a:lnSpc>
              <a:buClr>
                <a:srgbClr val="C00000"/>
              </a:buClr>
              <a:buSzPct val="100000"/>
              <a:buFont typeface="Wingdings" pitchFamily="2" charset="2"/>
              <a:buChar char="Ø"/>
            </a:pPr>
            <a:r>
              <a:rPr lang="en-US" sz="1800" b="1">
                <a:solidFill>
                  <a:srgbClr val="000099"/>
                </a:solidFill>
                <a:latin typeface="Arial" pitchFamily="34" charset="0"/>
                <a:cs typeface="Arial" pitchFamily="34" charset="0"/>
              </a:rPr>
              <a:t>Here, we simulate experimentally the ground state of a 3-spin system in both the frustrated and non-frustrated regimes using NMR.</a:t>
            </a:r>
          </a:p>
        </p:txBody>
      </p:sp>
      <p:sp>
        <p:nvSpPr>
          <p:cNvPr id="605201" name="Text Box 17"/>
          <p:cNvSpPr txBox="1">
            <a:spLocks noChangeArrowheads="1"/>
          </p:cNvSpPr>
          <p:nvPr/>
        </p:nvSpPr>
        <p:spPr bwMode="auto">
          <a:xfrm>
            <a:off x="6248400" y="1765300"/>
            <a:ext cx="2667000" cy="825500"/>
          </a:xfrm>
          <a:prstGeom prst="rect">
            <a:avLst/>
          </a:prstGeom>
          <a:noFill/>
          <a:ln w="9525">
            <a:noFill/>
            <a:miter lim="800000"/>
            <a:headEnd/>
            <a:tailEnd/>
          </a:ln>
          <a:effectLst/>
        </p:spPr>
        <p:txBody>
          <a:bodyPr>
            <a:spAutoFit/>
          </a:bodyPr>
          <a:lstStyle/>
          <a:p>
            <a:r>
              <a:rPr lang="en-US"/>
              <a:t>Experiments at 290 K in a 500 MHz NMR Spectrometer of IISER-Pune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a:spLocks noRot="1" noChangeAspect="1" noMove="1" noResize="1" noEditPoints="1" noAdjustHandles="1" noChangeArrowheads="1" noChangeShapeType="1" noTextEdit="1"/>
          </p:cNvSpPr>
          <p:nvPr/>
        </p:nvSpPr>
        <p:spPr>
          <a:xfrm>
            <a:off x="783315" y="457200"/>
            <a:ext cx="6477000" cy="923330"/>
          </a:xfrm>
          <a:prstGeom prst="rect">
            <a:avLst/>
          </a:prstGeom>
          <a:blipFill rotWithShape="1">
            <a:blip r:embed="rId3"/>
            <a:stretch>
              <a:fillRect b="-4636"/>
            </a:stretch>
          </a:blipFill>
        </p:spPr>
        <p:txBody>
          <a:bodyPr/>
          <a:lstStyle/>
          <a:p>
            <a:pPr fontAlgn="auto">
              <a:spcBef>
                <a:spcPts val="0"/>
              </a:spcBef>
              <a:spcAft>
                <a:spcPts val="0"/>
              </a:spcAft>
              <a:defRPr/>
            </a:pPr>
            <a:r>
              <a:rPr lang="en-US" sz="1800">
                <a:noFill/>
                <a:latin typeface="+mn-lt"/>
              </a:rPr>
              <a:t> </a:t>
            </a:r>
          </a:p>
        </p:txBody>
      </p:sp>
      <p:sp>
        <p:nvSpPr>
          <p:cNvPr id="5" name="Rounded Rectangle 4"/>
          <p:cNvSpPr>
            <a:spLocks noRot="1" noChangeAspect="1" noMove="1" noResize="1" noEditPoints="1" noAdjustHandles="1" noChangeArrowheads="1" noChangeShapeType="1" noTextEdit="1"/>
          </p:cNvSpPr>
          <p:nvPr/>
        </p:nvSpPr>
        <p:spPr>
          <a:xfrm>
            <a:off x="4031247" y="3657600"/>
            <a:ext cx="997953" cy="609600"/>
          </a:xfrm>
          <a:prstGeom prst="roundRect">
            <a:avLst/>
          </a:prstGeom>
          <a:blipFill rotWithShape="1">
            <a:blip r:embed="rId4"/>
            <a:stretch>
              <a:fillRect r="-5357"/>
            </a:stretch>
          </a:blipFill>
          <a:ln>
            <a:solidFill>
              <a:srgbClr val="000099"/>
            </a:solidFill>
          </a:ln>
        </p:spPr>
        <p:txBody>
          <a:bodyPr/>
          <a:lstStyle/>
          <a:p>
            <a:pPr fontAlgn="auto">
              <a:spcBef>
                <a:spcPts val="0"/>
              </a:spcBef>
              <a:spcAft>
                <a:spcPts val="0"/>
              </a:spcAft>
              <a:defRPr/>
            </a:pPr>
            <a:r>
              <a:rPr lang="en-US" sz="1800">
                <a:noFill/>
                <a:latin typeface="+mn-lt"/>
              </a:rPr>
              <a:t> </a:t>
            </a:r>
          </a:p>
        </p:txBody>
      </p:sp>
      <p:sp>
        <p:nvSpPr>
          <p:cNvPr id="9" name="Rectangle 8"/>
          <p:cNvSpPr>
            <a:spLocks noRot="1" noChangeAspect="1" noMove="1" noResize="1" noEditPoints="1" noAdjustHandles="1" noChangeArrowheads="1" noChangeShapeType="1" noTextEdit="1"/>
          </p:cNvSpPr>
          <p:nvPr/>
        </p:nvSpPr>
        <p:spPr>
          <a:xfrm>
            <a:off x="2350903" y="1600200"/>
            <a:ext cx="2678297" cy="369332"/>
          </a:xfrm>
          <a:prstGeom prst="rect">
            <a:avLst/>
          </a:prstGeom>
          <a:blipFill rotWithShape="1">
            <a:blip r:embed="rId5"/>
            <a:stretch>
              <a:fillRect t="-121667" r="-9795" b="-186667"/>
            </a:stretch>
          </a:blipFill>
        </p:spPr>
        <p:txBody>
          <a:bodyPr/>
          <a:lstStyle/>
          <a:p>
            <a:pPr fontAlgn="auto">
              <a:spcBef>
                <a:spcPts val="0"/>
              </a:spcBef>
              <a:spcAft>
                <a:spcPts val="0"/>
              </a:spcAft>
              <a:defRPr/>
            </a:pPr>
            <a:r>
              <a:rPr lang="en-US" sz="1800">
                <a:noFill/>
                <a:latin typeface="+mn-lt"/>
              </a:rPr>
              <a:t> </a:t>
            </a:r>
          </a:p>
        </p:txBody>
      </p:sp>
      <p:sp>
        <p:nvSpPr>
          <p:cNvPr id="11" name="Rectangle 10"/>
          <p:cNvSpPr>
            <a:spLocks noRot="1" noChangeAspect="1" noMove="1" noResize="1" noEditPoints="1" noAdjustHandles="1" noChangeArrowheads="1" noChangeShapeType="1" noTextEdit="1"/>
          </p:cNvSpPr>
          <p:nvPr/>
        </p:nvSpPr>
        <p:spPr>
          <a:xfrm>
            <a:off x="2590800" y="2057400"/>
            <a:ext cx="2286267" cy="664606"/>
          </a:xfrm>
          <a:prstGeom prst="rect">
            <a:avLst/>
          </a:prstGeom>
          <a:blipFill rotWithShape="1">
            <a:blip r:embed="rId6"/>
            <a:stretch>
              <a:fillRect r="-1333"/>
            </a:stretch>
          </a:blipFill>
        </p:spPr>
        <p:txBody>
          <a:bodyPr/>
          <a:lstStyle/>
          <a:p>
            <a:pPr fontAlgn="auto">
              <a:spcBef>
                <a:spcPts val="0"/>
              </a:spcBef>
              <a:spcAft>
                <a:spcPts val="0"/>
              </a:spcAft>
              <a:defRPr/>
            </a:pPr>
            <a:r>
              <a:rPr lang="en-US" sz="1800">
                <a:noFill/>
                <a:latin typeface="+mn-lt"/>
              </a:rPr>
              <a:t> </a:t>
            </a:r>
          </a:p>
        </p:txBody>
      </p:sp>
      <p:sp>
        <p:nvSpPr>
          <p:cNvPr id="12" name="Rounded Rectangle 11"/>
          <p:cNvSpPr>
            <a:spLocks noRot="1" noChangeAspect="1" noMove="1" noResize="1" noEditPoints="1" noAdjustHandles="1" noChangeArrowheads="1" noChangeShapeType="1" noTextEdit="1"/>
          </p:cNvSpPr>
          <p:nvPr/>
        </p:nvSpPr>
        <p:spPr>
          <a:xfrm>
            <a:off x="990600" y="5025628"/>
            <a:ext cx="838200" cy="609600"/>
          </a:xfrm>
          <a:prstGeom prst="roundRect">
            <a:avLst/>
          </a:prstGeom>
          <a:blipFill rotWithShape="1">
            <a:blip r:embed="rId7"/>
            <a:stretch>
              <a:fillRect l="-2128" r="-9220"/>
            </a:stretch>
          </a:blipFill>
          <a:ln>
            <a:solidFill>
              <a:srgbClr val="000099"/>
            </a:solidFill>
          </a:ln>
        </p:spPr>
        <p:txBody>
          <a:bodyPr/>
          <a:lstStyle/>
          <a:p>
            <a:pPr fontAlgn="auto">
              <a:spcBef>
                <a:spcPts val="0"/>
              </a:spcBef>
              <a:spcAft>
                <a:spcPts val="0"/>
              </a:spcAft>
              <a:defRPr/>
            </a:pPr>
            <a:r>
              <a:rPr lang="en-US" sz="1800">
                <a:noFill/>
                <a:latin typeface="+mn-lt"/>
              </a:rPr>
              <a:t> </a:t>
            </a:r>
          </a:p>
        </p:txBody>
      </p:sp>
      <p:sp>
        <p:nvSpPr>
          <p:cNvPr id="14" name="Rounded Rectangle 13"/>
          <p:cNvSpPr>
            <a:spLocks noRot="1" noChangeAspect="1" noMove="1" noResize="1" noEditPoints="1" noAdjustHandles="1" noChangeArrowheads="1" noChangeShapeType="1" noTextEdit="1"/>
          </p:cNvSpPr>
          <p:nvPr/>
        </p:nvSpPr>
        <p:spPr>
          <a:xfrm>
            <a:off x="7307707" y="5056108"/>
            <a:ext cx="761879" cy="609600"/>
          </a:xfrm>
          <a:prstGeom prst="roundRect">
            <a:avLst/>
          </a:prstGeom>
          <a:blipFill rotWithShape="1">
            <a:blip r:embed="rId8"/>
            <a:stretch>
              <a:fillRect l="-3101" r="-33333"/>
            </a:stretch>
          </a:blipFill>
          <a:ln>
            <a:solidFill>
              <a:srgbClr val="000099"/>
            </a:solidFill>
          </a:ln>
        </p:spPr>
        <p:txBody>
          <a:bodyPr/>
          <a:lstStyle/>
          <a:p>
            <a:pPr fontAlgn="auto">
              <a:spcBef>
                <a:spcPts val="0"/>
              </a:spcBef>
              <a:spcAft>
                <a:spcPts val="0"/>
              </a:spcAft>
              <a:defRPr/>
            </a:pPr>
            <a:r>
              <a:rPr lang="en-US" sz="1800">
                <a:noFill/>
                <a:latin typeface="+mn-lt"/>
              </a:rPr>
              <a:t> </a:t>
            </a:r>
          </a:p>
        </p:txBody>
      </p:sp>
      <p:cxnSp>
        <p:nvCxnSpPr>
          <p:cNvPr id="15" name="Straight Arrow Connector 14"/>
          <p:cNvCxnSpPr>
            <a:stCxn id="5" idx="3"/>
            <a:endCxn id="14" idx="1"/>
          </p:cNvCxnSpPr>
          <p:nvPr/>
        </p:nvCxnSpPr>
        <p:spPr>
          <a:xfrm>
            <a:off x="5029200" y="3962400"/>
            <a:ext cx="2278063" cy="1398588"/>
          </a:xfrm>
          <a:prstGeom prst="straightConnector1">
            <a:avLst/>
          </a:prstGeom>
          <a:ln w="25400">
            <a:solidFill>
              <a:srgbClr val="B80000"/>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1"/>
            <a:endCxn id="12" idx="3"/>
          </p:cNvCxnSpPr>
          <p:nvPr/>
        </p:nvCxnSpPr>
        <p:spPr>
          <a:xfrm flipH="1">
            <a:off x="1828800" y="3962400"/>
            <a:ext cx="2201863" cy="1368425"/>
          </a:xfrm>
          <a:prstGeom prst="straightConnector1">
            <a:avLst/>
          </a:prstGeom>
          <a:ln w="25400">
            <a:solidFill>
              <a:srgbClr val="B80000"/>
            </a:solidFill>
            <a:tailEnd type="arrow" w="med" len="lg"/>
          </a:ln>
        </p:spPr>
        <p:style>
          <a:lnRef idx="1">
            <a:schemeClr val="accent1"/>
          </a:lnRef>
          <a:fillRef idx="0">
            <a:schemeClr val="accent1"/>
          </a:fillRef>
          <a:effectRef idx="0">
            <a:schemeClr val="accent1"/>
          </a:effectRef>
          <a:fontRef idx="minor">
            <a:schemeClr val="tx1"/>
          </a:fontRef>
        </p:style>
      </p:cxnSp>
      <p:sp>
        <p:nvSpPr>
          <p:cNvPr id="22" name="TextBox 21"/>
          <p:cNvSpPr txBox="1">
            <a:spLocks noRot="1" noChangeAspect="1" noMove="1" noResize="1" noEditPoints="1" noAdjustHandles="1" noChangeArrowheads="1" noChangeShapeType="1" noTextEdit="1"/>
          </p:cNvSpPr>
          <p:nvPr/>
        </p:nvSpPr>
        <p:spPr>
          <a:xfrm>
            <a:off x="5943600" y="3741896"/>
            <a:ext cx="1982915" cy="369332"/>
          </a:xfrm>
          <a:prstGeom prst="rect">
            <a:avLst/>
          </a:prstGeom>
          <a:blipFill rotWithShape="1">
            <a:blip r:embed="rId9"/>
            <a:stretch>
              <a:fillRect l="-308" t="-8333" r="-4308" b="-26667"/>
            </a:stretch>
          </a:blipFill>
        </p:spPr>
        <p:txBody>
          <a:bodyPr/>
          <a:lstStyle/>
          <a:p>
            <a:pPr fontAlgn="auto">
              <a:spcBef>
                <a:spcPts val="0"/>
              </a:spcBef>
              <a:spcAft>
                <a:spcPts val="0"/>
              </a:spcAft>
              <a:defRPr/>
            </a:pPr>
            <a:r>
              <a:rPr lang="en-US" sz="1800">
                <a:noFill/>
                <a:latin typeface="+mn-lt"/>
              </a:rPr>
              <a:t> </a:t>
            </a:r>
          </a:p>
        </p:txBody>
      </p:sp>
      <p:sp>
        <p:nvSpPr>
          <p:cNvPr id="23" name="TextBox 22"/>
          <p:cNvSpPr txBox="1">
            <a:spLocks noRot="1" noChangeAspect="1" noMove="1" noResize="1" noEditPoints="1" noAdjustHandles="1" noChangeArrowheads="1" noChangeShapeType="1" noTextEdit="1"/>
          </p:cNvSpPr>
          <p:nvPr/>
        </p:nvSpPr>
        <p:spPr>
          <a:xfrm>
            <a:off x="5715000" y="4122896"/>
            <a:ext cx="2480872" cy="369332"/>
          </a:xfrm>
          <a:prstGeom prst="rect">
            <a:avLst/>
          </a:prstGeom>
          <a:blipFill rotWithShape="1">
            <a:blip r:embed="rId10"/>
            <a:stretch>
              <a:fillRect t="-8197" r="-4433" b="-24590"/>
            </a:stretch>
          </a:blipFill>
        </p:spPr>
        <p:txBody>
          <a:bodyPr/>
          <a:lstStyle/>
          <a:p>
            <a:pPr fontAlgn="auto">
              <a:spcBef>
                <a:spcPts val="0"/>
              </a:spcBef>
              <a:spcAft>
                <a:spcPts val="0"/>
              </a:spcAft>
              <a:defRPr/>
            </a:pPr>
            <a:r>
              <a:rPr lang="en-US" sz="1800">
                <a:noFill/>
                <a:latin typeface="+mn-lt"/>
              </a:rPr>
              <a:t> </a:t>
            </a:r>
          </a:p>
        </p:txBody>
      </p:sp>
      <p:sp>
        <p:nvSpPr>
          <p:cNvPr id="24" name="TextBox 23"/>
          <p:cNvSpPr txBox="1">
            <a:spLocks noRot="1" noChangeAspect="1" noMove="1" noResize="1" noEditPoints="1" noAdjustHandles="1" noChangeArrowheads="1" noChangeShapeType="1" noTextEdit="1"/>
          </p:cNvSpPr>
          <p:nvPr/>
        </p:nvSpPr>
        <p:spPr>
          <a:xfrm>
            <a:off x="1192251" y="3699748"/>
            <a:ext cx="1982915" cy="369332"/>
          </a:xfrm>
          <a:prstGeom prst="rect">
            <a:avLst/>
          </a:prstGeom>
          <a:blipFill rotWithShape="1">
            <a:blip r:embed="rId11"/>
            <a:stretch>
              <a:fillRect l="-615" t="-8197" r="-4308" b="-24590"/>
            </a:stretch>
          </a:blipFill>
        </p:spPr>
        <p:txBody>
          <a:bodyPr/>
          <a:lstStyle/>
          <a:p>
            <a:pPr fontAlgn="auto">
              <a:spcBef>
                <a:spcPts val="0"/>
              </a:spcBef>
              <a:spcAft>
                <a:spcPts val="0"/>
              </a:spcAft>
              <a:defRPr/>
            </a:pPr>
            <a:r>
              <a:rPr lang="en-US" sz="1800">
                <a:noFill/>
                <a:latin typeface="+mn-lt"/>
              </a:rPr>
              <a:t> </a:t>
            </a:r>
          </a:p>
        </p:txBody>
      </p:sp>
      <p:sp>
        <p:nvSpPr>
          <p:cNvPr id="25" name="TextBox 24"/>
          <p:cNvSpPr txBox="1">
            <a:spLocks noRot="1" noChangeAspect="1" noMove="1" noResize="1" noEditPoints="1" noAdjustHandles="1" noChangeArrowheads="1" noChangeShapeType="1" noTextEdit="1"/>
          </p:cNvSpPr>
          <p:nvPr/>
        </p:nvSpPr>
        <p:spPr>
          <a:xfrm>
            <a:off x="855816" y="4046696"/>
            <a:ext cx="2557816" cy="369332"/>
          </a:xfrm>
          <a:prstGeom prst="rect">
            <a:avLst/>
          </a:prstGeom>
          <a:blipFill rotWithShape="1">
            <a:blip r:embed="rId12"/>
            <a:stretch>
              <a:fillRect t="-8333" r="-4286" b="-26667"/>
            </a:stretch>
          </a:blipFill>
        </p:spPr>
        <p:txBody>
          <a:bodyPr/>
          <a:lstStyle/>
          <a:p>
            <a:pPr fontAlgn="auto">
              <a:spcBef>
                <a:spcPts val="0"/>
              </a:spcBef>
              <a:spcAft>
                <a:spcPts val="0"/>
              </a:spcAft>
              <a:defRPr/>
            </a:pPr>
            <a:r>
              <a:rPr lang="en-US" sz="1800">
                <a:noFill/>
                <a:latin typeface="+mn-lt"/>
              </a:rPr>
              <a:t> </a:t>
            </a:r>
          </a:p>
        </p:txBody>
      </p:sp>
      <p:sp>
        <p:nvSpPr>
          <p:cNvPr id="26" name="TextBox 25"/>
          <p:cNvSpPr txBox="1">
            <a:spLocks noRot="1" noChangeAspect="1" noMove="1" noResize="1" noEditPoints="1" noAdjustHandles="1" noChangeArrowheads="1" noChangeShapeType="1" noTextEdit="1"/>
          </p:cNvSpPr>
          <p:nvPr/>
        </p:nvSpPr>
        <p:spPr>
          <a:xfrm>
            <a:off x="1192251" y="2895600"/>
            <a:ext cx="6487097" cy="369332"/>
          </a:xfrm>
          <a:prstGeom prst="rect">
            <a:avLst/>
          </a:prstGeom>
          <a:blipFill rotWithShape="1">
            <a:blip r:embed="rId13"/>
            <a:stretch>
              <a:fillRect t="-8197" r="-752" b="-24590"/>
            </a:stretch>
          </a:blipFill>
        </p:spPr>
        <p:txBody>
          <a:bodyPr/>
          <a:lstStyle/>
          <a:p>
            <a:pPr fontAlgn="auto">
              <a:spcBef>
                <a:spcPts val="0"/>
              </a:spcBef>
              <a:spcAft>
                <a:spcPts val="0"/>
              </a:spcAft>
              <a:defRPr/>
            </a:pPr>
            <a:r>
              <a:rPr lang="en-US" sz="1800">
                <a:noFill/>
                <a:latin typeface="+mn-lt"/>
              </a:rPr>
              <a:t> </a:t>
            </a:r>
          </a:p>
        </p:txBody>
      </p:sp>
      <p:sp>
        <p:nvSpPr>
          <p:cNvPr id="586767" name="TextBox 1"/>
          <p:cNvSpPr txBox="1">
            <a:spLocks noChangeArrowheads="1"/>
          </p:cNvSpPr>
          <p:nvPr/>
        </p:nvSpPr>
        <p:spPr bwMode="auto">
          <a:xfrm>
            <a:off x="692150" y="5791200"/>
            <a:ext cx="1609725" cy="338138"/>
          </a:xfrm>
          <a:prstGeom prst="rect">
            <a:avLst/>
          </a:prstGeom>
          <a:noFill/>
          <a:ln w="9525">
            <a:noFill/>
            <a:miter lim="800000"/>
            <a:headEnd/>
            <a:tailEnd/>
          </a:ln>
        </p:spPr>
        <p:txBody>
          <a:bodyPr wrap="none">
            <a:spAutoFit/>
          </a:bodyPr>
          <a:lstStyle/>
          <a:p>
            <a:r>
              <a:rPr lang="en-US" b="1">
                <a:solidFill>
                  <a:srgbClr val="7F00FF"/>
                </a:solidFill>
                <a:latin typeface="Arial" pitchFamily="34" charset="0"/>
                <a:cs typeface="Arial" pitchFamily="34" charset="0"/>
              </a:rPr>
              <a:t>Non-frustrated</a:t>
            </a:r>
          </a:p>
        </p:txBody>
      </p:sp>
      <p:sp>
        <p:nvSpPr>
          <p:cNvPr id="586768" name="TextBox 2"/>
          <p:cNvSpPr txBox="1">
            <a:spLocks noChangeArrowheads="1"/>
          </p:cNvSpPr>
          <p:nvPr/>
        </p:nvSpPr>
        <p:spPr bwMode="auto">
          <a:xfrm>
            <a:off x="7145338" y="5791200"/>
            <a:ext cx="1200150" cy="338138"/>
          </a:xfrm>
          <a:prstGeom prst="rect">
            <a:avLst/>
          </a:prstGeom>
          <a:noFill/>
          <a:ln w="9525">
            <a:noFill/>
            <a:miter lim="800000"/>
            <a:headEnd/>
            <a:tailEnd/>
          </a:ln>
        </p:spPr>
        <p:txBody>
          <a:bodyPr wrap="none">
            <a:spAutoFit/>
          </a:bodyPr>
          <a:lstStyle/>
          <a:p>
            <a:r>
              <a:rPr lang="en-US" b="1">
                <a:solidFill>
                  <a:srgbClr val="7F00FF"/>
                </a:solidFill>
                <a:latin typeface="Arial" pitchFamily="34" charset="0"/>
                <a:cs typeface="Arial" pitchFamily="34" charset="0"/>
              </a:rPr>
              <a:t>Frustrated</a:t>
            </a:r>
          </a:p>
        </p:txBody>
      </p:sp>
      <p:sp>
        <p:nvSpPr>
          <p:cNvPr id="586769" name="Text Box 17"/>
          <p:cNvSpPr txBox="1">
            <a:spLocks noChangeArrowheads="1"/>
          </p:cNvSpPr>
          <p:nvPr/>
        </p:nvSpPr>
        <p:spPr bwMode="auto">
          <a:xfrm>
            <a:off x="593725" y="6310313"/>
            <a:ext cx="184150" cy="336550"/>
          </a:xfrm>
          <a:prstGeom prst="rect">
            <a:avLst/>
          </a:prstGeom>
          <a:noFill/>
          <a:ln w="9525">
            <a:noFill/>
            <a:miter lim="800000"/>
            <a:headEnd/>
            <a:tailEnd/>
          </a:ln>
          <a:effectLst/>
        </p:spPr>
        <p:txBody>
          <a:bodyPr wrap="none">
            <a:spAutoFit/>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385763" y="152400"/>
            <a:ext cx="8408987"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r>
              <a:rPr lang="en-US" u="sng">
                <a:solidFill>
                  <a:schemeClr val="bg1"/>
                </a:solidFill>
              </a:rPr>
              <a:t>Experimental Techniques for Quantum Computation</a:t>
            </a:r>
            <a:r>
              <a:rPr lang="en-US">
                <a:solidFill>
                  <a:schemeClr val="bg1"/>
                </a:solidFill>
              </a:rPr>
              <a:t>:</a:t>
            </a:r>
            <a:endParaRPr lang="en-US" sz="2400" u="sng">
              <a:solidFill>
                <a:schemeClr val="bg1"/>
              </a:solidFill>
            </a:endParaRPr>
          </a:p>
        </p:txBody>
      </p:sp>
      <p:sp>
        <p:nvSpPr>
          <p:cNvPr id="35843" name="Text Box 3"/>
          <p:cNvSpPr txBox="1">
            <a:spLocks noChangeArrowheads="1"/>
          </p:cNvSpPr>
          <p:nvPr/>
        </p:nvSpPr>
        <p:spPr bwMode="auto">
          <a:xfrm>
            <a:off x="381000" y="838200"/>
            <a:ext cx="38417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sz="2400">
                <a:solidFill>
                  <a:srgbClr val="FFFF00"/>
                </a:solidFill>
              </a:rPr>
              <a:t>1. Trapped Ions</a:t>
            </a:r>
            <a:r>
              <a:rPr lang="en-US" sz="2400" b="0">
                <a:solidFill>
                  <a:schemeClr val="bg1"/>
                </a:solidFill>
              </a:rPr>
              <a:t>                       </a:t>
            </a:r>
          </a:p>
        </p:txBody>
      </p:sp>
      <p:sp>
        <p:nvSpPr>
          <p:cNvPr id="35844" name="Rectangle 4"/>
          <p:cNvSpPr>
            <a:spLocks noChangeArrowheads="1"/>
          </p:cNvSpPr>
          <p:nvPr/>
        </p:nvSpPr>
        <p:spPr bwMode="auto">
          <a:xfrm>
            <a:off x="533400" y="3505200"/>
            <a:ext cx="2413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nchor="ctr">
            <a:spAutoFit/>
          </a:bodyPr>
          <a:lstStyle/>
          <a:p>
            <a:pPr algn="ctr" eaLnBrk="0" hangingPunct="0"/>
            <a:r>
              <a:rPr lang="en-US" sz="2400">
                <a:solidFill>
                  <a:srgbClr val="FFFF00"/>
                </a:solidFill>
              </a:rPr>
              <a:t>4. Quantum Dots</a:t>
            </a:r>
          </a:p>
        </p:txBody>
      </p:sp>
      <p:sp>
        <p:nvSpPr>
          <p:cNvPr id="35845" name="Rectangle 5"/>
          <p:cNvSpPr>
            <a:spLocks noChangeArrowheads="1"/>
          </p:cNvSpPr>
          <p:nvPr/>
        </p:nvSpPr>
        <p:spPr bwMode="auto">
          <a:xfrm>
            <a:off x="5562600" y="685800"/>
            <a:ext cx="3611563" cy="118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nchor="ctr">
            <a:spAutoFit/>
          </a:bodyPr>
          <a:lstStyle/>
          <a:p>
            <a:pPr algn="ctr" eaLnBrk="0" hangingPunct="0"/>
            <a:r>
              <a:rPr lang="en-US" sz="2400">
                <a:solidFill>
                  <a:srgbClr val="FFFF00"/>
                </a:solidFill>
              </a:rPr>
              <a:t>3. Cavity Quantum </a:t>
            </a:r>
          </a:p>
          <a:p>
            <a:pPr algn="ctr" eaLnBrk="0" hangingPunct="0"/>
            <a:r>
              <a:rPr lang="en-US" sz="2400">
                <a:solidFill>
                  <a:srgbClr val="FFFF00"/>
                </a:solidFill>
              </a:rPr>
              <a:t>    Electrodynamics (QED)</a:t>
            </a:r>
          </a:p>
          <a:p>
            <a:pPr algn="ctr" eaLnBrk="0" hangingPunct="0"/>
            <a:endParaRPr lang="en-US" sz="2400">
              <a:solidFill>
                <a:srgbClr val="FFFF00"/>
              </a:solidFill>
            </a:endParaRPr>
          </a:p>
        </p:txBody>
      </p:sp>
      <p:sp>
        <p:nvSpPr>
          <p:cNvPr id="35846" name="Rectangle 6"/>
          <p:cNvSpPr>
            <a:spLocks noChangeArrowheads="1"/>
          </p:cNvSpPr>
          <p:nvPr/>
        </p:nvSpPr>
        <p:spPr bwMode="auto">
          <a:xfrm>
            <a:off x="4495800" y="3505200"/>
            <a:ext cx="4648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nchor="ctr">
            <a:spAutoFit/>
          </a:bodyPr>
          <a:lstStyle/>
          <a:p>
            <a:pPr algn="ctr" eaLnBrk="0" hangingPunct="0"/>
            <a:r>
              <a:rPr lang="en-US" sz="2400">
                <a:solidFill>
                  <a:srgbClr val="FFFF00"/>
                </a:solidFill>
              </a:rPr>
              <a:t>        6. NMR</a:t>
            </a:r>
          </a:p>
        </p:txBody>
      </p:sp>
      <p:graphicFrame>
        <p:nvGraphicFramePr>
          <p:cNvPr id="35847" name="Object 7"/>
          <p:cNvGraphicFramePr>
            <a:graphicFrameLocks noChangeAspect="1"/>
          </p:cNvGraphicFramePr>
          <p:nvPr/>
        </p:nvGraphicFramePr>
        <p:xfrm>
          <a:off x="609600" y="1566863"/>
          <a:ext cx="2286000" cy="1785937"/>
        </p:xfrm>
        <a:graphic>
          <a:graphicData uri="http://schemas.openxmlformats.org/presentationml/2006/ole">
            <p:oleObj spid="_x0000_s4117" name="Slide" r:id="rId4" imgW="4543143" imgH="3402923" progId="PowerPoint.Slide.8">
              <p:embed/>
            </p:oleObj>
          </a:graphicData>
        </a:graphic>
      </p:graphicFrame>
      <p:graphicFrame>
        <p:nvGraphicFramePr>
          <p:cNvPr id="35848" name="Object 8"/>
          <p:cNvGraphicFramePr>
            <a:graphicFrameLocks noChangeAspect="1"/>
          </p:cNvGraphicFramePr>
          <p:nvPr/>
        </p:nvGraphicFramePr>
        <p:xfrm>
          <a:off x="685800" y="4114800"/>
          <a:ext cx="2209800" cy="1730375"/>
        </p:xfrm>
        <a:graphic>
          <a:graphicData uri="http://schemas.openxmlformats.org/presentationml/2006/ole">
            <p:oleObj spid="_x0000_s4118" name="Slide" r:id="rId5" imgW="4543143" imgH="3402923" progId="PowerPoint.Slide.8">
              <p:embed/>
            </p:oleObj>
          </a:graphicData>
        </a:graphic>
      </p:graphicFrame>
      <p:pic>
        <p:nvPicPr>
          <p:cNvPr id="35849" name="Picture 9" descr="nmrspectromete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248400" y="4100513"/>
            <a:ext cx="2133600" cy="176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50" name="Picture 10"/>
          <p:cNvPicPr>
            <a:picLocks noChangeAspect="1" noChangeArrowheads="1"/>
          </p:cNvPicPr>
          <p:nvPr/>
        </p:nvPicPr>
        <p:blipFill>
          <a:blip r:embed="rId7" cstate="print">
            <a:extLst>
              <a:ext uri="{28A0092B-C50C-407E-A947-70E740481C1C}">
                <a14:useLocalDpi xmlns:a14="http://schemas.microsoft.com/office/drawing/2010/main" xmlns="" val="0"/>
              </a:ext>
            </a:extLst>
          </a:blip>
          <a:srcRect l="3751" t="24382" r="11250" b="6868"/>
          <a:stretch>
            <a:fillRect/>
          </a:stretch>
        </p:blipFill>
        <p:spPr bwMode="auto">
          <a:xfrm>
            <a:off x="6324600" y="1676400"/>
            <a:ext cx="1981200" cy="1600200"/>
          </a:xfrm>
          <a:prstGeom prst="rect">
            <a:avLst/>
          </a:prstGeom>
          <a:solidFill>
            <a:srgbClr val="FFDFCD"/>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5851" name="Text Box 11"/>
          <p:cNvSpPr txBox="1">
            <a:spLocks noChangeArrowheads="1"/>
          </p:cNvSpPr>
          <p:nvPr/>
        </p:nvSpPr>
        <p:spPr bwMode="auto">
          <a:xfrm>
            <a:off x="311150" y="5867400"/>
            <a:ext cx="38798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sz="2400" b="0">
                <a:solidFill>
                  <a:srgbClr val="FFFF00"/>
                </a:solidFill>
              </a:rPr>
              <a:t>7. </a:t>
            </a:r>
            <a:r>
              <a:rPr lang="en-US" sz="2400">
                <a:solidFill>
                  <a:srgbClr val="FFFF00"/>
                </a:solidFill>
              </a:rPr>
              <a:t>Josephson junction qubits</a:t>
            </a:r>
          </a:p>
        </p:txBody>
      </p:sp>
      <p:sp>
        <p:nvSpPr>
          <p:cNvPr id="35852" name="Text Box 12"/>
          <p:cNvSpPr txBox="1">
            <a:spLocks noChangeArrowheads="1"/>
          </p:cNvSpPr>
          <p:nvPr/>
        </p:nvSpPr>
        <p:spPr bwMode="auto">
          <a:xfrm>
            <a:off x="306388" y="6324600"/>
            <a:ext cx="594201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sz="2400">
                <a:solidFill>
                  <a:srgbClr val="FFFF00"/>
                </a:solidFill>
              </a:rPr>
              <a:t>8. Fullerence based ESR quantum computer</a:t>
            </a:r>
            <a:endParaRPr lang="en-US" sz="2400" b="0">
              <a:solidFill>
                <a:srgbClr val="FFFF00"/>
              </a:solidFill>
            </a:endParaRPr>
          </a:p>
        </p:txBody>
      </p:sp>
      <p:pic>
        <p:nvPicPr>
          <p:cNvPr id="35853" name="Picture 13" descr="ANd9GcSrx3NavfLPmlZWK9cgN7g1ebAWjL03nbMv75xOsQey7aZDo0w&amp;t=1&amp;h=172&amp;w=217&amp;usg=__0tVeCuUUy-7nKOd0hMbnlpl2tX8="/>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3352800" y="4114800"/>
            <a:ext cx="23622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54" name="Text Box 14"/>
          <p:cNvSpPr txBox="1">
            <a:spLocks noChangeArrowheads="1"/>
          </p:cNvSpPr>
          <p:nvPr/>
        </p:nvSpPr>
        <p:spPr bwMode="auto">
          <a:xfrm>
            <a:off x="3505200" y="3505200"/>
            <a:ext cx="20399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2400">
                <a:solidFill>
                  <a:srgbClr val="FFFF00"/>
                </a:solidFill>
              </a:rPr>
              <a:t>5. Cold Atoms</a:t>
            </a:r>
          </a:p>
        </p:txBody>
      </p:sp>
      <p:pic>
        <p:nvPicPr>
          <p:cNvPr id="35855" name="Picture 15"/>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3200400" y="1533525"/>
            <a:ext cx="2619375" cy="181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5856" name="Text Box 16"/>
          <p:cNvSpPr txBox="1">
            <a:spLocks noChangeArrowheads="1"/>
          </p:cNvSpPr>
          <p:nvPr/>
        </p:nvSpPr>
        <p:spPr bwMode="auto">
          <a:xfrm>
            <a:off x="2971800" y="727075"/>
            <a:ext cx="28956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2400">
                <a:solidFill>
                  <a:srgbClr val="FFFF00"/>
                </a:solidFill>
              </a:rPr>
              <a:t>2. Polarized Photons         	Lasers</a:t>
            </a:r>
          </a:p>
        </p:txBody>
      </p:sp>
      <p:sp>
        <p:nvSpPr>
          <p:cNvPr id="35857"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B57AF7F0-79C6-4B1F-A829-90E720F84374}" type="slidenum">
              <a:rPr lang="en-US" sz="1400" b="0" smtClean="0"/>
              <a:pPr eaLnBrk="1" hangingPunct="1"/>
              <a:t>2</a:t>
            </a:fld>
            <a:endParaRPr lang="en-US" sz="1400" b="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1090" name="Picture 8"/>
          <p:cNvPicPr>
            <a:picLocks noChangeAspect="1" noChangeArrowheads="1"/>
          </p:cNvPicPr>
          <p:nvPr/>
        </p:nvPicPr>
        <p:blipFill>
          <a:blip r:embed="rId3"/>
          <a:srcRect b="5267"/>
          <a:stretch>
            <a:fillRect/>
          </a:stretch>
        </p:blipFill>
        <p:spPr bwMode="auto">
          <a:xfrm>
            <a:off x="1508125" y="760413"/>
            <a:ext cx="6569075" cy="5564187"/>
          </a:xfrm>
          <a:prstGeom prst="rect">
            <a:avLst/>
          </a:prstGeom>
          <a:noFill/>
          <a:ln w="9525">
            <a:noFill/>
            <a:miter lim="800000"/>
            <a:headEnd/>
            <a:tailEnd/>
          </a:ln>
        </p:spPr>
      </p:pic>
      <p:sp>
        <p:nvSpPr>
          <p:cNvPr id="601091" name="TextBox 1"/>
          <p:cNvSpPr txBox="1">
            <a:spLocks noChangeArrowheads="1"/>
          </p:cNvSpPr>
          <p:nvPr/>
        </p:nvSpPr>
        <p:spPr bwMode="auto">
          <a:xfrm>
            <a:off x="2514600" y="228600"/>
            <a:ext cx="4214813" cy="396875"/>
          </a:xfrm>
          <a:prstGeom prst="rect">
            <a:avLst/>
          </a:prstGeom>
          <a:noFill/>
          <a:ln w="9525">
            <a:noFill/>
            <a:miter lim="800000"/>
            <a:headEnd/>
            <a:tailEnd/>
          </a:ln>
        </p:spPr>
        <p:txBody>
          <a:bodyPr wrap="none">
            <a:spAutoFit/>
          </a:bodyPr>
          <a:lstStyle/>
          <a:p>
            <a:r>
              <a:rPr lang="en-US" sz="2000" b="1">
                <a:solidFill>
                  <a:srgbClr val="960000"/>
                </a:solidFill>
                <a:latin typeface="Arial" pitchFamily="34" charset="0"/>
                <a:cs typeface="Arial" pitchFamily="34" charset="0"/>
              </a:rPr>
              <a:t>Multipartite quantum correlations</a:t>
            </a:r>
          </a:p>
        </p:txBody>
      </p:sp>
      <p:sp>
        <p:nvSpPr>
          <p:cNvPr id="5" name="Rounded Rectangular Callout 4"/>
          <p:cNvSpPr>
            <a:spLocks noChangeArrowheads="1"/>
          </p:cNvSpPr>
          <p:nvPr/>
        </p:nvSpPr>
        <p:spPr bwMode="auto">
          <a:xfrm rot="-5400000">
            <a:off x="499268" y="2047082"/>
            <a:ext cx="1090613" cy="1568450"/>
          </a:xfrm>
          <a:prstGeom prst="wedgeRoundRectCallout">
            <a:avLst>
              <a:gd name="adj1" fmla="val 68338"/>
              <a:gd name="adj2" fmla="val 61130"/>
              <a:gd name="adj3" fmla="val 16667"/>
            </a:avLst>
          </a:prstGeom>
          <a:noFill/>
          <a:ln w="25400" algn="ctr">
            <a:solidFill>
              <a:srgbClr val="C80000"/>
            </a:solidFill>
            <a:miter lim="800000"/>
            <a:headEnd/>
            <a:tailEnd/>
          </a:ln>
        </p:spPr>
        <p:txBody>
          <a:bodyPr vert="eaVert" anchor="ctr"/>
          <a:lstStyle/>
          <a:p>
            <a:pPr algn="ctr"/>
            <a:r>
              <a:rPr lang="en-US" sz="1600" b="1" dirty="0">
                <a:solidFill>
                  <a:srgbClr val="7F00FF"/>
                </a:solidFill>
                <a:latin typeface="Calibri" pitchFamily="34" charset="0"/>
              </a:rPr>
              <a:t>Non-frustrated regime: Higher correlations</a:t>
            </a:r>
          </a:p>
        </p:txBody>
      </p:sp>
      <p:sp>
        <p:nvSpPr>
          <p:cNvPr id="7" name="Rounded Rectangular Callout 6"/>
          <p:cNvSpPr/>
          <p:nvPr/>
        </p:nvSpPr>
        <p:spPr>
          <a:xfrm rot="16200000">
            <a:off x="7843044" y="2672556"/>
            <a:ext cx="990600" cy="1284288"/>
          </a:xfrm>
          <a:prstGeom prst="wedgeRoundRectCallout">
            <a:avLst>
              <a:gd name="adj1" fmla="val 66038"/>
              <a:gd name="adj2" fmla="val -80214"/>
              <a:gd name="adj3" fmla="val 16667"/>
            </a:avLst>
          </a:prstGeom>
          <a:noFill/>
          <a:ln>
            <a:solidFill>
              <a:srgbClr val="C80000"/>
            </a:solid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fontAlgn="auto">
              <a:spcBef>
                <a:spcPts val="0"/>
              </a:spcBef>
              <a:spcAft>
                <a:spcPts val="0"/>
              </a:spcAft>
              <a:defRPr/>
            </a:pPr>
            <a:r>
              <a:rPr lang="en-US" sz="1600" b="1" dirty="0">
                <a:solidFill>
                  <a:srgbClr val="7F00FF"/>
                </a:solidFill>
              </a:rPr>
              <a:t>Frustrated regime:</a:t>
            </a:r>
          </a:p>
          <a:p>
            <a:pPr algn="ctr" fontAlgn="auto">
              <a:spcBef>
                <a:spcPts val="0"/>
              </a:spcBef>
              <a:spcAft>
                <a:spcPts val="0"/>
              </a:spcAft>
              <a:defRPr/>
            </a:pPr>
            <a:r>
              <a:rPr lang="en-US" sz="1600" b="1" dirty="0">
                <a:solidFill>
                  <a:srgbClr val="7F00FF"/>
                </a:solidFill>
              </a:rPr>
              <a:t>Lower correlations</a:t>
            </a:r>
          </a:p>
        </p:txBody>
      </p:sp>
      <p:sp>
        <p:nvSpPr>
          <p:cNvPr id="601095" name="Text Box 7"/>
          <p:cNvSpPr txBox="1">
            <a:spLocks noChangeArrowheads="1"/>
          </p:cNvSpPr>
          <p:nvPr/>
        </p:nvSpPr>
        <p:spPr bwMode="auto">
          <a:xfrm>
            <a:off x="0" y="914400"/>
            <a:ext cx="1676400" cy="1069975"/>
          </a:xfrm>
          <a:prstGeom prst="rect">
            <a:avLst/>
          </a:prstGeom>
          <a:noFill/>
          <a:ln w="9525">
            <a:noFill/>
            <a:miter lim="800000"/>
            <a:headEnd/>
            <a:tailEnd/>
          </a:ln>
          <a:effectLst/>
        </p:spPr>
        <p:txBody>
          <a:bodyPr>
            <a:spAutoFit/>
          </a:bodyPr>
          <a:lstStyle/>
          <a:p>
            <a:r>
              <a:rPr lang="en-US" b="1" dirty="0"/>
              <a:t>Entanglement Score using deviation Density matrix</a:t>
            </a:r>
          </a:p>
        </p:txBody>
      </p:sp>
      <p:sp>
        <p:nvSpPr>
          <p:cNvPr id="601096" name="Text Box 8"/>
          <p:cNvSpPr txBox="1">
            <a:spLocks noChangeArrowheads="1"/>
          </p:cNvSpPr>
          <p:nvPr/>
        </p:nvSpPr>
        <p:spPr bwMode="auto">
          <a:xfrm>
            <a:off x="0" y="4953000"/>
            <a:ext cx="1768475" cy="825500"/>
          </a:xfrm>
          <a:prstGeom prst="rect">
            <a:avLst/>
          </a:prstGeom>
          <a:noFill/>
          <a:ln w="9525">
            <a:noFill/>
            <a:miter lim="800000"/>
            <a:headEnd/>
            <a:tailEnd/>
          </a:ln>
          <a:effectLst/>
        </p:spPr>
        <p:txBody>
          <a:bodyPr>
            <a:spAutoFit/>
          </a:bodyPr>
          <a:lstStyle/>
          <a:p>
            <a:r>
              <a:rPr lang="en-US" b="1"/>
              <a:t>Quantum Discord Score using full density matrix</a:t>
            </a:r>
          </a:p>
        </p:txBody>
      </p:sp>
      <p:sp>
        <p:nvSpPr>
          <p:cNvPr id="601097" name="Text Box 9"/>
          <p:cNvSpPr txBox="1">
            <a:spLocks noChangeArrowheads="1"/>
          </p:cNvSpPr>
          <p:nvPr/>
        </p:nvSpPr>
        <p:spPr bwMode="auto">
          <a:xfrm>
            <a:off x="228600" y="3505200"/>
            <a:ext cx="1981200" cy="1095375"/>
          </a:xfrm>
          <a:prstGeom prst="rect">
            <a:avLst/>
          </a:prstGeom>
          <a:noFill/>
          <a:ln w="9525">
            <a:noFill/>
            <a:miter lim="800000"/>
            <a:headEnd/>
            <a:tailEnd/>
          </a:ln>
          <a:effectLst/>
        </p:spPr>
        <p:txBody>
          <a:bodyPr>
            <a:spAutoFit/>
          </a:bodyPr>
          <a:lstStyle/>
          <a:p>
            <a:r>
              <a:rPr lang="en-US" sz="1400" b="1">
                <a:solidFill>
                  <a:srgbClr val="FF0000"/>
                </a:solidFill>
              </a:rPr>
              <a:t>Ground State</a:t>
            </a:r>
          </a:p>
          <a:p>
            <a:r>
              <a:rPr lang="en-US" sz="1400" b="1">
                <a:solidFill>
                  <a:srgbClr val="FF0000"/>
                </a:solidFill>
              </a:rPr>
              <a:t>GHZ State  (J &gt;&gt; h)                 </a:t>
            </a:r>
            <a:r>
              <a:rPr lang="en-US" sz="1400" b="1">
                <a:solidFill>
                  <a:srgbClr val="FF0000"/>
                </a:solidFill>
                <a:cs typeface="Times New Roman" pitchFamily="18" charset="0"/>
              </a:rPr>
              <a:t>(</a:t>
            </a:r>
            <a:r>
              <a:rPr lang="he-IL" sz="2400" b="1">
                <a:solidFill>
                  <a:srgbClr val="FF0000"/>
                </a:solidFill>
                <a:cs typeface="Times New Roman" pitchFamily="18" charset="0"/>
              </a:rPr>
              <a:t>׀</a:t>
            </a:r>
            <a:r>
              <a:rPr lang="en-US" sz="1400" b="1">
                <a:solidFill>
                  <a:srgbClr val="FF0000"/>
                </a:solidFill>
                <a:cs typeface="Times New Roman" pitchFamily="18" charset="0"/>
              </a:rPr>
              <a:t>000&gt; -</a:t>
            </a:r>
            <a:r>
              <a:rPr lang="en-US" sz="2400" b="1">
                <a:solidFill>
                  <a:srgbClr val="FF0000"/>
                </a:solidFill>
                <a:cs typeface="Times New Roman" pitchFamily="18" charset="0"/>
              </a:rPr>
              <a:t> </a:t>
            </a:r>
            <a:r>
              <a:rPr lang="he-IL" sz="2400" b="1">
                <a:solidFill>
                  <a:srgbClr val="FF0000"/>
                </a:solidFill>
                <a:cs typeface="Times New Roman" pitchFamily="18" charset="0"/>
              </a:rPr>
              <a:t>׀</a:t>
            </a:r>
            <a:r>
              <a:rPr lang="en-US" sz="1400" b="1">
                <a:solidFill>
                  <a:srgbClr val="FF0000"/>
                </a:solidFill>
                <a:cs typeface="Times New Roman" pitchFamily="18" charset="0"/>
              </a:rPr>
              <a:t>111&gt;</a:t>
            </a:r>
            <a:r>
              <a:rPr lang="en-US" sz="1400" b="1">
                <a:solidFill>
                  <a:srgbClr val="FF0000"/>
                </a:solidFill>
              </a:rPr>
              <a:t>)/</a:t>
            </a:r>
            <a:r>
              <a:rPr lang="en-US" sz="1400" b="1">
                <a:solidFill>
                  <a:srgbClr val="FF0000"/>
                </a:solidFill>
                <a:cs typeface="Times New Roman" pitchFamily="18" charset="0"/>
              </a:rPr>
              <a:t>√2</a:t>
            </a:r>
          </a:p>
          <a:p>
            <a:r>
              <a:rPr lang="en-US" sz="1400" b="1">
                <a:solidFill>
                  <a:srgbClr val="000099"/>
                </a:solidFill>
                <a:cs typeface="Times New Roman" pitchFamily="18" charset="0"/>
              </a:rPr>
              <a:t>Fidelity = .984</a:t>
            </a:r>
          </a:p>
        </p:txBody>
      </p:sp>
      <p:sp>
        <p:nvSpPr>
          <p:cNvPr id="601099" name="Text Box 11"/>
          <p:cNvSpPr txBox="1">
            <a:spLocks noChangeArrowheads="1"/>
          </p:cNvSpPr>
          <p:nvPr/>
        </p:nvSpPr>
        <p:spPr bwMode="auto">
          <a:xfrm>
            <a:off x="7315200" y="1219200"/>
            <a:ext cx="1905000" cy="1692771"/>
          </a:xfrm>
          <a:prstGeom prst="rect">
            <a:avLst/>
          </a:prstGeom>
          <a:noFill/>
          <a:ln w="9525">
            <a:noFill/>
            <a:miter lim="800000"/>
            <a:headEnd/>
            <a:tailEnd/>
          </a:ln>
          <a:effectLst/>
        </p:spPr>
        <p:txBody>
          <a:bodyPr>
            <a:spAutoFit/>
          </a:bodyPr>
          <a:lstStyle/>
          <a:p>
            <a:r>
              <a:rPr lang="en-US" b="1" dirty="0">
                <a:solidFill>
                  <a:srgbClr val="FF0000"/>
                </a:solidFill>
              </a:rPr>
              <a:t>Initial State:</a:t>
            </a:r>
          </a:p>
          <a:p>
            <a:r>
              <a:rPr lang="en-US" b="1" dirty="0">
                <a:solidFill>
                  <a:srgbClr val="FF0000"/>
                </a:solidFill>
              </a:rPr>
              <a:t>Equal Coherent Superposition State</a:t>
            </a:r>
            <a:r>
              <a:rPr lang="en-US" b="1" dirty="0" smtClean="0">
                <a:solidFill>
                  <a:srgbClr val="FF0000"/>
                </a:solidFill>
              </a:rPr>
              <a:t>.</a:t>
            </a:r>
          </a:p>
          <a:p>
            <a:r>
              <a:rPr lang="en-US" b="1" dirty="0" smtClean="0">
                <a:solidFill>
                  <a:srgbClr val="FF0000"/>
                </a:solidFill>
              </a:rPr>
              <a:t> </a:t>
            </a:r>
            <a:r>
              <a:rPr lang="en-US" b="1" dirty="0">
                <a:solidFill>
                  <a:srgbClr val="000099"/>
                </a:solidFill>
              </a:rPr>
              <a:t>Fidelity = .99</a:t>
            </a:r>
          </a:p>
          <a:p>
            <a:endParaRPr lang="en-US" sz="1400" b="1" dirty="0">
              <a:solidFill>
                <a:srgbClr val="000099"/>
              </a:solidFill>
            </a:endParaRPr>
          </a:p>
        </p:txBody>
      </p:sp>
      <p:sp>
        <p:nvSpPr>
          <p:cNvPr id="601103" name="Line 15"/>
          <p:cNvSpPr>
            <a:spLocks noChangeShapeType="1"/>
          </p:cNvSpPr>
          <p:nvPr/>
        </p:nvSpPr>
        <p:spPr bwMode="auto">
          <a:xfrm flipH="1">
            <a:off x="5410200" y="2133600"/>
            <a:ext cx="2133600" cy="1066800"/>
          </a:xfrm>
          <a:prstGeom prst="line">
            <a:avLst/>
          </a:prstGeom>
          <a:noFill/>
          <a:ln w="9525">
            <a:solidFill>
              <a:schemeClr val="tx1"/>
            </a:solidFill>
            <a:round/>
            <a:headEnd/>
            <a:tailEnd type="triangle" w="med" len="med"/>
          </a:ln>
          <a:effectLst/>
        </p:spPr>
        <p:txBody>
          <a:bodyPr/>
          <a:lstStyle/>
          <a:p>
            <a:endParaRPr lang="en-US"/>
          </a:p>
        </p:txBody>
      </p:sp>
      <p:sp>
        <p:nvSpPr>
          <p:cNvPr id="601104" name="Line 16"/>
          <p:cNvSpPr>
            <a:spLocks noChangeShapeType="1"/>
          </p:cNvSpPr>
          <p:nvPr/>
        </p:nvSpPr>
        <p:spPr bwMode="auto">
          <a:xfrm flipV="1">
            <a:off x="1524000" y="3810000"/>
            <a:ext cx="533400" cy="228600"/>
          </a:xfrm>
          <a:prstGeom prst="line">
            <a:avLst/>
          </a:prstGeom>
          <a:noFill/>
          <a:ln w="9525">
            <a:solidFill>
              <a:schemeClr val="tx1"/>
            </a:solidFill>
            <a:round/>
            <a:headEnd/>
            <a:tailEnd type="triangle" w="med" len="med"/>
          </a:ln>
          <a:effectLst/>
        </p:spPr>
        <p:txBody>
          <a:bodyPr/>
          <a:lstStyle/>
          <a:p>
            <a:endParaRPr lang="en-US"/>
          </a:p>
        </p:txBody>
      </p:sp>
      <p:sp>
        <p:nvSpPr>
          <p:cNvPr id="601106" name="Text Box 18"/>
          <p:cNvSpPr txBox="1">
            <a:spLocks noChangeArrowheads="1"/>
          </p:cNvSpPr>
          <p:nvPr/>
        </p:nvSpPr>
        <p:spPr bwMode="auto">
          <a:xfrm>
            <a:off x="1660525" y="6400800"/>
            <a:ext cx="184150" cy="336550"/>
          </a:xfrm>
          <a:prstGeom prst="rect">
            <a:avLst/>
          </a:prstGeom>
          <a:noFill/>
          <a:ln w="9525">
            <a:noFill/>
            <a:miter lim="800000"/>
            <a:headEnd/>
            <a:tailEnd/>
          </a:ln>
          <a:effectLst/>
        </p:spPr>
        <p:txBody>
          <a:bodyPr wrap="none">
            <a:spAutoFit/>
          </a:bodyPr>
          <a:lstStyle/>
          <a:p>
            <a:endParaRPr lang="en-US"/>
          </a:p>
        </p:txBody>
      </p:sp>
      <p:sp>
        <p:nvSpPr>
          <p:cNvPr id="601108" name="Text Box 20"/>
          <p:cNvSpPr txBox="1">
            <a:spLocks noChangeArrowheads="1"/>
          </p:cNvSpPr>
          <p:nvPr/>
        </p:nvSpPr>
        <p:spPr bwMode="auto">
          <a:xfrm>
            <a:off x="2286000" y="6462713"/>
            <a:ext cx="4910138" cy="825500"/>
          </a:xfrm>
          <a:prstGeom prst="rect">
            <a:avLst/>
          </a:prstGeom>
          <a:noFill/>
          <a:ln w="9525">
            <a:noFill/>
            <a:miter lim="800000"/>
            <a:headEnd/>
            <a:tailEnd/>
          </a:ln>
          <a:effectLst/>
        </p:spPr>
        <p:txBody>
          <a:bodyPr wrap="none">
            <a:spAutoFit/>
          </a:bodyPr>
          <a:lstStyle/>
          <a:p>
            <a:r>
              <a:rPr lang="en-US" b="1">
                <a:solidFill>
                  <a:srgbClr val="FF0000"/>
                </a:solidFill>
              </a:rPr>
              <a:t>Koteswara Rao et al.</a:t>
            </a:r>
            <a:r>
              <a:rPr lang="en-US">
                <a:solidFill>
                  <a:srgbClr val="FF0000"/>
                </a:solidFill>
              </a:rPr>
              <a:t>   </a:t>
            </a:r>
            <a:r>
              <a:rPr lang="en-US" b="1">
                <a:solidFill>
                  <a:srgbClr val="FF0000"/>
                </a:solidFill>
              </a:rPr>
              <a:t>Phys. Rev </a:t>
            </a:r>
            <a:r>
              <a:rPr lang="en-US" b="1" u="sng">
                <a:solidFill>
                  <a:srgbClr val="FF0000"/>
                </a:solidFill>
              </a:rPr>
              <a:t>A</a:t>
            </a:r>
            <a:r>
              <a:rPr lang="en-US" b="1">
                <a:solidFill>
                  <a:srgbClr val="FF0000"/>
                </a:solidFill>
              </a:rPr>
              <a:t>  </a:t>
            </a:r>
            <a:r>
              <a:rPr lang="en-US" b="1" u="sng">
                <a:solidFill>
                  <a:srgbClr val="FF0000"/>
                </a:solidFill>
              </a:rPr>
              <a:t>88</a:t>
            </a:r>
            <a:r>
              <a:rPr lang="en-US" b="1">
                <a:solidFill>
                  <a:srgbClr val="FF0000"/>
                </a:solidFill>
              </a:rPr>
              <a:t> , 022312 (2013).</a:t>
            </a:r>
          </a:p>
          <a:p>
            <a:endParaRPr lang="en-US" b="1">
              <a:solidFill>
                <a:srgbClr val="FF0000"/>
              </a:solidFill>
            </a:endParaRPr>
          </a:p>
          <a:p>
            <a:endParaRPr lang="en-US">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TextBox 1"/>
          <p:cNvSpPr txBox="1">
            <a:spLocks noChangeArrowheads="1"/>
          </p:cNvSpPr>
          <p:nvPr/>
        </p:nvSpPr>
        <p:spPr bwMode="auto">
          <a:xfrm>
            <a:off x="457200" y="903288"/>
            <a:ext cx="8175625" cy="1154112"/>
          </a:xfrm>
          <a:prstGeom prst="rect">
            <a:avLst/>
          </a:prstGeom>
          <a:noFill/>
          <a:ln w="9525">
            <a:noFill/>
            <a:miter lim="800000"/>
            <a:headEnd/>
            <a:tailEnd/>
          </a:ln>
        </p:spPr>
        <p:txBody>
          <a:bodyPr>
            <a:spAutoFit/>
          </a:bodyPr>
          <a:lstStyle/>
          <a:p>
            <a:pPr marL="285750" indent="-285750" algn="just">
              <a:lnSpc>
                <a:spcPct val="150000"/>
              </a:lnSpc>
              <a:buClr>
                <a:srgbClr val="C00000"/>
              </a:buClr>
              <a:buFont typeface="Wingdings" pitchFamily="2" charset="2"/>
              <a:buChar char="Ø"/>
            </a:pPr>
            <a:r>
              <a:rPr lang="en-US" sz="1600">
                <a:solidFill>
                  <a:srgbClr val="000099"/>
                </a:solidFill>
                <a:latin typeface="Arial" pitchFamily="34" charset="0"/>
                <a:cs typeface="Arial" pitchFamily="34" charset="0"/>
              </a:rPr>
              <a:t>The ground state of the 3-spin transverse Ising spin system has been simulated experimentally in both the frustrated and non-frustrated regimes using Nuclear Magnetic Resonance. </a:t>
            </a:r>
          </a:p>
        </p:txBody>
      </p:sp>
      <p:sp>
        <p:nvSpPr>
          <p:cNvPr id="409603" name="TextBox 4"/>
          <p:cNvSpPr txBox="1">
            <a:spLocks noChangeArrowheads="1"/>
          </p:cNvSpPr>
          <p:nvPr/>
        </p:nvSpPr>
        <p:spPr bwMode="auto">
          <a:xfrm>
            <a:off x="228600" y="381000"/>
            <a:ext cx="1582738" cy="400050"/>
          </a:xfrm>
          <a:prstGeom prst="rect">
            <a:avLst/>
          </a:prstGeom>
          <a:noFill/>
          <a:ln w="9525">
            <a:noFill/>
            <a:miter lim="800000"/>
            <a:headEnd/>
            <a:tailEnd/>
          </a:ln>
        </p:spPr>
        <p:txBody>
          <a:bodyPr wrap="none">
            <a:spAutoFit/>
          </a:bodyPr>
          <a:lstStyle/>
          <a:p>
            <a:r>
              <a:rPr lang="en-US" sz="2000">
                <a:solidFill>
                  <a:srgbClr val="800000"/>
                </a:solidFill>
                <a:latin typeface="Arial" pitchFamily="34" charset="0"/>
                <a:cs typeface="Arial" pitchFamily="34" charset="0"/>
              </a:rPr>
              <a:t>Conclusion</a:t>
            </a:r>
          </a:p>
        </p:txBody>
      </p:sp>
      <p:sp>
        <p:nvSpPr>
          <p:cNvPr id="409604" name="TextBox 2"/>
          <p:cNvSpPr txBox="1">
            <a:spLocks noChangeArrowheads="1"/>
          </p:cNvSpPr>
          <p:nvPr/>
        </p:nvSpPr>
        <p:spPr bwMode="auto">
          <a:xfrm>
            <a:off x="457200" y="2309813"/>
            <a:ext cx="8208963" cy="2262187"/>
          </a:xfrm>
          <a:prstGeom prst="rect">
            <a:avLst/>
          </a:prstGeom>
          <a:noFill/>
          <a:ln w="9525">
            <a:noFill/>
            <a:miter lim="800000"/>
            <a:headEnd/>
            <a:tailEnd/>
          </a:ln>
        </p:spPr>
        <p:txBody>
          <a:bodyPr>
            <a:spAutoFit/>
          </a:bodyPr>
          <a:lstStyle/>
          <a:p>
            <a:pPr marL="285750" indent="-285750" algn="just">
              <a:lnSpc>
                <a:spcPct val="150000"/>
              </a:lnSpc>
              <a:buClr>
                <a:srgbClr val="C00000"/>
              </a:buClr>
              <a:buFont typeface="Wingdings" pitchFamily="2" charset="2"/>
              <a:buChar char="Ø"/>
            </a:pPr>
            <a:r>
              <a:rPr lang="en-US" sz="1600">
                <a:solidFill>
                  <a:srgbClr val="000099"/>
                </a:solidFill>
                <a:latin typeface="Arial" pitchFamily="34" charset="0"/>
                <a:cs typeface="Arial" pitchFamily="34" charset="0"/>
              </a:rPr>
              <a:t>To analyze the experimental ground state of this spin system, we used two different multipartite quantum correlation measures which are defined through the monogamy considerations of (i) negativity and of (ii) quantum discord. These two measures have similar behavior in both the regimes although the corresponding bipartite quantum correlations are defined through widely different approaches.</a:t>
            </a:r>
            <a:endParaRPr lang="en-US" sz="1600" b="0">
              <a:latin typeface="Arial" pitchFamily="34" charset="0"/>
              <a:cs typeface="Arial" pitchFamily="34" charset="0"/>
            </a:endParaRPr>
          </a:p>
        </p:txBody>
      </p:sp>
      <p:sp>
        <p:nvSpPr>
          <p:cNvPr id="409605" name="TextBox 3"/>
          <p:cNvSpPr txBox="1">
            <a:spLocks noChangeArrowheads="1"/>
          </p:cNvSpPr>
          <p:nvPr/>
        </p:nvSpPr>
        <p:spPr bwMode="auto">
          <a:xfrm>
            <a:off x="457200" y="4713288"/>
            <a:ext cx="8285163" cy="1154112"/>
          </a:xfrm>
          <a:prstGeom prst="rect">
            <a:avLst/>
          </a:prstGeom>
          <a:noFill/>
          <a:ln w="9525">
            <a:noFill/>
            <a:miter lim="800000"/>
            <a:headEnd/>
            <a:tailEnd/>
          </a:ln>
        </p:spPr>
        <p:txBody>
          <a:bodyPr>
            <a:spAutoFit/>
          </a:bodyPr>
          <a:lstStyle/>
          <a:p>
            <a:pPr marL="285750" indent="-285750" algn="just">
              <a:lnSpc>
                <a:spcPct val="150000"/>
              </a:lnSpc>
              <a:buClr>
                <a:srgbClr val="C00000"/>
              </a:buClr>
              <a:buFont typeface="Wingdings" pitchFamily="2" charset="2"/>
              <a:buChar char="Ø"/>
            </a:pPr>
            <a:r>
              <a:rPr lang="en-US" sz="1600">
                <a:solidFill>
                  <a:srgbClr val="000099"/>
                </a:solidFill>
                <a:latin typeface="Arial" pitchFamily="34" charset="0"/>
                <a:cs typeface="Arial" pitchFamily="34" charset="0"/>
              </a:rPr>
              <a:t>The frustrated regime exhibits higher multipartite quantum correlations compared to the non-frustrated regime and the experimental data agrees with the theoretically predicted ones.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1"/>
          <p:cNvSpPr>
            <a:spLocks noChangeArrowheads="1"/>
          </p:cNvSpPr>
          <p:nvPr/>
        </p:nvSpPr>
        <p:spPr bwMode="auto">
          <a:xfrm>
            <a:off x="381000" y="1012825"/>
            <a:ext cx="8763000"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571500" indent="-571500">
              <a:buAutoNum type="romanLcParenBoth" startAt="2"/>
            </a:pPr>
            <a:r>
              <a:rPr lang="en-US" sz="2800" b="1" dirty="0" smtClean="0">
                <a:solidFill>
                  <a:srgbClr val="FF0000"/>
                </a:solidFill>
              </a:rPr>
              <a:t>An </a:t>
            </a:r>
            <a:r>
              <a:rPr lang="en-US" sz="2800" b="1" dirty="0">
                <a:solidFill>
                  <a:srgbClr val="FF0000"/>
                </a:solidFill>
              </a:rPr>
              <a:t>NMR simulation of Mirror inversion propagator of an XY spin Chain. </a:t>
            </a:r>
            <a:endParaRPr lang="en-US" sz="2800" b="1" dirty="0" smtClean="0">
              <a:solidFill>
                <a:srgbClr val="FF0000"/>
              </a:solidFill>
            </a:endParaRPr>
          </a:p>
          <a:p>
            <a:endParaRPr lang="en-US" sz="2800" b="1" dirty="0">
              <a:solidFill>
                <a:srgbClr val="FF0000"/>
              </a:solidFill>
            </a:endParaRPr>
          </a:p>
          <a:p>
            <a:r>
              <a:rPr lang="en-US" sz="2000" dirty="0">
                <a:solidFill>
                  <a:srgbClr val="0070C0"/>
                </a:solidFill>
              </a:rPr>
              <a:t>K. R. </a:t>
            </a:r>
            <a:r>
              <a:rPr lang="en-US" sz="2000" dirty="0" err="1">
                <a:solidFill>
                  <a:srgbClr val="0070C0"/>
                </a:solidFill>
              </a:rPr>
              <a:t>Koteswara</a:t>
            </a:r>
            <a:r>
              <a:rPr lang="en-US" sz="2000" dirty="0">
                <a:solidFill>
                  <a:srgbClr val="0070C0"/>
                </a:solidFill>
              </a:rPr>
              <a:t> </a:t>
            </a:r>
            <a:r>
              <a:rPr lang="en-US" sz="2000" dirty="0" err="1">
                <a:solidFill>
                  <a:srgbClr val="0070C0"/>
                </a:solidFill>
              </a:rPr>
              <a:t>Rao</a:t>
            </a:r>
            <a:r>
              <a:rPr lang="en-US" sz="2000" dirty="0">
                <a:solidFill>
                  <a:srgbClr val="0070C0"/>
                </a:solidFill>
              </a:rPr>
              <a:t>, T.S. Mahesh and Anil Kumar, Phys. Rev. </a:t>
            </a:r>
            <a:r>
              <a:rPr lang="en-US" sz="2000" u="sng" dirty="0">
                <a:solidFill>
                  <a:srgbClr val="0070C0"/>
                </a:solidFill>
              </a:rPr>
              <a:t>A</a:t>
            </a:r>
            <a:r>
              <a:rPr lang="en-US" sz="2000" dirty="0">
                <a:solidFill>
                  <a:srgbClr val="0070C0"/>
                </a:solidFill>
              </a:rPr>
              <a:t> 90, 012306 (2014).</a:t>
            </a:r>
          </a:p>
          <a:p>
            <a:endParaRPr lang="en-US" sz="2400" dirty="0"/>
          </a:p>
        </p:txBody>
      </p:sp>
      <p:sp>
        <p:nvSpPr>
          <p:cNvPr id="51204" name="TextBox 2"/>
          <p:cNvSpPr txBox="1">
            <a:spLocks noChangeArrowheads="1"/>
          </p:cNvSpPr>
          <p:nvPr/>
        </p:nvSpPr>
        <p:spPr bwMode="auto">
          <a:xfrm>
            <a:off x="152400" y="3462338"/>
            <a:ext cx="8839200" cy="286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just" eaLnBrk="1" hangingPunct="1"/>
            <a:r>
              <a:rPr lang="en-US" sz="2000">
                <a:solidFill>
                  <a:srgbClr val="FF0000"/>
                </a:solidFill>
              </a:rPr>
              <a:t>In the last decade, there have been many interesting proposals in using spin chains to efficiently transfer quantum information between different parts of a quantum information processor.</a:t>
            </a:r>
          </a:p>
          <a:p>
            <a:pPr algn="just" eaLnBrk="1" hangingPunct="1"/>
            <a:endParaRPr lang="en-US" sz="2000">
              <a:solidFill>
                <a:srgbClr val="FF0000"/>
              </a:solidFill>
            </a:endParaRPr>
          </a:p>
          <a:p>
            <a:pPr algn="just" eaLnBrk="1" hangingPunct="1"/>
            <a:r>
              <a:rPr lang="en-US" sz="2000"/>
              <a:t> Albanese et al have shown that mirror inversion of quantum states with respect to the center of an XY spin chain can be achieved by modulating its coupling strengths along the length of the chain. </a:t>
            </a:r>
            <a:r>
              <a:rPr lang="en-US" sz="2000">
                <a:solidFill>
                  <a:srgbClr val="FF0000"/>
                </a:solidFill>
              </a:rPr>
              <a:t>The advantage of this protocol  is that non-trivial entangled states of multiple qubits can be transferred from one end of the chain to the other end.</a:t>
            </a:r>
          </a:p>
        </p:txBody>
      </p:sp>
      <p:sp>
        <p:nvSpPr>
          <p:cNvPr id="51205" name="TextBox 2"/>
          <p:cNvSpPr txBox="1">
            <a:spLocks noChangeArrowheads="1"/>
          </p:cNvSpPr>
          <p:nvPr/>
        </p:nvSpPr>
        <p:spPr bwMode="auto">
          <a:xfrm>
            <a:off x="457200" y="2438400"/>
            <a:ext cx="84804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a:t>---------------------------------------------------------------------</a:t>
            </a:r>
          </a:p>
        </p:txBody>
      </p:sp>
      <p:sp>
        <p:nvSpPr>
          <p:cNvPr id="3" name="Slide Number Placeholder 2"/>
          <p:cNvSpPr>
            <a:spLocks noGrp="1"/>
          </p:cNvSpPr>
          <p:nvPr>
            <p:ph type="sldNum" sz="quarter" idx="12"/>
          </p:nvPr>
        </p:nvSpPr>
        <p:spPr/>
        <p:txBody>
          <a:bodyPr/>
          <a:lstStyle/>
          <a:p>
            <a:pPr>
              <a:defRPr/>
            </a:pPr>
            <a:fld id="{872513AA-BB88-42F7-B970-CCE5D1A07664}"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1"/>
          <p:cNvSpPr txBox="1">
            <a:spLocks noChangeArrowheads="1"/>
          </p:cNvSpPr>
          <p:nvPr/>
        </p:nvSpPr>
        <p:spPr bwMode="auto">
          <a:xfrm>
            <a:off x="935038" y="228600"/>
            <a:ext cx="721836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en-US" sz="2400">
                <a:solidFill>
                  <a:srgbClr val="960000"/>
                </a:solidFill>
                <a:latin typeface="Calibri" pitchFamily="34" charset="0"/>
              </a:rPr>
              <a:t>Mirror Inversion of quantum states in an XY spin chain*</a:t>
            </a:r>
          </a:p>
        </p:txBody>
      </p:sp>
      <p:sp>
        <p:nvSpPr>
          <p:cNvPr id="19" name="TextBox 18"/>
          <p:cNvSpPr txBox="1">
            <a:spLocks noRot="1" noChangeAspect="1" noMove="1" noResize="1" noEditPoints="1" noAdjustHandles="1" noChangeArrowheads="1" noChangeShapeType="1" noTextEdit="1"/>
          </p:cNvSpPr>
          <p:nvPr/>
        </p:nvSpPr>
        <p:spPr>
          <a:xfrm>
            <a:off x="533400" y="1752600"/>
            <a:ext cx="7467600" cy="407997"/>
          </a:xfrm>
          <a:prstGeom prst="rect">
            <a:avLst/>
          </a:prstGeom>
          <a:blipFill rotWithShape="1">
            <a:blip r:embed="rId3"/>
            <a:stretch>
              <a:fillRect t="-119697" r="-490" b="-183333"/>
            </a:stretch>
          </a:blipFill>
        </p:spPr>
        <p:txBody>
          <a:bodyPr/>
          <a:lstStyle/>
          <a:p>
            <a:pPr>
              <a:defRPr/>
            </a:pPr>
            <a:r>
              <a:rPr lang="en-US">
                <a:noFill/>
              </a:rPr>
              <a:t> </a:t>
            </a:r>
          </a:p>
        </p:txBody>
      </p:sp>
      <p:sp>
        <p:nvSpPr>
          <p:cNvPr id="52228" name="TextBox 20"/>
          <p:cNvSpPr txBox="1">
            <a:spLocks noChangeArrowheads="1"/>
          </p:cNvSpPr>
          <p:nvPr/>
        </p:nvSpPr>
        <p:spPr bwMode="auto">
          <a:xfrm>
            <a:off x="401638" y="4283075"/>
            <a:ext cx="836136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buClr>
                <a:srgbClr val="C00000"/>
              </a:buClr>
              <a:buFont typeface="Arial" pitchFamily="34" charset="0"/>
              <a:buChar char="•"/>
            </a:pPr>
            <a:r>
              <a:rPr lang="en-US" sz="2000" b="0">
                <a:latin typeface="Calibri" pitchFamily="34" charset="0"/>
              </a:rPr>
              <a:t>Entangled states of multiple qubits can be transferred from one end of the chain to the other end</a:t>
            </a:r>
          </a:p>
        </p:txBody>
      </p:sp>
      <p:grpSp>
        <p:nvGrpSpPr>
          <p:cNvPr id="2" name="Group 31"/>
          <p:cNvGrpSpPr>
            <a:grpSpLocks/>
          </p:cNvGrpSpPr>
          <p:nvPr/>
        </p:nvGrpSpPr>
        <p:grpSpPr bwMode="auto">
          <a:xfrm>
            <a:off x="1747838" y="762000"/>
            <a:ext cx="4826000" cy="582613"/>
            <a:chOff x="1833168" y="1529756"/>
            <a:chExt cx="4826712" cy="581998"/>
          </a:xfrm>
        </p:grpSpPr>
        <p:sp>
          <p:nvSpPr>
            <p:cNvPr id="52235" name="Line 13"/>
            <p:cNvSpPr>
              <a:spLocks noChangeShapeType="1"/>
            </p:cNvSpPr>
            <p:nvPr/>
          </p:nvSpPr>
          <p:spPr bwMode="auto">
            <a:xfrm>
              <a:off x="2155018" y="1939882"/>
              <a:ext cx="457200" cy="0"/>
            </a:xfrm>
            <a:prstGeom prst="line">
              <a:avLst/>
            </a:prstGeom>
            <a:noFill/>
            <a:ln w="76200">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2236" name="Line 23"/>
            <p:cNvSpPr>
              <a:spLocks noChangeShapeType="1"/>
            </p:cNvSpPr>
            <p:nvPr/>
          </p:nvSpPr>
          <p:spPr bwMode="auto">
            <a:xfrm>
              <a:off x="2938771" y="1939882"/>
              <a:ext cx="457200" cy="0"/>
            </a:xfrm>
            <a:prstGeom prst="line">
              <a:avLst/>
            </a:prstGeom>
            <a:noFill/>
            <a:ln w="76200">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2237" name="Text Box 84"/>
            <p:cNvSpPr txBox="1">
              <a:spLocks noChangeArrowheads="1"/>
            </p:cNvSpPr>
            <p:nvPr/>
          </p:nvSpPr>
          <p:spPr bwMode="auto">
            <a:xfrm>
              <a:off x="2192011" y="1538177"/>
              <a:ext cx="324589" cy="3036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1800">
                  <a:solidFill>
                    <a:srgbClr val="A50021"/>
                  </a:solidFill>
                  <a:latin typeface="Calibri" pitchFamily="34" charset="0"/>
                </a:rPr>
                <a:t>J</a:t>
              </a:r>
              <a:r>
                <a:rPr lang="en-US" sz="1800" baseline="-25000">
                  <a:solidFill>
                    <a:srgbClr val="A50021"/>
                  </a:solidFill>
                  <a:latin typeface="Calibri" pitchFamily="34" charset="0"/>
                </a:rPr>
                <a:t>1</a:t>
              </a:r>
              <a:endParaRPr lang="en-US" sz="1800">
                <a:solidFill>
                  <a:srgbClr val="A50021"/>
                </a:solidFill>
                <a:latin typeface="Calibri" pitchFamily="34" charset="0"/>
              </a:endParaRPr>
            </a:p>
          </p:txBody>
        </p:sp>
        <p:sp>
          <p:nvSpPr>
            <p:cNvPr id="52238" name="Text Box 85"/>
            <p:cNvSpPr txBox="1">
              <a:spLocks noChangeArrowheads="1"/>
            </p:cNvSpPr>
            <p:nvPr/>
          </p:nvSpPr>
          <p:spPr bwMode="auto">
            <a:xfrm>
              <a:off x="2984491" y="1544996"/>
              <a:ext cx="324589" cy="3036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1800">
                  <a:solidFill>
                    <a:srgbClr val="A50021"/>
                  </a:solidFill>
                  <a:latin typeface="Calibri" pitchFamily="34" charset="0"/>
                </a:rPr>
                <a:t>J</a:t>
              </a:r>
              <a:r>
                <a:rPr lang="en-US" sz="1800" baseline="-25000">
                  <a:solidFill>
                    <a:srgbClr val="A50021"/>
                  </a:solidFill>
                  <a:latin typeface="Calibri" pitchFamily="34" charset="0"/>
                </a:rPr>
                <a:t>2</a:t>
              </a:r>
              <a:endParaRPr lang="en-US" sz="1800">
                <a:solidFill>
                  <a:srgbClr val="A50021"/>
                </a:solidFill>
                <a:latin typeface="Calibri" pitchFamily="34" charset="0"/>
              </a:endParaRPr>
            </a:p>
          </p:txBody>
        </p:sp>
        <p:sp>
          <p:nvSpPr>
            <p:cNvPr id="52239" name="Text Box 86"/>
            <p:cNvSpPr txBox="1">
              <a:spLocks noChangeArrowheads="1"/>
            </p:cNvSpPr>
            <p:nvPr/>
          </p:nvSpPr>
          <p:spPr bwMode="auto">
            <a:xfrm>
              <a:off x="5842492" y="1529756"/>
              <a:ext cx="456249" cy="3036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1800">
                  <a:solidFill>
                    <a:srgbClr val="A50021"/>
                  </a:solidFill>
                  <a:latin typeface="Calibri" pitchFamily="34" charset="0"/>
                </a:rPr>
                <a:t>J</a:t>
              </a:r>
              <a:r>
                <a:rPr lang="en-US" sz="1800" baseline="-25000">
                  <a:solidFill>
                    <a:srgbClr val="A50021"/>
                  </a:solidFill>
                  <a:latin typeface="Calibri" pitchFamily="34" charset="0"/>
                </a:rPr>
                <a:t>N-1</a:t>
              </a:r>
              <a:endParaRPr lang="en-US" sz="1800">
                <a:solidFill>
                  <a:srgbClr val="A50021"/>
                </a:solidFill>
                <a:latin typeface="Calibri" pitchFamily="34" charset="0"/>
              </a:endParaRPr>
            </a:p>
          </p:txBody>
        </p:sp>
        <p:sp>
          <p:nvSpPr>
            <p:cNvPr id="52240" name="Oval 93"/>
            <p:cNvSpPr>
              <a:spLocks noChangeArrowheads="1"/>
            </p:cNvSpPr>
            <p:nvPr/>
          </p:nvSpPr>
          <p:spPr bwMode="auto">
            <a:xfrm>
              <a:off x="6329697" y="1752770"/>
              <a:ext cx="330183" cy="3437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400">
                  <a:latin typeface="Calibri" pitchFamily="34" charset="0"/>
                </a:rPr>
                <a:t>N</a:t>
              </a:r>
            </a:p>
          </p:txBody>
        </p:sp>
        <p:sp>
          <p:nvSpPr>
            <p:cNvPr id="52241" name="Line 94"/>
            <p:cNvSpPr>
              <a:spLocks noChangeShapeType="1"/>
            </p:cNvSpPr>
            <p:nvPr/>
          </p:nvSpPr>
          <p:spPr bwMode="auto">
            <a:xfrm>
              <a:off x="5887737" y="1939882"/>
              <a:ext cx="457200" cy="0"/>
            </a:xfrm>
            <a:prstGeom prst="line">
              <a:avLst/>
            </a:prstGeom>
            <a:noFill/>
            <a:ln w="76200">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2242" name="Line 98"/>
            <p:cNvSpPr>
              <a:spLocks noChangeShapeType="1"/>
            </p:cNvSpPr>
            <p:nvPr/>
          </p:nvSpPr>
          <p:spPr bwMode="auto">
            <a:xfrm>
              <a:off x="3746491" y="1939882"/>
              <a:ext cx="1828800" cy="0"/>
            </a:xfrm>
            <a:prstGeom prst="line">
              <a:avLst/>
            </a:prstGeom>
            <a:noFill/>
            <a:ln w="50800">
              <a:solidFill>
                <a:srgbClr val="0000FF"/>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2243" name="Oval 93"/>
            <p:cNvSpPr>
              <a:spLocks noChangeArrowheads="1"/>
            </p:cNvSpPr>
            <p:nvPr/>
          </p:nvSpPr>
          <p:spPr bwMode="auto">
            <a:xfrm>
              <a:off x="5552457" y="1766656"/>
              <a:ext cx="330183" cy="3437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400">
                  <a:latin typeface="Calibri" pitchFamily="34" charset="0"/>
                </a:rPr>
                <a:t>N-1</a:t>
              </a:r>
            </a:p>
          </p:txBody>
        </p:sp>
        <p:sp>
          <p:nvSpPr>
            <p:cNvPr id="52244" name="Oval 93"/>
            <p:cNvSpPr>
              <a:spLocks noChangeArrowheads="1"/>
            </p:cNvSpPr>
            <p:nvPr/>
          </p:nvSpPr>
          <p:spPr bwMode="auto">
            <a:xfrm>
              <a:off x="3395971" y="1752770"/>
              <a:ext cx="330183" cy="3437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400">
                  <a:latin typeface="Calibri" pitchFamily="34" charset="0"/>
                </a:rPr>
                <a:t>3</a:t>
              </a:r>
            </a:p>
          </p:txBody>
        </p:sp>
        <p:sp>
          <p:nvSpPr>
            <p:cNvPr id="52245" name="Oval 93"/>
            <p:cNvSpPr>
              <a:spLocks noChangeArrowheads="1"/>
            </p:cNvSpPr>
            <p:nvPr/>
          </p:nvSpPr>
          <p:spPr bwMode="auto">
            <a:xfrm>
              <a:off x="2618731" y="1768010"/>
              <a:ext cx="330183" cy="3437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400">
                  <a:latin typeface="Calibri" pitchFamily="34" charset="0"/>
                </a:rPr>
                <a:t>2</a:t>
              </a:r>
            </a:p>
          </p:txBody>
        </p:sp>
        <p:sp>
          <p:nvSpPr>
            <p:cNvPr id="52246" name="Oval 93"/>
            <p:cNvSpPr>
              <a:spLocks noChangeArrowheads="1"/>
            </p:cNvSpPr>
            <p:nvPr/>
          </p:nvSpPr>
          <p:spPr bwMode="auto">
            <a:xfrm>
              <a:off x="1833168" y="1768010"/>
              <a:ext cx="330183" cy="3437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400">
                  <a:latin typeface="Calibri" pitchFamily="34" charset="0"/>
                </a:rPr>
                <a:t>1</a:t>
              </a:r>
            </a:p>
          </p:txBody>
        </p:sp>
      </p:grpSp>
      <p:sp>
        <p:nvSpPr>
          <p:cNvPr id="52230" name="TextBox 2"/>
          <p:cNvSpPr txBox="1">
            <a:spLocks noChangeArrowheads="1"/>
          </p:cNvSpPr>
          <p:nvPr/>
        </p:nvSpPr>
        <p:spPr bwMode="auto">
          <a:xfrm>
            <a:off x="1635125" y="6096000"/>
            <a:ext cx="5503863"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en-US" sz="1600" b="0" i="1">
                <a:solidFill>
                  <a:srgbClr val="006600"/>
                </a:solidFill>
                <a:latin typeface="Calibri" pitchFamily="34" charset="0"/>
              </a:rPr>
              <a:t>*Albanese et al., Phys. Rev. Lett. 93, 230502 (2004)</a:t>
            </a:r>
          </a:p>
          <a:p>
            <a:pPr algn="ctr" eaLnBrk="1" hangingPunct="1"/>
            <a:r>
              <a:rPr lang="en-US" sz="1600" b="0" i="1">
                <a:solidFill>
                  <a:srgbClr val="006600"/>
                </a:solidFill>
                <a:latin typeface="Calibri" pitchFamily="34" charset="0"/>
              </a:rPr>
              <a:t>*P Karbach, and J Stolze et al., Phys. Rev. A 72, 030301(R) (2005)</a:t>
            </a:r>
          </a:p>
        </p:txBody>
      </p:sp>
      <p:sp>
        <p:nvSpPr>
          <p:cNvPr id="22" name="Rectangle 21"/>
          <p:cNvSpPr>
            <a:spLocks noRot="1" noChangeAspect="1" noMove="1" noResize="1" noEditPoints="1" noAdjustHandles="1" noChangeArrowheads="1" noChangeShapeType="1" noTextEdit="1"/>
          </p:cNvSpPr>
          <p:nvPr/>
        </p:nvSpPr>
        <p:spPr>
          <a:xfrm>
            <a:off x="987762" y="2394974"/>
            <a:ext cx="3965238" cy="957826"/>
          </a:xfrm>
          <a:prstGeom prst="rect">
            <a:avLst/>
          </a:prstGeom>
          <a:blipFill rotWithShape="1">
            <a:blip r:embed="rId4"/>
            <a:stretch>
              <a:fillRect/>
            </a:stretch>
          </a:blipFill>
        </p:spPr>
        <p:txBody>
          <a:bodyPr/>
          <a:lstStyle/>
          <a:p>
            <a:pPr>
              <a:defRPr/>
            </a:pPr>
            <a:r>
              <a:rPr lang="en-US">
                <a:noFill/>
              </a:rPr>
              <a:t> </a:t>
            </a:r>
          </a:p>
        </p:txBody>
      </p:sp>
      <p:sp>
        <p:nvSpPr>
          <p:cNvPr id="23" name="TextBox 22"/>
          <p:cNvSpPr txBox="1">
            <a:spLocks noRot="1" noChangeAspect="1" noMove="1" noResize="1" noEditPoints="1" noAdjustHandles="1" noChangeArrowheads="1" noChangeShapeType="1" noTextEdit="1"/>
          </p:cNvSpPr>
          <p:nvPr/>
        </p:nvSpPr>
        <p:spPr>
          <a:xfrm>
            <a:off x="5010463" y="2635964"/>
            <a:ext cx="2124171" cy="412036"/>
          </a:xfrm>
          <a:prstGeom prst="rect">
            <a:avLst/>
          </a:prstGeom>
          <a:blipFill rotWithShape="1">
            <a:blip r:embed="rId5"/>
            <a:stretch>
              <a:fillRect t="-4412" r="-4023" b="-25000"/>
            </a:stretch>
          </a:blipFill>
        </p:spPr>
        <p:txBody>
          <a:bodyPr/>
          <a:lstStyle/>
          <a:p>
            <a:pPr>
              <a:defRPr/>
            </a:pPr>
            <a:r>
              <a:rPr lang="en-US">
                <a:noFill/>
              </a:rPr>
              <a:t> </a:t>
            </a:r>
          </a:p>
        </p:txBody>
      </p:sp>
      <p:sp>
        <p:nvSpPr>
          <p:cNvPr id="52233" name="TextBox 24"/>
          <p:cNvSpPr txBox="1">
            <a:spLocks noChangeArrowheads="1"/>
          </p:cNvSpPr>
          <p:nvPr/>
        </p:nvSpPr>
        <p:spPr bwMode="auto">
          <a:xfrm>
            <a:off x="381000" y="3482975"/>
            <a:ext cx="79248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buClr>
                <a:srgbClr val="C00000"/>
              </a:buClr>
              <a:buFont typeface="Arial" pitchFamily="34" charset="0"/>
              <a:buChar char="•"/>
            </a:pPr>
            <a:r>
              <a:rPr lang="en-US" sz="2000" b="0">
                <a:solidFill>
                  <a:srgbClr val="FF0000"/>
                </a:solidFill>
                <a:latin typeface="Calibri" pitchFamily="34" charset="0"/>
              </a:rPr>
              <a:t>The above XY spin chain Hamiltonian generates the mirror image of any input state up to a phase difference.</a:t>
            </a:r>
          </a:p>
        </p:txBody>
      </p:sp>
      <p:sp>
        <p:nvSpPr>
          <p:cNvPr id="3" name="Slide Number Placeholder 2"/>
          <p:cNvSpPr>
            <a:spLocks noGrp="1"/>
          </p:cNvSpPr>
          <p:nvPr>
            <p:ph type="sldNum" sz="quarter" idx="12"/>
          </p:nvPr>
        </p:nvSpPr>
        <p:spPr/>
        <p:txBody>
          <a:bodyPr/>
          <a:lstStyle/>
          <a:p>
            <a:pPr>
              <a:defRPr/>
            </a:pPr>
            <a:fld id="{150EA832-9EF7-454F-B5DD-4EEBA3AE0640}"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Rot="1" noChangeAspect="1" noMove="1" noResize="1" noEditPoints="1" noAdjustHandles="1" noChangeArrowheads="1" noChangeShapeType="1" noTextEdit="1"/>
          </p:cNvSpPr>
          <p:nvPr/>
        </p:nvSpPr>
        <p:spPr>
          <a:xfrm>
            <a:off x="1905000" y="973670"/>
            <a:ext cx="3944861" cy="795859"/>
          </a:xfrm>
          <a:prstGeom prst="rect">
            <a:avLst/>
          </a:prstGeom>
          <a:blipFill rotWithShape="1">
            <a:blip r:embed="rId3"/>
            <a:stretch>
              <a:fillRect r="-464"/>
            </a:stretch>
          </a:blipFill>
        </p:spPr>
        <p:txBody>
          <a:bodyPr/>
          <a:lstStyle/>
          <a:p>
            <a:pPr>
              <a:defRPr/>
            </a:pPr>
            <a:r>
              <a:rPr lang="en-US">
                <a:noFill/>
              </a:rPr>
              <a:t> </a:t>
            </a:r>
          </a:p>
        </p:txBody>
      </p:sp>
      <p:sp>
        <p:nvSpPr>
          <p:cNvPr id="3" name="TextBox 2"/>
          <p:cNvSpPr txBox="1">
            <a:spLocks noRot="1" noChangeAspect="1" noMove="1" noResize="1" noEditPoints="1" noAdjustHandles="1" noChangeArrowheads="1" noChangeShapeType="1" noTextEdit="1"/>
          </p:cNvSpPr>
          <p:nvPr/>
        </p:nvSpPr>
        <p:spPr>
          <a:xfrm>
            <a:off x="1870887" y="1981199"/>
            <a:ext cx="3738524" cy="764505"/>
          </a:xfrm>
          <a:prstGeom prst="rect">
            <a:avLst/>
          </a:prstGeom>
          <a:blipFill rotWithShape="1">
            <a:blip r:embed="rId4"/>
            <a:stretch>
              <a:fillRect r="-326"/>
            </a:stretch>
          </a:blipFill>
        </p:spPr>
        <p:txBody>
          <a:bodyPr/>
          <a:lstStyle/>
          <a:p>
            <a:pPr>
              <a:defRPr/>
            </a:pPr>
            <a:r>
              <a:rPr lang="en-US">
                <a:noFill/>
              </a:rPr>
              <a:t> </a:t>
            </a:r>
          </a:p>
        </p:txBody>
      </p:sp>
      <p:sp>
        <p:nvSpPr>
          <p:cNvPr id="53252" name="TextBox 4"/>
          <p:cNvSpPr txBox="1">
            <a:spLocks noChangeArrowheads="1"/>
          </p:cNvSpPr>
          <p:nvPr/>
        </p:nvSpPr>
        <p:spPr bwMode="auto">
          <a:xfrm>
            <a:off x="285750" y="490538"/>
            <a:ext cx="5532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2000">
                <a:solidFill>
                  <a:srgbClr val="FF0000"/>
                </a:solidFill>
                <a:latin typeface="Calibri" pitchFamily="34" charset="0"/>
              </a:rPr>
              <a:t>NMR Hamiltonian of a weakly coupled spin system</a:t>
            </a:r>
          </a:p>
        </p:txBody>
      </p:sp>
      <p:sp>
        <p:nvSpPr>
          <p:cNvPr id="53253" name="TextBox 5"/>
          <p:cNvSpPr txBox="1">
            <a:spLocks noChangeArrowheads="1"/>
          </p:cNvSpPr>
          <p:nvPr/>
        </p:nvSpPr>
        <p:spPr bwMode="auto">
          <a:xfrm>
            <a:off x="368300" y="1687513"/>
            <a:ext cx="23256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2000">
                <a:solidFill>
                  <a:srgbClr val="FF0000"/>
                </a:solidFill>
                <a:latin typeface="Calibri" pitchFamily="34" charset="0"/>
              </a:rPr>
              <a:t>Control Hamiltonian</a:t>
            </a:r>
          </a:p>
        </p:txBody>
      </p:sp>
      <p:sp>
        <p:nvSpPr>
          <p:cNvPr id="8" name="TextBox 7"/>
          <p:cNvSpPr txBox="1">
            <a:spLocks noRot="1" noChangeAspect="1" noMove="1" noResize="1" noEditPoints="1" noAdjustHandles="1" noChangeArrowheads="1" noChangeShapeType="1" noTextEdit="1"/>
          </p:cNvSpPr>
          <p:nvPr/>
        </p:nvSpPr>
        <p:spPr>
          <a:xfrm>
            <a:off x="1212245" y="3297373"/>
            <a:ext cx="7025706" cy="720454"/>
          </a:xfrm>
          <a:prstGeom prst="rect">
            <a:avLst/>
          </a:prstGeom>
          <a:blipFill rotWithShape="1">
            <a:blip r:embed="rId5"/>
            <a:stretch>
              <a:fillRect r="-87"/>
            </a:stretch>
          </a:blipFill>
        </p:spPr>
        <p:txBody>
          <a:bodyPr/>
          <a:lstStyle/>
          <a:p>
            <a:pPr>
              <a:defRPr/>
            </a:pPr>
            <a:r>
              <a:rPr lang="en-US">
                <a:noFill/>
              </a:rPr>
              <a:t> </a:t>
            </a:r>
          </a:p>
        </p:txBody>
      </p:sp>
      <p:sp>
        <p:nvSpPr>
          <p:cNvPr id="9" name="TextBox 8"/>
          <p:cNvSpPr txBox="1">
            <a:spLocks noRot="1" noChangeAspect="1" noMove="1" noResize="1" noEditPoints="1" noAdjustHandles="1" noChangeArrowheads="1" noChangeShapeType="1" noTextEdit="1"/>
          </p:cNvSpPr>
          <p:nvPr/>
        </p:nvSpPr>
        <p:spPr>
          <a:xfrm>
            <a:off x="3886200" y="4104336"/>
            <a:ext cx="4221027" cy="338554"/>
          </a:xfrm>
          <a:prstGeom prst="rect">
            <a:avLst/>
          </a:prstGeom>
          <a:blipFill rotWithShape="1">
            <a:blip r:embed="rId6"/>
            <a:stretch>
              <a:fillRect l="-867" t="-5357" b="-21429"/>
            </a:stretch>
          </a:blipFill>
        </p:spPr>
        <p:txBody>
          <a:bodyPr/>
          <a:lstStyle/>
          <a:p>
            <a:pPr>
              <a:defRPr/>
            </a:pPr>
            <a:r>
              <a:rPr lang="en-US">
                <a:noFill/>
              </a:rPr>
              <a:t> </a:t>
            </a:r>
          </a:p>
        </p:txBody>
      </p:sp>
      <p:sp>
        <p:nvSpPr>
          <p:cNvPr id="53256" name="TextBox 9"/>
          <p:cNvSpPr txBox="1">
            <a:spLocks noChangeArrowheads="1"/>
          </p:cNvSpPr>
          <p:nvPr/>
        </p:nvSpPr>
        <p:spPr bwMode="auto">
          <a:xfrm>
            <a:off x="396875" y="2943225"/>
            <a:ext cx="13192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2000">
                <a:solidFill>
                  <a:srgbClr val="FF0000"/>
                </a:solidFill>
                <a:latin typeface="Calibri" pitchFamily="34" charset="0"/>
              </a:rPr>
              <a:t>Simulation</a:t>
            </a:r>
          </a:p>
        </p:txBody>
      </p:sp>
      <p:sp>
        <p:nvSpPr>
          <p:cNvPr id="53257" name="TextBox 10"/>
          <p:cNvSpPr txBox="1">
            <a:spLocks noChangeArrowheads="1"/>
          </p:cNvSpPr>
          <p:nvPr/>
        </p:nvSpPr>
        <p:spPr bwMode="auto">
          <a:xfrm>
            <a:off x="533400" y="4343400"/>
            <a:ext cx="12890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2000">
                <a:solidFill>
                  <a:srgbClr val="FF0000"/>
                </a:solidFill>
                <a:latin typeface="Calibri" pitchFamily="34" charset="0"/>
              </a:rPr>
              <a:t>In practice</a:t>
            </a:r>
          </a:p>
        </p:txBody>
      </p:sp>
      <p:sp>
        <p:nvSpPr>
          <p:cNvPr id="12" name="TextBox 11"/>
          <p:cNvSpPr txBox="1">
            <a:spLocks noRot="1" noChangeAspect="1" noMove="1" noResize="1" noEditPoints="1" noAdjustHandles="1" noChangeArrowheads="1" noChangeShapeType="1" noTextEdit="1"/>
          </p:cNvSpPr>
          <p:nvPr/>
        </p:nvSpPr>
        <p:spPr>
          <a:xfrm>
            <a:off x="2135839" y="4755634"/>
            <a:ext cx="2247474" cy="369332"/>
          </a:xfrm>
          <a:prstGeom prst="rect">
            <a:avLst/>
          </a:prstGeom>
          <a:blipFill rotWithShape="1">
            <a:blip r:embed="rId7"/>
            <a:stretch>
              <a:fillRect t="-8197" r="-2439" b="-24590"/>
            </a:stretch>
          </a:blipFill>
        </p:spPr>
        <p:txBody>
          <a:bodyPr/>
          <a:lstStyle/>
          <a:p>
            <a:pPr>
              <a:defRPr/>
            </a:pPr>
            <a:r>
              <a:rPr lang="en-US">
                <a:noFill/>
              </a:rPr>
              <a:t> </a:t>
            </a:r>
          </a:p>
        </p:txBody>
      </p:sp>
      <p:sp>
        <p:nvSpPr>
          <p:cNvPr id="13" name="TextBox 12"/>
          <p:cNvSpPr txBox="1">
            <a:spLocks noRot="1" noChangeAspect="1" noMove="1" noResize="1" noEditPoints="1" noAdjustHandles="1" noChangeArrowheads="1" noChangeShapeType="1" noTextEdit="1"/>
          </p:cNvSpPr>
          <p:nvPr/>
        </p:nvSpPr>
        <p:spPr>
          <a:xfrm>
            <a:off x="1219200" y="5867400"/>
            <a:ext cx="6008122" cy="463525"/>
          </a:xfrm>
          <a:prstGeom prst="rect">
            <a:avLst/>
          </a:prstGeom>
          <a:blipFill rotWithShape="1">
            <a:blip r:embed="rId8"/>
            <a:stretch>
              <a:fillRect l="-811" t="-85526" b="-136842"/>
            </a:stretch>
          </a:blipFill>
        </p:spPr>
        <p:txBody>
          <a:bodyPr/>
          <a:lstStyle/>
          <a:p>
            <a:pPr>
              <a:defRPr/>
            </a:pPr>
            <a:r>
              <a:rPr lang="en-US">
                <a:noFill/>
              </a:rPr>
              <a:t> </a:t>
            </a:r>
          </a:p>
        </p:txBody>
      </p:sp>
      <p:sp>
        <p:nvSpPr>
          <p:cNvPr id="4" name="TextBox 3"/>
          <p:cNvSpPr txBox="1">
            <a:spLocks noRot="1" noChangeAspect="1" noMove="1" noResize="1" noEditPoints="1" noAdjustHandles="1" noChangeArrowheads="1" noChangeShapeType="1" noTextEdit="1"/>
          </p:cNvSpPr>
          <p:nvPr/>
        </p:nvSpPr>
        <p:spPr>
          <a:xfrm>
            <a:off x="1788629" y="5303605"/>
            <a:ext cx="4105163" cy="411395"/>
          </a:xfrm>
          <a:prstGeom prst="rect">
            <a:avLst/>
          </a:prstGeom>
          <a:blipFill rotWithShape="1">
            <a:blip r:embed="rId9"/>
            <a:stretch>
              <a:fillRect l="-742" t="-1471" b="-17647"/>
            </a:stretch>
          </a:blipFill>
        </p:spPr>
        <p:txBody>
          <a:bodyPr/>
          <a:lstStyle/>
          <a:p>
            <a:pPr>
              <a:defRPr/>
            </a:pPr>
            <a:r>
              <a:rPr lang="en-US">
                <a:noFill/>
              </a:rPr>
              <a:t> </a:t>
            </a:r>
          </a:p>
        </p:txBody>
      </p:sp>
      <p:sp>
        <p:nvSpPr>
          <p:cNvPr id="6" name="Slide Number Placeholder 5"/>
          <p:cNvSpPr>
            <a:spLocks noGrp="1"/>
          </p:cNvSpPr>
          <p:nvPr>
            <p:ph type="sldNum" sz="quarter" idx="12"/>
          </p:nvPr>
        </p:nvSpPr>
        <p:spPr/>
        <p:txBody>
          <a:bodyPr/>
          <a:lstStyle/>
          <a:p>
            <a:pPr>
              <a:defRPr/>
            </a:pPr>
            <a:fld id="{A7E01ED7-8042-455D-88FE-41E49DEDD266}"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Rot="1" noChangeAspect="1" noMove="1" noResize="1" noEditPoints="1" noAdjustHandles="1" noChangeArrowheads="1" noChangeShapeType="1" noTextEdit="1"/>
          </p:cNvSpPr>
          <p:nvPr/>
        </p:nvSpPr>
        <p:spPr>
          <a:xfrm>
            <a:off x="2743200" y="685800"/>
            <a:ext cx="2247474" cy="369332"/>
          </a:xfrm>
          <a:prstGeom prst="rect">
            <a:avLst/>
          </a:prstGeom>
          <a:blipFill rotWithShape="1">
            <a:blip r:embed="rId3"/>
            <a:stretch>
              <a:fillRect t="-8333" r="-2168" b="-25000"/>
            </a:stretch>
          </a:blipFill>
        </p:spPr>
        <p:txBody>
          <a:bodyPr/>
          <a:lstStyle/>
          <a:p>
            <a:pPr>
              <a:defRPr/>
            </a:pPr>
            <a:r>
              <a:rPr lang="en-US">
                <a:noFill/>
              </a:rPr>
              <a:t> </a:t>
            </a:r>
          </a:p>
        </p:txBody>
      </p:sp>
      <p:sp>
        <p:nvSpPr>
          <p:cNvPr id="54275" name="TextBox 2"/>
          <p:cNvSpPr txBox="1">
            <a:spLocks noChangeArrowheads="1"/>
          </p:cNvSpPr>
          <p:nvPr/>
        </p:nvSpPr>
        <p:spPr bwMode="auto">
          <a:xfrm>
            <a:off x="487363" y="1295400"/>
            <a:ext cx="2865437" cy="42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lnSpc>
                <a:spcPct val="120000"/>
              </a:lnSpc>
              <a:buFont typeface="Calibri" pitchFamily="34" charset="0"/>
              <a:buAutoNum type="arabicParenR"/>
            </a:pPr>
            <a:r>
              <a:rPr lang="en-US" sz="1800">
                <a:solidFill>
                  <a:srgbClr val="000099"/>
                </a:solidFill>
                <a:latin typeface="Calibri" pitchFamily="34" charset="0"/>
              </a:rPr>
              <a:t>GRAPE algorithm</a:t>
            </a:r>
          </a:p>
        </p:txBody>
      </p:sp>
      <p:sp>
        <p:nvSpPr>
          <p:cNvPr id="5" name="TextBox 4"/>
          <p:cNvSpPr txBox="1">
            <a:spLocks noRot="1" noChangeAspect="1" noMove="1" noResize="1" noEditPoints="1" noAdjustHandles="1" noChangeArrowheads="1" noChangeShapeType="1" noTextEdit="1"/>
          </p:cNvSpPr>
          <p:nvPr/>
        </p:nvSpPr>
        <p:spPr>
          <a:xfrm>
            <a:off x="1120060" y="1676400"/>
            <a:ext cx="6521401" cy="1015663"/>
          </a:xfrm>
          <a:prstGeom prst="rect">
            <a:avLst/>
          </a:prstGeom>
          <a:blipFill rotWithShape="1">
            <a:blip r:embed="rId4"/>
            <a:stretch>
              <a:fillRect l="-841" r="-841" b="-4790"/>
            </a:stretch>
          </a:blipFill>
        </p:spPr>
        <p:txBody>
          <a:bodyPr/>
          <a:lstStyle/>
          <a:p>
            <a:pPr>
              <a:defRPr/>
            </a:pPr>
            <a:r>
              <a:rPr lang="en-US">
                <a:noFill/>
              </a:rPr>
              <a:t> </a:t>
            </a:r>
          </a:p>
        </p:txBody>
      </p:sp>
      <p:sp>
        <p:nvSpPr>
          <p:cNvPr id="54277" name="TextBox 5"/>
          <p:cNvSpPr txBox="1">
            <a:spLocks noChangeArrowheads="1"/>
          </p:cNvSpPr>
          <p:nvPr/>
        </p:nvSpPr>
        <p:spPr bwMode="auto">
          <a:xfrm>
            <a:off x="304800" y="2757488"/>
            <a:ext cx="7051675" cy="1068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buFont typeface="Calibri" pitchFamily="34" charset="0"/>
              <a:buNone/>
            </a:pPr>
            <a:r>
              <a:rPr lang="en-US" sz="1800">
                <a:solidFill>
                  <a:srgbClr val="000099"/>
                </a:solidFill>
                <a:latin typeface="Calibri" pitchFamily="34" charset="0"/>
              </a:rPr>
              <a:t>    2) An algorithm by          </a:t>
            </a:r>
            <a:r>
              <a:rPr lang="en-US" sz="1800" i="1">
                <a:solidFill>
                  <a:srgbClr val="006600"/>
                </a:solidFill>
                <a:latin typeface="Calibri" pitchFamily="34" charset="0"/>
              </a:rPr>
              <a:t>A Ajoy et al. Phys. Rev. A 85, 030303(R) (2012)</a:t>
            </a:r>
          </a:p>
          <a:p>
            <a:pPr eaLnBrk="1" hangingPunct="1"/>
            <a:endParaRPr lang="en-US"/>
          </a:p>
          <a:p>
            <a:pPr eaLnBrk="1" hangingPunct="1"/>
            <a:endParaRPr lang="en-US" sz="1800" i="1">
              <a:solidFill>
                <a:srgbClr val="006600"/>
              </a:solidFill>
              <a:latin typeface="Calibri" pitchFamily="34" charset="0"/>
            </a:endParaRPr>
          </a:p>
        </p:txBody>
      </p:sp>
      <p:sp>
        <p:nvSpPr>
          <p:cNvPr id="7" name="TextBox 6"/>
          <p:cNvSpPr txBox="1">
            <a:spLocks noRot="1" noChangeAspect="1" noMove="1" noResize="1" noEditPoints="1" noAdjustHandles="1" noChangeArrowheads="1" noChangeShapeType="1" noTextEdit="1"/>
          </p:cNvSpPr>
          <p:nvPr/>
        </p:nvSpPr>
        <p:spPr>
          <a:xfrm>
            <a:off x="1143000" y="3200400"/>
            <a:ext cx="7081490" cy="400110"/>
          </a:xfrm>
          <a:prstGeom prst="rect">
            <a:avLst/>
          </a:prstGeom>
          <a:blipFill rotWithShape="1">
            <a:blip r:embed="rId5"/>
            <a:stretch>
              <a:fillRect l="-947" t="-7576" r="-775" b="-25758"/>
            </a:stretch>
          </a:blipFill>
        </p:spPr>
        <p:txBody>
          <a:bodyPr/>
          <a:lstStyle/>
          <a:p>
            <a:pPr>
              <a:defRPr/>
            </a:pPr>
            <a:r>
              <a:rPr lang="en-US">
                <a:noFill/>
              </a:rPr>
              <a:t> </a:t>
            </a:r>
          </a:p>
        </p:txBody>
      </p:sp>
      <p:sp>
        <p:nvSpPr>
          <p:cNvPr id="8" name="TextBox 7"/>
          <p:cNvSpPr txBox="1">
            <a:spLocks noRot="1" noChangeAspect="1" noMove="1" noResize="1" noEditPoints="1" noAdjustHandles="1" noChangeArrowheads="1" noChangeShapeType="1" noTextEdit="1"/>
          </p:cNvSpPr>
          <p:nvPr/>
        </p:nvSpPr>
        <p:spPr>
          <a:xfrm>
            <a:off x="1905000" y="3733800"/>
            <a:ext cx="4631076" cy="370166"/>
          </a:xfrm>
          <a:prstGeom prst="rect">
            <a:avLst/>
          </a:prstGeom>
          <a:blipFill rotWithShape="1">
            <a:blip r:embed="rId6"/>
            <a:stretch>
              <a:fillRect l="-1186" t="-121667" b="-186667"/>
            </a:stretch>
          </a:blipFill>
        </p:spPr>
        <p:txBody>
          <a:bodyPr/>
          <a:lstStyle/>
          <a:p>
            <a:pPr>
              <a:defRPr/>
            </a:pPr>
            <a:r>
              <a:rPr lang="en-US">
                <a:noFill/>
              </a:rPr>
              <a:t> </a:t>
            </a:r>
          </a:p>
        </p:txBody>
      </p:sp>
      <p:sp>
        <p:nvSpPr>
          <p:cNvPr id="54280" name="TextBox 8"/>
          <p:cNvSpPr txBox="1">
            <a:spLocks noChangeArrowheads="1"/>
          </p:cNvSpPr>
          <p:nvPr/>
        </p:nvSpPr>
        <p:spPr bwMode="auto">
          <a:xfrm>
            <a:off x="304800" y="4343400"/>
            <a:ext cx="83058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buClr>
                <a:srgbClr val="C00000"/>
              </a:buClr>
              <a:buFont typeface="Wingdings" pitchFamily="2" charset="2"/>
              <a:buChar char="Ø"/>
            </a:pPr>
            <a:r>
              <a:rPr lang="en-US" sz="2000" b="0">
                <a:latin typeface="Calibri" pitchFamily="34" charset="0"/>
              </a:rPr>
              <a:t>Here, we use a combination of these two algorithms to simulate the unitary evolution of the XY spin chain</a:t>
            </a:r>
          </a:p>
        </p:txBody>
      </p:sp>
      <p:sp>
        <p:nvSpPr>
          <p:cNvPr id="10" name="TextBox 9"/>
          <p:cNvSpPr txBox="1">
            <a:spLocks noRot="1" noChangeAspect="1" noMove="1" noResize="1" noEditPoints="1" noAdjustHandles="1" noChangeArrowheads="1" noChangeShapeType="1" noTextEdit="1"/>
          </p:cNvSpPr>
          <p:nvPr/>
        </p:nvSpPr>
        <p:spPr>
          <a:xfrm>
            <a:off x="304801" y="5105400"/>
            <a:ext cx="8153400" cy="1067856"/>
          </a:xfrm>
          <a:prstGeom prst="rect">
            <a:avLst/>
          </a:prstGeom>
          <a:blipFill rotWithShape="1">
            <a:blip r:embed="rId7"/>
            <a:stretch>
              <a:fillRect l="-598" t="-571" r="-1345" b="-8571"/>
            </a:stretch>
          </a:blipFill>
        </p:spPr>
        <p:txBody>
          <a:bodyPr/>
          <a:lstStyle/>
          <a:p>
            <a:pPr>
              <a:defRPr/>
            </a:pPr>
            <a:r>
              <a:rPr lang="en-US">
                <a:noFill/>
              </a:rPr>
              <a:t> </a:t>
            </a:r>
          </a:p>
        </p:txBody>
      </p:sp>
      <p:sp>
        <p:nvSpPr>
          <p:cNvPr id="54282" name="TextBox 10"/>
          <p:cNvSpPr txBox="1">
            <a:spLocks noChangeArrowheads="1"/>
          </p:cNvSpPr>
          <p:nvPr/>
        </p:nvSpPr>
        <p:spPr bwMode="auto">
          <a:xfrm>
            <a:off x="377825" y="304800"/>
            <a:ext cx="17557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2400">
                <a:solidFill>
                  <a:srgbClr val="C00000"/>
                </a:solidFill>
                <a:latin typeface="Calibri" pitchFamily="34" charset="0"/>
              </a:rPr>
              <a:t>Simulation</a:t>
            </a:r>
          </a:p>
        </p:txBody>
      </p:sp>
      <p:sp>
        <p:nvSpPr>
          <p:cNvPr id="4" name="Slide Number Placeholder 3"/>
          <p:cNvSpPr>
            <a:spLocks noGrp="1"/>
          </p:cNvSpPr>
          <p:nvPr>
            <p:ph type="sldNum" sz="quarter" idx="12"/>
          </p:nvPr>
        </p:nvSpPr>
        <p:spPr/>
        <p:txBody>
          <a:bodyPr/>
          <a:lstStyle/>
          <a:p>
            <a:pPr>
              <a:defRPr/>
            </a:pPr>
            <a:fld id="{80E989CC-AA98-4D3B-9548-F5C385CA78FB}"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Rot="1" noChangeAspect="1" noMove="1" noResize="1" noEditPoints="1" noAdjustHandles="1" noChangeArrowheads="1" noChangeShapeType="1" noTextEdit="1"/>
          </p:cNvSpPr>
          <p:nvPr/>
        </p:nvSpPr>
        <p:spPr>
          <a:xfrm>
            <a:off x="685800" y="1794770"/>
            <a:ext cx="7785401" cy="415948"/>
          </a:xfrm>
          <a:prstGeom prst="rect">
            <a:avLst/>
          </a:prstGeom>
          <a:blipFill rotWithShape="1">
            <a:blip r:embed="rId3"/>
            <a:stretch>
              <a:fillRect t="-1449" r="-392" b="-15942"/>
            </a:stretch>
          </a:blipFill>
        </p:spPr>
        <p:txBody>
          <a:bodyPr/>
          <a:lstStyle/>
          <a:p>
            <a:pPr>
              <a:defRPr/>
            </a:pPr>
            <a:r>
              <a:rPr lang="en-US">
                <a:noFill/>
              </a:rPr>
              <a:t> </a:t>
            </a:r>
          </a:p>
        </p:txBody>
      </p:sp>
      <p:sp>
        <p:nvSpPr>
          <p:cNvPr id="55299" name="TextBox 4"/>
          <p:cNvSpPr txBox="1">
            <a:spLocks noChangeArrowheads="1"/>
          </p:cNvSpPr>
          <p:nvPr/>
        </p:nvSpPr>
        <p:spPr bwMode="auto">
          <a:xfrm>
            <a:off x="3505200" y="1163638"/>
            <a:ext cx="15319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1800">
                <a:solidFill>
                  <a:srgbClr val="000099"/>
                </a:solidFill>
                <a:latin typeface="Calibri" pitchFamily="34" charset="0"/>
              </a:rPr>
              <a:t>4-spin chain</a:t>
            </a:r>
          </a:p>
        </p:txBody>
      </p:sp>
      <p:sp>
        <p:nvSpPr>
          <p:cNvPr id="55300" name="TextBox 5"/>
          <p:cNvSpPr txBox="1">
            <a:spLocks noChangeArrowheads="1"/>
          </p:cNvSpPr>
          <p:nvPr/>
        </p:nvSpPr>
        <p:spPr bwMode="auto">
          <a:xfrm>
            <a:off x="3505200" y="2562225"/>
            <a:ext cx="15319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1800">
                <a:solidFill>
                  <a:srgbClr val="000099"/>
                </a:solidFill>
                <a:latin typeface="Calibri" pitchFamily="34" charset="0"/>
              </a:rPr>
              <a:t>5-spin chain</a:t>
            </a:r>
          </a:p>
        </p:txBody>
      </p:sp>
      <p:sp>
        <p:nvSpPr>
          <p:cNvPr id="7" name="TextBox 6"/>
          <p:cNvSpPr txBox="1">
            <a:spLocks noRot="1" noChangeAspect="1" noMove="1" noResize="1" noEditPoints="1" noAdjustHandles="1" noChangeArrowheads="1" noChangeShapeType="1" noTextEdit="1"/>
          </p:cNvSpPr>
          <p:nvPr/>
        </p:nvSpPr>
        <p:spPr>
          <a:xfrm>
            <a:off x="838200" y="3048000"/>
            <a:ext cx="7159332" cy="1063240"/>
          </a:xfrm>
          <a:prstGeom prst="rect">
            <a:avLst/>
          </a:prstGeom>
          <a:blipFill rotWithShape="1">
            <a:blip r:embed="rId4"/>
            <a:stretch>
              <a:fillRect r="-256" b="-2299"/>
            </a:stretch>
          </a:blipFill>
        </p:spPr>
        <p:txBody>
          <a:bodyPr/>
          <a:lstStyle/>
          <a:p>
            <a:pPr>
              <a:defRPr/>
            </a:pPr>
            <a:r>
              <a:rPr lang="en-US">
                <a:noFill/>
              </a:rPr>
              <a:t> </a:t>
            </a:r>
          </a:p>
        </p:txBody>
      </p:sp>
      <p:sp>
        <p:nvSpPr>
          <p:cNvPr id="55302" name="TextBox 7"/>
          <p:cNvSpPr txBox="1">
            <a:spLocks noChangeArrowheads="1"/>
          </p:cNvSpPr>
          <p:nvPr/>
        </p:nvSpPr>
        <p:spPr bwMode="auto">
          <a:xfrm>
            <a:off x="762000" y="4419600"/>
            <a:ext cx="76200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lnSpc>
                <a:spcPct val="120000"/>
              </a:lnSpc>
            </a:pPr>
            <a:r>
              <a:rPr lang="en-US" sz="2000" b="0">
                <a:solidFill>
                  <a:srgbClr val="000099"/>
                </a:solidFill>
                <a:latin typeface="Calibri" pitchFamily="34" charset="0"/>
              </a:rPr>
              <a:t>In the experiments, each of these decomposed operators are simulated using GRAPE technique</a:t>
            </a:r>
          </a:p>
        </p:txBody>
      </p:sp>
      <p:sp>
        <p:nvSpPr>
          <p:cNvPr id="9" name="TextBox 8"/>
          <p:cNvSpPr txBox="1">
            <a:spLocks noRot="1" noChangeAspect="1" noMove="1" noResize="1" noEditPoints="1" noAdjustHandles="1" noChangeArrowheads="1" noChangeShapeType="1" noTextEdit="1"/>
          </p:cNvSpPr>
          <p:nvPr/>
        </p:nvSpPr>
        <p:spPr>
          <a:xfrm>
            <a:off x="1050925" y="381000"/>
            <a:ext cx="7884531" cy="452303"/>
          </a:xfrm>
          <a:prstGeom prst="rect">
            <a:avLst/>
          </a:prstGeom>
          <a:blipFill rotWithShape="1">
            <a:blip r:embed="rId5"/>
            <a:stretch>
              <a:fillRect l="-773" t="-1351" b="-16216"/>
            </a:stretch>
          </a:blipFill>
        </p:spPr>
        <p:txBody>
          <a:bodyPr/>
          <a:lstStyle/>
          <a:p>
            <a:pPr>
              <a:defRPr/>
            </a:pPr>
            <a:r>
              <a:rPr lang="en-US">
                <a:noFill/>
              </a:rPr>
              <a:t> </a:t>
            </a:r>
          </a:p>
        </p:txBody>
      </p:sp>
      <p:sp>
        <p:nvSpPr>
          <p:cNvPr id="55304" name="TextBox 3"/>
          <p:cNvSpPr txBox="1">
            <a:spLocks noChangeArrowheads="1"/>
          </p:cNvSpPr>
          <p:nvPr/>
        </p:nvSpPr>
        <p:spPr bwMode="auto">
          <a:xfrm>
            <a:off x="609600" y="5654675"/>
            <a:ext cx="8072438"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a:solidFill>
                  <a:srgbClr val="FF0000"/>
                </a:solidFill>
                <a:latin typeface="Calibri" pitchFamily="34" charset="0"/>
              </a:rPr>
              <a:t>The number of operators in the decomposition increases only linearly with the number of spins (N).</a:t>
            </a:r>
          </a:p>
        </p:txBody>
      </p:sp>
      <p:sp>
        <p:nvSpPr>
          <p:cNvPr id="3" name="Slide Number Placeholder 2"/>
          <p:cNvSpPr>
            <a:spLocks noGrp="1"/>
          </p:cNvSpPr>
          <p:nvPr>
            <p:ph type="sldNum" sz="quarter" idx="12"/>
          </p:nvPr>
        </p:nvSpPr>
        <p:spPr/>
        <p:txBody>
          <a:bodyPr/>
          <a:lstStyle/>
          <a:p>
            <a:pPr>
              <a:defRPr/>
            </a:pPr>
            <a:fld id="{936CE577-F690-4C40-B41E-DCE5106AF437}"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3"/>
          <p:cNvSpPr txBox="1">
            <a:spLocks noChangeArrowheads="1"/>
          </p:cNvSpPr>
          <p:nvPr/>
        </p:nvSpPr>
        <p:spPr bwMode="auto">
          <a:xfrm>
            <a:off x="144463" y="685800"/>
            <a:ext cx="549433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1800">
                <a:solidFill>
                  <a:srgbClr val="C00000"/>
                </a:solidFill>
                <a:latin typeface="Calibri" pitchFamily="34" charset="0"/>
              </a:rPr>
              <a:t>Molecular structure and Hamiltonian parameters</a:t>
            </a:r>
          </a:p>
        </p:txBody>
      </p:sp>
      <p:sp>
        <p:nvSpPr>
          <p:cNvPr id="5" name="TextBox 4"/>
          <p:cNvSpPr txBox="1">
            <a:spLocks noRot="1" noChangeAspect="1" noMove="1" noResize="1" noEditPoints="1" noAdjustHandles="1" noChangeArrowheads="1" noChangeShapeType="1" noTextEdit="1"/>
          </p:cNvSpPr>
          <p:nvPr/>
        </p:nvSpPr>
        <p:spPr>
          <a:xfrm>
            <a:off x="381000" y="3446155"/>
            <a:ext cx="4148364" cy="668645"/>
          </a:xfrm>
          <a:prstGeom prst="rect">
            <a:avLst/>
          </a:prstGeom>
          <a:blipFill rotWithShape="1">
            <a:blip r:embed="rId3"/>
            <a:stretch>
              <a:fillRect l="-1324" t="-4545" b="-10909"/>
            </a:stretch>
          </a:blipFill>
        </p:spPr>
        <p:txBody>
          <a:bodyPr/>
          <a:lstStyle/>
          <a:p>
            <a:pPr>
              <a:defRPr/>
            </a:pPr>
            <a:r>
              <a:rPr lang="en-US">
                <a:noFill/>
              </a:rPr>
              <a:t> </a:t>
            </a:r>
          </a:p>
        </p:txBody>
      </p:sp>
      <p:sp>
        <p:nvSpPr>
          <p:cNvPr id="56324" name="TextBox 5"/>
          <p:cNvSpPr txBox="1">
            <a:spLocks noChangeArrowheads="1"/>
          </p:cNvSpPr>
          <p:nvPr/>
        </p:nvSpPr>
        <p:spPr bwMode="auto">
          <a:xfrm>
            <a:off x="4724400" y="3038475"/>
            <a:ext cx="4114800"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just" eaLnBrk="1" hangingPunct="1"/>
            <a:r>
              <a:rPr lang="en-US" sz="1800" b="0">
                <a:solidFill>
                  <a:srgbClr val="006600"/>
                </a:solidFill>
                <a:latin typeface="Calibri" pitchFamily="34" charset="0"/>
              </a:rPr>
              <a:t>The dipolar couplings of the spin system get scaled down by the order parameter (~ 0.1) of the liquid-crystal medium.</a:t>
            </a:r>
          </a:p>
        </p:txBody>
      </p:sp>
      <p:sp>
        <p:nvSpPr>
          <p:cNvPr id="56325" name="TextBox 6"/>
          <p:cNvSpPr txBox="1">
            <a:spLocks noChangeArrowheads="1"/>
          </p:cNvSpPr>
          <p:nvPr/>
        </p:nvSpPr>
        <p:spPr bwMode="auto">
          <a:xfrm>
            <a:off x="523875" y="4244975"/>
            <a:ext cx="801052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2000" b="0">
                <a:latin typeface="Calibri" pitchFamily="34" charset="0"/>
              </a:rPr>
              <a:t>The sample </a:t>
            </a:r>
            <a:r>
              <a:rPr lang="en-US" sz="2000" b="0">
                <a:solidFill>
                  <a:srgbClr val="FF0000"/>
                </a:solidFill>
                <a:latin typeface="Calibri" pitchFamily="34" charset="0"/>
              </a:rPr>
              <a:t>1-bromo-2,4,5-trifluorobenzene</a:t>
            </a:r>
            <a:r>
              <a:rPr lang="en-US" sz="2000" b="0">
                <a:solidFill>
                  <a:srgbClr val="0000FF"/>
                </a:solidFill>
                <a:latin typeface="Calibri" pitchFamily="34" charset="0"/>
              </a:rPr>
              <a:t> </a:t>
            </a:r>
            <a:r>
              <a:rPr lang="en-US" sz="2000" b="0">
                <a:latin typeface="Calibri" pitchFamily="34" charset="0"/>
              </a:rPr>
              <a:t>is partially oriented in a </a:t>
            </a:r>
            <a:r>
              <a:rPr lang="en-US" sz="2000" b="0">
                <a:solidFill>
                  <a:srgbClr val="FF0000"/>
                </a:solidFill>
                <a:latin typeface="Calibri" pitchFamily="34" charset="0"/>
              </a:rPr>
              <a:t>liquid-crystal medium MBBA</a:t>
            </a:r>
          </a:p>
        </p:txBody>
      </p:sp>
      <p:sp>
        <p:nvSpPr>
          <p:cNvPr id="56326" name="TextBox 7"/>
          <p:cNvSpPr txBox="1">
            <a:spLocks noChangeArrowheads="1"/>
          </p:cNvSpPr>
          <p:nvPr/>
        </p:nvSpPr>
        <p:spPr bwMode="auto">
          <a:xfrm>
            <a:off x="550863" y="5029200"/>
            <a:ext cx="691673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2000" b="0">
                <a:latin typeface="Calibri" pitchFamily="34" charset="0"/>
              </a:rPr>
              <a:t>The Hamiltonian of the spin system in the doubly rotating frame:</a:t>
            </a:r>
          </a:p>
        </p:txBody>
      </p:sp>
      <p:sp>
        <p:nvSpPr>
          <p:cNvPr id="11" name="TextBox 10"/>
          <p:cNvSpPr txBox="1">
            <a:spLocks noRot="1" noChangeAspect="1" noMove="1" noResize="1" noEditPoints="1" noAdjustHandles="1" noChangeArrowheads="1" noChangeShapeType="1" noTextEdit="1"/>
          </p:cNvSpPr>
          <p:nvPr/>
        </p:nvSpPr>
        <p:spPr>
          <a:xfrm>
            <a:off x="1981200" y="5410200"/>
            <a:ext cx="4782142" cy="795859"/>
          </a:xfrm>
          <a:prstGeom prst="rect">
            <a:avLst/>
          </a:prstGeom>
          <a:blipFill rotWithShape="1">
            <a:blip r:embed="rId4"/>
            <a:stretch>
              <a:fillRect r="-1020"/>
            </a:stretch>
          </a:blipFill>
        </p:spPr>
        <p:txBody>
          <a:bodyPr/>
          <a:lstStyle/>
          <a:p>
            <a:pPr>
              <a:defRPr/>
            </a:pPr>
            <a:r>
              <a:rPr lang="en-US">
                <a:noFill/>
              </a:rPr>
              <a:t> </a:t>
            </a:r>
          </a:p>
        </p:txBody>
      </p:sp>
      <p:pic>
        <p:nvPicPr>
          <p:cNvPr id="56328"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943600" y="847725"/>
            <a:ext cx="1809750" cy="2132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6329"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76250" y="1033463"/>
            <a:ext cx="4125913" cy="2390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6330" name="TextBox 9"/>
          <p:cNvSpPr txBox="1">
            <a:spLocks noChangeArrowheads="1"/>
          </p:cNvSpPr>
          <p:nvPr/>
        </p:nvSpPr>
        <p:spPr bwMode="auto">
          <a:xfrm>
            <a:off x="2133600" y="2889250"/>
            <a:ext cx="172402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1800">
                <a:solidFill>
                  <a:srgbClr val="C00000"/>
                </a:solidFill>
                <a:latin typeface="Calibri" pitchFamily="34" charset="0"/>
              </a:rPr>
              <a:t>5-spin system</a:t>
            </a:r>
          </a:p>
        </p:txBody>
      </p:sp>
      <p:sp>
        <p:nvSpPr>
          <p:cNvPr id="56331" name="TextBox 2"/>
          <p:cNvSpPr txBox="1">
            <a:spLocks noChangeArrowheads="1"/>
          </p:cNvSpPr>
          <p:nvPr/>
        </p:nvSpPr>
        <p:spPr bwMode="auto">
          <a:xfrm>
            <a:off x="3306763" y="179388"/>
            <a:ext cx="1722437"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2200">
                <a:solidFill>
                  <a:srgbClr val="960000"/>
                </a:solidFill>
                <a:latin typeface="Calibri" pitchFamily="34" charset="0"/>
              </a:rPr>
              <a:t>Experiment</a:t>
            </a:r>
          </a:p>
        </p:txBody>
      </p:sp>
      <p:sp>
        <p:nvSpPr>
          <p:cNvPr id="3" name="Slide Number Placeholder 2"/>
          <p:cNvSpPr>
            <a:spLocks noGrp="1"/>
          </p:cNvSpPr>
          <p:nvPr>
            <p:ph type="sldNum" sz="quarter" idx="12"/>
          </p:nvPr>
        </p:nvSpPr>
        <p:spPr/>
        <p:txBody>
          <a:bodyPr/>
          <a:lstStyle/>
          <a:p>
            <a:pPr>
              <a:defRPr/>
            </a:pPr>
            <a:fld id="{57B79FD0-B31F-4429-BC98-1F7D54C36FA9}"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1"/>
          <p:cNvSpPr txBox="1">
            <a:spLocks noChangeArrowheads="1"/>
          </p:cNvSpPr>
          <p:nvPr/>
        </p:nvSpPr>
        <p:spPr bwMode="auto">
          <a:xfrm>
            <a:off x="1163638" y="53975"/>
            <a:ext cx="5846762"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en-US" sz="2000">
                <a:solidFill>
                  <a:srgbClr val="960000"/>
                </a:solidFill>
                <a:latin typeface="Calibri" pitchFamily="34" charset="0"/>
              </a:rPr>
              <a:t>Quantum State Transfer: </a:t>
            </a:r>
          </a:p>
          <a:p>
            <a:pPr algn="ctr" eaLnBrk="1" hangingPunct="1"/>
            <a:r>
              <a:rPr lang="en-US" sz="2000">
                <a:solidFill>
                  <a:srgbClr val="000099"/>
                </a:solidFill>
                <a:latin typeface="Calibri" pitchFamily="34" charset="0"/>
              </a:rPr>
              <a:t>Mirror Inversion of a 4-spin pseudo-pure initial states</a:t>
            </a:r>
          </a:p>
        </p:txBody>
      </p:sp>
      <p:grpSp>
        <p:nvGrpSpPr>
          <p:cNvPr id="2" name="Group 8"/>
          <p:cNvGrpSpPr>
            <a:grpSpLocks/>
          </p:cNvGrpSpPr>
          <p:nvPr/>
        </p:nvGrpSpPr>
        <p:grpSpPr bwMode="auto">
          <a:xfrm>
            <a:off x="1739900" y="685800"/>
            <a:ext cx="4635500" cy="636588"/>
            <a:chOff x="1524000" y="914400"/>
            <a:chExt cx="4634716" cy="636712"/>
          </a:xfrm>
        </p:grpSpPr>
        <p:sp>
          <p:nvSpPr>
            <p:cNvPr id="3" name="TextBox 2"/>
            <p:cNvSpPr txBox="1">
              <a:spLocks noRot="1" noChangeAspect="1" noMove="1" noResize="1" noEditPoints="1" noAdjustHandles="1" noChangeArrowheads="1" noChangeShapeType="1" noTextEdit="1"/>
            </p:cNvSpPr>
            <p:nvPr/>
          </p:nvSpPr>
          <p:spPr>
            <a:xfrm>
              <a:off x="1524000" y="1104220"/>
              <a:ext cx="1586716" cy="446892"/>
            </a:xfrm>
            <a:prstGeom prst="rect">
              <a:avLst/>
            </a:prstGeom>
            <a:blipFill rotWithShape="1">
              <a:blip r:embed="rId3"/>
              <a:stretch>
                <a:fillRect l="-18774" t="-100000" r="-19157" b="-136986"/>
              </a:stretch>
            </a:blipFill>
          </p:spPr>
          <p:txBody>
            <a:bodyPr/>
            <a:lstStyle/>
            <a:p>
              <a:pPr>
                <a:defRPr/>
              </a:pPr>
              <a:r>
                <a:rPr lang="en-US">
                  <a:noFill/>
                </a:rPr>
                <a:t> </a:t>
              </a:r>
            </a:p>
          </p:txBody>
        </p:sp>
        <p:sp>
          <p:nvSpPr>
            <p:cNvPr id="5" name="TextBox 4"/>
            <p:cNvSpPr txBox="1">
              <a:spLocks noRot="1" noChangeAspect="1" noMove="1" noResize="1" noEditPoints="1" noAdjustHandles="1" noChangeArrowheads="1" noChangeShapeType="1" noTextEdit="1"/>
            </p:cNvSpPr>
            <p:nvPr/>
          </p:nvSpPr>
          <p:spPr>
            <a:xfrm>
              <a:off x="4572000" y="1112521"/>
              <a:ext cx="1586716" cy="369332"/>
            </a:xfrm>
            <a:prstGeom prst="rect">
              <a:avLst/>
            </a:prstGeom>
            <a:blipFill rotWithShape="1">
              <a:blip r:embed="rId4"/>
              <a:stretch>
                <a:fillRect l="-18774" t="-119672" r="-19157" b="-183607"/>
              </a:stretch>
            </a:blipFill>
          </p:spPr>
          <p:txBody>
            <a:bodyPr/>
            <a:lstStyle/>
            <a:p>
              <a:pPr>
                <a:defRPr/>
              </a:pPr>
              <a:r>
                <a:rPr lang="en-US">
                  <a:noFill/>
                </a:rPr>
                <a:t> </a:t>
              </a:r>
            </a:p>
          </p:txBody>
        </p:sp>
        <p:cxnSp>
          <p:nvCxnSpPr>
            <p:cNvPr id="7" name="Straight Arrow Connector 6"/>
            <p:cNvCxnSpPr>
              <a:stCxn id="3" idx="3"/>
            </p:cNvCxnSpPr>
            <p:nvPr/>
          </p:nvCxnSpPr>
          <p:spPr>
            <a:xfrm>
              <a:off x="3111232" y="1327230"/>
              <a:ext cx="1460253"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a:spLocks noRot="1" noChangeAspect="1" noMove="1" noResize="1" noEditPoints="1" noAdjustHandles="1" noChangeArrowheads="1" noChangeShapeType="1" noTextEdit="1"/>
            </p:cNvSpPr>
            <p:nvPr/>
          </p:nvSpPr>
          <p:spPr>
            <a:xfrm>
              <a:off x="3220233" y="914400"/>
              <a:ext cx="1253805" cy="369332"/>
            </a:xfrm>
            <a:prstGeom prst="rect">
              <a:avLst/>
            </a:prstGeom>
            <a:blipFill rotWithShape="1">
              <a:blip r:embed="rId5"/>
              <a:stretch>
                <a:fillRect t="-8333" r="-5366" b="-25000"/>
              </a:stretch>
            </a:blipFill>
          </p:spPr>
          <p:txBody>
            <a:bodyPr/>
            <a:lstStyle/>
            <a:p>
              <a:pPr>
                <a:defRPr/>
              </a:pPr>
              <a:r>
                <a:rPr lang="en-US">
                  <a:noFill/>
                </a:rPr>
                <a:t> </a:t>
              </a:r>
            </a:p>
          </p:txBody>
        </p:sp>
      </p:grpSp>
      <p:pic>
        <p:nvPicPr>
          <p:cNvPr id="57348" name="Picture 4"/>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041400" y="1249363"/>
            <a:ext cx="6578600" cy="2062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6" name="Group 22"/>
          <p:cNvGrpSpPr>
            <a:grpSpLocks/>
          </p:cNvGrpSpPr>
          <p:nvPr/>
        </p:nvGrpSpPr>
        <p:grpSpPr bwMode="auto">
          <a:xfrm>
            <a:off x="1878013" y="3886200"/>
            <a:ext cx="4603750" cy="536575"/>
            <a:chOff x="1859538" y="4191000"/>
            <a:chExt cx="4603978" cy="536973"/>
          </a:xfrm>
        </p:grpSpPr>
        <p:sp>
          <p:nvSpPr>
            <p:cNvPr id="14" name="TextBox 13"/>
            <p:cNvSpPr txBox="1">
              <a:spLocks noRot="1" noChangeAspect="1" noMove="1" noResize="1" noEditPoints="1" noAdjustHandles="1" noChangeArrowheads="1" noChangeShapeType="1" noTextEdit="1"/>
            </p:cNvSpPr>
            <p:nvPr/>
          </p:nvSpPr>
          <p:spPr>
            <a:xfrm>
              <a:off x="1859538" y="4343400"/>
              <a:ext cx="1586716" cy="369332"/>
            </a:xfrm>
            <a:prstGeom prst="rect">
              <a:avLst/>
            </a:prstGeom>
            <a:blipFill rotWithShape="1">
              <a:blip r:embed="rId7"/>
              <a:stretch>
                <a:fillRect l="-18846" t="-121667" r="-19615" b="-186667"/>
              </a:stretch>
            </a:blipFill>
          </p:spPr>
          <p:txBody>
            <a:bodyPr/>
            <a:lstStyle/>
            <a:p>
              <a:pPr>
                <a:defRPr/>
              </a:pPr>
              <a:r>
                <a:rPr lang="en-US">
                  <a:noFill/>
                </a:rPr>
                <a:t> </a:t>
              </a:r>
            </a:p>
          </p:txBody>
        </p:sp>
        <p:sp>
          <p:nvSpPr>
            <p:cNvPr id="15" name="TextBox 14"/>
            <p:cNvSpPr txBox="1">
              <a:spLocks noRot="1" noChangeAspect="1" noMove="1" noResize="1" noEditPoints="1" noAdjustHandles="1" noChangeArrowheads="1" noChangeShapeType="1" noTextEdit="1"/>
            </p:cNvSpPr>
            <p:nvPr/>
          </p:nvSpPr>
          <p:spPr>
            <a:xfrm>
              <a:off x="4876800" y="4358641"/>
              <a:ext cx="1586716" cy="369332"/>
            </a:xfrm>
            <a:prstGeom prst="rect">
              <a:avLst/>
            </a:prstGeom>
            <a:blipFill rotWithShape="1">
              <a:blip r:embed="rId8"/>
              <a:stretch>
                <a:fillRect l="-19231" t="-119672" r="-19231" b="-183607"/>
              </a:stretch>
            </a:blipFill>
          </p:spPr>
          <p:txBody>
            <a:bodyPr/>
            <a:lstStyle/>
            <a:p>
              <a:pPr>
                <a:defRPr/>
              </a:pPr>
              <a:r>
                <a:rPr lang="en-US">
                  <a:noFill/>
                </a:rPr>
                <a:t> </a:t>
              </a:r>
            </a:p>
          </p:txBody>
        </p:sp>
        <p:cxnSp>
          <p:nvCxnSpPr>
            <p:cNvPr id="16" name="Straight Arrow Connector 15"/>
            <p:cNvCxnSpPr/>
            <p:nvPr/>
          </p:nvCxnSpPr>
          <p:spPr>
            <a:xfrm>
              <a:off x="3426478" y="4572283"/>
              <a:ext cx="1451047"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a:spLocks noRot="1" noChangeAspect="1" noMove="1" noResize="1" noEditPoints="1" noAdjustHandles="1" noChangeArrowheads="1" noChangeShapeType="1" noTextEdit="1"/>
            </p:cNvSpPr>
            <p:nvPr/>
          </p:nvSpPr>
          <p:spPr>
            <a:xfrm>
              <a:off x="3525291" y="4191000"/>
              <a:ext cx="1253805" cy="369332"/>
            </a:xfrm>
            <a:prstGeom prst="rect">
              <a:avLst/>
            </a:prstGeom>
            <a:blipFill rotWithShape="1">
              <a:blip r:embed="rId9"/>
              <a:stretch>
                <a:fillRect t="-8333" r="-5340" b="-25000"/>
              </a:stretch>
            </a:blipFill>
          </p:spPr>
          <p:txBody>
            <a:bodyPr/>
            <a:lstStyle/>
            <a:p>
              <a:pPr>
                <a:defRPr/>
              </a:pPr>
              <a:r>
                <a:rPr lang="en-US">
                  <a:noFill/>
                </a:rPr>
                <a:t> </a:t>
              </a:r>
            </a:p>
          </p:txBody>
        </p:sp>
      </p:grpSp>
      <p:pic>
        <p:nvPicPr>
          <p:cNvPr id="57350" name="Picture 5"/>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990600" y="4422775"/>
            <a:ext cx="6578600" cy="205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7351" name="TextBox 3"/>
          <p:cNvSpPr txBox="1">
            <a:spLocks noChangeArrowheads="1"/>
          </p:cNvSpPr>
          <p:nvPr/>
        </p:nvSpPr>
        <p:spPr bwMode="auto">
          <a:xfrm>
            <a:off x="1441450" y="3352800"/>
            <a:ext cx="610235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en-US" sz="1600" b="0">
                <a:latin typeface="Calibri" pitchFamily="34" charset="0"/>
              </a:rPr>
              <a:t>Diagonal part of the deviation density matrices (traceless)</a:t>
            </a:r>
          </a:p>
          <a:p>
            <a:pPr algn="ctr" eaLnBrk="1" hangingPunct="1"/>
            <a:r>
              <a:rPr lang="en-US" sz="1600" b="0">
                <a:latin typeface="Calibri" pitchFamily="34" charset="0"/>
              </a:rPr>
              <a:t>The </a:t>
            </a:r>
            <a:r>
              <a:rPr lang="en-US" sz="1600" b="0" i="1">
                <a:latin typeface="Calibri" pitchFamily="34" charset="0"/>
              </a:rPr>
              <a:t>x</a:t>
            </a:r>
            <a:r>
              <a:rPr lang="en-US" sz="1600" b="0">
                <a:latin typeface="Calibri" pitchFamily="34" charset="0"/>
              </a:rPr>
              <a:t>-axis represents the standard computational basis in decimal form</a:t>
            </a:r>
          </a:p>
        </p:txBody>
      </p:sp>
      <p:sp>
        <p:nvSpPr>
          <p:cNvPr id="4" name="Slide Number Placeholder 3"/>
          <p:cNvSpPr>
            <a:spLocks noGrp="1"/>
          </p:cNvSpPr>
          <p:nvPr>
            <p:ph type="sldNum" sz="quarter" idx="12"/>
          </p:nvPr>
        </p:nvSpPr>
        <p:spPr/>
        <p:txBody>
          <a:bodyPr/>
          <a:lstStyle/>
          <a:p>
            <a:pPr>
              <a:defRPr/>
            </a:pPr>
            <a:fld id="{27BA3526-0508-449A-9FCC-27F5BC9D0EA0}"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1"/>
          <p:cNvSpPr txBox="1">
            <a:spLocks noChangeArrowheads="1"/>
          </p:cNvSpPr>
          <p:nvPr/>
        </p:nvSpPr>
        <p:spPr bwMode="auto">
          <a:xfrm>
            <a:off x="2209800" y="152400"/>
            <a:ext cx="438785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en-US" sz="2000">
                <a:solidFill>
                  <a:srgbClr val="960000"/>
                </a:solidFill>
                <a:latin typeface="Calibri" pitchFamily="34" charset="0"/>
              </a:rPr>
              <a:t>Coherence Transfer:</a:t>
            </a:r>
          </a:p>
          <a:p>
            <a:pPr algn="ctr" eaLnBrk="1" hangingPunct="1"/>
            <a:r>
              <a:rPr lang="en-US" sz="2000">
                <a:solidFill>
                  <a:srgbClr val="960000"/>
                </a:solidFill>
                <a:latin typeface="Calibri" pitchFamily="34" charset="0"/>
              </a:rPr>
              <a:t> </a:t>
            </a:r>
            <a:r>
              <a:rPr lang="en-US" sz="2000">
                <a:solidFill>
                  <a:srgbClr val="000099"/>
                </a:solidFill>
                <a:latin typeface="Calibri" pitchFamily="34" charset="0"/>
              </a:rPr>
              <a:t>Mirror Inversion of a 5-spin initial state</a:t>
            </a:r>
          </a:p>
        </p:txBody>
      </p:sp>
      <p:grpSp>
        <p:nvGrpSpPr>
          <p:cNvPr id="2" name="Group 15"/>
          <p:cNvGrpSpPr>
            <a:grpSpLocks/>
          </p:cNvGrpSpPr>
          <p:nvPr/>
        </p:nvGrpSpPr>
        <p:grpSpPr bwMode="auto">
          <a:xfrm>
            <a:off x="2362200" y="974725"/>
            <a:ext cx="3886200" cy="549275"/>
            <a:chOff x="2638962" y="670560"/>
            <a:chExt cx="3886200" cy="548938"/>
          </a:xfrm>
        </p:grpSpPr>
        <p:sp>
          <p:nvSpPr>
            <p:cNvPr id="3" name="TextBox 2"/>
            <p:cNvSpPr txBox="1">
              <a:spLocks noRot="1" noChangeAspect="1" noMove="1" noResize="1" noEditPoints="1" noAdjustHandles="1" noChangeArrowheads="1" noChangeShapeType="1" noTextEdit="1"/>
            </p:cNvSpPr>
            <p:nvPr/>
          </p:nvSpPr>
          <p:spPr>
            <a:xfrm>
              <a:off x="2638962" y="807720"/>
              <a:ext cx="539956" cy="400110"/>
            </a:xfrm>
            <a:prstGeom prst="rect">
              <a:avLst/>
            </a:prstGeom>
            <a:blipFill rotWithShape="1">
              <a:blip r:embed="rId3"/>
              <a:stretch>
                <a:fillRect t="-7692" r="-15909" b="-26154"/>
              </a:stretch>
            </a:blipFill>
          </p:spPr>
          <p:txBody>
            <a:bodyPr/>
            <a:lstStyle/>
            <a:p>
              <a:pPr>
                <a:defRPr/>
              </a:pPr>
              <a:r>
                <a:rPr lang="en-US">
                  <a:noFill/>
                </a:rPr>
                <a:t> </a:t>
              </a:r>
            </a:p>
          </p:txBody>
        </p:sp>
        <p:cxnSp>
          <p:nvCxnSpPr>
            <p:cNvPr id="5" name="Straight Arrow Connector 4"/>
            <p:cNvCxnSpPr/>
            <p:nvPr/>
          </p:nvCxnSpPr>
          <p:spPr>
            <a:xfrm>
              <a:off x="3248562" y="1067192"/>
              <a:ext cx="16002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a:spLocks noRot="1" noChangeAspect="1" noMove="1" noResize="1" noEditPoints="1" noAdjustHandles="1" noChangeArrowheads="1" noChangeShapeType="1" noTextEdit="1"/>
            </p:cNvSpPr>
            <p:nvPr/>
          </p:nvSpPr>
          <p:spPr>
            <a:xfrm>
              <a:off x="4823221" y="819388"/>
              <a:ext cx="1701941" cy="400110"/>
            </a:xfrm>
            <a:prstGeom prst="rect">
              <a:avLst/>
            </a:prstGeom>
            <a:blipFill rotWithShape="1">
              <a:blip r:embed="rId4"/>
              <a:stretch>
                <a:fillRect t="-7576" r="-3943" b="-25758"/>
              </a:stretch>
            </a:blipFill>
          </p:spPr>
          <p:txBody>
            <a:bodyPr/>
            <a:lstStyle/>
            <a:p>
              <a:pPr>
                <a:defRPr/>
              </a:pPr>
              <a:r>
                <a:rPr lang="en-US">
                  <a:noFill/>
                </a:rPr>
                <a:t> </a:t>
              </a:r>
            </a:p>
          </p:txBody>
        </p:sp>
        <p:sp>
          <p:nvSpPr>
            <p:cNvPr id="9" name="TextBox 8"/>
            <p:cNvSpPr txBox="1">
              <a:spLocks noRot="1" noChangeAspect="1" noMove="1" noResize="1" noEditPoints="1" noAdjustHandles="1" noChangeArrowheads="1" noChangeShapeType="1" noTextEdit="1"/>
            </p:cNvSpPr>
            <p:nvPr/>
          </p:nvSpPr>
          <p:spPr>
            <a:xfrm>
              <a:off x="3324616" y="670560"/>
              <a:ext cx="1367106" cy="400110"/>
            </a:xfrm>
            <a:prstGeom prst="rect">
              <a:avLst/>
            </a:prstGeom>
            <a:blipFill rotWithShape="1">
              <a:blip r:embed="rId5"/>
              <a:stretch>
                <a:fillRect t="-7576" r="-6250" b="-25758"/>
              </a:stretch>
            </a:blipFill>
          </p:spPr>
          <p:txBody>
            <a:bodyPr/>
            <a:lstStyle/>
            <a:p>
              <a:pPr>
                <a:defRPr/>
              </a:pPr>
              <a:r>
                <a:rPr lang="en-US">
                  <a:noFill/>
                </a:rPr>
                <a:t> </a:t>
              </a:r>
            </a:p>
          </p:txBody>
        </p:sp>
      </p:grpSp>
      <p:pic>
        <p:nvPicPr>
          <p:cNvPr id="58372" name="Picture 2"/>
          <p:cNvPicPr>
            <a:picLocks noChangeAspect="1" noChangeArrowheads="1"/>
          </p:cNvPicPr>
          <p:nvPr/>
        </p:nvPicPr>
        <p:blipFill>
          <a:blip r:embed="rId6">
            <a:extLst>
              <a:ext uri="{28A0092B-C50C-407E-A947-70E740481C1C}">
                <a14:useLocalDpi xmlns:a14="http://schemas.microsoft.com/office/drawing/2010/main" xmlns="" val="0"/>
              </a:ext>
            </a:extLst>
          </a:blip>
          <a:srcRect t="4002" b="49983"/>
          <a:stretch>
            <a:fillRect/>
          </a:stretch>
        </p:blipFill>
        <p:spPr bwMode="auto">
          <a:xfrm>
            <a:off x="228600" y="2133600"/>
            <a:ext cx="8382000" cy="3505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TextBox 17"/>
          <p:cNvSpPr txBox="1">
            <a:spLocks noRot="1" noChangeAspect="1" noMove="1" noResize="1" noEditPoints="1" noAdjustHandles="1" noChangeArrowheads="1" noChangeShapeType="1" noTextEdit="1"/>
          </p:cNvSpPr>
          <p:nvPr/>
        </p:nvSpPr>
        <p:spPr>
          <a:xfrm>
            <a:off x="4587924" y="3364468"/>
            <a:ext cx="515718" cy="369332"/>
          </a:xfrm>
          <a:prstGeom prst="rect">
            <a:avLst/>
          </a:prstGeom>
          <a:blipFill rotWithShape="1">
            <a:blip r:embed="rId7"/>
            <a:stretch>
              <a:fillRect t="-8197" r="-13095" b="-24590"/>
            </a:stretch>
          </a:blipFill>
        </p:spPr>
        <p:txBody>
          <a:bodyPr/>
          <a:lstStyle/>
          <a:p>
            <a:pPr>
              <a:defRPr/>
            </a:pPr>
            <a:r>
              <a:rPr lang="en-US">
                <a:noFill/>
              </a:rPr>
              <a:t> </a:t>
            </a:r>
          </a:p>
        </p:txBody>
      </p:sp>
      <p:sp>
        <p:nvSpPr>
          <p:cNvPr id="19" name="TextBox 18"/>
          <p:cNvSpPr txBox="1">
            <a:spLocks noRot="1" noChangeAspect="1" noMove="1" noResize="1" noEditPoints="1" noAdjustHandles="1" noChangeArrowheads="1" noChangeShapeType="1" noTextEdit="1"/>
          </p:cNvSpPr>
          <p:nvPr/>
        </p:nvSpPr>
        <p:spPr>
          <a:xfrm>
            <a:off x="685800" y="5410200"/>
            <a:ext cx="1555939" cy="369332"/>
          </a:xfrm>
          <a:prstGeom prst="rect">
            <a:avLst/>
          </a:prstGeom>
          <a:blipFill rotWithShape="1">
            <a:blip r:embed="rId8"/>
            <a:stretch>
              <a:fillRect t="-8333" r="-3137" b="-25000"/>
            </a:stretch>
          </a:blipFill>
        </p:spPr>
        <p:txBody>
          <a:bodyPr/>
          <a:lstStyle/>
          <a:p>
            <a:pPr>
              <a:defRPr/>
            </a:pPr>
            <a:r>
              <a:rPr lang="en-US">
                <a:noFill/>
              </a:rPr>
              <a:t> </a:t>
            </a:r>
          </a:p>
        </p:txBody>
      </p:sp>
      <p:sp>
        <p:nvSpPr>
          <p:cNvPr id="58375" name="TextBox 3"/>
          <p:cNvSpPr txBox="1">
            <a:spLocks noChangeArrowheads="1"/>
          </p:cNvSpPr>
          <p:nvPr/>
        </p:nvSpPr>
        <p:spPr bwMode="auto">
          <a:xfrm>
            <a:off x="1752600" y="1755775"/>
            <a:ext cx="264795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1600">
                <a:solidFill>
                  <a:srgbClr val="960000"/>
                </a:solidFill>
                <a:latin typeface="Calibri" pitchFamily="34" charset="0"/>
              </a:rPr>
              <a:t>Spectra of Fluorine spins</a:t>
            </a:r>
          </a:p>
        </p:txBody>
      </p:sp>
      <p:sp>
        <p:nvSpPr>
          <p:cNvPr id="58376" name="TextBox 5"/>
          <p:cNvSpPr txBox="1">
            <a:spLocks noChangeArrowheads="1"/>
          </p:cNvSpPr>
          <p:nvPr/>
        </p:nvSpPr>
        <p:spPr bwMode="auto">
          <a:xfrm>
            <a:off x="6415088" y="1755775"/>
            <a:ext cx="14382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1600">
                <a:solidFill>
                  <a:srgbClr val="960000"/>
                </a:solidFill>
                <a:latin typeface="Calibri" pitchFamily="34" charset="0"/>
              </a:rPr>
              <a:t>Proton spins</a:t>
            </a:r>
          </a:p>
        </p:txBody>
      </p:sp>
      <p:sp>
        <p:nvSpPr>
          <p:cNvPr id="58377" name="TextBox 12"/>
          <p:cNvSpPr txBox="1">
            <a:spLocks noChangeArrowheads="1"/>
          </p:cNvSpPr>
          <p:nvPr/>
        </p:nvSpPr>
        <p:spPr bwMode="auto">
          <a:xfrm>
            <a:off x="1995488" y="6276975"/>
            <a:ext cx="545465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1400" i="1">
                <a:solidFill>
                  <a:srgbClr val="FF0000"/>
                </a:solidFill>
                <a:latin typeface="Calibri" pitchFamily="34" charset="0"/>
              </a:rPr>
              <a:t>K R K Rao, T S Mahesh, and A Kumar,  Phys. Rev. A , </a:t>
            </a:r>
            <a:r>
              <a:rPr lang="en-US" sz="1400">
                <a:solidFill>
                  <a:srgbClr val="FF0000"/>
                </a:solidFill>
              </a:rPr>
              <a:t>90, 012306 (2014).</a:t>
            </a:r>
            <a:r>
              <a:rPr lang="en-US"/>
              <a:t> </a:t>
            </a:r>
          </a:p>
        </p:txBody>
      </p:sp>
      <p:sp>
        <p:nvSpPr>
          <p:cNvPr id="58378" name="TextBox 1"/>
          <p:cNvSpPr txBox="1">
            <a:spLocks noChangeArrowheads="1"/>
          </p:cNvSpPr>
          <p:nvPr/>
        </p:nvSpPr>
        <p:spPr bwMode="auto">
          <a:xfrm>
            <a:off x="8458200" y="2438400"/>
            <a:ext cx="58896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2000">
                <a:solidFill>
                  <a:srgbClr val="FF0000"/>
                </a:solidFill>
              </a:rPr>
              <a:t>Eq</a:t>
            </a:r>
            <a:r>
              <a:rPr lang="en-US">
                <a:solidFill>
                  <a:srgbClr val="FF0000"/>
                </a:solidFill>
              </a:rPr>
              <a:t>.</a:t>
            </a:r>
          </a:p>
        </p:txBody>
      </p:sp>
      <p:sp>
        <p:nvSpPr>
          <p:cNvPr id="58379" name="TextBox 3"/>
          <p:cNvSpPr txBox="1">
            <a:spLocks noChangeArrowheads="1"/>
          </p:cNvSpPr>
          <p:nvPr/>
        </p:nvSpPr>
        <p:spPr bwMode="auto">
          <a:xfrm>
            <a:off x="8458200" y="3200400"/>
            <a:ext cx="6223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l-GR" sz="2400">
                <a:latin typeface="Arial" pitchFamily="34" charset="0"/>
                <a:cs typeface="Arial" pitchFamily="34" charset="0"/>
              </a:rPr>
              <a:t>σ</a:t>
            </a:r>
            <a:r>
              <a:rPr lang="en-US" sz="2400" baseline="-25000">
                <a:latin typeface="Arial" pitchFamily="34" charset="0"/>
                <a:cs typeface="Arial" pitchFamily="34" charset="0"/>
              </a:rPr>
              <a:t>1</a:t>
            </a:r>
            <a:r>
              <a:rPr lang="en-US" sz="2400" baseline="30000">
                <a:latin typeface="Arial" pitchFamily="34" charset="0"/>
                <a:cs typeface="Arial" pitchFamily="34" charset="0"/>
              </a:rPr>
              <a:t>x</a:t>
            </a:r>
            <a:endParaRPr lang="en-US" sz="2400"/>
          </a:p>
        </p:txBody>
      </p:sp>
      <p:sp>
        <p:nvSpPr>
          <p:cNvPr id="58380" name="TextBox 5"/>
          <p:cNvSpPr txBox="1">
            <a:spLocks noChangeArrowheads="1"/>
          </p:cNvSpPr>
          <p:nvPr/>
        </p:nvSpPr>
        <p:spPr bwMode="auto">
          <a:xfrm>
            <a:off x="8534400" y="4191000"/>
            <a:ext cx="6223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l-GR" sz="2400">
                <a:latin typeface="Arial" pitchFamily="34" charset="0"/>
                <a:cs typeface="Arial" pitchFamily="34" charset="0"/>
              </a:rPr>
              <a:t>σ</a:t>
            </a:r>
            <a:r>
              <a:rPr lang="en-US" sz="2400" baseline="-25000">
                <a:latin typeface="Arial" pitchFamily="34" charset="0"/>
                <a:cs typeface="Arial" pitchFamily="34" charset="0"/>
              </a:rPr>
              <a:t>5</a:t>
            </a:r>
            <a:r>
              <a:rPr lang="en-US" sz="2400" baseline="30000">
                <a:latin typeface="Arial" pitchFamily="34" charset="0"/>
                <a:cs typeface="Arial" pitchFamily="34" charset="0"/>
              </a:rPr>
              <a:t>x</a:t>
            </a:r>
            <a:endParaRPr lang="en-US" sz="2400"/>
          </a:p>
        </p:txBody>
      </p:sp>
      <p:sp>
        <p:nvSpPr>
          <p:cNvPr id="58381" name="TextBox 6"/>
          <p:cNvSpPr txBox="1">
            <a:spLocks noChangeArrowheads="1"/>
          </p:cNvSpPr>
          <p:nvPr/>
        </p:nvSpPr>
        <p:spPr bwMode="auto">
          <a:xfrm>
            <a:off x="8458200" y="4572000"/>
            <a:ext cx="1230313"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1800">
                <a:solidFill>
                  <a:srgbClr val="FF0000"/>
                </a:solidFill>
              </a:rPr>
              <a:t>Anti-phase w.r.t. other spins</a:t>
            </a:r>
          </a:p>
        </p:txBody>
      </p:sp>
      <p:sp>
        <p:nvSpPr>
          <p:cNvPr id="58382" name="TextBox 19"/>
          <p:cNvSpPr txBox="1">
            <a:spLocks noChangeArrowheads="1"/>
          </p:cNvSpPr>
          <p:nvPr/>
        </p:nvSpPr>
        <p:spPr bwMode="auto">
          <a:xfrm>
            <a:off x="6400800" y="1143000"/>
            <a:ext cx="4572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1600">
                <a:solidFill>
                  <a:srgbClr val="FF0000"/>
                </a:solidFill>
              </a:rPr>
              <a:t>Anti-phase w.r.t. other spins</a:t>
            </a:r>
          </a:p>
        </p:txBody>
      </p:sp>
      <p:sp>
        <p:nvSpPr>
          <p:cNvPr id="58383" name="TextBox 20"/>
          <p:cNvSpPr txBox="1">
            <a:spLocks noChangeArrowheads="1"/>
          </p:cNvSpPr>
          <p:nvPr/>
        </p:nvSpPr>
        <p:spPr bwMode="auto">
          <a:xfrm>
            <a:off x="6858000" y="838200"/>
            <a:ext cx="47625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l-GR" sz="1600">
                <a:solidFill>
                  <a:srgbClr val="FF0000"/>
                </a:solidFill>
                <a:latin typeface="Arial" pitchFamily="34" charset="0"/>
                <a:cs typeface="Arial" pitchFamily="34" charset="0"/>
              </a:rPr>
              <a:t>σ</a:t>
            </a:r>
            <a:r>
              <a:rPr lang="en-US" sz="1600" baseline="-25000">
                <a:solidFill>
                  <a:srgbClr val="FF0000"/>
                </a:solidFill>
                <a:latin typeface="Arial" pitchFamily="34" charset="0"/>
                <a:cs typeface="Arial" pitchFamily="34" charset="0"/>
              </a:rPr>
              <a:t>5</a:t>
            </a:r>
            <a:r>
              <a:rPr lang="en-US" sz="1600" baseline="30000">
                <a:solidFill>
                  <a:srgbClr val="FF0000"/>
                </a:solidFill>
                <a:latin typeface="Arial" pitchFamily="34" charset="0"/>
                <a:cs typeface="Arial" pitchFamily="34" charset="0"/>
              </a:rPr>
              <a:t>x</a:t>
            </a:r>
            <a:endParaRPr lang="en-US" sz="1600">
              <a:solidFill>
                <a:srgbClr val="FF0000"/>
              </a:solidFill>
            </a:endParaRPr>
          </a:p>
        </p:txBody>
      </p:sp>
      <p:sp>
        <p:nvSpPr>
          <p:cNvPr id="4" name="Slide Number Placeholder 3"/>
          <p:cNvSpPr>
            <a:spLocks noGrp="1"/>
          </p:cNvSpPr>
          <p:nvPr>
            <p:ph type="sldNum" sz="quarter" idx="12"/>
          </p:nvPr>
        </p:nvSpPr>
        <p:spPr/>
        <p:txBody>
          <a:bodyPr/>
          <a:lstStyle/>
          <a:p>
            <a:pPr>
              <a:defRPr/>
            </a:pPr>
            <a:fld id="{ACC54094-13FE-418D-AE80-B01E5E221068}"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105400" y="1219200"/>
            <a:ext cx="2905125" cy="2209800"/>
            <a:chOff x="1344" y="816"/>
            <a:chExt cx="2954" cy="2304"/>
          </a:xfrm>
        </p:grpSpPr>
        <p:pic>
          <p:nvPicPr>
            <p:cNvPr id="36875" name="Picture 3" descr="spin_IJ"/>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44" y="816"/>
              <a:ext cx="2921" cy="2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76" name="Text Box 4"/>
            <p:cNvSpPr txBox="1">
              <a:spLocks noChangeArrowheads="1"/>
            </p:cNvSpPr>
            <p:nvPr/>
          </p:nvSpPr>
          <p:spPr bwMode="auto">
            <a:xfrm>
              <a:off x="3981" y="2191"/>
              <a:ext cx="317" cy="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spcBef>
                  <a:spcPct val="50000"/>
                </a:spcBef>
              </a:pPr>
              <a:r>
                <a:rPr lang="en-US" sz="2000"/>
                <a:t>0</a:t>
              </a:r>
            </a:p>
          </p:txBody>
        </p:sp>
      </p:grpSp>
      <p:sp>
        <p:nvSpPr>
          <p:cNvPr id="36867" name="Text Box 5"/>
          <p:cNvSpPr txBox="1">
            <a:spLocks noChangeArrowheads="1"/>
          </p:cNvSpPr>
          <p:nvPr/>
        </p:nvSpPr>
        <p:spPr bwMode="auto">
          <a:xfrm>
            <a:off x="304800" y="990600"/>
            <a:ext cx="4343400"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spcBef>
                <a:spcPct val="50000"/>
              </a:spcBef>
            </a:pPr>
            <a:r>
              <a:rPr lang="en-US" sz="2000">
                <a:solidFill>
                  <a:schemeClr val="bg1"/>
                </a:solidFill>
              </a:rPr>
              <a:t>1.</a:t>
            </a:r>
            <a:r>
              <a:rPr lang="en-US" sz="2000">
                <a:solidFill>
                  <a:srgbClr val="66FF33"/>
                </a:solidFill>
              </a:rPr>
              <a:t> </a:t>
            </a:r>
            <a:r>
              <a:rPr lang="en-US" sz="2000">
                <a:solidFill>
                  <a:srgbClr val="FFFF00"/>
                </a:solidFill>
              </a:rPr>
              <a:t>Nuclear spins have small magnetic moments and behave as tiny quantum magnets.</a:t>
            </a:r>
          </a:p>
        </p:txBody>
      </p:sp>
      <p:sp>
        <p:nvSpPr>
          <p:cNvPr id="36868" name="Text Box 6"/>
          <p:cNvSpPr txBox="1">
            <a:spLocks noChangeArrowheads="1"/>
          </p:cNvSpPr>
          <p:nvPr/>
        </p:nvSpPr>
        <p:spPr bwMode="auto">
          <a:xfrm>
            <a:off x="304800" y="2133600"/>
            <a:ext cx="419100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spcBef>
                <a:spcPct val="50000"/>
              </a:spcBef>
            </a:pPr>
            <a:r>
              <a:rPr lang="en-US" sz="2000">
                <a:solidFill>
                  <a:schemeClr val="bg1"/>
                </a:solidFill>
              </a:rPr>
              <a:t>2.</a:t>
            </a:r>
            <a:r>
              <a:rPr lang="en-US" sz="2000">
                <a:solidFill>
                  <a:srgbClr val="66FF33"/>
                </a:solidFill>
              </a:rPr>
              <a:t> </a:t>
            </a:r>
            <a:r>
              <a:rPr lang="en-US" sz="2000">
                <a:solidFill>
                  <a:srgbClr val="DDDDDD"/>
                </a:solidFill>
              </a:rPr>
              <a:t>When placed in a magnetic field (B</a:t>
            </a:r>
            <a:r>
              <a:rPr lang="en-US" sz="2000" baseline="-25000">
                <a:solidFill>
                  <a:srgbClr val="DDDDDD"/>
                </a:solidFill>
              </a:rPr>
              <a:t>0</a:t>
            </a:r>
            <a:r>
              <a:rPr lang="en-US" sz="2000">
                <a:solidFill>
                  <a:srgbClr val="DDDDDD"/>
                </a:solidFill>
              </a:rPr>
              <a:t>),  spin ½ nuclei orient either along the field (</a:t>
            </a:r>
            <a:r>
              <a:rPr lang="en-US" sz="2000">
                <a:solidFill>
                  <a:srgbClr val="DDDDDD"/>
                </a:solidFill>
                <a:sym typeface="Symbol" pitchFamily="18" charset="2"/>
              </a:rPr>
              <a:t>|0 state)</a:t>
            </a:r>
            <a:r>
              <a:rPr lang="en-US" sz="2000">
                <a:solidFill>
                  <a:srgbClr val="DDDDDD"/>
                </a:solidFill>
              </a:rPr>
              <a:t> or opposite to the field (</a:t>
            </a:r>
            <a:r>
              <a:rPr lang="en-US" sz="2000">
                <a:solidFill>
                  <a:srgbClr val="DDDDDD"/>
                </a:solidFill>
                <a:sym typeface="Symbol" pitchFamily="18" charset="2"/>
              </a:rPr>
              <a:t>|1 state)</a:t>
            </a:r>
            <a:r>
              <a:rPr lang="en-US" sz="2000">
                <a:solidFill>
                  <a:srgbClr val="DDDDDD"/>
                </a:solidFill>
              </a:rPr>
              <a:t> .</a:t>
            </a:r>
          </a:p>
        </p:txBody>
      </p:sp>
      <p:sp>
        <p:nvSpPr>
          <p:cNvPr id="36869" name="Text Box 7"/>
          <p:cNvSpPr txBox="1">
            <a:spLocks noChangeArrowheads="1"/>
          </p:cNvSpPr>
          <p:nvPr/>
        </p:nvSpPr>
        <p:spPr bwMode="auto">
          <a:xfrm>
            <a:off x="228600" y="5089525"/>
            <a:ext cx="8991600"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spcBef>
                <a:spcPct val="50000"/>
              </a:spcBef>
            </a:pPr>
            <a:r>
              <a:rPr lang="en-US" sz="2000">
                <a:solidFill>
                  <a:schemeClr val="bg1"/>
                </a:solidFill>
              </a:rPr>
              <a:t>4.</a:t>
            </a:r>
            <a:r>
              <a:rPr lang="en-US" sz="2000">
                <a:solidFill>
                  <a:srgbClr val="66FF33"/>
                </a:solidFill>
              </a:rPr>
              <a:t> </a:t>
            </a:r>
            <a:r>
              <a:rPr lang="en-US" sz="2000">
                <a:solidFill>
                  <a:srgbClr val="FFFF00"/>
                </a:solidFill>
              </a:rPr>
              <a:t>Spins  are coupled to other spins by indirect spin-spin (J) coupling, and controlled (C-NOT) operations can be performed using  J-coupling.                 		               </a:t>
            </a:r>
            <a:r>
              <a:rPr lang="en-US" sz="2000">
                <a:solidFill>
                  <a:srgbClr val="00CC00"/>
                </a:solidFill>
              </a:rPr>
              <a:t>Multi-qubit gates</a:t>
            </a:r>
          </a:p>
        </p:txBody>
      </p:sp>
      <p:sp>
        <p:nvSpPr>
          <p:cNvPr id="36870" name="Text Box 8"/>
          <p:cNvSpPr txBox="1">
            <a:spLocks noChangeArrowheads="1"/>
          </p:cNvSpPr>
          <p:nvPr/>
        </p:nvSpPr>
        <p:spPr bwMode="auto">
          <a:xfrm>
            <a:off x="1371600" y="168275"/>
            <a:ext cx="6553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spcBef>
                <a:spcPct val="50000"/>
              </a:spcBef>
            </a:pPr>
            <a:r>
              <a:rPr lang="en-US" u="sng">
                <a:solidFill>
                  <a:schemeClr val="bg1"/>
                </a:solidFill>
              </a:rPr>
              <a:t>Nuclear Magnetic Resonance (NMR)</a:t>
            </a:r>
          </a:p>
        </p:txBody>
      </p:sp>
      <p:sp>
        <p:nvSpPr>
          <p:cNvPr id="36871" name="Text Box 9"/>
          <p:cNvSpPr txBox="1">
            <a:spLocks noChangeArrowheads="1"/>
          </p:cNvSpPr>
          <p:nvPr/>
        </p:nvSpPr>
        <p:spPr bwMode="auto">
          <a:xfrm>
            <a:off x="228600" y="3581400"/>
            <a:ext cx="861060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spcBef>
                <a:spcPct val="50000"/>
              </a:spcBef>
            </a:pPr>
            <a:r>
              <a:rPr lang="en-US" sz="2000">
                <a:solidFill>
                  <a:schemeClr val="bg1"/>
                </a:solidFill>
              </a:rPr>
              <a:t>3.</a:t>
            </a:r>
            <a:r>
              <a:rPr lang="en-US" sz="2000">
                <a:solidFill>
                  <a:srgbClr val="66FF33"/>
                </a:solidFill>
              </a:rPr>
              <a:t> </a:t>
            </a:r>
            <a:r>
              <a:rPr lang="en-US" sz="2000">
                <a:solidFill>
                  <a:srgbClr val="FFFF00"/>
                </a:solidFill>
              </a:rPr>
              <a:t>A transverse radio-frequency  field  (B</a:t>
            </a:r>
            <a:r>
              <a:rPr lang="en-US" sz="2000" baseline="-25000">
                <a:solidFill>
                  <a:srgbClr val="FFFF00"/>
                </a:solidFill>
              </a:rPr>
              <a:t>1</a:t>
            </a:r>
            <a:r>
              <a:rPr lang="en-US" sz="2000">
                <a:solidFill>
                  <a:srgbClr val="FFFF00"/>
                </a:solidFill>
              </a:rPr>
              <a:t>) tuned at the Larmor frequency of spins can cause transition from </a:t>
            </a:r>
            <a:r>
              <a:rPr lang="en-US" sz="2000">
                <a:solidFill>
                  <a:srgbClr val="FFFF00"/>
                </a:solidFill>
                <a:sym typeface="Symbol" pitchFamily="18" charset="2"/>
              </a:rPr>
              <a:t>|0 to |1  (</a:t>
            </a:r>
            <a:r>
              <a:rPr lang="en-US" sz="2000">
                <a:solidFill>
                  <a:srgbClr val="FF0000"/>
                </a:solidFill>
                <a:sym typeface="Symbol" pitchFamily="18" charset="2"/>
              </a:rPr>
              <a:t>NOT  Gate by a 180</a:t>
            </a:r>
            <a:r>
              <a:rPr lang="en-US" sz="2000" baseline="30000">
                <a:solidFill>
                  <a:srgbClr val="FF0000"/>
                </a:solidFill>
                <a:sym typeface="Symbol" pitchFamily="18" charset="2"/>
              </a:rPr>
              <a:t>0</a:t>
            </a:r>
            <a:r>
              <a:rPr lang="en-US" sz="2000">
                <a:solidFill>
                  <a:srgbClr val="FF0000"/>
                </a:solidFill>
                <a:sym typeface="Symbol" pitchFamily="18" charset="2"/>
              </a:rPr>
              <a:t> pulse</a:t>
            </a:r>
            <a:r>
              <a:rPr lang="en-US" sz="2000">
                <a:solidFill>
                  <a:srgbClr val="FFFF00"/>
                </a:solidFill>
                <a:sym typeface="Symbol" pitchFamily="18" charset="2"/>
              </a:rPr>
              <a:t>).          </a:t>
            </a:r>
            <a:r>
              <a:rPr lang="en-US" sz="2000">
                <a:solidFill>
                  <a:schemeClr val="bg1"/>
                </a:solidFill>
                <a:sym typeface="Symbol" pitchFamily="18" charset="2"/>
              </a:rPr>
              <a:t>Or put them in coherent superposition (</a:t>
            </a:r>
            <a:r>
              <a:rPr lang="en-US" sz="2000">
                <a:solidFill>
                  <a:srgbClr val="FF0000"/>
                </a:solidFill>
                <a:sym typeface="Symbol" pitchFamily="18" charset="2"/>
              </a:rPr>
              <a:t>Hadamard Gate by a 90</a:t>
            </a:r>
            <a:r>
              <a:rPr lang="en-US" sz="2000" baseline="30000">
                <a:solidFill>
                  <a:srgbClr val="FF0000"/>
                </a:solidFill>
                <a:sym typeface="Symbol" pitchFamily="18" charset="2"/>
              </a:rPr>
              <a:t>0</a:t>
            </a:r>
            <a:r>
              <a:rPr lang="en-US" sz="2000">
                <a:solidFill>
                  <a:srgbClr val="FF0000"/>
                </a:solidFill>
                <a:sym typeface="Symbol" pitchFamily="18" charset="2"/>
              </a:rPr>
              <a:t> pulse</a:t>
            </a:r>
            <a:r>
              <a:rPr lang="en-US" sz="2000">
                <a:solidFill>
                  <a:schemeClr val="bg1"/>
                </a:solidFill>
                <a:sym typeface="Symbol" pitchFamily="18" charset="2"/>
              </a:rPr>
              <a:t>).</a:t>
            </a:r>
            <a:r>
              <a:rPr lang="en-US" sz="2000">
                <a:solidFill>
                  <a:srgbClr val="FFFF00"/>
                </a:solidFill>
                <a:sym typeface="Symbol" pitchFamily="18" charset="2"/>
              </a:rPr>
              <a:t>                           			</a:t>
            </a:r>
            <a:r>
              <a:rPr lang="en-US" sz="2000">
                <a:solidFill>
                  <a:srgbClr val="00CC00"/>
                </a:solidFill>
                <a:sym typeface="Symbol" pitchFamily="18" charset="2"/>
              </a:rPr>
              <a:t>Single qubit gates.</a:t>
            </a:r>
          </a:p>
        </p:txBody>
      </p:sp>
      <p:sp>
        <p:nvSpPr>
          <p:cNvPr id="36872" name="Text Box 10"/>
          <p:cNvSpPr txBox="1">
            <a:spLocks noChangeArrowheads="1"/>
          </p:cNvSpPr>
          <p:nvPr/>
        </p:nvSpPr>
        <p:spPr bwMode="auto">
          <a:xfrm>
            <a:off x="1878013" y="6172200"/>
            <a:ext cx="45847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spcBef>
                <a:spcPct val="50000"/>
              </a:spcBef>
            </a:pPr>
            <a:r>
              <a:rPr lang="en-US" sz="2400">
                <a:solidFill>
                  <a:schemeClr val="bg1"/>
                </a:solidFill>
              </a:rPr>
              <a:t>NUCLEAR SPINS ARE QUBITS</a:t>
            </a:r>
          </a:p>
        </p:txBody>
      </p:sp>
      <p:sp>
        <p:nvSpPr>
          <p:cNvPr id="36873" name="AutoShape 12"/>
          <p:cNvSpPr>
            <a:spLocks noChangeArrowheads="1"/>
          </p:cNvSpPr>
          <p:nvPr/>
        </p:nvSpPr>
        <p:spPr bwMode="auto">
          <a:xfrm>
            <a:off x="8228013" y="1752600"/>
            <a:ext cx="763587" cy="822325"/>
          </a:xfrm>
          <a:prstGeom prst="leftArrow">
            <a:avLst>
              <a:gd name="adj1" fmla="val 50000"/>
              <a:gd name="adj2" fmla="val 25000"/>
            </a:avLst>
          </a:prstGeom>
          <a:solidFill>
            <a:srgbClr val="FF0000"/>
          </a:solidFill>
          <a:ln>
            <a:noFill/>
          </a:ln>
          <a:extLst>
            <a:ext uri="{91240B29-F687-4f45-9708-019B960494DF}">
              <a14:hiddenLine xmlns:a14="http://schemas.microsoft.com/office/drawing/2010/main" xmlns="" w="38100">
                <a:solidFill>
                  <a:srgbClr val="000000"/>
                </a:solidFill>
                <a:miter lim="800000"/>
                <a:headEnd/>
                <a:tailEnd/>
              </a14:hiddenLine>
            </a:ext>
          </a:extLst>
        </p:spPr>
        <p:txBody>
          <a:bodyPr anchor="ctr">
            <a:spAutoFit/>
          </a:bodyPr>
          <a:lstStyle/>
          <a:p>
            <a:r>
              <a:rPr lang="en-US" sz="2400">
                <a:solidFill>
                  <a:schemeClr val="bg1"/>
                </a:solidFill>
              </a:rPr>
              <a:t>B</a:t>
            </a:r>
            <a:r>
              <a:rPr lang="en-US" sz="2400" baseline="-25000">
                <a:solidFill>
                  <a:schemeClr val="bg1"/>
                </a:solidFill>
              </a:rPr>
              <a:t>1</a:t>
            </a:r>
          </a:p>
        </p:txBody>
      </p:sp>
      <p:sp>
        <p:nvSpPr>
          <p:cNvPr id="36874"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A487423F-98A3-4392-A75E-6E90CC48FD01}" type="slidenum">
              <a:rPr lang="en-US" sz="1400" b="0" smtClean="0"/>
              <a:pPr eaLnBrk="1" hangingPunct="1"/>
              <a:t>3</a:t>
            </a:fld>
            <a:endParaRPr lang="en-US" sz="1400" b="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t="52821"/>
          <a:stretch>
            <a:fillRect/>
          </a:stretch>
        </p:blipFill>
        <p:spPr bwMode="auto">
          <a:xfrm>
            <a:off x="441325" y="2133600"/>
            <a:ext cx="8321675" cy="3567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9395" name="TextBox 1"/>
          <p:cNvSpPr txBox="1">
            <a:spLocks noChangeArrowheads="1"/>
          </p:cNvSpPr>
          <p:nvPr/>
        </p:nvSpPr>
        <p:spPr bwMode="auto">
          <a:xfrm>
            <a:off x="-1588" y="53975"/>
            <a:ext cx="9058276"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en-US" sz="2000">
                <a:solidFill>
                  <a:srgbClr val="960000"/>
                </a:solidFill>
                <a:latin typeface="Calibri" pitchFamily="34" charset="0"/>
              </a:rPr>
              <a:t>Coherence Transfer:</a:t>
            </a:r>
          </a:p>
          <a:p>
            <a:pPr algn="ctr" eaLnBrk="1" hangingPunct="1"/>
            <a:r>
              <a:rPr lang="en-US" sz="2000">
                <a:solidFill>
                  <a:srgbClr val="000099"/>
                </a:solidFill>
                <a:latin typeface="Calibri" pitchFamily="34" charset="0"/>
              </a:rPr>
              <a:t> Spin 2 (in- phase) magnetization transferred to spin 4 (anti-phase w.r.t. other spins)</a:t>
            </a:r>
          </a:p>
        </p:txBody>
      </p:sp>
      <p:grpSp>
        <p:nvGrpSpPr>
          <p:cNvPr id="2" name="Group 2"/>
          <p:cNvGrpSpPr>
            <a:grpSpLocks/>
          </p:cNvGrpSpPr>
          <p:nvPr/>
        </p:nvGrpSpPr>
        <p:grpSpPr bwMode="auto">
          <a:xfrm>
            <a:off x="2362200" y="960438"/>
            <a:ext cx="3817938" cy="552450"/>
            <a:chOff x="2608482" y="655320"/>
            <a:chExt cx="3817859" cy="552510"/>
          </a:xfrm>
        </p:grpSpPr>
        <p:sp>
          <p:nvSpPr>
            <p:cNvPr id="4" name="TextBox 3"/>
            <p:cNvSpPr txBox="1">
              <a:spLocks noRot="1" noChangeAspect="1" noMove="1" noResize="1" noEditPoints="1" noAdjustHandles="1" noChangeArrowheads="1" noChangeShapeType="1" noTextEdit="1"/>
            </p:cNvSpPr>
            <p:nvPr/>
          </p:nvSpPr>
          <p:spPr>
            <a:xfrm>
              <a:off x="2608482" y="807720"/>
              <a:ext cx="539956" cy="400110"/>
            </a:xfrm>
            <a:prstGeom prst="rect">
              <a:avLst/>
            </a:prstGeom>
            <a:blipFill rotWithShape="1">
              <a:blip r:embed="rId4"/>
              <a:stretch>
                <a:fillRect t="-7692" r="-15909" b="-26154"/>
              </a:stretch>
            </a:blipFill>
          </p:spPr>
          <p:txBody>
            <a:bodyPr/>
            <a:lstStyle/>
            <a:p>
              <a:pPr>
                <a:defRPr/>
              </a:pPr>
              <a:r>
                <a:rPr lang="en-US">
                  <a:noFill/>
                </a:rPr>
                <a:t> </a:t>
              </a:r>
            </a:p>
          </p:txBody>
        </p:sp>
        <p:cxnSp>
          <p:nvCxnSpPr>
            <p:cNvPr id="5" name="Straight Arrow Connector 4"/>
            <p:cNvCxnSpPr/>
            <p:nvPr/>
          </p:nvCxnSpPr>
          <p:spPr>
            <a:xfrm>
              <a:off x="3124409" y="1066527"/>
              <a:ext cx="1600167"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a:spLocks noRot="1" noChangeAspect="1" noMove="1" noResize="1" noEditPoints="1" noAdjustHandles="1" noChangeArrowheads="1" noChangeShapeType="1" noTextEdit="1"/>
            </p:cNvSpPr>
            <p:nvPr/>
          </p:nvSpPr>
          <p:spPr>
            <a:xfrm>
              <a:off x="4724400" y="804446"/>
              <a:ext cx="1701941" cy="400110"/>
            </a:xfrm>
            <a:prstGeom prst="rect">
              <a:avLst/>
            </a:prstGeom>
            <a:blipFill rotWithShape="1">
              <a:blip r:embed="rId5"/>
              <a:stretch>
                <a:fillRect t="-7576" r="-3943" b="-25758"/>
              </a:stretch>
            </a:blipFill>
          </p:spPr>
          <p:txBody>
            <a:bodyPr/>
            <a:lstStyle/>
            <a:p>
              <a:pPr>
                <a:defRPr/>
              </a:pPr>
              <a:r>
                <a:rPr lang="en-US">
                  <a:noFill/>
                </a:rPr>
                <a:t> </a:t>
              </a:r>
            </a:p>
          </p:txBody>
        </p:sp>
        <p:sp>
          <p:nvSpPr>
            <p:cNvPr id="7" name="TextBox 6"/>
            <p:cNvSpPr txBox="1">
              <a:spLocks noRot="1" noChangeAspect="1" noMove="1" noResize="1" noEditPoints="1" noAdjustHandles="1" noChangeArrowheads="1" noChangeShapeType="1" noTextEdit="1"/>
            </p:cNvSpPr>
            <p:nvPr/>
          </p:nvSpPr>
          <p:spPr>
            <a:xfrm>
              <a:off x="3202696" y="655320"/>
              <a:ext cx="1367106" cy="400110"/>
            </a:xfrm>
            <a:prstGeom prst="rect">
              <a:avLst/>
            </a:prstGeom>
            <a:blipFill rotWithShape="1">
              <a:blip r:embed="rId6"/>
              <a:stretch>
                <a:fillRect t="-7692" r="-6250" b="-26154"/>
              </a:stretch>
            </a:blipFill>
          </p:spPr>
          <p:txBody>
            <a:bodyPr/>
            <a:lstStyle/>
            <a:p>
              <a:pPr>
                <a:defRPr/>
              </a:pPr>
              <a:r>
                <a:rPr lang="en-US">
                  <a:noFill/>
                </a:rPr>
                <a:t> </a:t>
              </a:r>
            </a:p>
          </p:txBody>
        </p:sp>
      </p:grpSp>
      <p:sp>
        <p:nvSpPr>
          <p:cNvPr id="9" name="TextBox 8"/>
          <p:cNvSpPr txBox="1">
            <a:spLocks noRot="1" noChangeAspect="1" noMove="1" noResize="1" noEditPoints="1" noAdjustHandles="1" noChangeArrowheads="1" noChangeShapeType="1" noTextEdit="1"/>
          </p:cNvSpPr>
          <p:nvPr/>
        </p:nvSpPr>
        <p:spPr>
          <a:xfrm>
            <a:off x="6858000" y="3429000"/>
            <a:ext cx="515718" cy="369332"/>
          </a:xfrm>
          <a:prstGeom prst="rect">
            <a:avLst/>
          </a:prstGeom>
          <a:blipFill rotWithShape="1">
            <a:blip r:embed="rId7"/>
            <a:stretch>
              <a:fillRect t="-8333" r="-11765" b="-25000"/>
            </a:stretch>
          </a:blipFill>
        </p:spPr>
        <p:txBody>
          <a:bodyPr/>
          <a:lstStyle/>
          <a:p>
            <a:pPr>
              <a:defRPr/>
            </a:pPr>
            <a:r>
              <a:rPr lang="en-US">
                <a:noFill/>
              </a:rPr>
              <a:t> </a:t>
            </a:r>
          </a:p>
        </p:txBody>
      </p:sp>
      <p:sp>
        <p:nvSpPr>
          <p:cNvPr id="10" name="TextBox 9"/>
          <p:cNvSpPr txBox="1">
            <a:spLocks noRot="1" noChangeAspect="1" noMove="1" noResize="1" noEditPoints="1" noAdjustHandles="1" noChangeArrowheads="1" noChangeShapeType="1" noTextEdit="1"/>
          </p:cNvSpPr>
          <p:nvPr/>
        </p:nvSpPr>
        <p:spPr>
          <a:xfrm>
            <a:off x="6324600" y="4038600"/>
            <a:ext cx="1546770" cy="369332"/>
          </a:xfrm>
          <a:prstGeom prst="rect">
            <a:avLst/>
          </a:prstGeom>
          <a:blipFill rotWithShape="1">
            <a:blip r:embed="rId8"/>
            <a:stretch>
              <a:fillRect t="-8333" r="-3953" b="-25000"/>
            </a:stretch>
          </a:blipFill>
        </p:spPr>
        <p:txBody>
          <a:bodyPr/>
          <a:lstStyle/>
          <a:p>
            <a:pPr>
              <a:defRPr/>
            </a:pPr>
            <a:r>
              <a:rPr lang="en-US">
                <a:noFill/>
              </a:rPr>
              <a:t> </a:t>
            </a:r>
          </a:p>
        </p:txBody>
      </p:sp>
      <p:sp>
        <p:nvSpPr>
          <p:cNvPr id="59399" name="TextBox 10"/>
          <p:cNvSpPr txBox="1">
            <a:spLocks noChangeArrowheads="1"/>
          </p:cNvSpPr>
          <p:nvPr/>
        </p:nvSpPr>
        <p:spPr bwMode="auto">
          <a:xfrm>
            <a:off x="2057400" y="1768475"/>
            <a:ext cx="264795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1600">
                <a:solidFill>
                  <a:srgbClr val="960000"/>
                </a:solidFill>
                <a:latin typeface="Calibri" pitchFamily="34" charset="0"/>
              </a:rPr>
              <a:t>Spectra of Fluorine spins</a:t>
            </a:r>
          </a:p>
        </p:txBody>
      </p:sp>
      <p:sp>
        <p:nvSpPr>
          <p:cNvPr id="59400" name="TextBox 11"/>
          <p:cNvSpPr txBox="1">
            <a:spLocks noChangeArrowheads="1"/>
          </p:cNvSpPr>
          <p:nvPr/>
        </p:nvSpPr>
        <p:spPr bwMode="auto">
          <a:xfrm>
            <a:off x="6415088" y="1752600"/>
            <a:ext cx="14382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1600">
                <a:solidFill>
                  <a:srgbClr val="960000"/>
                </a:solidFill>
                <a:latin typeface="Calibri" pitchFamily="34" charset="0"/>
              </a:rPr>
              <a:t>Proton spins</a:t>
            </a:r>
          </a:p>
        </p:txBody>
      </p:sp>
      <p:sp>
        <p:nvSpPr>
          <p:cNvPr id="3" name="Slide Number Placeholder 2"/>
          <p:cNvSpPr>
            <a:spLocks noGrp="1"/>
          </p:cNvSpPr>
          <p:nvPr>
            <p:ph type="sldNum" sz="quarter" idx="12"/>
          </p:nvPr>
        </p:nvSpPr>
        <p:spPr/>
        <p:txBody>
          <a:bodyPr/>
          <a:lstStyle/>
          <a:p>
            <a:pPr>
              <a:defRPr/>
            </a:pPr>
            <a:fld id="{DEC46B7E-47AD-445E-8B7D-80930A706666}"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p:cNvGrpSpPr>
            <a:grpSpLocks/>
          </p:cNvGrpSpPr>
          <p:nvPr/>
        </p:nvGrpSpPr>
        <p:grpSpPr bwMode="auto">
          <a:xfrm>
            <a:off x="198438" y="769938"/>
            <a:ext cx="8826500" cy="1058862"/>
            <a:chOff x="182880" y="424934"/>
            <a:chExt cx="8826093" cy="1058647"/>
          </a:xfrm>
        </p:grpSpPr>
        <p:sp>
          <p:nvSpPr>
            <p:cNvPr id="2" name="TextBox 1"/>
            <p:cNvSpPr txBox="1">
              <a:spLocks noRot="1" noChangeAspect="1" noMove="1" noResize="1" noEditPoints="1" noAdjustHandles="1" noChangeArrowheads="1" noChangeShapeType="1" noTextEdit="1"/>
            </p:cNvSpPr>
            <p:nvPr/>
          </p:nvSpPr>
          <p:spPr>
            <a:xfrm>
              <a:off x="182880" y="589059"/>
              <a:ext cx="4665573" cy="416781"/>
            </a:xfrm>
            <a:prstGeom prst="rect">
              <a:avLst/>
            </a:prstGeom>
            <a:blipFill rotWithShape="1">
              <a:blip r:embed="rId3"/>
              <a:stretch>
                <a:fillRect t="-100000" r="-1438" b="-156522"/>
              </a:stretch>
            </a:blipFill>
          </p:spPr>
          <p:txBody>
            <a:bodyPr/>
            <a:lstStyle/>
            <a:p>
              <a:pPr>
                <a:defRPr/>
              </a:pPr>
              <a:r>
                <a:rPr lang="en-US">
                  <a:noFill/>
                </a:rPr>
                <a:t> </a:t>
              </a:r>
            </a:p>
          </p:txBody>
        </p:sp>
        <p:sp>
          <p:nvSpPr>
            <p:cNvPr id="3" name="TextBox 2"/>
            <p:cNvSpPr txBox="1">
              <a:spLocks noRot="1" noChangeAspect="1" noMove="1" noResize="1" noEditPoints="1" noAdjustHandles="1" noChangeArrowheads="1" noChangeShapeType="1" noTextEdit="1"/>
            </p:cNvSpPr>
            <p:nvPr/>
          </p:nvSpPr>
          <p:spPr>
            <a:xfrm>
              <a:off x="4343400" y="1066800"/>
              <a:ext cx="4665573" cy="416781"/>
            </a:xfrm>
            <a:prstGeom prst="rect">
              <a:avLst/>
            </a:prstGeom>
            <a:blipFill rotWithShape="1">
              <a:blip r:embed="rId4"/>
              <a:stretch>
                <a:fillRect t="-101471" r="-1438" b="-160294"/>
              </a:stretch>
            </a:blipFill>
          </p:spPr>
          <p:txBody>
            <a:bodyPr/>
            <a:lstStyle/>
            <a:p>
              <a:pPr>
                <a:defRPr/>
              </a:pPr>
              <a:r>
                <a:rPr lang="en-US">
                  <a:noFill/>
                </a:rPr>
                <a:t> </a:t>
              </a:r>
            </a:p>
          </p:txBody>
        </p:sp>
        <p:cxnSp>
          <p:nvCxnSpPr>
            <p:cNvPr id="5" name="Straight Arrow Connector 4"/>
            <p:cNvCxnSpPr/>
            <p:nvPr/>
          </p:nvCxnSpPr>
          <p:spPr>
            <a:xfrm>
              <a:off x="4818166" y="818554"/>
              <a:ext cx="1430271"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a:spLocks noRot="1" noChangeAspect="1" noMove="1" noResize="1" noEditPoints="1" noAdjustHandles="1" noChangeArrowheads="1" noChangeShapeType="1" noTextEdit="1"/>
            </p:cNvSpPr>
            <p:nvPr/>
          </p:nvSpPr>
          <p:spPr>
            <a:xfrm>
              <a:off x="4876800" y="424934"/>
              <a:ext cx="1253805" cy="369332"/>
            </a:xfrm>
            <a:prstGeom prst="rect">
              <a:avLst/>
            </a:prstGeom>
            <a:blipFill rotWithShape="1">
              <a:blip r:embed="rId5"/>
              <a:stretch>
                <a:fillRect t="-8197" r="-5366" b="-24590"/>
              </a:stretch>
            </a:blipFill>
          </p:spPr>
          <p:txBody>
            <a:bodyPr/>
            <a:lstStyle/>
            <a:p>
              <a:pPr>
                <a:defRPr/>
              </a:pPr>
              <a:r>
                <a:rPr lang="en-US">
                  <a:noFill/>
                </a:rPr>
                <a:t> </a:t>
              </a:r>
            </a:p>
          </p:txBody>
        </p:sp>
      </p:grpSp>
      <p:sp>
        <p:nvSpPr>
          <p:cNvPr id="60419" name="TextBox 7"/>
          <p:cNvSpPr txBox="1">
            <a:spLocks noChangeArrowheads="1"/>
          </p:cNvSpPr>
          <p:nvPr/>
        </p:nvSpPr>
        <p:spPr bwMode="auto">
          <a:xfrm>
            <a:off x="615950" y="76200"/>
            <a:ext cx="6591300" cy="144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2400">
                <a:solidFill>
                  <a:srgbClr val="960000"/>
                </a:solidFill>
                <a:latin typeface="Calibri" pitchFamily="34" charset="0"/>
              </a:rPr>
              <a:t>		Entanglement Transfer</a:t>
            </a:r>
          </a:p>
          <a:p>
            <a:pPr eaLnBrk="1" hangingPunct="1"/>
            <a:r>
              <a:rPr lang="en-US" sz="2000">
                <a:solidFill>
                  <a:srgbClr val="FF0000"/>
                </a:solidFill>
                <a:latin typeface="Calibri" pitchFamily="34" charset="0"/>
              </a:rPr>
              <a:t> Bell State between spins 1and 2 transferred to spins 4 and 5</a:t>
            </a:r>
          </a:p>
          <a:p>
            <a:pPr eaLnBrk="1" hangingPunct="1"/>
            <a:endParaRPr lang="en-US" sz="2000">
              <a:solidFill>
                <a:srgbClr val="960000"/>
              </a:solidFill>
              <a:latin typeface="Calibri" pitchFamily="34" charset="0"/>
            </a:endParaRPr>
          </a:p>
          <a:p>
            <a:pPr eaLnBrk="1" hangingPunct="1"/>
            <a:endParaRPr lang="en-US" sz="2400">
              <a:solidFill>
                <a:srgbClr val="960000"/>
              </a:solidFill>
              <a:latin typeface="Calibri" pitchFamily="34" charset="0"/>
            </a:endParaRPr>
          </a:p>
        </p:txBody>
      </p:sp>
      <p:sp>
        <p:nvSpPr>
          <p:cNvPr id="60420" name="TextBox 8"/>
          <p:cNvSpPr txBox="1">
            <a:spLocks noChangeArrowheads="1"/>
          </p:cNvSpPr>
          <p:nvPr/>
        </p:nvSpPr>
        <p:spPr bwMode="auto">
          <a:xfrm>
            <a:off x="685800" y="5997575"/>
            <a:ext cx="76073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en-US" sz="2000">
                <a:solidFill>
                  <a:srgbClr val="FF0000"/>
                </a:solidFill>
                <a:latin typeface="Calibri" pitchFamily="34" charset="0"/>
              </a:rPr>
              <a:t>Experimentally  reconstructed deviation density matrices (trace less) of spins 1 and 2, and spins 4 and 5.</a:t>
            </a:r>
          </a:p>
        </p:txBody>
      </p:sp>
      <p:grpSp>
        <p:nvGrpSpPr>
          <p:cNvPr id="8" name="Group 12"/>
          <p:cNvGrpSpPr>
            <a:grpSpLocks/>
          </p:cNvGrpSpPr>
          <p:nvPr/>
        </p:nvGrpSpPr>
        <p:grpSpPr bwMode="auto">
          <a:xfrm>
            <a:off x="639763" y="1841500"/>
            <a:ext cx="7881937" cy="3873500"/>
            <a:chOff x="685800" y="1840766"/>
            <a:chExt cx="7881640" cy="3874234"/>
          </a:xfrm>
        </p:grpSpPr>
        <p:sp>
          <p:nvSpPr>
            <p:cNvPr id="60423" name="TextBox 9"/>
            <p:cNvSpPr txBox="1">
              <a:spLocks noChangeArrowheads="1"/>
            </p:cNvSpPr>
            <p:nvPr/>
          </p:nvSpPr>
          <p:spPr bwMode="auto">
            <a:xfrm>
              <a:off x="2123904" y="1840766"/>
              <a:ext cx="139653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1600">
                  <a:solidFill>
                    <a:srgbClr val="000099"/>
                  </a:solidFill>
                  <a:latin typeface="Calibri" pitchFamily="34" charset="0"/>
                </a:rPr>
                <a:t>Initial States</a:t>
              </a:r>
            </a:p>
          </p:txBody>
        </p:sp>
        <p:sp>
          <p:nvSpPr>
            <p:cNvPr id="60424" name="TextBox 10"/>
            <p:cNvSpPr txBox="1">
              <a:spLocks noChangeArrowheads="1"/>
            </p:cNvSpPr>
            <p:nvPr/>
          </p:nvSpPr>
          <p:spPr bwMode="auto">
            <a:xfrm>
              <a:off x="6053250" y="1844040"/>
              <a:ext cx="133722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1600">
                  <a:solidFill>
                    <a:srgbClr val="000099"/>
                  </a:solidFill>
                  <a:latin typeface="Calibri" pitchFamily="34" charset="0"/>
                </a:rPr>
                <a:t>Final States</a:t>
              </a:r>
            </a:p>
          </p:txBody>
        </p:sp>
        <p:grpSp>
          <p:nvGrpSpPr>
            <p:cNvPr id="9" name="Group 3"/>
            <p:cNvGrpSpPr>
              <a:grpSpLocks/>
            </p:cNvGrpSpPr>
            <p:nvPr/>
          </p:nvGrpSpPr>
          <p:grpSpPr bwMode="auto">
            <a:xfrm>
              <a:off x="685800" y="2103120"/>
              <a:ext cx="7881640" cy="3611880"/>
              <a:chOff x="685800" y="2103120"/>
              <a:chExt cx="7881640" cy="3611880"/>
            </a:xfrm>
          </p:grpSpPr>
          <p:pic>
            <p:nvPicPr>
              <p:cNvPr id="60426" name="Picture 2"/>
              <p:cNvPicPr>
                <a:picLocks noChangeAspect="1" noChangeArrowheads="1"/>
              </p:cNvPicPr>
              <p:nvPr/>
            </p:nvPicPr>
            <p:blipFill>
              <a:blip r:embed="rId6">
                <a:extLst>
                  <a:ext uri="{28A0092B-C50C-407E-A947-70E740481C1C}">
                    <a14:useLocalDpi xmlns:a14="http://schemas.microsoft.com/office/drawing/2010/main" xmlns="" val="0"/>
                  </a:ext>
                </a:extLst>
              </a:blip>
              <a:srcRect t="49571"/>
              <a:stretch>
                <a:fillRect/>
              </a:stretch>
            </p:blipFill>
            <p:spPr bwMode="auto">
              <a:xfrm>
                <a:off x="685800" y="2209800"/>
                <a:ext cx="7881640" cy="3505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2" name="Straight Connector 11"/>
              <p:cNvCxnSpPr/>
              <p:nvPr/>
            </p:nvCxnSpPr>
            <p:spPr>
              <a:xfrm>
                <a:off x="4724248" y="2102754"/>
                <a:ext cx="0" cy="34756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 name="Slide Number Placeholder 6"/>
          <p:cNvSpPr>
            <a:spLocks noGrp="1"/>
          </p:cNvSpPr>
          <p:nvPr>
            <p:ph type="sldNum" sz="quarter" idx="12"/>
          </p:nvPr>
        </p:nvSpPr>
        <p:spPr/>
        <p:txBody>
          <a:bodyPr/>
          <a:lstStyle/>
          <a:p>
            <a:pPr>
              <a:defRPr/>
            </a:pPr>
            <a:fld id="{93745ACA-BE6B-4303-9AEC-CC1E82D747CB}"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633413"/>
            <a:ext cx="8686800" cy="1096962"/>
            <a:chOff x="228600" y="731520"/>
            <a:chExt cx="8686800" cy="1097280"/>
          </a:xfrm>
        </p:grpSpPr>
        <p:sp>
          <p:nvSpPr>
            <p:cNvPr id="2" name="TextBox 1"/>
            <p:cNvSpPr txBox="1">
              <a:spLocks noRot="1" noChangeAspect="1" noMove="1" noResize="1" noEditPoints="1" noAdjustHandles="1" noChangeArrowheads="1" noChangeShapeType="1" noTextEdit="1"/>
            </p:cNvSpPr>
            <p:nvPr/>
          </p:nvSpPr>
          <p:spPr>
            <a:xfrm>
              <a:off x="228600" y="914400"/>
              <a:ext cx="4665573" cy="416781"/>
            </a:xfrm>
            <a:prstGeom prst="rect">
              <a:avLst/>
            </a:prstGeom>
            <a:blipFill rotWithShape="1">
              <a:blip r:embed="rId3"/>
              <a:stretch>
                <a:fillRect t="-101471" r="-1438" b="-160294"/>
              </a:stretch>
            </a:blipFill>
          </p:spPr>
          <p:txBody>
            <a:bodyPr/>
            <a:lstStyle/>
            <a:p>
              <a:pPr>
                <a:defRPr/>
              </a:pPr>
              <a:r>
                <a:rPr lang="en-US">
                  <a:noFill/>
                </a:rPr>
                <a:t> </a:t>
              </a:r>
            </a:p>
          </p:txBody>
        </p:sp>
        <p:sp>
          <p:nvSpPr>
            <p:cNvPr id="3" name="TextBox 2"/>
            <p:cNvSpPr txBox="1">
              <a:spLocks noRot="1" noChangeAspect="1" noMove="1" noResize="1" noEditPoints="1" noAdjustHandles="1" noChangeArrowheads="1" noChangeShapeType="1" noTextEdit="1"/>
            </p:cNvSpPr>
            <p:nvPr/>
          </p:nvSpPr>
          <p:spPr>
            <a:xfrm>
              <a:off x="4249827" y="1412019"/>
              <a:ext cx="4665573" cy="416781"/>
            </a:xfrm>
            <a:prstGeom prst="rect">
              <a:avLst/>
            </a:prstGeom>
            <a:blipFill rotWithShape="1">
              <a:blip r:embed="rId4"/>
              <a:stretch>
                <a:fillRect t="-101471" r="-1436" b="-160294"/>
              </a:stretch>
            </a:blipFill>
          </p:spPr>
          <p:txBody>
            <a:bodyPr/>
            <a:lstStyle/>
            <a:p>
              <a:pPr>
                <a:defRPr/>
              </a:pPr>
              <a:r>
                <a:rPr lang="en-US">
                  <a:noFill/>
                </a:rPr>
                <a:t> </a:t>
              </a:r>
            </a:p>
          </p:txBody>
        </p:sp>
        <p:cxnSp>
          <p:nvCxnSpPr>
            <p:cNvPr id="5" name="Straight Arrow Connector 4"/>
            <p:cNvCxnSpPr/>
            <p:nvPr/>
          </p:nvCxnSpPr>
          <p:spPr>
            <a:xfrm>
              <a:off x="4876800" y="1125334"/>
              <a:ext cx="1524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a:spLocks noRot="1" noChangeAspect="1" noMove="1" noResize="1" noEditPoints="1" noAdjustHandles="1" noChangeArrowheads="1" noChangeShapeType="1" noTextEdit="1"/>
            </p:cNvSpPr>
            <p:nvPr/>
          </p:nvSpPr>
          <p:spPr>
            <a:xfrm>
              <a:off x="5029200" y="731520"/>
              <a:ext cx="1253805" cy="369332"/>
            </a:xfrm>
            <a:prstGeom prst="rect">
              <a:avLst/>
            </a:prstGeom>
            <a:blipFill rotWithShape="1">
              <a:blip r:embed="rId5"/>
              <a:stretch>
                <a:fillRect t="-8333" r="-4854" b="-26667"/>
              </a:stretch>
            </a:blipFill>
          </p:spPr>
          <p:txBody>
            <a:bodyPr/>
            <a:lstStyle/>
            <a:p>
              <a:pPr>
                <a:defRPr/>
              </a:pPr>
              <a:r>
                <a:rPr lang="en-US">
                  <a:noFill/>
                </a:rPr>
                <a:t> </a:t>
              </a:r>
            </a:p>
          </p:txBody>
        </p:sp>
      </p:grpSp>
      <p:sp>
        <p:nvSpPr>
          <p:cNvPr id="61443" name="TextBox 8"/>
          <p:cNvSpPr txBox="1">
            <a:spLocks noChangeArrowheads="1"/>
          </p:cNvSpPr>
          <p:nvPr/>
        </p:nvSpPr>
        <p:spPr bwMode="auto">
          <a:xfrm>
            <a:off x="887413" y="-76200"/>
            <a:ext cx="7412037"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en-US" sz="2400">
                <a:solidFill>
                  <a:srgbClr val="960000"/>
                </a:solidFill>
                <a:latin typeface="Calibri" pitchFamily="34" charset="0"/>
              </a:rPr>
              <a:t>Entanglement Transfer</a:t>
            </a:r>
          </a:p>
          <a:p>
            <a:pPr algn="ctr" eaLnBrk="1" hangingPunct="1"/>
            <a:r>
              <a:rPr lang="en-US" sz="2000">
                <a:solidFill>
                  <a:srgbClr val="FF0000"/>
                </a:solidFill>
                <a:latin typeface="Calibri" pitchFamily="34" charset="0"/>
              </a:rPr>
              <a:t>Another Bell State between spins 1and 2 transferred to spins 4 and 5</a:t>
            </a:r>
          </a:p>
        </p:txBody>
      </p:sp>
      <p:grpSp>
        <p:nvGrpSpPr>
          <p:cNvPr id="8" name="Group 14"/>
          <p:cNvGrpSpPr>
            <a:grpSpLocks/>
          </p:cNvGrpSpPr>
          <p:nvPr/>
        </p:nvGrpSpPr>
        <p:grpSpPr bwMode="auto">
          <a:xfrm>
            <a:off x="457200" y="1989138"/>
            <a:ext cx="8145463" cy="3551237"/>
            <a:chOff x="457200" y="2057400"/>
            <a:chExt cx="8144897" cy="3550920"/>
          </a:xfrm>
        </p:grpSpPr>
        <p:pic>
          <p:nvPicPr>
            <p:cNvPr id="61450" name="Picture 2"/>
            <p:cNvPicPr>
              <a:picLocks noChangeAspect="1" noChangeArrowheads="1"/>
            </p:cNvPicPr>
            <p:nvPr/>
          </p:nvPicPr>
          <p:blipFill>
            <a:blip r:embed="rId6">
              <a:extLst>
                <a:ext uri="{28A0092B-C50C-407E-A947-70E740481C1C}">
                  <a14:useLocalDpi xmlns:a14="http://schemas.microsoft.com/office/drawing/2010/main" xmlns="" val="0"/>
                </a:ext>
              </a:extLst>
            </a:blip>
            <a:srcRect b="49915"/>
            <a:stretch>
              <a:fillRect/>
            </a:stretch>
          </p:blipFill>
          <p:spPr bwMode="auto">
            <a:xfrm>
              <a:off x="457200" y="2057400"/>
              <a:ext cx="8144897" cy="35509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4" name="Straight Connector 13"/>
            <p:cNvCxnSpPr/>
            <p:nvPr/>
          </p:nvCxnSpPr>
          <p:spPr>
            <a:xfrm>
              <a:off x="4571714" y="2057400"/>
              <a:ext cx="0" cy="35509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445" name="TextBox 15"/>
          <p:cNvSpPr txBox="1">
            <a:spLocks noChangeArrowheads="1"/>
          </p:cNvSpPr>
          <p:nvPr/>
        </p:nvSpPr>
        <p:spPr bwMode="auto">
          <a:xfrm>
            <a:off x="1828800" y="1727200"/>
            <a:ext cx="1397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1600">
                <a:solidFill>
                  <a:srgbClr val="000099"/>
                </a:solidFill>
                <a:latin typeface="Calibri" pitchFamily="34" charset="0"/>
              </a:rPr>
              <a:t>Initial States</a:t>
            </a:r>
          </a:p>
        </p:txBody>
      </p:sp>
      <p:sp>
        <p:nvSpPr>
          <p:cNvPr id="61446" name="TextBox 16"/>
          <p:cNvSpPr txBox="1">
            <a:spLocks noChangeArrowheads="1"/>
          </p:cNvSpPr>
          <p:nvPr/>
        </p:nvSpPr>
        <p:spPr bwMode="auto">
          <a:xfrm>
            <a:off x="5988050" y="1741488"/>
            <a:ext cx="1338263"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1600">
                <a:solidFill>
                  <a:srgbClr val="000099"/>
                </a:solidFill>
                <a:latin typeface="Calibri" pitchFamily="34" charset="0"/>
              </a:rPr>
              <a:t>Final States</a:t>
            </a:r>
          </a:p>
        </p:txBody>
      </p:sp>
      <p:sp>
        <p:nvSpPr>
          <p:cNvPr id="61447" name="Rectangle 16"/>
          <p:cNvSpPr>
            <a:spLocks noChangeArrowheads="1"/>
          </p:cNvSpPr>
          <p:nvPr/>
        </p:nvSpPr>
        <p:spPr bwMode="auto">
          <a:xfrm>
            <a:off x="1122363" y="6477000"/>
            <a:ext cx="6954837" cy="36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800" i="1">
                <a:solidFill>
                  <a:srgbClr val="000099"/>
                </a:solidFill>
                <a:latin typeface="Calibri" pitchFamily="34" charset="0"/>
              </a:rPr>
              <a:t>K R K Rao, T S Mahesh, and A Kumar,  Phys. Rev. A , </a:t>
            </a:r>
            <a:r>
              <a:rPr lang="en-US" sz="1800">
                <a:solidFill>
                  <a:srgbClr val="000099"/>
                </a:solidFill>
              </a:rPr>
              <a:t>90, 012306 (2014). </a:t>
            </a:r>
          </a:p>
        </p:txBody>
      </p:sp>
      <p:sp>
        <p:nvSpPr>
          <p:cNvPr id="61448" name="TextBox 8"/>
          <p:cNvSpPr txBox="1">
            <a:spLocks noChangeArrowheads="1"/>
          </p:cNvSpPr>
          <p:nvPr/>
        </p:nvSpPr>
        <p:spPr bwMode="auto">
          <a:xfrm>
            <a:off x="685800" y="5638800"/>
            <a:ext cx="76073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en-US" sz="2000">
                <a:solidFill>
                  <a:srgbClr val="FF0000"/>
                </a:solidFill>
                <a:latin typeface="Calibri" pitchFamily="34" charset="0"/>
              </a:rPr>
              <a:t>Experimentally  reconstructed deviation density matrices (trace less) of spins 1 and 2, and spins 4 and 5.</a:t>
            </a:r>
          </a:p>
        </p:txBody>
      </p:sp>
      <p:sp>
        <p:nvSpPr>
          <p:cNvPr id="7" name="Slide Number Placeholder 6"/>
          <p:cNvSpPr>
            <a:spLocks noGrp="1"/>
          </p:cNvSpPr>
          <p:nvPr>
            <p:ph type="sldNum" sz="quarter" idx="12"/>
          </p:nvPr>
        </p:nvSpPr>
        <p:spPr/>
        <p:txBody>
          <a:bodyPr/>
          <a:lstStyle/>
          <a:p>
            <a:pPr>
              <a:defRPr/>
            </a:pPr>
            <a:fld id="{92083F3A-AE77-490C-BEE6-A7F80B4875DD}"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1026"/>
          <p:cNvSpPr txBox="1">
            <a:spLocks noChangeArrowheads="1"/>
          </p:cNvSpPr>
          <p:nvPr/>
        </p:nvSpPr>
        <p:spPr bwMode="auto">
          <a:xfrm>
            <a:off x="685800" y="76200"/>
            <a:ext cx="77724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en-US" sz="3000" u="sng">
                <a:solidFill>
                  <a:srgbClr val="002060"/>
                </a:solidFill>
                <a:latin typeface="Comic Sans MS" pitchFamily="66" charset="0"/>
              </a:rPr>
              <a:t>The Genetic Algorithm</a:t>
            </a:r>
          </a:p>
        </p:txBody>
      </p:sp>
      <p:graphicFrame>
        <p:nvGraphicFramePr>
          <p:cNvPr id="6" name="Diagram 5"/>
          <p:cNvGraphicFramePr/>
          <p:nvPr/>
        </p:nvGraphicFramePr>
        <p:xfrm>
          <a:off x="365662" y="4336885"/>
          <a:ext cx="8704534" cy="25219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6"/>
          <p:cNvGrpSpPr>
            <a:grpSpLocks/>
          </p:cNvGrpSpPr>
          <p:nvPr/>
        </p:nvGrpSpPr>
        <p:grpSpPr bwMode="auto">
          <a:xfrm>
            <a:off x="5181600" y="1219200"/>
            <a:ext cx="1828800" cy="2644775"/>
            <a:chOff x="7315200" y="302077"/>
            <a:chExt cx="1560513" cy="2099021"/>
          </a:xfrm>
        </p:grpSpPr>
        <p:pic>
          <p:nvPicPr>
            <p:cNvPr id="62472" name="Picture 2" descr="C:\Users\manu\Desktop\208-225820484.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315200" y="302077"/>
              <a:ext cx="1560513" cy="1818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73" name="TextBox 1"/>
            <p:cNvSpPr txBox="1">
              <a:spLocks noChangeArrowheads="1"/>
            </p:cNvSpPr>
            <p:nvPr/>
          </p:nvSpPr>
          <p:spPr bwMode="auto">
            <a:xfrm>
              <a:off x="7315200" y="2086119"/>
              <a:ext cx="1560513" cy="314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en-US" sz="2000">
                  <a:solidFill>
                    <a:srgbClr val="0000FF"/>
                  </a:solidFill>
                  <a:latin typeface="Calibri" pitchFamily="34" charset="0"/>
                </a:rPr>
                <a:t>John Holland</a:t>
              </a:r>
            </a:p>
          </p:txBody>
        </p:sp>
      </p:grpSp>
      <p:sp>
        <p:nvSpPr>
          <p:cNvPr id="62469" name="Text Box 7"/>
          <p:cNvSpPr txBox="1">
            <a:spLocks noChangeArrowheads="1"/>
          </p:cNvSpPr>
          <p:nvPr/>
        </p:nvSpPr>
        <p:spPr bwMode="auto">
          <a:xfrm>
            <a:off x="1543050" y="3657600"/>
            <a:ext cx="24193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sz="1800">
                <a:solidFill>
                  <a:srgbClr val="0000FF"/>
                </a:solidFill>
                <a:latin typeface="Arial" pitchFamily="34" charset="0"/>
              </a:rPr>
              <a:t>Charles Darwin 1866</a:t>
            </a:r>
          </a:p>
          <a:p>
            <a:r>
              <a:rPr lang="en-US" sz="1800">
                <a:solidFill>
                  <a:srgbClr val="0000FF"/>
                </a:solidFill>
                <a:latin typeface="Arial" pitchFamily="34" charset="0"/>
              </a:rPr>
              <a:t>      1809-1882</a:t>
            </a:r>
          </a:p>
        </p:txBody>
      </p:sp>
      <p:pic>
        <p:nvPicPr>
          <p:cNvPr id="62470" name="Picture 3" descr="C:\Users\manu\Desktop\charles-darwin.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930400" y="1143000"/>
            <a:ext cx="1651000"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7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F615E245-BEC0-4B45-BA6C-FCFE7ADA11EB}" type="slidenum">
              <a:rPr lang="en-US" sz="1400" b="0" smtClean="0"/>
              <a:pPr eaLnBrk="1" hangingPunct="1"/>
              <a:t>33</a:t>
            </a:fld>
            <a:endParaRPr lang="en-US" sz="1400" b="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381000" y="839788"/>
            <a:ext cx="8610600" cy="1827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endParaRPr lang="en-US" sz="1800">
              <a:latin typeface="Arial" pitchFamily="34" charset="0"/>
            </a:endParaRPr>
          </a:p>
          <a:p>
            <a:pPr eaLnBrk="0" hangingPunct="0"/>
            <a:r>
              <a:rPr lang="en-US" sz="2400">
                <a:solidFill>
                  <a:srgbClr val="000099"/>
                </a:solidFill>
                <a:latin typeface="Arial" pitchFamily="34" charset="0"/>
              </a:rPr>
              <a:t>“Genetic Algorithms are good at taking large, potentially huge, search spaces and navigating them, looking for optimal combinations of things, solutions one might not otherwise find in a lifetime”</a:t>
            </a:r>
          </a:p>
        </p:txBody>
      </p:sp>
      <p:sp>
        <p:nvSpPr>
          <p:cNvPr id="63491" name="Text Box 3"/>
          <p:cNvSpPr txBox="1">
            <a:spLocks noChangeArrowheads="1"/>
          </p:cNvSpPr>
          <p:nvPr/>
        </p:nvSpPr>
        <p:spPr bwMode="auto">
          <a:xfrm>
            <a:off x="2590800" y="304800"/>
            <a:ext cx="37020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sz="3200">
                <a:solidFill>
                  <a:srgbClr val="CC3300"/>
                </a:solidFill>
                <a:latin typeface="Arial" pitchFamily="34" charset="0"/>
              </a:rPr>
              <a:t>Genetic Algorithm</a:t>
            </a:r>
          </a:p>
        </p:txBody>
      </p:sp>
      <p:sp>
        <p:nvSpPr>
          <p:cNvPr id="333828" name="Rectangle 4"/>
          <p:cNvSpPr>
            <a:spLocks noChangeArrowheads="1"/>
          </p:cNvSpPr>
          <p:nvPr/>
        </p:nvSpPr>
        <p:spPr bwMode="auto">
          <a:xfrm>
            <a:off x="685800" y="2955925"/>
            <a:ext cx="83058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defRPr/>
            </a:pPr>
            <a:r>
              <a:rPr lang="en-US" sz="2000">
                <a:solidFill>
                  <a:srgbClr val="FF0000"/>
                </a:solidFill>
              </a:rPr>
              <a:t>Here we apply Genetic Algorithm to </a:t>
            </a:r>
            <a:r>
              <a:rPr lang="en-US" sz="2000">
                <a:solidFill>
                  <a:srgbClr val="FF0000"/>
                </a:solidFill>
                <a:effectLst>
                  <a:outerShdw blurRad="38100" dist="38100" dir="2700000" algn="tl">
                    <a:srgbClr val="C0C0C0"/>
                  </a:outerShdw>
                </a:effectLst>
              </a:rPr>
              <a:t> Quantum Information Processing</a:t>
            </a:r>
            <a:endParaRPr lang="en-US" sz="1600">
              <a:solidFill>
                <a:srgbClr val="CC3300"/>
              </a:solidFill>
              <a:effectLst>
                <a:outerShdw blurRad="38100" dist="38100" dir="2700000" algn="tl">
                  <a:srgbClr val="C0C0C0"/>
                </a:outerShdw>
              </a:effectLst>
            </a:endParaRPr>
          </a:p>
        </p:txBody>
      </p:sp>
      <p:sp>
        <p:nvSpPr>
          <p:cNvPr id="63493" name="Rectangle 5"/>
          <p:cNvSpPr>
            <a:spLocks noChangeArrowheads="1"/>
          </p:cNvSpPr>
          <p:nvPr/>
        </p:nvSpPr>
        <p:spPr bwMode="auto">
          <a:xfrm>
            <a:off x="762000" y="3581400"/>
            <a:ext cx="7543800" cy="155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r>
              <a:rPr lang="en-US" sz="1800">
                <a:solidFill>
                  <a:srgbClr val="0000FF"/>
                </a:solidFill>
                <a:latin typeface="Arial" pitchFamily="34" charset="0"/>
              </a:rPr>
              <a:t>We have used GA for</a:t>
            </a:r>
          </a:p>
          <a:p>
            <a:pPr algn="ctr" eaLnBrk="0" hangingPunct="0"/>
            <a:endParaRPr lang="en-US" sz="1800">
              <a:solidFill>
                <a:srgbClr val="0000FF"/>
              </a:solidFill>
              <a:latin typeface="Arial" pitchFamily="34" charset="0"/>
            </a:endParaRPr>
          </a:p>
          <a:p>
            <a:pPr algn="ctr" eaLnBrk="0" hangingPunct="0"/>
            <a:r>
              <a:rPr lang="en-US" sz="2000">
                <a:solidFill>
                  <a:srgbClr val="CC3300"/>
                </a:solidFill>
                <a:latin typeface="Arial" pitchFamily="34" charset="0"/>
              </a:rPr>
              <a:t>(1) Quantum Logic  Gates  (operator optimization)</a:t>
            </a:r>
          </a:p>
          <a:p>
            <a:pPr algn="ctr" eaLnBrk="0" hangingPunct="0"/>
            <a:r>
              <a:rPr lang="en-US" sz="2000">
                <a:solidFill>
                  <a:srgbClr val="CC3300"/>
                </a:solidFill>
                <a:latin typeface="Arial" pitchFamily="34" charset="0"/>
              </a:rPr>
              <a:t>and</a:t>
            </a:r>
          </a:p>
          <a:p>
            <a:pPr algn="ctr" eaLnBrk="0" hangingPunct="0"/>
            <a:r>
              <a:rPr lang="en-US" sz="2000">
                <a:solidFill>
                  <a:srgbClr val="CC3300"/>
                </a:solidFill>
                <a:latin typeface="Arial" pitchFamily="34" charset="0"/>
              </a:rPr>
              <a:t>(2) Quantum State preparation (state-to-state optimization)</a:t>
            </a:r>
          </a:p>
        </p:txBody>
      </p:sp>
      <p:sp>
        <p:nvSpPr>
          <p:cNvPr id="63494" name="Rectangle 6"/>
          <p:cNvSpPr>
            <a:spLocks noChangeArrowheads="1"/>
          </p:cNvSpPr>
          <p:nvPr/>
        </p:nvSpPr>
        <p:spPr bwMode="auto">
          <a:xfrm>
            <a:off x="2506663" y="5943600"/>
            <a:ext cx="4198937"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600" b="0"/>
              <a:t>V.S. Manu et al. Phys. Rev. </a:t>
            </a:r>
            <a:r>
              <a:rPr lang="en-US" sz="1600"/>
              <a:t>A 86</a:t>
            </a:r>
            <a:r>
              <a:rPr lang="en-US" sz="1600" b="0"/>
              <a:t>, 022324 (2012)</a:t>
            </a:r>
          </a:p>
        </p:txBody>
      </p:sp>
      <p:sp>
        <p:nvSpPr>
          <p:cNvPr id="63495"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E2A9AE9D-7ABD-4F35-95A8-FE3ED3ABD14F}" type="slidenum">
              <a:rPr lang="en-US" sz="1400" b="0" smtClean="0"/>
              <a:pPr eaLnBrk="1" hangingPunct="1"/>
              <a:t>34</a:t>
            </a:fld>
            <a:endParaRPr lang="en-US" sz="1400" b="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533400" y="457200"/>
            <a:ext cx="8382000" cy="5699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r>
              <a:rPr lang="en-US" sz="2400" u="sng">
                <a:latin typeface="Arial" pitchFamily="34" charset="0"/>
              </a:rPr>
              <a:t>Representation Scheme</a:t>
            </a:r>
          </a:p>
          <a:p>
            <a:pPr algn="ctr"/>
            <a:endParaRPr lang="en-US" sz="2400" u="sng">
              <a:latin typeface="Arial" pitchFamily="34" charset="0"/>
            </a:endParaRPr>
          </a:p>
          <a:p>
            <a:pPr algn="ctr"/>
            <a:r>
              <a:rPr lang="en-US" sz="2000">
                <a:solidFill>
                  <a:srgbClr val="CC3300"/>
                </a:solidFill>
                <a:latin typeface="Arial" pitchFamily="34" charset="0"/>
              </a:rPr>
              <a:t>Representation scheme is the method used for encoding the solution of the problem to individual genetic evolution. Designing a good genetic representation is a hard problem in evolutionary computation. Defining proper representation scheme is the first step in GA Optimization</a:t>
            </a:r>
            <a:r>
              <a:rPr lang="en-US" sz="2000">
                <a:latin typeface="Arial" pitchFamily="34" charset="0"/>
              </a:rPr>
              <a:t>*</a:t>
            </a:r>
            <a:r>
              <a:rPr lang="en-US" sz="2000">
                <a:solidFill>
                  <a:srgbClr val="CC3300"/>
                </a:solidFill>
                <a:latin typeface="Arial" pitchFamily="34" charset="0"/>
              </a:rPr>
              <a:t>.</a:t>
            </a:r>
          </a:p>
          <a:p>
            <a:pPr algn="ctr"/>
            <a:endParaRPr lang="en-US" sz="2000">
              <a:solidFill>
                <a:srgbClr val="CC3300"/>
              </a:solidFill>
              <a:latin typeface="Arial" pitchFamily="34" charset="0"/>
            </a:endParaRPr>
          </a:p>
          <a:p>
            <a:pPr algn="ctr"/>
            <a:r>
              <a:rPr lang="en-US" sz="2000">
                <a:solidFill>
                  <a:srgbClr val="000099"/>
                </a:solidFill>
                <a:latin typeface="Arial" pitchFamily="34" charset="0"/>
              </a:rPr>
              <a:t>In our representation scheme we have selected the gene as a combination of</a:t>
            </a:r>
          </a:p>
          <a:p>
            <a:pPr algn="ctr"/>
            <a:endParaRPr lang="en-US" sz="2000">
              <a:solidFill>
                <a:srgbClr val="000099"/>
              </a:solidFill>
              <a:latin typeface="Arial" pitchFamily="34" charset="0"/>
            </a:endParaRPr>
          </a:p>
          <a:p>
            <a:r>
              <a:rPr lang="en-US" sz="2000" b="0">
                <a:latin typeface="Arial" pitchFamily="34" charset="0"/>
              </a:rPr>
              <a:t> </a:t>
            </a:r>
            <a:r>
              <a:rPr lang="en-US" sz="2000">
                <a:solidFill>
                  <a:srgbClr val="CC3300"/>
                </a:solidFill>
                <a:latin typeface="Arial" pitchFamily="34" charset="0"/>
              </a:rPr>
              <a:t>(i) an array of pulses, which are applied to each channel with 	amplitude (</a:t>
            </a:r>
            <a:r>
              <a:rPr lang="el-GR" sz="2000">
                <a:solidFill>
                  <a:srgbClr val="CC3300"/>
                </a:solidFill>
                <a:latin typeface="Arial" pitchFamily="34" charset="0"/>
                <a:cs typeface="Arial" pitchFamily="34" charset="0"/>
              </a:rPr>
              <a:t>θ</a:t>
            </a:r>
            <a:r>
              <a:rPr lang="en-US" sz="2000">
                <a:solidFill>
                  <a:srgbClr val="CC3300"/>
                </a:solidFill>
                <a:latin typeface="Arial" pitchFamily="34" charset="0"/>
                <a:cs typeface="Arial" pitchFamily="34" charset="0"/>
              </a:rPr>
              <a:t>) and phase (</a:t>
            </a:r>
            <a:r>
              <a:rPr lang="el-GR" sz="2000">
                <a:solidFill>
                  <a:srgbClr val="CC3300"/>
                </a:solidFill>
                <a:latin typeface="Arial" pitchFamily="34" charset="0"/>
                <a:cs typeface="Arial" pitchFamily="34" charset="0"/>
              </a:rPr>
              <a:t>φ</a:t>
            </a:r>
            <a:r>
              <a:rPr lang="en-US" sz="2000">
                <a:solidFill>
                  <a:srgbClr val="CC3300"/>
                </a:solidFill>
                <a:latin typeface="Arial" pitchFamily="34" charset="0"/>
                <a:cs typeface="Arial" pitchFamily="34" charset="0"/>
              </a:rPr>
              <a:t>),</a:t>
            </a:r>
          </a:p>
          <a:p>
            <a:endParaRPr lang="en-US" sz="2000">
              <a:solidFill>
                <a:srgbClr val="CC3300"/>
              </a:solidFill>
              <a:latin typeface="Arial" pitchFamily="34" charset="0"/>
              <a:cs typeface="Arial" pitchFamily="34" charset="0"/>
            </a:endParaRPr>
          </a:p>
          <a:p>
            <a:r>
              <a:rPr lang="en-US" sz="2000">
                <a:solidFill>
                  <a:srgbClr val="CC3300"/>
                </a:solidFill>
                <a:latin typeface="Arial" pitchFamily="34" charset="0"/>
                <a:cs typeface="Arial" pitchFamily="34" charset="0"/>
              </a:rPr>
              <a:t>  (ii) An arbitrary delay (d).</a:t>
            </a:r>
          </a:p>
          <a:p>
            <a:endParaRPr lang="en-US" sz="2000">
              <a:solidFill>
                <a:srgbClr val="CC3300"/>
              </a:solidFill>
              <a:latin typeface="Arial" pitchFamily="34" charset="0"/>
              <a:cs typeface="Arial" pitchFamily="34" charset="0"/>
            </a:endParaRPr>
          </a:p>
          <a:p>
            <a:r>
              <a:rPr lang="en-US" sz="2000">
                <a:solidFill>
                  <a:srgbClr val="000099"/>
                </a:solidFill>
                <a:latin typeface="Arial" pitchFamily="34" charset="0"/>
                <a:cs typeface="Arial" pitchFamily="34" charset="0"/>
              </a:rPr>
              <a:t>It can be shown that the repeated application of above gene forms the most general pulse sequence in NMR</a:t>
            </a:r>
            <a:endParaRPr lang="el-GR" sz="2000">
              <a:solidFill>
                <a:srgbClr val="000099"/>
              </a:solidFill>
              <a:latin typeface="Arial" pitchFamily="34" charset="0"/>
              <a:cs typeface="Arial" pitchFamily="34" charset="0"/>
            </a:endParaRPr>
          </a:p>
        </p:txBody>
      </p:sp>
      <p:sp>
        <p:nvSpPr>
          <p:cNvPr id="64515" name="Text Box 3"/>
          <p:cNvSpPr txBox="1">
            <a:spLocks noChangeArrowheads="1"/>
          </p:cNvSpPr>
          <p:nvPr/>
        </p:nvSpPr>
        <p:spPr bwMode="auto">
          <a:xfrm>
            <a:off x="2743200" y="6462713"/>
            <a:ext cx="35369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1800" i="1"/>
              <a:t>* Whitley, Stat. Compt. 4, 65 (1994)</a:t>
            </a:r>
          </a:p>
        </p:txBody>
      </p:sp>
      <p:sp>
        <p:nvSpPr>
          <p:cNvPr id="64516"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4D4B9585-062C-41B4-A122-26CE4FEEC09C}" type="slidenum">
              <a:rPr lang="en-US" sz="1400" b="0" smtClean="0"/>
              <a:pPr eaLnBrk="1" hangingPunct="1"/>
              <a:t>35</a:t>
            </a:fld>
            <a:endParaRPr lang="en-US" sz="1400" b="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228600" y="950913"/>
            <a:ext cx="8763000" cy="4838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sz="2400">
                <a:solidFill>
                  <a:srgbClr val="000099"/>
                </a:solidFill>
                <a:latin typeface="Arial" pitchFamily="34" charset="0"/>
              </a:rPr>
              <a:t>The Individual, which represents a valid solution can be represented as a matrix of size (n+1)x2m. Here ‘m’ is the number of genes in each individual and ‘n’ is the number of channels (or spins/qubits).</a:t>
            </a:r>
          </a:p>
          <a:p>
            <a:endParaRPr lang="en-US" sz="2400" b="0">
              <a:latin typeface="Arial" pitchFamily="34" charset="0"/>
            </a:endParaRPr>
          </a:p>
          <a:p>
            <a:endParaRPr lang="en-US" sz="2400" b="0">
              <a:latin typeface="Arial" pitchFamily="34" charset="0"/>
            </a:endParaRPr>
          </a:p>
          <a:p>
            <a:r>
              <a:rPr lang="en-US" sz="2400" b="0">
                <a:latin typeface="Arial" pitchFamily="34" charset="0"/>
              </a:rPr>
              <a:t>	</a:t>
            </a:r>
          </a:p>
          <a:p>
            <a:endParaRPr lang="en-US" sz="2400" b="0">
              <a:latin typeface="Arial" pitchFamily="34" charset="0"/>
            </a:endParaRPr>
          </a:p>
          <a:p>
            <a:endParaRPr lang="en-US" sz="2400" b="0">
              <a:latin typeface="Arial" pitchFamily="34" charset="0"/>
            </a:endParaRPr>
          </a:p>
          <a:p>
            <a:endParaRPr lang="en-US" sz="2400" b="0">
              <a:latin typeface="Arial" pitchFamily="34" charset="0"/>
            </a:endParaRPr>
          </a:p>
          <a:p>
            <a:r>
              <a:rPr lang="en-US" sz="2400" b="0">
                <a:latin typeface="Arial" pitchFamily="34" charset="0"/>
              </a:rPr>
              <a:t>	</a:t>
            </a:r>
          </a:p>
          <a:p>
            <a:r>
              <a:rPr lang="en-US" sz="2400">
                <a:solidFill>
                  <a:srgbClr val="CC3300"/>
                </a:solidFill>
                <a:latin typeface="Arial" pitchFamily="34" charset="0"/>
              </a:rPr>
              <a:t>So the problem is to find an optimized matrix, in which the optimality condition is imposed by a “Fitness Function”</a:t>
            </a:r>
          </a:p>
        </p:txBody>
      </p:sp>
      <p:pic>
        <p:nvPicPr>
          <p:cNvPr id="6553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19400" y="2551113"/>
            <a:ext cx="3352800" cy="202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5540"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B62FE8F4-40C9-4C14-8F58-0B30CC0BBCE7}" type="slidenum">
              <a:rPr lang="en-US" sz="1400" b="0" smtClean="0"/>
              <a:pPr eaLnBrk="1" hangingPunct="1"/>
              <a:t>36</a:t>
            </a:fld>
            <a:endParaRPr lang="en-US" sz="1400" b="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2551113" y="533400"/>
            <a:ext cx="2935287"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u="sng">
                <a:solidFill>
                  <a:srgbClr val="CC3300"/>
                </a:solidFill>
                <a:latin typeface="Arial" pitchFamily="34" charset="0"/>
              </a:rPr>
              <a:t>Fitness function</a:t>
            </a:r>
          </a:p>
        </p:txBody>
      </p:sp>
      <p:sp>
        <p:nvSpPr>
          <p:cNvPr id="66563" name="Text Box 3"/>
          <p:cNvSpPr txBox="1">
            <a:spLocks noChangeArrowheads="1"/>
          </p:cNvSpPr>
          <p:nvPr/>
        </p:nvSpPr>
        <p:spPr bwMode="auto">
          <a:xfrm>
            <a:off x="1203325" y="1484313"/>
            <a:ext cx="7483475" cy="2470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sz="2400" u="sng">
                <a:solidFill>
                  <a:srgbClr val="000099"/>
                </a:solidFill>
                <a:latin typeface="Arial" pitchFamily="34" charset="0"/>
              </a:rPr>
              <a:t>In operator optimization</a:t>
            </a:r>
          </a:p>
          <a:p>
            <a:endParaRPr lang="en-US" sz="2400" u="sng">
              <a:solidFill>
                <a:srgbClr val="000099"/>
              </a:solidFill>
              <a:latin typeface="Arial" pitchFamily="34" charset="0"/>
            </a:endParaRPr>
          </a:p>
          <a:p>
            <a:r>
              <a:rPr lang="en-US" sz="1800" b="0">
                <a:latin typeface="Arial" pitchFamily="34" charset="0"/>
              </a:rPr>
              <a:t> </a:t>
            </a:r>
            <a:r>
              <a:rPr lang="en-US" sz="1800">
                <a:solidFill>
                  <a:srgbClr val="CC3300"/>
                </a:solidFill>
                <a:latin typeface="Arial" pitchFamily="34" charset="0"/>
              </a:rPr>
              <a:t>GA tries to reach a preferred target Unitary Operator (U</a:t>
            </a:r>
            <a:r>
              <a:rPr lang="en-US" sz="1800" baseline="-25000">
                <a:solidFill>
                  <a:srgbClr val="CC3300"/>
                </a:solidFill>
                <a:latin typeface="Arial" pitchFamily="34" charset="0"/>
              </a:rPr>
              <a:t>tar</a:t>
            </a:r>
            <a:r>
              <a:rPr lang="en-US" sz="1800">
                <a:solidFill>
                  <a:srgbClr val="CC3300"/>
                </a:solidFill>
                <a:latin typeface="Arial" pitchFamily="34" charset="0"/>
              </a:rPr>
              <a:t>) from an initial random guess pulse sequence operator (U</a:t>
            </a:r>
            <a:r>
              <a:rPr lang="en-US" sz="1800" baseline="-25000">
                <a:solidFill>
                  <a:srgbClr val="CC3300"/>
                </a:solidFill>
                <a:latin typeface="Arial" pitchFamily="34" charset="0"/>
              </a:rPr>
              <a:t>pul</a:t>
            </a:r>
            <a:r>
              <a:rPr lang="en-US" sz="1800">
                <a:solidFill>
                  <a:srgbClr val="CC3300"/>
                </a:solidFill>
                <a:latin typeface="Arial" pitchFamily="34" charset="0"/>
              </a:rPr>
              <a:t>).</a:t>
            </a:r>
          </a:p>
          <a:p>
            <a:endParaRPr lang="en-US" sz="1800" b="0">
              <a:latin typeface="Arial" pitchFamily="34" charset="0"/>
            </a:endParaRPr>
          </a:p>
          <a:p>
            <a:r>
              <a:rPr lang="en-US" sz="1800" b="0">
                <a:latin typeface="Arial" pitchFamily="34" charset="0"/>
              </a:rPr>
              <a:t>	</a:t>
            </a:r>
            <a:r>
              <a:rPr lang="en-US" sz="1800" b="0">
                <a:solidFill>
                  <a:srgbClr val="000099"/>
                </a:solidFill>
                <a:latin typeface="Arial" pitchFamily="34" charset="0"/>
              </a:rPr>
              <a:t>Maximizing the Fitness function </a:t>
            </a:r>
          </a:p>
          <a:p>
            <a:endParaRPr lang="en-US" sz="1800" b="0">
              <a:solidFill>
                <a:srgbClr val="000099"/>
              </a:solidFill>
              <a:latin typeface="Arial" pitchFamily="34" charset="0"/>
            </a:endParaRPr>
          </a:p>
          <a:p>
            <a:r>
              <a:rPr lang="en-US" sz="1800" b="0" i="1">
                <a:latin typeface="Arial" pitchFamily="34" charset="0"/>
              </a:rPr>
              <a:t>	</a:t>
            </a:r>
            <a:r>
              <a:rPr lang="en-US" sz="1800" i="1">
                <a:solidFill>
                  <a:srgbClr val="CC3300"/>
                </a:solidFill>
                <a:latin typeface="Arial" pitchFamily="34" charset="0"/>
              </a:rPr>
              <a:t>F</a:t>
            </a:r>
            <a:r>
              <a:rPr lang="en-US" sz="1800" baseline="-25000">
                <a:solidFill>
                  <a:srgbClr val="CC3300"/>
                </a:solidFill>
                <a:latin typeface="Arial" pitchFamily="34" charset="0"/>
              </a:rPr>
              <a:t>pul   </a:t>
            </a:r>
            <a:r>
              <a:rPr lang="en-US" sz="1800">
                <a:solidFill>
                  <a:srgbClr val="CC3300"/>
                </a:solidFill>
                <a:latin typeface="Arial" pitchFamily="34" charset="0"/>
              </a:rPr>
              <a:t>= Trace (U</a:t>
            </a:r>
            <a:r>
              <a:rPr lang="en-US" sz="1800" baseline="-25000">
                <a:solidFill>
                  <a:srgbClr val="CC3300"/>
                </a:solidFill>
                <a:latin typeface="Arial" pitchFamily="34" charset="0"/>
              </a:rPr>
              <a:t>pul </a:t>
            </a:r>
            <a:r>
              <a:rPr lang="el-GR" sz="1800">
                <a:solidFill>
                  <a:srgbClr val="CC3300"/>
                </a:solidFill>
                <a:latin typeface="Arial" pitchFamily="34" charset="0"/>
                <a:cs typeface="Arial" pitchFamily="34" charset="0"/>
              </a:rPr>
              <a:t>Χ</a:t>
            </a:r>
            <a:r>
              <a:rPr lang="en-US" sz="1800">
                <a:solidFill>
                  <a:srgbClr val="CC3300"/>
                </a:solidFill>
                <a:latin typeface="Arial" pitchFamily="34" charset="0"/>
                <a:cs typeface="Arial" pitchFamily="34" charset="0"/>
              </a:rPr>
              <a:t> </a:t>
            </a:r>
            <a:r>
              <a:rPr lang="en-US" sz="1800">
                <a:solidFill>
                  <a:srgbClr val="CC3300"/>
                </a:solidFill>
                <a:latin typeface="Arial" pitchFamily="34" charset="0"/>
              </a:rPr>
              <a:t>U</a:t>
            </a:r>
            <a:r>
              <a:rPr lang="en-US" sz="1800" baseline="-25000">
                <a:solidFill>
                  <a:srgbClr val="CC3300"/>
                </a:solidFill>
                <a:latin typeface="Arial" pitchFamily="34" charset="0"/>
              </a:rPr>
              <a:t>tar</a:t>
            </a:r>
            <a:r>
              <a:rPr lang="en-US" sz="1800">
                <a:solidFill>
                  <a:srgbClr val="CC3300"/>
                </a:solidFill>
                <a:latin typeface="Arial" pitchFamily="34" charset="0"/>
              </a:rPr>
              <a:t> )</a:t>
            </a:r>
            <a:endParaRPr lang="el-GR" sz="1800">
              <a:solidFill>
                <a:srgbClr val="CC3300"/>
              </a:solidFill>
              <a:latin typeface="Arial" pitchFamily="34" charset="0"/>
            </a:endParaRPr>
          </a:p>
        </p:txBody>
      </p:sp>
      <p:sp>
        <p:nvSpPr>
          <p:cNvPr id="66564" name="Text Box 4"/>
          <p:cNvSpPr txBox="1">
            <a:spLocks noChangeArrowheads="1"/>
          </p:cNvSpPr>
          <p:nvPr/>
        </p:nvSpPr>
        <p:spPr bwMode="auto">
          <a:xfrm>
            <a:off x="1219200" y="4329113"/>
            <a:ext cx="5578475" cy="1462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sz="2400" u="sng">
                <a:solidFill>
                  <a:srgbClr val="000099"/>
                </a:solidFill>
                <a:latin typeface="Arial" pitchFamily="34" charset="0"/>
              </a:rPr>
              <a:t>In State-to-State optimization</a:t>
            </a:r>
          </a:p>
          <a:p>
            <a:endParaRPr lang="en-US" sz="2400" u="sng">
              <a:solidFill>
                <a:srgbClr val="000099"/>
              </a:solidFill>
              <a:latin typeface="Arial" pitchFamily="34" charset="0"/>
            </a:endParaRPr>
          </a:p>
          <a:p>
            <a:endParaRPr lang="en-US" sz="2400" b="0">
              <a:solidFill>
                <a:srgbClr val="000099"/>
              </a:solidFill>
              <a:latin typeface="Arial" pitchFamily="34" charset="0"/>
            </a:endParaRPr>
          </a:p>
          <a:p>
            <a:r>
              <a:rPr lang="en-US" sz="1800" i="1">
                <a:solidFill>
                  <a:srgbClr val="CC3300"/>
                </a:solidFill>
                <a:latin typeface="Arial" pitchFamily="34" charset="0"/>
              </a:rPr>
              <a:t>F</a:t>
            </a:r>
            <a:r>
              <a:rPr lang="en-US" sz="1800" baseline="-25000">
                <a:solidFill>
                  <a:srgbClr val="CC3300"/>
                </a:solidFill>
                <a:latin typeface="Arial" pitchFamily="34" charset="0"/>
              </a:rPr>
              <a:t>pul</a:t>
            </a:r>
            <a:r>
              <a:rPr lang="en-US" sz="1800">
                <a:solidFill>
                  <a:srgbClr val="CC3300"/>
                </a:solidFill>
                <a:latin typeface="Arial" pitchFamily="34" charset="0"/>
              </a:rPr>
              <a:t> = Trace { U </a:t>
            </a:r>
            <a:r>
              <a:rPr lang="en-US" sz="1800" baseline="-25000">
                <a:solidFill>
                  <a:srgbClr val="CC3300"/>
                </a:solidFill>
                <a:latin typeface="Arial" pitchFamily="34" charset="0"/>
              </a:rPr>
              <a:t>pul</a:t>
            </a:r>
            <a:r>
              <a:rPr lang="en-US" sz="1800">
                <a:solidFill>
                  <a:srgbClr val="CC3300"/>
                </a:solidFill>
                <a:latin typeface="Arial" pitchFamily="34" charset="0"/>
              </a:rPr>
              <a:t> (</a:t>
            </a:r>
            <a:r>
              <a:rPr lang="el-GR" sz="1800">
                <a:solidFill>
                  <a:srgbClr val="CC3300"/>
                </a:solidFill>
                <a:latin typeface="Arial" pitchFamily="34" charset="0"/>
                <a:cs typeface="Arial" pitchFamily="34" charset="0"/>
              </a:rPr>
              <a:t>ρ</a:t>
            </a:r>
            <a:r>
              <a:rPr lang="en-US" sz="1800" baseline="-25000">
                <a:solidFill>
                  <a:srgbClr val="CC3300"/>
                </a:solidFill>
                <a:latin typeface="Arial" pitchFamily="34" charset="0"/>
                <a:cs typeface="Arial" pitchFamily="34" charset="0"/>
              </a:rPr>
              <a:t>in</a:t>
            </a:r>
            <a:r>
              <a:rPr lang="en-US" sz="1800">
                <a:solidFill>
                  <a:srgbClr val="CC3300"/>
                </a:solidFill>
                <a:latin typeface="Arial" pitchFamily="34" charset="0"/>
                <a:cs typeface="Arial" pitchFamily="34" charset="0"/>
              </a:rPr>
              <a:t>) U</a:t>
            </a:r>
            <a:r>
              <a:rPr lang="en-US" sz="1800" baseline="-25000">
                <a:solidFill>
                  <a:srgbClr val="CC3300"/>
                </a:solidFill>
                <a:latin typeface="Arial" pitchFamily="34" charset="0"/>
                <a:cs typeface="Arial" pitchFamily="34" charset="0"/>
              </a:rPr>
              <a:t>pul</a:t>
            </a:r>
            <a:r>
              <a:rPr lang="en-US" sz="1800">
                <a:solidFill>
                  <a:srgbClr val="CC3300"/>
                </a:solidFill>
                <a:latin typeface="Arial" pitchFamily="34" charset="0"/>
                <a:cs typeface="Arial" pitchFamily="34" charset="0"/>
              </a:rPr>
              <a:t> </a:t>
            </a:r>
            <a:r>
              <a:rPr lang="en-US" sz="1800" baseline="30000">
                <a:solidFill>
                  <a:srgbClr val="CC3300"/>
                </a:solidFill>
                <a:latin typeface="Arial" pitchFamily="34" charset="0"/>
                <a:cs typeface="Arial" pitchFamily="34" charset="0"/>
              </a:rPr>
              <a:t>(-1)</a:t>
            </a:r>
            <a:r>
              <a:rPr lang="en-US" sz="1800">
                <a:solidFill>
                  <a:srgbClr val="CC3300"/>
                </a:solidFill>
                <a:latin typeface="Arial" pitchFamily="34" charset="0"/>
                <a:cs typeface="Arial" pitchFamily="34" charset="0"/>
              </a:rPr>
              <a:t> </a:t>
            </a:r>
            <a:r>
              <a:rPr lang="el-GR" sz="1800">
                <a:solidFill>
                  <a:srgbClr val="CC3300"/>
                </a:solidFill>
                <a:latin typeface="Arial" pitchFamily="34" charset="0"/>
                <a:cs typeface="Arial" pitchFamily="34" charset="0"/>
              </a:rPr>
              <a:t>ρ</a:t>
            </a:r>
            <a:r>
              <a:rPr lang="en-US" sz="1800" baseline="-25000">
                <a:solidFill>
                  <a:srgbClr val="CC3300"/>
                </a:solidFill>
                <a:latin typeface="Arial" pitchFamily="34" charset="0"/>
                <a:cs typeface="Arial" pitchFamily="34" charset="0"/>
              </a:rPr>
              <a:t>tar</a:t>
            </a:r>
            <a:r>
              <a:rPr lang="en-US" sz="1800">
                <a:solidFill>
                  <a:srgbClr val="CC3300"/>
                </a:solidFill>
                <a:latin typeface="Arial" pitchFamily="34" charset="0"/>
                <a:cs typeface="Arial" pitchFamily="34" charset="0"/>
              </a:rPr>
              <a:t> </a:t>
            </a:r>
            <a:r>
              <a:rPr lang="en-US" sz="1800" baseline="30000">
                <a:solidFill>
                  <a:srgbClr val="CC3300"/>
                </a:solidFill>
                <a:latin typeface="Arial" pitchFamily="34" charset="0"/>
                <a:cs typeface="Arial" pitchFamily="34" charset="0"/>
              </a:rPr>
              <a:t>†</a:t>
            </a:r>
            <a:r>
              <a:rPr lang="en-US" sz="1800">
                <a:solidFill>
                  <a:srgbClr val="CC3300"/>
                </a:solidFill>
                <a:latin typeface="Arial" pitchFamily="34" charset="0"/>
                <a:cs typeface="Arial" pitchFamily="34" charset="0"/>
              </a:rPr>
              <a:t> }</a:t>
            </a:r>
            <a:endParaRPr lang="el-GR" sz="1800">
              <a:solidFill>
                <a:srgbClr val="CC3300"/>
              </a:solidFill>
              <a:latin typeface="Arial" pitchFamily="34" charset="0"/>
              <a:cs typeface="Arial" pitchFamily="34" charset="0"/>
            </a:endParaRPr>
          </a:p>
        </p:txBody>
      </p:sp>
      <p:sp>
        <p:nvSpPr>
          <p:cNvPr id="66565"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EECEE95A-EB99-4329-A214-3E7F2C5E6215}" type="slidenum">
              <a:rPr lang="en-US" sz="1400" b="0" smtClean="0"/>
              <a:pPr eaLnBrk="1" hangingPunct="1"/>
              <a:t>37</a:t>
            </a:fld>
            <a:endParaRPr lang="en-US" sz="1400" b="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ChangeArrowheads="1"/>
          </p:cNvSpPr>
          <p:nvPr/>
        </p:nvSpPr>
        <p:spPr bwMode="auto">
          <a:xfrm>
            <a:off x="381000" y="1012825"/>
            <a:ext cx="8458200" cy="4154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sz="2400" dirty="0">
              <a:solidFill>
                <a:srgbClr val="000000"/>
              </a:solidFill>
            </a:endParaRPr>
          </a:p>
          <a:p>
            <a:endParaRPr lang="en-US" sz="2400" dirty="0">
              <a:solidFill>
                <a:srgbClr val="000000"/>
              </a:solidFill>
            </a:endParaRPr>
          </a:p>
          <a:p>
            <a:r>
              <a:rPr lang="en-US" dirty="0">
                <a:solidFill>
                  <a:srgbClr val="000000"/>
                </a:solidFill>
              </a:rPr>
              <a:t>(</a:t>
            </a:r>
            <a:r>
              <a:rPr lang="en-US" dirty="0" smtClean="0">
                <a:solidFill>
                  <a:srgbClr val="000000"/>
                </a:solidFill>
              </a:rPr>
              <a:t>iii) </a:t>
            </a:r>
            <a:r>
              <a:rPr lang="en-US" sz="2400" dirty="0">
                <a:solidFill>
                  <a:srgbClr val="FF0000"/>
                </a:solidFill>
              </a:rPr>
              <a:t>Quantum simulation of 3-spin Heisenberg XY Hamiltonian in presence of DM </a:t>
            </a:r>
            <a:r>
              <a:rPr lang="en-US" sz="2400" dirty="0" smtClean="0">
                <a:solidFill>
                  <a:srgbClr val="FF0000"/>
                </a:solidFill>
              </a:rPr>
              <a:t>interaction.</a:t>
            </a:r>
          </a:p>
          <a:p>
            <a:r>
              <a:rPr lang="en-US" sz="2400" dirty="0" smtClean="0">
                <a:solidFill>
                  <a:srgbClr val="FF0000"/>
                </a:solidFill>
              </a:rPr>
              <a:t>	</a:t>
            </a:r>
            <a:r>
              <a:rPr lang="en-US" sz="2400" dirty="0" smtClean="0">
                <a:solidFill>
                  <a:srgbClr val="FF0000"/>
                </a:solidFill>
              </a:rPr>
              <a:t>			and</a:t>
            </a:r>
            <a:endParaRPr lang="en-US" sz="2400" dirty="0" smtClean="0">
              <a:solidFill>
                <a:srgbClr val="FF0000"/>
              </a:solidFill>
            </a:endParaRPr>
          </a:p>
          <a:p>
            <a:r>
              <a:rPr lang="en-US" sz="2400" dirty="0" smtClean="0">
                <a:solidFill>
                  <a:srgbClr val="FF0000"/>
                </a:solidFill>
              </a:rPr>
              <a:t> </a:t>
            </a:r>
            <a:r>
              <a:rPr lang="en-US" sz="2400" dirty="0">
                <a:solidFill>
                  <a:srgbClr val="FF0000"/>
                </a:solidFill>
              </a:rPr>
              <a:t>E</a:t>
            </a:r>
            <a:r>
              <a:rPr lang="en-US" sz="2400" dirty="0" smtClean="0">
                <a:solidFill>
                  <a:srgbClr val="FF0000"/>
                </a:solidFill>
              </a:rPr>
              <a:t>ntanglement </a:t>
            </a:r>
            <a:r>
              <a:rPr lang="en-US" sz="2400" dirty="0">
                <a:solidFill>
                  <a:srgbClr val="FF0000"/>
                </a:solidFill>
              </a:rPr>
              <a:t>preservation using initialization operator.</a:t>
            </a:r>
          </a:p>
          <a:p>
            <a:endParaRPr lang="en-US" sz="2400" dirty="0">
              <a:solidFill>
                <a:srgbClr val="FF0000"/>
              </a:solidFill>
            </a:endParaRPr>
          </a:p>
          <a:p>
            <a:r>
              <a:rPr lang="en-US" sz="2400" dirty="0">
                <a:solidFill>
                  <a:srgbClr val="0070C0"/>
                </a:solidFill>
              </a:rPr>
              <a:t>V.S. Manu and Anil Kumar,  Phys. Rev. </a:t>
            </a:r>
            <a:r>
              <a:rPr lang="en-US" sz="2400" u="sng" dirty="0">
                <a:solidFill>
                  <a:srgbClr val="0070C0"/>
                </a:solidFill>
              </a:rPr>
              <a:t>A</a:t>
            </a:r>
            <a:r>
              <a:rPr lang="en-US" sz="2400" dirty="0">
                <a:solidFill>
                  <a:srgbClr val="0070C0"/>
                </a:solidFill>
              </a:rPr>
              <a:t> 89, 052331 (2014).</a:t>
            </a:r>
          </a:p>
          <a:p>
            <a:endParaRPr lang="en-US" sz="2400" dirty="0">
              <a:solidFill>
                <a:srgbClr val="0070C0"/>
              </a:solidFill>
            </a:endParaRPr>
          </a:p>
          <a:p>
            <a:endParaRPr lang="en-US" sz="2400" dirty="0">
              <a:solidFill>
                <a:srgbClr val="0070C0"/>
              </a:solidFill>
            </a:endParaRPr>
          </a:p>
          <a:p>
            <a:endParaRPr lang="en-US" sz="2400" dirty="0">
              <a:solidFill>
                <a:srgbClr val="0070C0"/>
              </a:solidFill>
            </a:endParaRPr>
          </a:p>
        </p:txBody>
      </p:sp>
      <p:sp>
        <p:nvSpPr>
          <p:cNvPr id="3" name="Slide Number Placeholder 2"/>
          <p:cNvSpPr>
            <a:spLocks noGrp="1"/>
          </p:cNvSpPr>
          <p:nvPr>
            <p:ph type="sldNum" sz="quarter" idx="12"/>
          </p:nvPr>
        </p:nvSpPr>
        <p:spPr/>
        <p:txBody>
          <a:bodyPr/>
          <a:lstStyle/>
          <a:p>
            <a:pPr>
              <a:defRPr/>
            </a:pPr>
            <a:fld id="{22D5F59A-451E-4A5C-B02D-9F0601F77B42}"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ChangeArrowheads="1"/>
          </p:cNvSpPr>
          <p:nvPr/>
        </p:nvSpPr>
        <p:spPr bwMode="auto">
          <a:xfrm>
            <a:off x="381000" y="1066800"/>
            <a:ext cx="8534400" cy="1570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r>
              <a:rPr lang="en-US" sz="2400" b="0">
                <a:solidFill>
                  <a:srgbClr val="0000FF"/>
                </a:solidFill>
                <a:latin typeface="Arial" pitchFamily="34" charset="0"/>
              </a:rPr>
              <a:t>Using Genetic Algorithm, Quantum Simulation of Dzyaloshinsky-Moriya (DM) interaction (</a:t>
            </a:r>
            <a:r>
              <a:rPr lang="en-US" sz="2400" b="0">
                <a:solidFill>
                  <a:srgbClr val="0000FF"/>
                </a:solidFill>
                <a:latin typeface="Calibri" pitchFamily="34" charset="0"/>
              </a:rPr>
              <a:t>H</a:t>
            </a:r>
            <a:r>
              <a:rPr lang="en-US" sz="2400" b="0" baseline="-25000">
                <a:solidFill>
                  <a:srgbClr val="0000FF"/>
                </a:solidFill>
                <a:latin typeface="Calibri" pitchFamily="34" charset="0"/>
              </a:rPr>
              <a:t>DM</a:t>
            </a:r>
            <a:r>
              <a:rPr lang="en-US" sz="2400" b="0">
                <a:solidFill>
                  <a:srgbClr val="0000FF"/>
                </a:solidFill>
                <a:latin typeface="Calibri" pitchFamily="34" charset="0"/>
              </a:rPr>
              <a:t>)</a:t>
            </a:r>
            <a:r>
              <a:rPr lang="en-US" sz="2400" b="0" baseline="-25000">
                <a:solidFill>
                  <a:srgbClr val="0000FF"/>
                </a:solidFill>
                <a:latin typeface="Calibri" pitchFamily="34" charset="0"/>
              </a:rPr>
              <a:t>    </a:t>
            </a:r>
            <a:r>
              <a:rPr lang="en-US" sz="2400" b="0">
                <a:solidFill>
                  <a:srgbClr val="0000FF"/>
                </a:solidFill>
                <a:latin typeface="Arial" pitchFamily="34" charset="0"/>
              </a:rPr>
              <a:t>in presence of Heisenberg XY interaction </a:t>
            </a:r>
            <a:r>
              <a:rPr lang="en-US" sz="2400" b="0">
                <a:solidFill>
                  <a:srgbClr val="0000FF"/>
                </a:solidFill>
                <a:latin typeface="Calibri" pitchFamily="34" charset="0"/>
              </a:rPr>
              <a:t>(H</a:t>
            </a:r>
            <a:r>
              <a:rPr lang="en-US" sz="2400" b="0" baseline="-25000">
                <a:solidFill>
                  <a:srgbClr val="0000FF"/>
                </a:solidFill>
                <a:latin typeface="Calibri" pitchFamily="34" charset="0"/>
              </a:rPr>
              <a:t>XY</a:t>
            </a:r>
            <a:r>
              <a:rPr lang="en-US" sz="2400" b="0">
                <a:solidFill>
                  <a:srgbClr val="0000FF"/>
                </a:solidFill>
                <a:latin typeface="Calibri" pitchFamily="34" charset="0"/>
              </a:rPr>
              <a:t>) </a:t>
            </a:r>
            <a:r>
              <a:rPr lang="en-US" sz="2400" b="0">
                <a:solidFill>
                  <a:srgbClr val="0000FF"/>
                </a:solidFill>
                <a:latin typeface="Arial" pitchFamily="34" charset="0"/>
              </a:rPr>
              <a:t>for study of Entanglement Dynamics and Entanglement preservation.</a:t>
            </a:r>
          </a:p>
        </p:txBody>
      </p:sp>
      <p:sp>
        <p:nvSpPr>
          <p:cNvPr id="68611" name="Text Box 5"/>
          <p:cNvSpPr txBox="1">
            <a:spLocks noChangeArrowheads="1"/>
          </p:cNvSpPr>
          <p:nvPr/>
        </p:nvSpPr>
        <p:spPr bwMode="auto">
          <a:xfrm>
            <a:off x="1601788" y="457200"/>
            <a:ext cx="6932612"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sz="1800" b="0">
                <a:solidFill>
                  <a:srgbClr val="FF0000"/>
                </a:solidFill>
                <a:latin typeface="Arial" pitchFamily="34" charset="0"/>
              </a:rPr>
              <a:t>Manu et al.  Phys. Rev. A 89, 0523331 (2014)</a:t>
            </a:r>
          </a:p>
        </p:txBody>
      </p:sp>
      <p:sp>
        <p:nvSpPr>
          <p:cNvPr id="68612" name="Rectangle 1"/>
          <p:cNvSpPr>
            <a:spLocks noChangeArrowheads="1"/>
          </p:cNvSpPr>
          <p:nvPr/>
        </p:nvSpPr>
        <p:spPr bwMode="auto">
          <a:xfrm>
            <a:off x="381000" y="3552825"/>
            <a:ext cx="8382000"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eaLnBrk="0" hangingPunct="0"/>
            <a:r>
              <a:rPr lang="en-US" sz="2000" dirty="0" err="1">
                <a:solidFill>
                  <a:srgbClr val="C00000"/>
                </a:solidFill>
                <a:latin typeface="Calibri" pitchFamily="34" charset="0"/>
              </a:rPr>
              <a:t>Hou</a:t>
            </a:r>
            <a:r>
              <a:rPr lang="en-US" sz="2000" dirty="0">
                <a:solidFill>
                  <a:srgbClr val="C00000"/>
                </a:solidFill>
                <a:latin typeface="Calibri" pitchFamily="34" charset="0"/>
              </a:rPr>
              <a:t> et al. </a:t>
            </a:r>
            <a:r>
              <a:rPr lang="en-US" sz="2000" baseline="30000" dirty="0">
                <a:solidFill>
                  <a:srgbClr val="C00000"/>
                </a:solidFill>
                <a:latin typeface="Calibri" pitchFamily="34" charset="0"/>
              </a:rPr>
              <a:t>1</a:t>
            </a:r>
            <a:r>
              <a:rPr lang="en-US" sz="2000" dirty="0">
                <a:solidFill>
                  <a:srgbClr val="C00000"/>
                </a:solidFill>
                <a:latin typeface="Calibri" pitchFamily="34" charset="0"/>
              </a:rPr>
              <a:t> demonstrated a mechanism for entanglement preservation using H(J,D). They showed that preservation of initial entanglement is performed by free evolution interrupted with a certain operator O, </a:t>
            </a:r>
            <a:r>
              <a:rPr lang="en-US" sz="2000" dirty="0">
                <a:solidFill>
                  <a:srgbClr val="0070C0"/>
                </a:solidFill>
                <a:latin typeface="Calibri" pitchFamily="34" charset="0"/>
              </a:rPr>
              <a:t>which makes the state to go back to its initial state.           </a:t>
            </a:r>
            <a:endParaRPr lang="en-US" sz="2000" dirty="0" smtClean="0">
              <a:solidFill>
                <a:srgbClr val="0070C0"/>
              </a:solidFill>
              <a:latin typeface="Calibri" pitchFamily="34" charset="0"/>
            </a:endParaRPr>
          </a:p>
          <a:p>
            <a:pPr algn="just" eaLnBrk="0" hangingPunct="0"/>
            <a:r>
              <a:rPr lang="en-US" sz="2000" dirty="0" smtClean="0">
                <a:solidFill>
                  <a:srgbClr val="0070C0"/>
                </a:solidFill>
                <a:latin typeface="Calibri" pitchFamily="34" charset="0"/>
              </a:rPr>
              <a:t>      </a:t>
            </a:r>
            <a:r>
              <a:rPr lang="en-US" sz="2000" dirty="0">
                <a:solidFill>
                  <a:srgbClr val="0070C0"/>
                </a:solidFill>
                <a:latin typeface="Calibri" pitchFamily="34" charset="0"/>
              </a:rPr>
              <a:t>					</a:t>
            </a:r>
          </a:p>
          <a:p>
            <a:pPr algn="just" eaLnBrk="0" hangingPunct="0"/>
            <a:r>
              <a:rPr lang="en-US" sz="2000" dirty="0">
                <a:solidFill>
                  <a:srgbClr val="0070C0"/>
                </a:solidFill>
                <a:latin typeface="Calibri" pitchFamily="34" charset="0"/>
              </a:rPr>
              <a:t>	</a:t>
            </a:r>
            <a:endParaRPr lang="en-US" sz="2000" dirty="0" smtClean="0">
              <a:solidFill>
                <a:srgbClr val="0070C0"/>
              </a:solidFill>
              <a:latin typeface="Calibri" pitchFamily="34" charset="0"/>
            </a:endParaRPr>
          </a:p>
          <a:p>
            <a:pPr algn="just" eaLnBrk="0" hangingPunct="0"/>
            <a:endParaRPr lang="en-US" sz="2000" dirty="0">
              <a:solidFill>
                <a:srgbClr val="0070C0"/>
              </a:solidFill>
              <a:latin typeface="Calibri" pitchFamily="34" charset="0"/>
            </a:endParaRPr>
          </a:p>
          <a:p>
            <a:pPr algn="just" eaLnBrk="0" hangingPunct="0"/>
            <a:r>
              <a:rPr lang="en-US" sz="2000" dirty="0">
                <a:solidFill>
                  <a:srgbClr val="0070C0"/>
                </a:solidFill>
                <a:latin typeface="Calibri" pitchFamily="34" charset="0"/>
              </a:rPr>
              <a:t>		 </a:t>
            </a:r>
            <a:r>
              <a:rPr lang="en-US" sz="2000" dirty="0">
                <a:solidFill>
                  <a:srgbClr val="FF0000"/>
                </a:solidFill>
                <a:latin typeface="Calibri" pitchFamily="34" charset="0"/>
              </a:rPr>
              <a:t>Similar to Quantum Zeno Effect</a:t>
            </a:r>
          </a:p>
        </p:txBody>
      </p:sp>
      <p:sp>
        <p:nvSpPr>
          <p:cNvPr id="68613" name="Rectangle 2"/>
          <p:cNvSpPr>
            <a:spLocks noChangeArrowheads="1"/>
          </p:cNvSpPr>
          <p:nvPr/>
        </p:nvSpPr>
        <p:spPr bwMode="auto">
          <a:xfrm>
            <a:off x="1822450" y="5119687"/>
            <a:ext cx="44259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n-US" sz="1800" b="0" baseline="30000" dirty="0">
                <a:solidFill>
                  <a:srgbClr val="0000FF"/>
                </a:solidFill>
                <a:latin typeface="Calibri" pitchFamily="34" charset="0"/>
              </a:rPr>
              <a:t>1</a:t>
            </a:r>
            <a:r>
              <a:rPr lang="en-US" sz="1800" b="0" dirty="0">
                <a:solidFill>
                  <a:srgbClr val="0000FF"/>
                </a:solidFill>
                <a:latin typeface="Calibri" pitchFamily="34" charset="0"/>
              </a:rPr>
              <a:t>Hou et al.  </a:t>
            </a:r>
            <a:r>
              <a:rPr lang="en-US" sz="1800" b="0" i="1" dirty="0">
                <a:solidFill>
                  <a:srgbClr val="0000FF"/>
                </a:solidFill>
                <a:latin typeface="Calibri" pitchFamily="34" charset="0"/>
              </a:rPr>
              <a:t>Annals of Physics, 327 292 (2012)</a:t>
            </a:r>
          </a:p>
        </p:txBody>
      </p:sp>
      <p:sp>
        <p:nvSpPr>
          <p:cNvPr id="68614" name="Slide Number Placeholder 1"/>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029A6C7F-EBD5-4A76-92DB-3BBBD60A479D}" type="slidenum">
              <a:rPr lang="en-US" sz="1400" smtClean="0">
                <a:solidFill>
                  <a:srgbClr val="000000"/>
                </a:solidFill>
                <a:latin typeface="Arial" pitchFamily="34" charset="0"/>
              </a:rPr>
              <a:pPr eaLnBrk="1" hangingPunct="1"/>
              <a:t>39</a:t>
            </a:fld>
            <a:endParaRPr lang="en-US" sz="14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100_1524"/>
          <p:cNvPicPr>
            <a:picLocks noChangeAspect="1" noChangeArrowheads="1"/>
          </p:cNvPicPr>
          <p:nvPr/>
        </p:nvPicPr>
        <p:blipFill>
          <a:blip r:embed="rId3">
            <a:lum bright="4000" contrast="10000"/>
            <a:extLst>
              <a:ext uri="{28A0092B-C50C-407E-A947-70E740481C1C}">
                <a14:useLocalDpi xmlns:a14="http://schemas.microsoft.com/office/drawing/2010/main" xmlns="" val="0"/>
              </a:ext>
            </a:extLst>
          </a:blip>
          <a:srcRect l="30176" t="10052" r="21188" b="23691"/>
          <a:stretch>
            <a:fillRect/>
          </a:stretch>
        </p:blipFill>
        <p:spPr bwMode="auto">
          <a:xfrm>
            <a:off x="76200" y="0"/>
            <a:ext cx="1981200" cy="341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1" name="Text Box 3"/>
          <p:cNvSpPr txBox="1">
            <a:spLocks noChangeArrowheads="1"/>
          </p:cNvSpPr>
          <p:nvPr/>
        </p:nvSpPr>
        <p:spPr bwMode="auto">
          <a:xfrm>
            <a:off x="533400" y="1752600"/>
            <a:ext cx="946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sz="1200" b="0">
                <a:solidFill>
                  <a:schemeClr val="tx2"/>
                </a:solidFill>
                <a:latin typeface="Arial Black" pitchFamily="34" charset="0"/>
              </a:rPr>
              <a:t>DSX 300</a:t>
            </a:r>
          </a:p>
          <a:p>
            <a:r>
              <a:rPr lang="en-US" sz="1200" b="0">
                <a:solidFill>
                  <a:schemeClr val="tx2"/>
                </a:solidFill>
                <a:latin typeface="Arial Black" pitchFamily="34" charset="0"/>
              </a:rPr>
              <a:t>7.0 Tesla</a:t>
            </a:r>
          </a:p>
        </p:txBody>
      </p:sp>
      <p:pic>
        <p:nvPicPr>
          <p:cNvPr id="37892" name="Picture 4" descr="100_1511"/>
          <p:cNvPicPr>
            <a:picLocks noChangeArrowheads="1"/>
          </p:cNvPicPr>
          <p:nvPr/>
        </p:nvPicPr>
        <p:blipFill>
          <a:blip r:embed="rId4">
            <a:lum bright="4000" contrast="10000"/>
            <a:extLst>
              <a:ext uri="{28A0092B-C50C-407E-A947-70E740481C1C}">
                <a14:useLocalDpi xmlns:a14="http://schemas.microsoft.com/office/drawing/2010/main" xmlns="" val="0"/>
              </a:ext>
            </a:extLst>
          </a:blip>
          <a:srcRect l="33142" r="36237" b="12778"/>
          <a:stretch>
            <a:fillRect/>
          </a:stretch>
        </p:blipFill>
        <p:spPr bwMode="auto">
          <a:xfrm>
            <a:off x="5562600" y="3810000"/>
            <a:ext cx="1981200" cy="304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3" name="Text Box 5"/>
          <p:cNvSpPr txBox="1">
            <a:spLocks noChangeArrowheads="1"/>
          </p:cNvSpPr>
          <p:nvPr/>
        </p:nvSpPr>
        <p:spPr bwMode="auto">
          <a:xfrm>
            <a:off x="6324600" y="5411788"/>
            <a:ext cx="946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sz="1200" b="0">
                <a:solidFill>
                  <a:schemeClr val="tx2"/>
                </a:solidFill>
                <a:latin typeface="Arial Black" pitchFamily="34" charset="0"/>
              </a:rPr>
              <a:t>AMX 400</a:t>
            </a:r>
          </a:p>
          <a:p>
            <a:r>
              <a:rPr lang="en-US" sz="1200" b="0">
                <a:solidFill>
                  <a:schemeClr val="tx2"/>
                </a:solidFill>
                <a:latin typeface="Arial Black" pitchFamily="34" charset="0"/>
              </a:rPr>
              <a:t>9.4 Tesla</a:t>
            </a:r>
          </a:p>
        </p:txBody>
      </p:sp>
      <p:pic>
        <p:nvPicPr>
          <p:cNvPr id="37894" name="Picture 6" descr="100_1520"/>
          <p:cNvPicPr>
            <a:picLocks noChangeAspect="1" noChangeArrowheads="1"/>
          </p:cNvPicPr>
          <p:nvPr/>
        </p:nvPicPr>
        <p:blipFill>
          <a:blip r:embed="rId5">
            <a:lum bright="4000" contrast="10000"/>
            <a:extLst>
              <a:ext uri="{28A0092B-C50C-407E-A947-70E740481C1C}">
                <a14:useLocalDpi xmlns:a14="http://schemas.microsoft.com/office/drawing/2010/main" xmlns="" val="0"/>
              </a:ext>
            </a:extLst>
          </a:blip>
          <a:srcRect l="20970" t="8110" r="13206" b="8595"/>
          <a:stretch>
            <a:fillRect/>
          </a:stretch>
        </p:blipFill>
        <p:spPr bwMode="auto">
          <a:xfrm>
            <a:off x="2057400" y="3819525"/>
            <a:ext cx="3503613" cy="303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5" name="Text Box 7"/>
          <p:cNvSpPr txBox="1">
            <a:spLocks noChangeArrowheads="1"/>
          </p:cNvSpPr>
          <p:nvPr/>
        </p:nvSpPr>
        <p:spPr bwMode="auto">
          <a:xfrm>
            <a:off x="2514600" y="5410200"/>
            <a:ext cx="10477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sz="1200" b="0">
                <a:solidFill>
                  <a:schemeClr val="tx2"/>
                </a:solidFill>
                <a:latin typeface="Arial Black" pitchFamily="34" charset="0"/>
              </a:rPr>
              <a:t>AV 500</a:t>
            </a:r>
          </a:p>
          <a:p>
            <a:r>
              <a:rPr lang="en-US" sz="1200" b="0">
                <a:solidFill>
                  <a:schemeClr val="tx2"/>
                </a:solidFill>
                <a:latin typeface="Arial Black" pitchFamily="34" charset="0"/>
              </a:rPr>
              <a:t>11.7 Tesla</a:t>
            </a:r>
          </a:p>
        </p:txBody>
      </p:sp>
      <p:pic>
        <p:nvPicPr>
          <p:cNvPr id="37896" name="Picture 8" descr="100_1515"/>
          <p:cNvPicPr>
            <a:picLocks noChangeAspect="1" noChangeArrowheads="1"/>
          </p:cNvPicPr>
          <p:nvPr/>
        </p:nvPicPr>
        <p:blipFill>
          <a:blip r:embed="rId6">
            <a:lum bright="4000" contrast="10000"/>
            <a:extLst>
              <a:ext uri="{28A0092B-C50C-407E-A947-70E740481C1C}">
                <a14:useLocalDpi xmlns:a14="http://schemas.microsoft.com/office/drawing/2010/main" xmlns="" val="0"/>
              </a:ext>
            </a:extLst>
          </a:blip>
          <a:srcRect/>
          <a:stretch>
            <a:fillRect/>
          </a:stretch>
        </p:blipFill>
        <p:spPr bwMode="auto">
          <a:xfrm>
            <a:off x="2057400" y="-17463"/>
            <a:ext cx="5486400" cy="3827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7" name="Text Box 9"/>
          <p:cNvSpPr txBox="1">
            <a:spLocks noChangeArrowheads="1"/>
          </p:cNvSpPr>
          <p:nvPr/>
        </p:nvSpPr>
        <p:spPr bwMode="auto">
          <a:xfrm>
            <a:off x="5638800" y="1981200"/>
            <a:ext cx="10477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sz="1200" b="0">
                <a:solidFill>
                  <a:schemeClr val="tx2"/>
                </a:solidFill>
                <a:latin typeface="Arial Black" pitchFamily="34" charset="0"/>
              </a:rPr>
              <a:t>AV 700</a:t>
            </a:r>
          </a:p>
          <a:p>
            <a:r>
              <a:rPr lang="en-US" sz="1200" b="0">
                <a:solidFill>
                  <a:schemeClr val="tx2"/>
                </a:solidFill>
                <a:latin typeface="Arial Black" pitchFamily="34" charset="0"/>
              </a:rPr>
              <a:t>16.5 Tesla</a:t>
            </a:r>
          </a:p>
        </p:txBody>
      </p:sp>
      <p:pic>
        <p:nvPicPr>
          <p:cNvPr id="37898" name="Picture 10" descr="100_1526"/>
          <p:cNvPicPr>
            <a:picLocks noChangeAspect="1" noChangeArrowheads="1"/>
          </p:cNvPicPr>
          <p:nvPr/>
        </p:nvPicPr>
        <p:blipFill>
          <a:blip r:embed="rId7">
            <a:lum bright="4000" contrast="10000"/>
            <a:extLst>
              <a:ext uri="{28A0092B-C50C-407E-A947-70E740481C1C}">
                <a14:useLocalDpi xmlns:a14="http://schemas.microsoft.com/office/drawing/2010/main" xmlns="" val="0"/>
              </a:ext>
            </a:extLst>
          </a:blip>
          <a:srcRect l="31862" t="10486" r="17407" b="18233"/>
          <a:stretch>
            <a:fillRect/>
          </a:stretch>
        </p:blipFill>
        <p:spPr bwMode="auto">
          <a:xfrm>
            <a:off x="76200" y="3398838"/>
            <a:ext cx="1962150" cy="3457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9" name="Text Box 11"/>
          <p:cNvSpPr txBox="1">
            <a:spLocks noChangeArrowheads="1"/>
          </p:cNvSpPr>
          <p:nvPr/>
        </p:nvSpPr>
        <p:spPr bwMode="auto">
          <a:xfrm>
            <a:off x="609600" y="5334000"/>
            <a:ext cx="10477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sz="1200" b="0">
                <a:solidFill>
                  <a:schemeClr val="tx2"/>
                </a:solidFill>
                <a:latin typeface="Arial Black" pitchFamily="34" charset="0"/>
              </a:rPr>
              <a:t>DRX 500</a:t>
            </a:r>
          </a:p>
          <a:p>
            <a:r>
              <a:rPr lang="en-US" sz="1200" b="0">
                <a:solidFill>
                  <a:schemeClr val="tx2"/>
                </a:solidFill>
                <a:latin typeface="Arial Black" pitchFamily="34" charset="0"/>
              </a:rPr>
              <a:t>11.7 Tesla</a:t>
            </a:r>
          </a:p>
        </p:txBody>
      </p:sp>
      <p:sp>
        <p:nvSpPr>
          <p:cNvPr id="37900" name="Text Box 12"/>
          <p:cNvSpPr txBox="1">
            <a:spLocks noChangeArrowheads="1"/>
          </p:cNvSpPr>
          <p:nvPr/>
        </p:nvSpPr>
        <p:spPr bwMode="auto">
          <a:xfrm>
            <a:off x="1752600" y="3124200"/>
            <a:ext cx="4754563" cy="5191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a:solidFill>
                  <a:srgbClr val="FF0000"/>
                </a:solidFill>
                <a:latin typeface="Arial" pitchFamily="34" charset="0"/>
              </a:rPr>
              <a:t>NMR Research Centre, IISc</a:t>
            </a:r>
          </a:p>
        </p:txBody>
      </p:sp>
      <p:sp>
        <p:nvSpPr>
          <p:cNvPr id="37901" name="Text Box 13"/>
          <p:cNvSpPr txBox="1">
            <a:spLocks noChangeArrowheads="1"/>
          </p:cNvSpPr>
          <p:nvPr/>
        </p:nvSpPr>
        <p:spPr bwMode="auto">
          <a:xfrm>
            <a:off x="7772400" y="3505200"/>
            <a:ext cx="9874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2400">
                <a:solidFill>
                  <a:srgbClr val="FFFF00"/>
                </a:solidFill>
              </a:rPr>
              <a:t>1 PPB</a:t>
            </a:r>
          </a:p>
        </p:txBody>
      </p:sp>
      <p:sp>
        <p:nvSpPr>
          <p:cNvPr id="37902" name="Text Box 14"/>
          <p:cNvSpPr txBox="1">
            <a:spLocks noChangeArrowheads="1"/>
          </p:cNvSpPr>
          <p:nvPr/>
        </p:nvSpPr>
        <p:spPr bwMode="auto">
          <a:xfrm>
            <a:off x="7543800" y="1800225"/>
            <a:ext cx="1600200"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2400">
                <a:solidFill>
                  <a:srgbClr val="FFFF00"/>
                </a:solidFill>
              </a:rPr>
              <a:t>Field/ Frequency stability     = 1:10 </a:t>
            </a:r>
            <a:r>
              <a:rPr lang="en-US" baseline="30000">
                <a:solidFill>
                  <a:srgbClr val="FFFF00"/>
                </a:solidFill>
              </a:rPr>
              <a:t>9</a:t>
            </a:r>
          </a:p>
        </p:txBody>
      </p:sp>
      <p:sp>
        <p:nvSpPr>
          <p:cNvPr id="37903"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F1CB2CB1-249A-48B8-A513-04A2D5F58C07}" type="slidenum">
              <a:rPr lang="en-US" sz="1400" b="0" smtClean="0"/>
              <a:pPr eaLnBrk="1" hangingPunct="1"/>
              <a:t>4</a:t>
            </a:fld>
            <a:endParaRPr lang="en-US" sz="1400" b="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8548" y="892969"/>
            <a:ext cx="8153399" cy="1231106"/>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sz="1800" b="0" u="sng" dirty="0" smtClean="0">
                <a:solidFill>
                  <a:srgbClr val="FF0000"/>
                </a:solidFill>
                <a:latin typeface="Comic Sans MS" pitchFamily="66" charset="0"/>
              </a:rPr>
              <a:t>DM Interaction</a:t>
            </a:r>
            <a:r>
              <a:rPr lang="en-US" sz="1800" b="0" u="sng" baseline="30000" dirty="0" smtClean="0">
                <a:solidFill>
                  <a:srgbClr val="FF0000"/>
                </a:solidFill>
                <a:latin typeface="Comic Sans MS" pitchFamily="66" charset="0"/>
              </a:rPr>
              <a:t>1,2</a:t>
            </a:r>
            <a:r>
              <a:rPr lang="en-US" sz="1800" b="0" u="sng" dirty="0" smtClean="0">
                <a:solidFill>
                  <a:srgbClr val="FF0000"/>
                </a:solidFill>
                <a:latin typeface="Comic Sans MS" pitchFamily="66" charset="0"/>
              </a:rPr>
              <a:t> </a:t>
            </a:r>
            <a:endParaRPr lang="en-US" sz="1800" b="0" u="sng" dirty="0" smtClean="0">
              <a:solidFill>
                <a:srgbClr val="C00000"/>
              </a:solidFill>
              <a:latin typeface="Comic Sans MS" pitchFamily="66" charset="0"/>
            </a:endParaRPr>
          </a:p>
          <a:p>
            <a:pPr eaLnBrk="1" hangingPunct="1">
              <a:buFont typeface="Wingdings" pitchFamily="2" charset="2"/>
              <a:buChar char="Ø"/>
              <a:defRPr/>
            </a:pPr>
            <a:r>
              <a:rPr lang="en-US" sz="1800" b="0" dirty="0" smtClean="0">
                <a:solidFill>
                  <a:srgbClr val="FFFFFF"/>
                </a:solidFill>
                <a:latin typeface="Calibri" pitchFamily="34" charset="0"/>
              </a:rPr>
              <a:t>Anisotropic </a:t>
            </a:r>
            <a:r>
              <a:rPr lang="en-US" sz="1800" b="0" dirty="0" err="1" smtClean="0">
                <a:solidFill>
                  <a:srgbClr val="FFFFFF"/>
                </a:solidFill>
                <a:latin typeface="Calibri" pitchFamily="34" charset="0"/>
              </a:rPr>
              <a:t>antisymmetric</a:t>
            </a:r>
            <a:r>
              <a:rPr lang="en-US" sz="1800" b="0" dirty="0" smtClean="0">
                <a:solidFill>
                  <a:srgbClr val="FFFFFF"/>
                </a:solidFill>
                <a:latin typeface="Calibri" pitchFamily="34" charset="0"/>
              </a:rPr>
              <a:t> exchange interaction arising from spin-orbit coupling. </a:t>
            </a:r>
          </a:p>
          <a:p>
            <a:pPr eaLnBrk="1" hangingPunct="1">
              <a:buFont typeface="Wingdings" pitchFamily="2" charset="2"/>
              <a:buChar char="Ø"/>
              <a:defRPr/>
            </a:pPr>
            <a:r>
              <a:rPr lang="en-US" sz="1800" b="0" dirty="0" smtClean="0">
                <a:solidFill>
                  <a:srgbClr val="FFFFFF"/>
                </a:solidFill>
                <a:latin typeface="Calibri" pitchFamily="34" charset="0"/>
              </a:rPr>
              <a:t>Proposed by </a:t>
            </a:r>
            <a:r>
              <a:rPr lang="en-US" sz="1800" b="0" dirty="0" err="1" smtClean="0">
                <a:solidFill>
                  <a:srgbClr val="FFFFFF"/>
                </a:solidFill>
                <a:latin typeface="Calibri" pitchFamily="34" charset="0"/>
              </a:rPr>
              <a:t>Dzyaloshinski</a:t>
            </a:r>
            <a:r>
              <a:rPr lang="en-US" sz="1800" b="0" dirty="0" smtClean="0">
                <a:solidFill>
                  <a:srgbClr val="FFFFFF"/>
                </a:solidFill>
                <a:latin typeface="Calibri" pitchFamily="34" charset="0"/>
              </a:rPr>
              <a:t> to explain the weak ferromagnetism of antiferromagnetic crystals (Fe</a:t>
            </a:r>
            <a:r>
              <a:rPr lang="en-US" sz="1800" b="0" baseline="-25000" dirty="0" smtClean="0">
                <a:solidFill>
                  <a:srgbClr val="FFFFFF"/>
                </a:solidFill>
                <a:latin typeface="Calibri" pitchFamily="34" charset="0"/>
              </a:rPr>
              <a:t>2</a:t>
            </a:r>
            <a:r>
              <a:rPr lang="en-US" sz="1800" b="0" dirty="0" smtClean="0">
                <a:solidFill>
                  <a:srgbClr val="FFFFFF"/>
                </a:solidFill>
                <a:latin typeface="Calibri" pitchFamily="34" charset="0"/>
              </a:rPr>
              <a:t>O</a:t>
            </a:r>
            <a:r>
              <a:rPr lang="en-US" sz="1800" b="0" baseline="-25000" dirty="0" smtClean="0">
                <a:solidFill>
                  <a:srgbClr val="FFFFFF"/>
                </a:solidFill>
                <a:latin typeface="Calibri" pitchFamily="34" charset="0"/>
              </a:rPr>
              <a:t>3</a:t>
            </a:r>
            <a:r>
              <a:rPr lang="en-US" sz="1800" b="0" dirty="0" smtClean="0">
                <a:solidFill>
                  <a:srgbClr val="FFFFFF"/>
                </a:solidFill>
                <a:latin typeface="Calibri" pitchFamily="34" charset="0"/>
              </a:rPr>
              <a:t>, MnCO</a:t>
            </a:r>
            <a:r>
              <a:rPr lang="en-US" sz="1800" b="0" baseline="-25000" dirty="0" smtClean="0">
                <a:solidFill>
                  <a:srgbClr val="FFFFFF"/>
                </a:solidFill>
                <a:latin typeface="Calibri" pitchFamily="34" charset="0"/>
              </a:rPr>
              <a:t>3</a:t>
            </a:r>
            <a:r>
              <a:rPr lang="en-US" sz="1800" b="0" dirty="0" smtClean="0">
                <a:solidFill>
                  <a:srgbClr val="FFFFFF"/>
                </a:solidFill>
                <a:latin typeface="Calibri" pitchFamily="34" charset="0"/>
              </a:rPr>
              <a:t>).</a:t>
            </a:r>
          </a:p>
        </p:txBody>
      </p:sp>
      <p:sp>
        <p:nvSpPr>
          <p:cNvPr id="6" name="Rectangle 5"/>
          <p:cNvSpPr/>
          <p:nvPr/>
        </p:nvSpPr>
        <p:spPr>
          <a:xfrm>
            <a:off x="478074" y="3717925"/>
            <a:ext cx="8153399" cy="1015663"/>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a:spAutoFit/>
          </a:bodyPr>
          <a:lstStyle/>
          <a:p>
            <a:pPr eaLnBrk="0" fontAlgn="auto" hangingPunct="0">
              <a:spcBef>
                <a:spcPts val="0"/>
              </a:spcBef>
              <a:spcAft>
                <a:spcPts val="0"/>
              </a:spcAft>
              <a:defRPr/>
            </a:pPr>
            <a:r>
              <a:rPr lang="en-US" sz="1800" b="0" dirty="0">
                <a:solidFill>
                  <a:srgbClr val="FF0000"/>
                </a:solidFill>
                <a:latin typeface="Comic Sans MS" pitchFamily="66" charset="0"/>
              </a:rPr>
              <a:t>Quantum simulation </a:t>
            </a:r>
            <a:r>
              <a:rPr lang="en-US" sz="2000" b="0" dirty="0">
                <a:solidFill>
                  <a:srgbClr val="FFFFFF"/>
                </a:solidFill>
              </a:rPr>
              <a:t>of a Hamiltonian H requires unitary operator decomposition (UOD) of its evolution operator, (U = e</a:t>
            </a:r>
            <a:r>
              <a:rPr lang="en-US" sz="2000" b="0" baseline="30000" dirty="0">
                <a:solidFill>
                  <a:srgbClr val="FFFFFF"/>
                </a:solidFill>
              </a:rPr>
              <a:t>-</a:t>
            </a:r>
            <a:r>
              <a:rPr lang="en-US" sz="2000" b="0" baseline="30000" dirty="0" err="1">
                <a:solidFill>
                  <a:srgbClr val="FFFFFF"/>
                </a:solidFill>
              </a:rPr>
              <a:t>iHt</a:t>
            </a:r>
            <a:r>
              <a:rPr lang="en-US" sz="2000" b="0" dirty="0">
                <a:solidFill>
                  <a:srgbClr val="FFFFFF"/>
                </a:solidFill>
              </a:rPr>
              <a:t>) in terms of experimentally preferable </a:t>
            </a:r>
            <a:r>
              <a:rPr lang="en-US" sz="2000" b="0" dirty="0" err="1">
                <a:solidFill>
                  <a:srgbClr val="FFFFFF"/>
                </a:solidFill>
              </a:rPr>
              <a:t>unitaries</a:t>
            </a:r>
            <a:r>
              <a:rPr lang="en-US" sz="2000" b="0" dirty="0">
                <a:solidFill>
                  <a:srgbClr val="FFFFFF"/>
                </a:solidFill>
              </a:rPr>
              <a:t>.</a:t>
            </a:r>
            <a:endParaRPr lang="en-US" sz="1800" b="0" dirty="0">
              <a:solidFill>
                <a:srgbClr val="FFFFFF"/>
              </a:solidFill>
            </a:endParaRPr>
          </a:p>
        </p:txBody>
      </p:sp>
      <p:sp>
        <p:nvSpPr>
          <p:cNvPr id="69640" name="Rectangle 6"/>
          <p:cNvSpPr>
            <a:spLocks noChangeArrowheads="1"/>
          </p:cNvSpPr>
          <p:nvPr/>
        </p:nvSpPr>
        <p:spPr bwMode="auto">
          <a:xfrm>
            <a:off x="468313" y="5105400"/>
            <a:ext cx="7837487"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r>
              <a:rPr lang="en-US" sz="1800" b="0">
                <a:solidFill>
                  <a:srgbClr val="000000"/>
                </a:solidFill>
                <a:latin typeface="Calibri" pitchFamily="34" charset="0"/>
              </a:rPr>
              <a:t>Using </a:t>
            </a:r>
            <a:r>
              <a:rPr lang="en-US" sz="1800" b="0">
                <a:solidFill>
                  <a:srgbClr val="FF0000"/>
                </a:solidFill>
                <a:latin typeface="Calibri" pitchFamily="34" charset="0"/>
              </a:rPr>
              <a:t>Genetic Algorithm </a:t>
            </a:r>
            <a:r>
              <a:rPr lang="en-US" sz="1800" b="0">
                <a:solidFill>
                  <a:srgbClr val="000000"/>
                </a:solidFill>
                <a:latin typeface="Calibri" pitchFamily="34" charset="0"/>
              </a:rPr>
              <a:t>optimization, we numerically evaluate the most generic UOD for DM interaction in the presence of Heisenberg XY interaction.</a:t>
            </a:r>
          </a:p>
        </p:txBody>
      </p:sp>
      <p:sp>
        <p:nvSpPr>
          <p:cNvPr id="69641" name="Text Box 15"/>
          <p:cNvSpPr txBox="1">
            <a:spLocks noChangeArrowheads="1"/>
          </p:cNvSpPr>
          <p:nvPr/>
        </p:nvSpPr>
        <p:spPr bwMode="auto">
          <a:xfrm>
            <a:off x="1812925" y="2581275"/>
            <a:ext cx="18415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endParaRPr lang="en-US" sz="1800" b="0">
              <a:solidFill>
                <a:srgbClr val="000000"/>
              </a:solidFill>
              <a:latin typeface="Arial" pitchFamily="34" charset="0"/>
            </a:endParaRPr>
          </a:p>
        </p:txBody>
      </p:sp>
      <p:pic>
        <p:nvPicPr>
          <p:cNvPr id="69642" name="Picture 17" descr="Picture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90800" y="2590800"/>
            <a:ext cx="3035300"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643" name="Text Box 18"/>
          <p:cNvSpPr txBox="1">
            <a:spLocks noChangeArrowheads="1"/>
          </p:cNvSpPr>
          <p:nvPr/>
        </p:nvSpPr>
        <p:spPr bwMode="auto">
          <a:xfrm>
            <a:off x="1352550" y="6119813"/>
            <a:ext cx="5381625"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sz="1600" b="0">
                <a:solidFill>
                  <a:srgbClr val="FF0000"/>
                </a:solidFill>
                <a:latin typeface="Arial" pitchFamily="34" charset="0"/>
              </a:rPr>
              <a:t>1. I. Dzyaloshinsky, J. Phys &amp; Chem of Solids, </a:t>
            </a:r>
            <a:r>
              <a:rPr lang="en-US" sz="1600" b="0" u="sng">
                <a:solidFill>
                  <a:srgbClr val="FF0000"/>
                </a:solidFill>
                <a:latin typeface="Arial" pitchFamily="34" charset="0"/>
              </a:rPr>
              <a:t>4</a:t>
            </a:r>
            <a:r>
              <a:rPr lang="en-US" sz="1600" b="0">
                <a:solidFill>
                  <a:srgbClr val="FF0000"/>
                </a:solidFill>
                <a:latin typeface="Arial" pitchFamily="34" charset="0"/>
              </a:rPr>
              <a:t>, 241 (1958).</a:t>
            </a:r>
          </a:p>
          <a:p>
            <a:r>
              <a:rPr lang="en-US" sz="1600" b="0">
                <a:solidFill>
                  <a:srgbClr val="FF0000"/>
                </a:solidFill>
                <a:latin typeface="Arial" pitchFamily="34" charset="0"/>
              </a:rPr>
              <a:t>2. T. Moriya, Phys. Rev. Letters, </a:t>
            </a:r>
            <a:r>
              <a:rPr lang="en-US" sz="1600" b="0" u="sng">
                <a:solidFill>
                  <a:srgbClr val="FF0000"/>
                </a:solidFill>
                <a:latin typeface="Arial" pitchFamily="34" charset="0"/>
              </a:rPr>
              <a:t>4</a:t>
            </a:r>
            <a:r>
              <a:rPr lang="en-US" sz="1600" b="0">
                <a:solidFill>
                  <a:srgbClr val="FF0000"/>
                </a:solidFill>
                <a:latin typeface="Arial" pitchFamily="34" charset="0"/>
              </a:rPr>
              <a:t>, 228 (1960).</a:t>
            </a:r>
          </a:p>
        </p:txBody>
      </p:sp>
      <p:sp>
        <p:nvSpPr>
          <p:cNvPr id="69644" name="Slide Number Placeholder 1"/>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E9441272-6CE9-470D-BAE1-DFBF056E45A5}" type="slidenum">
              <a:rPr lang="en-US" sz="1400" smtClean="0">
                <a:solidFill>
                  <a:srgbClr val="000000"/>
                </a:solidFill>
                <a:latin typeface="Arial" pitchFamily="34" charset="0"/>
              </a:rPr>
              <a:pPr eaLnBrk="1" hangingPunct="1"/>
              <a:t>40</a:t>
            </a:fld>
            <a:endParaRPr lang="en-US" sz="14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68675" y="4832350"/>
            <a:ext cx="5097463"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a:spLocks noRot="1" noChangeAspect="1" noMove="1" noResize="1" noEditPoints="1" noAdjustHandles="1" noChangeArrowheads="1" noChangeShapeType="1" noTextEdit="1"/>
          </p:cNvSpPr>
          <p:nvPr/>
        </p:nvSpPr>
        <p:spPr>
          <a:xfrm>
            <a:off x="3844220" y="5502081"/>
            <a:ext cx="2857962" cy="428579"/>
          </a:xfrm>
          <a:prstGeom prst="rect">
            <a:avLst/>
          </a:prstGeom>
          <a:blipFill rotWithShape="1">
            <a:blip r:embed="rId4"/>
            <a:stretch>
              <a:fillRect r="-2564" b="-17143"/>
            </a:stretch>
          </a:blipFill>
        </p:spPr>
        <p:txBody>
          <a:bodyPr/>
          <a:lstStyle/>
          <a:p>
            <a:pPr eaLnBrk="0" fontAlgn="auto" hangingPunct="0">
              <a:spcBef>
                <a:spcPts val="0"/>
              </a:spcBef>
              <a:spcAft>
                <a:spcPts val="0"/>
              </a:spcAft>
              <a:defRPr/>
            </a:pPr>
            <a:r>
              <a:rPr lang="en-US" sz="1800" b="0">
                <a:noFill/>
                <a:latin typeface="Arial"/>
              </a:rPr>
              <a:t> </a:t>
            </a:r>
          </a:p>
        </p:txBody>
      </p:sp>
      <p:sp>
        <p:nvSpPr>
          <p:cNvPr id="70660" name="TextBox 5"/>
          <p:cNvSpPr txBox="1">
            <a:spLocks noChangeArrowheads="1"/>
          </p:cNvSpPr>
          <p:nvPr/>
        </p:nvSpPr>
        <p:spPr bwMode="auto">
          <a:xfrm>
            <a:off x="479425" y="4119563"/>
            <a:ext cx="7635875"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2000" b="0">
                <a:solidFill>
                  <a:srgbClr val="FF0000"/>
                </a:solidFill>
                <a:latin typeface="Calibri" pitchFamily="34" charset="0"/>
              </a:rPr>
              <a:t>Decomposing the U in terms of Single Qubit Rotations  (SQR) and ZZ- evolutions.</a:t>
            </a:r>
          </a:p>
        </p:txBody>
      </p:sp>
      <p:sp>
        <p:nvSpPr>
          <p:cNvPr id="70661" name="TextBox 7"/>
          <p:cNvSpPr txBox="1">
            <a:spLocks noChangeArrowheads="1"/>
          </p:cNvSpPr>
          <p:nvPr/>
        </p:nvSpPr>
        <p:spPr bwMode="auto">
          <a:xfrm>
            <a:off x="701675" y="4854575"/>
            <a:ext cx="2667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1800" b="0">
                <a:solidFill>
                  <a:srgbClr val="000000"/>
                </a:solidFill>
                <a:latin typeface="Calibri" pitchFamily="34" charset="0"/>
              </a:rPr>
              <a:t>SQR by Hard pulse</a:t>
            </a:r>
          </a:p>
        </p:txBody>
      </p:sp>
      <p:sp>
        <p:nvSpPr>
          <p:cNvPr id="70662" name="Rectangle 8"/>
          <p:cNvSpPr>
            <a:spLocks noChangeArrowheads="1"/>
          </p:cNvSpPr>
          <p:nvPr/>
        </p:nvSpPr>
        <p:spPr bwMode="auto">
          <a:xfrm>
            <a:off x="701675" y="5502275"/>
            <a:ext cx="24209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n-US" sz="1800" b="0">
                <a:solidFill>
                  <a:srgbClr val="000000"/>
                </a:solidFill>
                <a:latin typeface="Calibri" pitchFamily="34" charset="0"/>
              </a:rPr>
              <a:t>ZZ evolutions by Delays </a:t>
            </a:r>
          </a:p>
        </p:txBody>
      </p:sp>
      <p:sp>
        <p:nvSpPr>
          <p:cNvPr id="70663" name="TextBox 9"/>
          <p:cNvSpPr txBox="1">
            <a:spLocks noChangeArrowheads="1"/>
          </p:cNvSpPr>
          <p:nvPr/>
        </p:nvSpPr>
        <p:spPr bwMode="auto">
          <a:xfrm>
            <a:off x="307975" y="152400"/>
            <a:ext cx="25114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2400" b="0">
                <a:solidFill>
                  <a:srgbClr val="FF0000"/>
                </a:solidFill>
                <a:latin typeface="Calibri" pitchFamily="34" charset="0"/>
              </a:rPr>
              <a:t>The Hamiltonian</a:t>
            </a:r>
          </a:p>
        </p:txBody>
      </p:sp>
      <p:pic>
        <p:nvPicPr>
          <p:cNvPr id="70664"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762125" y="492125"/>
            <a:ext cx="6096000" cy="43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0665" name="Rectangle 14"/>
          <p:cNvSpPr>
            <a:spLocks noChangeArrowheads="1"/>
          </p:cNvSpPr>
          <p:nvPr/>
        </p:nvSpPr>
        <p:spPr bwMode="auto">
          <a:xfrm>
            <a:off x="3222625" y="1306513"/>
            <a:ext cx="24209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n-US" sz="1600" b="0">
                <a:solidFill>
                  <a:srgbClr val="000099"/>
                </a:solidFill>
                <a:latin typeface="Calibri" pitchFamily="34" charset="0"/>
              </a:rPr>
              <a:t>Heisenberg XY interaction </a:t>
            </a:r>
          </a:p>
        </p:txBody>
      </p:sp>
      <p:grpSp>
        <p:nvGrpSpPr>
          <p:cNvPr id="3" name="Group 6"/>
          <p:cNvGrpSpPr>
            <a:grpSpLocks/>
          </p:cNvGrpSpPr>
          <p:nvPr/>
        </p:nvGrpSpPr>
        <p:grpSpPr bwMode="auto">
          <a:xfrm>
            <a:off x="4276725" y="927100"/>
            <a:ext cx="2579688" cy="327025"/>
            <a:chOff x="4277259" y="1120711"/>
            <a:chExt cx="2578904" cy="443749"/>
          </a:xfrm>
        </p:grpSpPr>
        <p:cxnSp>
          <p:nvCxnSpPr>
            <p:cNvPr id="13" name="Straight Arrow Connector 12"/>
            <p:cNvCxnSpPr/>
            <p:nvPr/>
          </p:nvCxnSpPr>
          <p:spPr>
            <a:xfrm>
              <a:off x="4277259" y="1120711"/>
              <a:ext cx="0" cy="4394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856163" y="1125019"/>
              <a:ext cx="0" cy="4394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70667" name="Rectangle 16"/>
          <p:cNvSpPr>
            <a:spLocks noChangeArrowheads="1"/>
          </p:cNvSpPr>
          <p:nvPr/>
        </p:nvSpPr>
        <p:spPr bwMode="auto">
          <a:xfrm>
            <a:off x="6149975" y="1295400"/>
            <a:ext cx="15097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n-US" sz="1600" b="0">
                <a:solidFill>
                  <a:srgbClr val="000099"/>
                </a:solidFill>
                <a:latin typeface="Calibri" pitchFamily="34" charset="0"/>
              </a:rPr>
              <a:t>DM interaction </a:t>
            </a:r>
          </a:p>
        </p:txBody>
      </p:sp>
      <p:pic>
        <p:nvPicPr>
          <p:cNvPr id="70668"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225550" y="2857500"/>
            <a:ext cx="6889750" cy="40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0669" name="TextBox 18"/>
          <p:cNvSpPr txBox="1">
            <a:spLocks noChangeArrowheads="1"/>
          </p:cNvSpPr>
          <p:nvPr/>
        </p:nvSpPr>
        <p:spPr bwMode="auto">
          <a:xfrm>
            <a:off x="228600" y="1828800"/>
            <a:ext cx="2590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2000" b="0">
                <a:solidFill>
                  <a:srgbClr val="FF0000"/>
                </a:solidFill>
                <a:latin typeface="Calibri" pitchFamily="34" charset="0"/>
              </a:rPr>
              <a:t>Evolution Operator:  </a:t>
            </a:r>
          </a:p>
        </p:txBody>
      </p:sp>
      <p:sp>
        <p:nvSpPr>
          <p:cNvPr id="2" name="TextBox 1"/>
          <p:cNvSpPr txBox="1">
            <a:spLocks noRot="1" noChangeAspect="1" noMove="1" noResize="1" noEditPoints="1" noAdjustHandles="1" noChangeArrowheads="1" noChangeShapeType="1" noTextEdit="1"/>
          </p:cNvSpPr>
          <p:nvPr/>
        </p:nvSpPr>
        <p:spPr>
          <a:xfrm>
            <a:off x="457200" y="3392269"/>
            <a:ext cx="8055744" cy="646331"/>
          </a:xfrm>
          <a:prstGeom prst="rect">
            <a:avLst/>
          </a:prstGeom>
          <a:blipFill rotWithShape="1">
            <a:blip r:embed="rId7"/>
            <a:stretch>
              <a:fillRect l="-606" t="-4673" b="-13084"/>
            </a:stretch>
          </a:blipFill>
        </p:spPr>
        <p:txBody>
          <a:bodyPr/>
          <a:lstStyle/>
          <a:p>
            <a:pPr eaLnBrk="0" fontAlgn="auto" hangingPunct="0">
              <a:spcBef>
                <a:spcPts val="0"/>
              </a:spcBef>
              <a:spcAft>
                <a:spcPts val="0"/>
              </a:spcAft>
              <a:defRPr/>
            </a:pPr>
            <a:r>
              <a:rPr lang="en-US" sz="1800" b="0">
                <a:noFill/>
                <a:latin typeface="Arial"/>
              </a:rPr>
              <a:t> </a:t>
            </a:r>
          </a:p>
        </p:txBody>
      </p:sp>
      <p:pic>
        <p:nvPicPr>
          <p:cNvPr id="70671" name="Picture 2"/>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2536825" y="1860550"/>
            <a:ext cx="3424238"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0672" name="Picture 2"/>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2857500" y="2419350"/>
            <a:ext cx="1022350" cy="30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0673" name="Picture 3"/>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4606925" y="2419350"/>
            <a:ext cx="1108075" cy="30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0674" name="Slide Number Placeholder 2"/>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4146B97A-D754-4E21-802B-E462A5563F98}" type="slidenum">
              <a:rPr lang="en-US" sz="1400" smtClean="0">
                <a:solidFill>
                  <a:srgbClr val="000000"/>
                </a:solidFill>
                <a:latin typeface="Arial" pitchFamily="34" charset="0"/>
              </a:rPr>
              <a:pPr eaLnBrk="1" hangingPunct="1"/>
              <a:t>41</a:t>
            </a:fld>
            <a:endParaRPr lang="en-US" sz="14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924800" y="2819400"/>
            <a:ext cx="998538" cy="938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3731" name="Rectangle 1"/>
          <p:cNvSpPr>
            <a:spLocks noChangeArrowheads="1"/>
          </p:cNvSpPr>
          <p:nvPr/>
        </p:nvSpPr>
        <p:spPr bwMode="auto">
          <a:xfrm>
            <a:off x="152400" y="533400"/>
            <a:ext cx="8839200"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eaLnBrk="0" hangingPunct="0"/>
            <a:r>
              <a:rPr lang="en-US" sz="1800" b="0">
                <a:solidFill>
                  <a:srgbClr val="0000FF"/>
                </a:solidFill>
                <a:latin typeface="Calibri" pitchFamily="34" charset="0"/>
              </a:rPr>
              <a:t>Hou et al. </a:t>
            </a:r>
            <a:r>
              <a:rPr lang="en-US" sz="1800" b="0" baseline="30000">
                <a:solidFill>
                  <a:srgbClr val="0000FF"/>
                </a:solidFill>
                <a:latin typeface="Calibri" pitchFamily="34" charset="0"/>
              </a:rPr>
              <a:t>1</a:t>
            </a:r>
            <a:r>
              <a:rPr lang="en-US" sz="1800" b="0">
                <a:solidFill>
                  <a:srgbClr val="0000FF"/>
                </a:solidFill>
                <a:latin typeface="Calibri" pitchFamily="34" charset="0"/>
              </a:rPr>
              <a:t> demonstrated a mechanism for entanglement preservation using H(J,D). They showed that preservation of initial entanglement is performed by free evolution interrupted with a certain operator O, which makes the state to go back to its initial state.</a:t>
            </a:r>
          </a:p>
        </p:txBody>
      </p:sp>
      <p:sp>
        <p:nvSpPr>
          <p:cNvPr id="73732" name="Rectangle 2"/>
          <p:cNvSpPr>
            <a:spLocks noChangeArrowheads="1"/>
          </p:cNvSpPr>
          <p:nvPr/>
        </p:nvSpPr>
        <p:spPr bwMode="auto">
          <a:xfrm>
            <a:off x="4191000" y="6415088"/>
            <a:ext cx="44259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n-US" sz="1800" b="0" baseline="30000">
                <a:solidFill>
                  <a:srgbClr val="0000FF"/>
                </a:solidFill>
                <a:latin typeface="Calibri" pitchFamily="34" charset="0"/>
              </a:rPr>
              <a:t>1</a:t>
            </a:r>
            <a:r>
              <a:rPr lang="en-US" sz="1800" b="0">
                <a:solidFill>
                  <a:srgbClr val="0000FF"/>
                </a:solidFill>
                <a:latin typeface="Calibri" pitchFamily="34" charset="0"/>
              </a:rPr>
              <a:t>Hou et al.  </a:t>
            </a:r>
            <a:r>
              <a:rPr lang="en-US" sz="1800" b="0" i="1">
                <a:solidFill>
                  <a:srgbClr val="0000FF"/>
                </a:solidFill>
                <a:latin typeface="Calibri" pitchFamily="34" charset="0"/>
              </a:rPr>
              <a:t>Annals of Physics, 327 292 (2012)</a:t>
            </a:r>
          </a:p>
        </p:txBody>
      </p:sp>
      <p:pic>
        <p:nvPicPr>
          <p:cNvPr id="73733"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04800" y="1654175"/>
            <a:ext cx="2314575" cy="33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3734"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124200" y="1671638"/>
            <a:ext cx="1414463"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5282" y="0"/>
            <a:ext cx="9138717" cy="369332"/>
          </a:xfrm>
          <a:prstGeom prst="rect">
            <a:avLst/>
          </a:prstGeom>
          <a:solidFill>
            <a:srgbClr val="002060"/>
          </a:solidFill>
        </p:spPr>
        <p:style>
          <a:lnRef idx="0">
            <a:schemeClr val="dk1"/>
          </a:lnRef>
          <a:fillRef idx="3">
            <a:schemeClr val="dk1"/>
          </a:fillRef>
          <a:effectRef idx="3">
            <a:schemeClr val="dk1"/>
          </a:effectRef>
          <a:fontRef idx="minor">
            <a:schemeClr val="lt1"/>
          </a:fontRef>
        </p:style>
        <p:txBody>
          <a:bodyPr>
            <a:spAutoFit/>
          </a:bodyPr>
          <a:lstStyle/>
          <a:p>
            <a:pPr eaLnBrk="0" fontAlgn="auto" hangingPunct="0">
              <a:spcBef>
                <a:spcPts val="0"/>
              </a:spcBef>
              <a:spcAft>
                <a:spcPts val="0"/>
              </a:spcAft>
              <a:defRPr/>
            </a:pPr>
            <a:r>
              <a:rPr lang="en-US" sz="1800" b="0" dirty="0">
                <a:solidFill>
                  <a:srgbClr val="FFFFFF"/>
                </a:solidFill>
                <a:latin typeface="Comic Sans MS" pitchFamily="66" charset="0"/>
              </a:rPr>
              <a:t>Entanglement Preservation </a:t>
            </a:r>
          </a:p>
        </p:txBody>
      </p:sp>
      <p:sp>
        <p:nvSpPr>
          <p:cNvPr id="73738" name="TextBox 7"/>
          <p:cNvSpPr txBox="1">
            <a:spLocks noChangeArrowheads="1"/>
          </p:cNvSpPr>
          <p:nvPr/>
        </p:nvSpPr>
        <p:spPr bwMode="auto">
          <a:xfrm>
            <a:off x="762000" y="2709863"/>
            <a:ext cx="36576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1800" b="0">
                <a:solidFill>
                  <a:srgbClr val="FF0000"/>
                </a:solidFill>
                <a:latin typeface="Calibri" pitchFamily="34" charset="0"/>
              </a:rPr>
              <a:t>Without Operator</a:t>
            </a:r>
            <a:r>
              <a:rPr lang="en-US" sz="1200" b="0">
                <a:solidFill>
                  <a:srgbClr val="FF0000"/>
                </a:solidFill>
                <a:latin typeface="Calibri" pitchFamily="34" charset="0"/>
              </a:rPr>
              <a:t>  </a:t>
            </a:r>
            <a:r>
              <a:rPr lang="en-US" sz="1800" b="0" i="1">
                <a:solidFill>
                  <a:srgbClr val="FF0000"/>
                </a:solidFill>
                <a:latin typeface="Calibri" pitchFamily="34" charset="0"/>
              </a:rPr>
              <a:t>O</a:t>
            </a:r>
            <a:endParaRPr lang="en-US" sz="1800" b="0">
              <a:solidFill>
                <a:srgbClr val="FF0000"/>
              </a:solidFill>
              <a:latin typeface="Calibri" pitchFamily="34" charset="0"/>
            </a:endParaRPr>
          </a:p>
        </p:txBody>
      </p:sp>
      <p:sp>
        <p:nvSpPr>
          <p:cNvPr id="73739" name="TextBox 5"/>
          <p:cNvSpPr txBox="1">
            <a:spLocks noChangeArrowheads="1"/>
          </p:cNvSpPr>
          <p:nvPr/>
        </p:nvSpPr>
        <p:spPr bwMode="auto">
          <a:xfrm>
            <a:off x="304800" y="5562600"/>
            <a:ext cx="3505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endParaRPr lang="en-US" sz="2000" b="0">
              <a:solidFill>
                <a:srgbClr val="FF0000"/>
              </a:solidFill>
              <a:latin typeface="Calibri" pitchFamily="34" charset="0"/>
            </a:endParaRPr>
          </a:p>
        </p:txBody>
      </p:sp>
      <p:sp>
        <p:nvSpPr>
          <p:cNvPr id="73740" name="Text Box 16"/>
          <p:cNvSpPr txBox="1">
            <a:spLocks noChangeArrowheads="1"/>
          </p:cNvSpPr>
          <p:nvPr/>
        </p:nvSpPr>
        <p:spPr bwMode="auto">
          <a:xfrm>
            <a:off x="5105400" y="2757488"/>
            <a:ext cx="182562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sz="1800" b="0">
                <a:solidFill>
                  <a:srgbClr val="FF0000"/>
                </a:solidFill>
                <a:latin typeface="Calibri" pitchFamily="34" charset="0"/>
              </a:rPr>
              <a:t>With Operator  </a:t>
            </a:r>
            <a:r>
              <a:rPr lang="en-US" sz="1800" b="0" i="1">
                <a:solidFill>
                  <a:srgbClr val="FF0000"/>
                </a:solidFill>
                <a:latin typeface="Calibri" pitchFamily="34" charset="0"/>
              </a:rPr>
              <a:t>O</a:t>
            </a:r>
            <a:endParaRPr lang="en-US" sz="1800" b="0">
              <a:solidFill>
                <a:srgbClr val="FF0000"/>
              </a:solidFill>
              <a:latin typeface="Arial" pitchFamily="34" charset="0"/>
            </a:endParaRPr>
          </a:p>
        </p:txBody>
      </p:sp>
      <p:pic>
        <p:nvPicPr>
          <p:cNvPr id="73741" name="Picture 17" descr="withO_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114800" y="3200400"/>
            <a:ext cx="3587750" cy="2195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3742" name="Picture 18"/>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81000" y="3278188"/>
            <a:ext cx="3051175" cy="20558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3743" name="Picture 8"/>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410200" y="1600200"/>
            <a:ext cx="3124200" cy="614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3744" name="Text Box 21"/>
          <p:cNvSpPr txBox="1">
            <a:spLocks noChangeArrowheads="1"/>
          </p:cNvSpPr>
          <p:nvPr/>
        </p:nvSpPr>
        <p:spPr bwMode="auto">
          <a:xfrm>
            <a:off x="5124450" y="1524000"/>
            <a:ext cx="11239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sz="1400" b="0">
                <a:solidFill>
                  <a:srgbClr val="FF0000"/>
                </a:solidFill>
                <a:latin typeface="Arial" pitchFamily="34" charset="0"/>
              </a:rPr>
              <a:t>concurrence</a:t>
            </a:r>
          </a:p>
        </p:txBody>
      </p:sp>
      <p:sp>
        <p:nvSpPr>
          <p:cNvPr id="73745" name="Rectangle 24"/>
          <p:cNvSpPr>
            <a:spLocks noChangeArrowheads="1"/>
          </p:cNvSpPr>
          <p:nvPr/>
        </p:nvSpPr>
        <p:spPr bwMode="auto">
          <a:xfrm>
            <a:off x="6172200" y="2057400"/>
            <a:ext cx="281940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eaLnBrk="0" hangingPunct="0"/>
            <a:r>
              <a:rPr lang="en-US" sz="1400" b="0">
                <a:solidFill>
                  <a:srgbClr val="000000"/>
                </a:solidFill>
                <a:latin typeface="Calibri" pitchFamily="34" charset="0"/>
              </a:rPr>
              <a:t>µ</a:t>
            </a:r>
            <a:r>
              <a:rPr lang="en-US" sz="1400" b="0" baseline="-25000">
                <a:solidFill>
                  <a:srgbClr val="000000"/>
                </a:solidFill>
                <a:latin typeface="Calibri" pitchFamily="34" charset="0"/>
              </a:rPr>
              <a:t>i </a:t>
            </a:r>
            <a:r>
              <a:rPr lang="en-US" sz="1400" b="0">
                <a:solidFill>
                  <a:srgbClr val="000000"/>
                </a:solidFill>
                <a:latin typeface="Calibri" pitchFamily="34" charset="0"/>
              </a:rPr>
              <a:t>are eigen values of the operator </a:t>
            </a:r>
            <a:r>
              <a:rPr lang="el-GR" sz="1400" b="0">
                <a:solidFill>
                  <a:srgbClr val="000000"/>
                </a:solidFill>
                <a:latin typeface="Calibri" pitchFamily="34" charset="0"/>
              </a:rPr>
              <a:t>ρ</a:t>
            </a:r>
            <a:r>
              <a:rPr lang="en-US" sz="1400" b="0">
                <a:solidFill>
                  <a:srgbClr val="000000"/>
                </a:solidFill>
                <a:latin typeface="Calibri" pitchFamily="34" charset="0"/>
              </a:rPr>
              <a:t>S</a:t>
            </a:r>
            <a:r>
              <a:rPr lang="el-GR" sz="1400" b="0">
                <a:solidFill>
                  <a:srgbClr val="000000"/>
                </a:solidFill>
                <a:latin typeface="Calibri" pitchFamily="34" charset="0"/>
              </a:rPr>
              <a:t>ρ</a:t>
            </a:r>
            <a:r>
              <a:rPr lang="en-US" sz="1400" b="0">
                <a:solidFill>
                  <a:srgbClr val="000000"/>
                </a:solidFill>
                <a:latin typeface="Calibri" pitchFamily="34" charset="0"/>
              </a:rPr>
              <a:t>*S, where S= </a:t>
            </a:r>
            <a:r>
              <a:rPr lang="el-GR" sz="1400" b="0">
                <a:solidFill>
                  <a:srgbClr val="000000"/>
                </a:solidFill>
                <a:latin typeface="Calibri" pitchFamily="34" charset="0"/>
              </a:rPr>
              <a:t>σ</a:t>
            </a:r>
            <a:r>
              <a:rPr lang="en-US" sz="1400" b="0" baseline="-25000">
                <a:solidFill>
                  <a:srgbClr val="000000"/>
                </a:solidFill>
                <a:latin typeface="Calibri" pitchFamily="34" charset="0"/>
              </a:rPr>
              <a:t>1y ⊗</a:t>
            </a:r>
            <a:r>
              <a:rPr lang="el-GR" sz="1400" b="0">
                <a:solidFill>
                  <a:srgbClr val="000000"/>
                </a:solidFill>
                <a:latin typeface="Calibri" pitchFamily="34" charset="0"/>
              </a:rPr>
              <a:t> σ</a:t>
            </a:r>
            <a:r>
              <a:rPr lang="en-US" sz="1400" b="0" baseline="-25000">
                <a:solidFill>
                  <a:srgbClr val="000000"/>
                </a:solidFill>
                <a:latin typeface="Calibri" pitchFamily="34" charset="0"/>
              </a:rPr>
              <a:t>2y</a:t>
            </a:r>
            <a:r>
              <a:rPr lang="en-US" sz="1400" b="0">
                <a:solidFill>
                  <a:srgbClr val="000000"/>
                </a:solidFill>
                <a:latin typeface="Calibri" pitchFamily="34" charset="0"/>
              </a:rPr>
              <a:t> </a:t>
            </a:r>
          </a:p>
        </p:txBody>
      </p:sp>
      <p:pic>
        <p:nvPicPr>
          <p:cNvPr id="73746" name="Picture 25" descr="Picture2"/>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0" y="2398713"/>
            <a:ext cx="6259513" cy="42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3747" name="Text Box 26"/>
          <p:cNvSpPr txBox="1">
            <a:spLocks noChangeArrowheads="1"/>
          </p:cNvSpPr>
          <p:nvPr/>
        </p:nvSpPr>
        <p:spPr bwMode="auto">
          <a:xfrm>
            <a:off x="517525" y="5400675"/>
            <a:ext cx="3902075"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sz="1800" b="0">
                <a:solidFill>
                  <a:srgbClr val="FF0000"/>
                </a:solidFill>
                <a:latin typeface="Arial" pitchFamily="34" charset="0"/>
              </a:rPr>
              <a:t>Entanglement (concurrence) oscillates during Evolution.</a:t>
            </a:r>
          </a:p>
        </p:txBody>
      </p:sp>
      <p:sp>
        <p:nvSpPr>
          <p:cNvPr id="73748" name="Text Box 28"/>
          <p:cNvSpPr txBox="1">
            <a:spLocks noChangeArrowheads="1"/>
          </p:cNvSpPr>
          <p:nvPr/>
        </p:nvSpPr>
        <p:spPr bwMode="auto">
          <a:xfrm>
            <a:off x="3962400" y="5408613"/>
            <a:ext cx="5181600" cy="923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sz="1800" b="0">
                <a:solidFill>
                  <a:srgbClr val="FF0000"/>
                </a:solidFill>
                <a:latin typeface="Arial" pitchFamily="34" charset="0"/>
              </a:rPr>
              <a:t>Entanglement (concurrence) is preserved during Evolution. This confirms the Entanglement preservation method of Hou et al.</a:t>
            </a:r>
            <a:r>
              <a:rPr lang="en-US" sz="1800" b="0" baseline="30000">
                <a:solidFill>
                  <a:srgbClr val="FF0000"/>
                </a:solidFill>
                <a:latin typeface="Arial" pitchFamily="34" charset="0"/>
              </a:rPr>
              <a:t>1</a:t>
            </a:r>
          </a:p>
        </p:txBody>
      </p:sp>
      <p:sp>
        <p:nvSpPr>
          <p:cNvPr id="73749" name="Text Box 29"/>
          <p:cNvSpPr txBox="1">
            <a:spLocks noChangeArrowheads="1"/>
          </p:cNvSpPr>
          <p:nvPr/>
        </p:nvSpPr>
        <p:spPr bwMode="auto">
          <a:xfrm>
            <a:off x="76200" y="6462713"/>
            <a:ext cx="3938588"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sz="1600" b="0">
                <a:solidFill>
                  <a:srgbClr val="FF0000"/>
                </a:solidFill>
                <a:latin typeface="Arial" pitchFamily="34" charset="0"/>
              </a:rPr>
              <a:t>Manu et al. Phys. Rev. A 89, 052331 (2014).</a:t>
            </a:r>
          </a:p>
          <a:p>
            <a:endParaRPr lang="en-US" sz="1600" b="0">
              <a:solidFill>
                <a:srgbClr val="000000"/>
              </a:solidFill>
              <a:latin typeface="Arial" pitchFamily="34" charset="0"/>
            </a:endParaRPr>
          </a:p>
        </p:txBody>
      </p:sp>
      <p:sp>
        <p:nvSpPr>
          <p:cNvPr id="73750" name="TextBox 1"/>
          <p:cNvSpPr txBox="1">
            <a:spLocks noChangeArrowheads="1"/>
          </p:cNvSpPr>
          <p:nvPr/>
        </p:nvSpPr>
        <p:spPr bwMode="auto">
          <a:xfrm>
            <a:off x="7467600" y="4078288"/>
            <a:ext cx="175260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sz="1800" dirty="0">
                <a:solidFill>
                  <a:srgbClr val="0070C0"/>
                </a:solidFill>
                <a:latin typeface="Arial" pitchFamily="34" charset="0"/>
              </a:rPr>
              <a:t>Equivalent to </a:t>
            </a:r>
            <a:r>
              <a:rPr lang="en-US" sz="1800" dirty="0" smtClean="0">
                <a:solidFill>
                  <a:srgbClr val="0070C0"/>
                </a:solidFill>
                <a:latin typeface="Arial" pitchFamily="34" charset="0"/>
              </a:rPr>
              <a:t>Quantum Zeno </a:t>
            </a:r>
            <a:r>
              <a:rPr lang="en-US" sz="1800" dirty="0">
                <a:solidFill>
                  <a:srgbClr val="0070C0"/>
                </a:solidFill>
                <a:latin typeface="Arial" pitchFamily="34" charset="0"/>
              </a:rPr>
              <a:t>Effect</a:t>
            </a:r>
          </a:p>
        </p:txBody>
      </p:sp>
      <p:sp>
        <p:nvSpPr>
          <p:cNvPr id="73751" name="Slide Number Placeholder 1"/>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1BF33004-AFCA-488C-91C3-A1B155E2B53E}" type="slidenum">
              <a:rPr lang="en-US" sz="1400" smtClean="0">
                <a:solidFill>
                  <a:srgbClr val="000000"/>
                </a:solidFill>
                <a:latin typeface="Arial" pitchFamily="34" charset="0"/>
              </a:rPr>
              <a:pPr eaLnBrk="1" hangingPunct="1"/>
              <a:t>42</a:t>
            </a:fld>
            <a:endParaRPr lang="en-US" sz="14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0"/>
            <a:ext cx="8458200" cy="1508105"/>
          </a:xfrm>
          <a:prstGeom prst="rect">
            <a:avLst/>
          </a:prstGeom>
        </p:spPr>
        <p:txBody>
          <a:bodyPr>
            <a:spAutoFit/>
          </a:bodyPr>
          <a:lstStyle/>
          <a:p>
            <a:pPr>
              <a:defRPr/>
            </a:pPr>
            <a:endParaRPr lang="en-US" sz="2400" dirty="0"/>
          </a:p>
          <a:p>
            <a:pPr>
              <a:defRPr/>
            </a:pPr>
            <a:r>
              <a:rPr lang="en-US" dirty="0"/>
              <a:t>(iii) </a:t>
            </a:r>
            <a:r>
              <a:rPr lang="en-US" dirty="0" smtClean="0"/>
              <a:t>	</a:t>
            </a:r>
            <a:r>
              <a:rPr lang="en-US" sz="2400" dirty="0" smtClean="0">
                <a:solidFill>
                  <a:srgbClr val="FF0000"/>
                </a:solidFill>
              </a:rPr>
              <a:t>Efficient </a:t>
            </a:r>
            <a:r>
              <a:rPr lang="en-US" sz="2400" dirty="0">
                <a:solidFill>
                  <a:srgbClr val="FF0000"/>
                </a:solidFill>
              </a:rPr>
              <a:t>creation of NOON states in NMR.</a:t>
            </a:r>
          </a:p>
          <a:p>
            <a:pPr>
              <a:defRPr/>
            </a:pPr>
            <a:r>
              <a:rPr lang="en-US" sz="2000" dirty="0">
                <a:solidFill>
                  <a:srgbClr val="FF0000"/>
                </a:solidFill>
              </a:rPr>
              <a:t>	</a:t>
            </a:r>
            <a:r>
              <a:rPr lang="en-US" sz="1800" dirty="0">
                <a:solidFill>
                  <a:srgbClr val="0070C0"/>
                </a:solidFill>
              </a:rPr>
              <a:t>V.S. Manu and Anil Kumar (Communicated)</a:t>
            </a:r>
          </a:p>
          <a:p>
            <a:pPr marL="571500" indent="-571500">
              <a:buFontTx/>
              <a:buAutoNum type="romanLcParenBoth"/>
              <a:defRPr/>
            </a:pPr>
            <a:endParaRPr lang="en-US" sz="2000" dirty="0">
              <a:solidFill>
                <a:srgbClr val="0070C0"/>
              </a:solidFill>
            </a:endParaRPr>
          </a:p>
        </p:txBody>
      </p:sp>
      <p:sp>
        <p:nvSpPr>
          <p:cNvPr id="74756" name="Rectangle 4"/>
          <p:cNvSpPr>
            <a:spLocks noChangeArrowheads="1"/>
          </p:cNvSpPr>
          <p:nvPr/>
        </p:nvSpPr>
        <p:spPr bwMode="auto">
          <a:xfrm>
            <a:off x="3878263" y="3124200"/>
            <a:ext cx="13874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solidFill>
                  <a:srgbClr val="000000"/>
                </a:solidFill>
                <a:latin typeface="Calibri" pitchFamily="34" charset="0"/>
              </a:rPr>
              <a:t>N O O N</a:t>
            </a:r>
          </a:p>
        </p:txBody>
      </p:sp>
      <p:sp>
        <p:nvSpPr>
          <p:cNvPr id="7" name="TextBox 11"/>
          <p:cNvSpPr txBox="1">
            <a:spLocks noRot="1" noChangeAspect="1" noMove="1" noResize="1" noEditPoints="1" noAdjustHandles="1" noChangeArrowheads="1" noChangeShapeType="1" noTextEdit="1"/>
          </p:cNvSpPr>
          <p:nvPr/>
        </p:nvSpPr>
        <p:spPr>
          <a:xfrm>
            <a:off x="457200" y="3954508"/>
            <a:ext cx="5169877" cy="702756"/>
          </a:xfrm>
          <a:prstGeom prst="rect">
            <a:avLst/>
          </a:prstGeom>
          <a:blipFill rotWithShape="1">
            <a:blip r:embed="rId3"/>
            <a:stretch>
              <a:fillRect/>
            </a:stretch>
          </a:blipFill>
        </p:spPr>
        <p:txBody>
          <a:bodyPr/>
          <a:lstStyle/>
          <a:p>
            <a:pPr>
              <a:defRPr/>
            </a:pPr>
            <a:r>
              <a:rPr lang="en-US">
                <a:noFill/>
              </a:rPr>
              <a:t> </a:t>
            </a:r>
          </a:p>
        </p:txBody>
      </p:sp>
      <p:sp>
        <p:nvSpPr>
          <p:cNvPr id="8" name="TextBox 12"/>
          <p:cNvSpPr txBox="1">
            <a:spLocks noRot="1" noChangeAspect="1" noMove="1" noResize="1" noEditPoints="1" noAdjustHandles="1" noChangeArrowheads="1" noChangeShapeType="1" noTextEdit="1"/>
          </p:cNvSpPr>
          <p:nvPr/>
        </p:nvSpPr>
        <p:spPr>
          <a:xfrm>
            <a:off x="1066800" y="4953001"/>
            <a:ext cx="5965825" cy="547971"/>
          </a:xfrm>
          <a:prstGeom prst="rect">
            <a:avLst/>
          </a:prstGeom>
          <a:blipFill rotWithShape="1">
            <a:blip r:embed="rId4"/>
            <a:stretch>
              <a:fillRect l="-204" b="-4494"/>
            </a:stretch>
          </a:blipFill>
        </p:spPr>
        <p:txBody>
          <a:bodyPr/>
          <a:lstStyle/>
          <a:p>
            <a:pPr>
              <a:defRPr/>
            </a:pPr>
            <a:r>
              <a:rPr lang="en-US" sz="3200">
                <a:noFill/>
              </a:rPr>
              <a:t> </a:t>
            </a:r>
          </a:p>
        </p:txBody>
      </p:sp>
      <p:cxnSp>
        <p:nvCxnSpPr>
          <p:cNvPr id="9" name="Straight Arrow Connector 8"/>
          <p:cNvCxnSpPr/>
          <p:nvPr/>
        </p:nvCxnSpPr>
        <p:spPr>
          <a:xfrm flipV="1">
            <a:off x="2667000" y="3538537"/>
            <a:ext cx="1211263"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041650" y="3538537"/>
            <a:ext cx="1274763"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191000" y="3538537"/>
            <a:ext cx="398463"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495800" y="3538537"/>
            <a:ext cx="457200" cy="373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4763" name="TextBox 2"/>
          <p:cNvSpPr txBox="1">
            <a:spLocks noChangeArrowheads="1"/>
          </p:cNvSpPr>
          <p:nvPr/>
        </p:nvSpPr>
        <p:spPr bwMode="auto">
          <a:xfrm>
            <a:off x="1066800" y="4614446"/>
            <a:ext cx="538865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1600" dirty="0"/>
              <a:t>Two </a:t>
            </a:r>
            <a:r>
              <a:rPr lang="en-US" sz="1600" dirty="0" err="1"/>
              <a:t>qubit</a:t>
            </a:r>
            <a:r>
              <a:rPr lang="en-US" sz="1600" dirty="0"/>
              <a:t> NOON state is Bell state       =      (|00&gt; + |11&gt;)/√2</a:t>
            </a:r>
          </a:p>
        </p:txBody>
      </p:sp>
      <p:sp>
        <p:nvSpPr>
          <p:cNvPr id="74764" name="TextBox 12"/>
          <p:cNvSpPr txBox="1">
            <a:spLocks noChangeArrowheads="1"/>
          </p:cNvSpPr>
          <p:nvPr/>
        </p:nvSpPr>
        <p:spPr bwMode="auto">
          <a:xfrm>
            <a:off x="6400800" y="3309937"/>
            <a:ext cx="22860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2000" dirty="0"/>
              <a:t>Equivalent to multiple quantum in NMR</a:t>
            </a:r>
          </a:p>
        </p:txBody>
      </p:sp>
      <p:sp>
        <p:nvSpPr>
          <p:cNvPr id="74765" name="TextBox 3"/>
          <p:cNvSpPr txBox="1">
            <a:spLocks noChangeArrowheads="1"/>
          </p:cNvSpPr>
          <p:nvPr/>
        </p:nvSpPr>
        <p:spPr bwMode="auto">
          <a:xfrm>
            <a:off x="685800" y="914400"/>
            <a:ext cx="775811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dirty="0"/>
              <a:t>---------------------------------------------------------------</a:t>
            </a:r>
          </a:p>
        </p:txBody>
      </p:sp>
      <p:sp>
        <p:nvSpPr>
          <p:cNvPr id="5" name="Slide Number Placeholder 4"/>
          <p:cNvSpPr>
            <a:spLocks noGrp="1"/>
          </p:cNvSpPr>
          <p:nvPr>
            <p:ph type="sldNum" sz="quarter" idx="12"/>
          </p:nvPr>
        </p:nvSpPr>
        <p:spPr/>
        <p:txBody>
          <a:bodyPr/>
          <a:lstStyle/>
          <a:p>
            <a:pPr>
              <a:defRPr/>
            </a:pPr>
            <a:fld id="{3BC62A7C-63F5-4D9F-B962-390101463EF3}" type="slidenum">
              <a:rPr lang="en-US" smtClean="0"/>
              <a:pPr>
                <a:defRPr/>
              </a:pPr>
              <a:t>43</a:t>
            </a:fld>
            <a:endParaRPr lang="en-US"/>
          </a:p>
        </p:txBody>
      </p:sp>
      <p:sp>
        <p:nvSpPr>
          <p:cNvPr id="6" name="TextBox 5"/>
          <p:cNvSpPr txBox="1"/>
          <p:nvPr/>
        </p:nvSpPr>
        <p:spPr>
          <a:xfrm>
            <a:off x="304800" y="2362200"/>
            <a:ext cx="8502650" cy="646331"/>
          </a:xfrm>
          <a:prstGeom prst="rect">
            <a:avLst/>
          </a:prstGeom>
          <a:noFill/>
        </p:spPr>
        <p:txBody>
          <a:bodyPr wrap="square" rtlCol="0">
            <a:spAutoFit/>
          </a:bodyPr>
          <a:lstStyle/>
          <a:p>
            <a:r>
              <a:rPr lang="en-US" sz="1800" dirty="0">
                <a:solidFill>
                  <a:srgbClr val="002060"/>
                </a:solidFill>
              </a:rPr>
              <a:t>NOON states </a:t>
            </a:r>
            <a:r>
              <a:rPr lang="en-US" dirty="0" smtClean="0">
                <a:solidFill>
                  <a:srgbClr val="002060"/>
                </a:solidFill>
              </a:rPr>
              <a:t>is</a:t>
            </a:r>
            <a:r>
              <a:rPr lang="en-US" sz="1800" dirty="0" smtClean="0">
                <a:solidFill>
                  <a:srgbClr val="002060"/>
                </a:solidFill>
              </a:rPr>
              <a:t> </a:t>
            </a:r>
            <a:r>
              <a:rPr lang="en-US" sz="1800" dirty="0">
                <a:solidFill>
                  <a:srgbClr val="002060"/>
                </a:solidFill>
              </a:rPr>
              <a:t>an important concept in </a:t>
            </a:r>
            <a:r>
              <a:rPr lang="en-US" sz="1800" dirty="0">
                <a:solidFill>
                  <a:srgbClr val="002060"/>
                </a:solidFill>
                <a:hlinkClick r:id="rId5" tooltip="Quantum metrology"/>
              </a:rPr>
              <a:t>quantum </a:t>
            </a:r>
            <a:r>
              <a:rPr lang="en-US" sz="1800" dirty="0" smtClean="0">
                <a:solidFill>
                  <a:srgbClr val="002060"/>
                </a:solidFill>
                <a:hlinkClick r:id="rId5" tooltip="Quantum metrology"/>
              </a:rPr>
              <a:t>metrology</a:t>
            </a:r>
            <a:r>
              <a:rPr lang="en-US" sz="1800" baseline="30000" dirty="0" smtClean="0">
                <a:solidFill>
                  <a:srgbClr val="002060"/>
                </a:solidFill>
              </a:rPr>
              <a:t>1</a:t>
            </a:r>
            <a:r>
              <a:rPr lang="en-US" sz="1800" dirty="0" smtClean="0">
                <a:solidFill>
                  <a:srgbClr val="002060"/>
                </a:solidFill>
              </a:rPr>
              <a:t> </a:t>
            </a:r>
            <a:r>
              <a:rPr lang="en-US" sz="1800" dirty="0">
                <a:solidFill>
                  <a:srgbClr val="002060"/>
                </a:solidFill>
              </a:rPr>
              <a:t>and </a:t>
            </a:r>
            <a:r>
              <a:rPr lang="en-US" sz="1800" dirty="0">
                <a:solidFill>
                  <a:srgbClr val="002060"/>
                </a:solidFill>
                <a:hlinkClick r:id="rId6" tooltip="Quantum sensing"/>
              </a:rPr>
              <a:t>quantum sensing</a:t>
            </a:r>
            <a:r>
              <a:rPr lang="en-US" sz="1800" dirty="0">
                <a:solidFill>
                  <a:srgbClr val="002060"/>
                </a:solidFill>
              </a:rPr>
              <a:t> for their ability to make precision phase </a:t>
            </a:r>
            <a:r>
              <a:rPr lang="en-US" sz="1800" dirty="0" smtClean="0">
                <a:solidFill>
                  <a:srgbClr val="002060"/>
                </a:solidFill>
              </a:rPr>
              <a:t>measurements.</a:t>
            </a:r>
            <a:endParaRPr lang="en-US" sz="1800" dirty="0">
              <a:solidFill>
                <a:srgbClr val="002060"/>
              </a:solidFill>
            </a:endParaRPr>
          </a:p>
        </p:txBody>
      </p:sp>
      <p:pic>
        <p:nvPicPr>
          <p:cNvPr id="50178"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95275" y="1524000"/>
            <a:ext cx="8553450" cy="712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6019800" y="4995446"/>
            <a:ext cx="1481496" cy="338554"/>
          </a:xfrm>
          <a:prstGeom prst="rect">
            <a:avLst/>
          </a:prstGeom>
          <a:noFill/>
        </p:spPr>
        <p:txBody>
          <a:bodyPr wrap="none" rtlCol="0">
            <a:spAutoFit/>
          </a:bodyPr>
          <a:lstStyle/>
          <a:p>
            <a:r>
              <a:rPr lang="en-US" sz="1600" dirty="0" smtClean="0">
                <a:solidFill>
                  <a:srgbClr val="FF0000"/>
                </a:solidFill>
              </a:rPr>
              <a:t>is a GHZ State</a:t>
            </a:r>
            <a:endParaRPr lang="en-US" sz="1600" dirty="0">
              <a:solidFill>
                <a:srgbClr val="FF0000"/>
              </a:solidFill>
            </a:endParaRPr>
          </a:p>
        </p:txBody>
      </p:sp>
      <p:sp>
        <p:nvSpPr>
          <p:cNvPr id="10" name="TextBox 9"/>
          <p:cNvSpPr txBox="1"/>
          <p:nvPr/>
        </p:nvSpPr>
        <p:spPr>
          <a:xfrm>
            <a:off x="152400" y="5715000"/>
            <a:ext cx="8991600" cy="923330"/>
          </a:xfrm>
          <a:prstGeom prst="rect">
            <a:avLst/>
          </a:prstGeom>
          <a:noFill/>
        </p:spPr>
        <p:txBody>
          <a:bodyPr wrap="square" rtlCol="0">
            <a:spAutoFit/>
          </a:bodyPr>
          <a:lstStyle/>
          <a:p>
            <a:r>
              <a:rPr lang="en-US" sz="1800" baseline="30000" dirty="0" smtClean="0">
                <a:solidFill>
                  <a:srgbClr val="002060"/>
                </a:solidFill>
              </a:rPr>
              <a:t>1</a:t>
            </a:r>
            <a:r>
              <a:rPr lang="en-US" sz="1800" dirty="0" smtClean="0">
                <a:solidFill>
                  <a:srgbClr val="FF0000"/>
                </a:solidFill>
              </a:rPr>
              <a:t>Quantum </a:t>
            </a:r>
            <a:r>
              <a:rPr lang="en-US" sz="1800" dirty="0">
                <a:solidFill>
                  <a:srgbClr val="FF0000"/>
                </a:solidFill>
              </a:rPr>
              <a:t>metrology is the study of making high-resolution and highly sensitive measurements of physical parameters using quantum theory to describe the physical systems, particularly exploiting </a:t>
            </a:r>
            <a:r>
              <a:rPr lang="en-US" sz="1800" dirty="0">
                <a:solidFill>
                  <a:srgbClr val="FF0000"/>
                </a:solidFill>
                <a:hlinkClick r:id="rId8" tooltip="Quantum entanglement"/>
              </a:rPr>
              <a:t>quantum entanglement</a:t>
            </a:r>
            <a:endParaRPr lang="en-US" sz="1800" dirty="0">
              <a:solidFill>
                <a:srgbClr val="FF0000"/>
              </a:solidFill>
            </a:endParaRPr>
          </a:p>
        </p:txBody>
      </p:sp>
      <p:sp>
        <p:nvSpPr>
          <p:cNvPr id="11" name="TextBox 10"/>
          <p:cNvSpPr txBox="1"/>
          <p:nvPr/>
        </p:nvSpPr>
        <p:spPr>
          <a:xfrm>
            <a:off x="5867400" y="6638330"/>
            <a:ext cx="184731" cy="523220"/>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663825" y="1222375"/>
            <a:ext cx="4287838" cy="1203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5779" name="Picture 8"/>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56200" y="3594100"/>
            <a:ext cx="2308225" cy="1339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780" name="TextBox 9"/>
          <p:cNvSpPr txBox="1">
            <a:spLocks noChangeArrowheads="1"/>
          </p:cNvSpPr>
          <p:nvPr/>
        </p:nvSpPr>
        <p:spPr bwMode="auto">
          <a:xfrm>
            <a:off x="2805113" y="255588"/>
            <a:ext cx="39766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2000">
                <a:solidFill>
                  <a:srgbClr val="FF0000"/>
                </a:solidFill>
                <a:latin typeface="Calibri" pitchFamily="34" charset="0"/>
              </a:rPr>
              <a:t>NOON state creation in NMR,</a:t>
            </a:r>
          </a:p>
        </p:txBody>
      </p:sp>
      <p:sp>
        <p:nvSpPr>
          <p:cNvPr id="75781" name="TextBox 10"/>
          <p:cNvSpPr txBox="1">
            <a:spLocks noChangeArrowheads="1"/>
          </p:cNvSpPr>
          <p:nvPr/>
        </p:nvSpPr>
        <p:spPr bwMode="auto">
          <a:xfrm>
            <a:off x="763588" y="1546225"/>
            <a:ext cx="25590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1800" i="1">
                <a:solidFill>
                  <a:srgbClr val="002060"/>
                </a:solidFill>
                <a:latin typeface="Calibri" pitchFamily="34" charset="0"/>
              </a:rPr>
              <a:t>N spin pps</a:t>
            </a:r>
          </a:p>
        </p:txBody>
      </p:sp>
      <p:sp>
        <p:nvSpPr>
          <p:cNvPr id="75782" name="TextBox 11"/>
          <p:cNvSpPr txBox="1">
            <a:spLocks noChangeArrowheads="1"/>
          </p:cNvSpPr>
          <p:nvPr/>
        </p:nvSpPr>
        <p:spPr bwMode="auto">
          <a:xfrm>
            <a:off x="7766050" y="1546225"/>
            <a:ext cx="893763"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1800" i="1">
                <a:solidFill>
                  <a:srgbClr val="002060"/>
                </a:solidFill>
                <a:latin typeface="Calibri" pitchFamily="34" charset="0"/>
              </a:rPr>
              <a:t>NOON state</a:t>
            </a:r>
          </a:p>
        </p:txBody>
      </p:sp>
      <p:sp>
        <p:nvSpPr>
          <p:cNvPr id="75783" name="TextBox 12"/>
          <p:cNvSpPr txBox="1">
            <a:spLocks noChangeArrowheads="1"/>
          </p:cNvSpPr>
          <p:nvPr/>
        </p:nvSpPr>
        <p:spPr bwMode="auto">
          <a:xfrm>
            <a:off x="971550" y="2882900"/>
            <a:ext cx="738822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1800" b="0">
                <a:solidFill>
                  <a:srgbClr val="000000"/>
                </a:solidFill>
                <a:latin typeface="Calibri" pitchFamily="34" charset="0"/>
              </a:rPr>
              <a:t>This NOON state creation quantum circuit uses N-1 number of CNOT gates</a:t>
            </a:r>
          </a:p>
        </p:txBody>
      </p:sp>
      <p:sp>
        <p:nvSpPr>
          <p:cNvPr id="75784" name="TextBox 13"/>
          <p:cNvSpPr txBox="1">
            <a:spLocks noChangeArrowheads="1"/>
          </p:cNvSpPr>
          <p:nvPr/>
        </p:nvSpPr>
        <p:spPr bwMode="auto">
          <a:xfrm>
            <a:off x="763588" y="3905250"/>
            <a:ext cx="343217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1800" b="0">
                <a:solidFill>
                  <a:srgbClr val="000000"/>
                </a:solidFill>
                <a:latin typeface="Calibri" pitchFamily="34" charset="0"/>
              </a:rPr>
              <a:t>Each CNOT gate requires 6 pulses and one evolution delay as shown</a:t>
            </a:r>
          </a:p>
        </p:txBody>
      </p:sp>
      <p:sp>
        <p:nvSpPr>
          <p:cNvPr id="75785" name="TextBox 15"/>
          <p:cNvSpPr txBox="1">
            <a:spLocks noChangeArrowheads="1"/>
          </p:cNvSpPr>
          <p:nvPr/>
        </p:nvSpPr>
        <p:spPr bwMode="auto">
          <a:xfrm>
            <a:off x="1069975" y="5429250"/>
            <a:ext cx="2274888"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1800" b="0">
                <a:solidFill>
                  <a:srgbClr val="000000"/>
                </a:solidFill>
                <a:latin typeface="Calibri" pitchFamily="34" charset="0"/>
              </a:rPr>
              <a:t>Hence total number of pulses in NOON state creation : </a:t>
            </a:r>
          </a:p>
        </p:txBody>
      </p:sp>
      <p:grpSp>
        <p:nvGrpSpPr>
          <p:cNvPr id="2" name="Group 22"/>
          <p:cNvGrpSpPr>
            <a:grpSpLocks/>
          </p:cNvGrpSpPr>
          <p:nvPr/>
        </p:nvGrpSpPr>
        <p:grpSpPr bwMode="auto">
          <a:xfrm>
            <a:off x="4306888" y="5540375"/>
            <a:ext cx="3459162" cy="915988"/>
            <a:chOff x="4306716" y="5540008"/>
            <a:chExt cx="3459107" cy="916894"/>
          </a:xfrm>
        </p:grpSpPr>
        <p:sp>
          <p:nvSpPr>
            <p:cNvPr id="8" name="TextBox 7"/>
            <p:cNvSpPr txBox="1">
              <a:spLocks noRot="1" noChangeAspect="1" noMove="1" noResize="1" noEditPoints="1" noAdjustHandles="1" noChangeArrowheads="1" noChangeShapeType="1" noTextEdit="1"/>
            </p:cNvSpPr>
            <p:nvPr/>
          </p:nvSpPr>
          <p:spPr>
            <a:xfrm>
              <a:off x="4306716" y="5540008"/>
              <a:ext cx="2224314" cy="276999"/>
            </a:xfrm>
            <a:prstGeom prst="rect">
              <a:avLst/>
            </a:prstGeom>
            <a:blipFill rotWithShape="1">
              <a:blip r:embed="rId4"/>
              <a:stretch>
                <a:fillRect l="-822" b="-11111"/>
              </a:stretch>
            </a:blipFill>
          </p:spPr>
          <p:txBody>
            <a:bodyPr/>
            <a:lstStyle/>
            <a:p>
              <a:pPr>
                <a:defRPr/>
              </a:pPr>
              <a:r>
                <a:rPr lang="en-US">
                  <a:noFill/>
                </a:rPr>
                <a:t> </a:t>
              </a:r>
            </a:p>
          </p:txBody>
        </p:sp>
        <p:cxnSp>
          <p:nvCxnSpPr>
            <p:cNvPr id="18" name="Straight Arrow Connector 17"/>
            <p:cNvCxnSpPr/>
            <p:nvPr/>
          </p:nvCxnSpPr>
          <p:spPr>
            <a:xfrm flipH="1">
              <a:off x="4935356" y="5816506"/>
              <a:ext cx="14287" cy="179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5791" name="TextBox 18"/>
            <p:cNvSpPr txBox="1">
              <a:spLocks noChangeArrowheads="1"/>
            </p:cNvSpPr>
            <p:nvPr/>
          </p:nvSpPr>
          <p:spPr bwMode="auto">
            <a:xfrm>
              <a:off x="4514849" y="5995522"/>
              <a:ext cx="117434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1800" b="0">
                  <a:solidFill>
                    <a:srgbClr val="000000"/>
                  </a:solidFill>
                  <a:latin typeface="Calibri" pitchFamily="34" charset="0"/>
                </a:rPr>
                <a:t>H gate</a:t>
              </a:r>
            </a:p>
          </p:txBody>
        </p:sp>
        <p:cxnSp>
          <p:nvCxnSpPr>
            <p:cNvPr id="21" name="Straight Arrow Connector 20"/>
            <p:cNvCxnSpPr/>
            <p:nvPr/>
          </p:nvCxnSpPr>
          <p:spPr>
            <a:xfrm>
              <a:off x="5962452" y="5811740"/>
              <a:ext cx="347657" cy="2145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5793" name="TextBox 21"/>
            <p:cNvSpPr txBox="1">
              <a:spLocks noChangeArrowheads="1"/>
            </p:cNvSpPr>
            <p:nvPr/>
          </p:nvSpPr>
          <p:spPr bwMode="auto">
            <a:xfrm>
              <a:off x="6136366" y="6087570"/>
              <a:ext cx="162945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1800" b="0">
                  <a:solidFill>
                    <a:srgbClr val="000000"/>
                  </a:solidFill>
                  <a:latin typeface="Calibri" pitchFamily="34" charset="0"/>
                </a:rPr>
                <a:t>CNOT gates</a:t>
              </a:r>
            </a:p>
          </p:txBody>
        </p:sp>
      </p:grpSp>
      <p:sp>
        <p:nvSpPr>
          <p:cNvPr id="75787" name="TextBox 2"/>
          <p:cNvSpPr txBox="1">
            <a:spLocks noChangeArrowheads="1"/>
          </p:cNvSpPr>
          <p:nvPr/>
        </p:nvSpPr>
        <p:spPr bwMode="auto">
          <a:xfrm>
            <a:off x="7315200" y="5334000"/>
            <a:ext cx="145573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1800">
                <a:solidFill>
                  <a:srgbClr val="FF0000"/>
                </a:solidFill>
              </a:rPr>
              <a:t>N=2, N</a:t>
            </a:r>
            <a:r>
              <a:rPr lang="en-US" sz="1800" baseline="-25000">
                <a:solidFill>
                  <a:srgbClr val="FF0000"/>
                </a:solidFill>
              </a:rPr>
              <a:t>r</a:t>
            </a:r>
            <a:r>
              <a:rPr lang="en-US" sz="1800">
                <a:solidFill>
                  <a:srgbClr val="FF0000"/>
                </a:solidFill>
              </a:rPr>
              <a:t> = 8</a:t>
            </a:r>
          </a:p>
          <a:p>
            <a:pPr eaLnBrk="1" hangingPunct="1"/>
            <a:r>
              <a:rPr lang="en-US" sz="1800">
                <a:solidFill>
                  <a:srgbClr val="FF0000"/>
                </a:solidFill>
              </a:rPr>
              <a:t>N=3, N</a:t>
            </a:r>
            <a:r>
              <a:rPr lang="en-US" sz="1800" baseline="-25000">
                <a:solidFill>
                  <a:srgbClr val="FF0000"/>
                </a:solidFill>
              </a:rPr>
              <a:t>r</a:t>
            </a:r>
            <a:r>
              <a:rPr lang="en-US" sz="1800">
                <a:solidFill>
                  <a:srgbClr val="FF0000"/>
                </a:solidFill>
              </a:rPr>
              <a:t> = 14</a:t>
            </a:r>
          </a:p>
        </p:txBody>
      </p:sp>
      <p:sp>
        <p:nvSpPr>
          <p:cNvPr id="75788"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11324F8A-13D5-4A6F-A83C-B7D9B182EB22}" type="slidenum">
              <a:rPr lang="en-US" sz="1200" smtClean="0">
                <a:solidFill>
                  <a:srgbClr val="898989"/>
                </a:solidFill>
              </a:rPr>
              <a:pPr eaLnBrk="1" hangingPunct="1"/>
              <a:t>44</a:t>
            </a:fld>
            <a:endParaRPr lang="en-US" sz="1200" smtClean="0">
              <a:solidFill>
                <a:srgbClr val="898989"/>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Box 1"/>
          <p:cNvSpPr txBox="1">
            <a:spLocks noChangeArrowheads="1"/>
          </p:cNvSpPr>
          <p:nvPr/>
        </p:nvSpPr>
        <p:spPr bwMode="auto">
          <a:xfrm>
            <a:off x="1295400" y="223838"/>
            <a:ext cx="68072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2400" u="sng">
                <a:solidFill>
                  <a:srgbClr val="C00000"/>
                </a:solidFill>
                <a:latin typeface="Calibri" pitchFamily="34" charset="0"/>
              </a:rPr>
              <a:t>Using GA, Efficient creation </a:t>
            </a:r>
            <a:r>
              <a:rPr lang="en-US" sz="2400">
                <a:solidFill>
                  <a:srgbClr val="C00000"/>
                </a:solidFill>
                <a:latin typeface="Calibri" pitchFamily="34" charset="0"/>
              </a:rPr>
              <a:t>of NOON state in NMR</a:t>
            </a:r>
          </a:p>
        </p:txBody>
      </p:sp>
      <p:sp>
        <p:nvSpPr>
          <p:cNvPr id="76803" name="TextBox 2"/>
          <p:cNvSpPr txBox="1">
            <a:spLocks noChangeArrowheads="1"/>
          </p:cNvSpPr>
          <p:nvPr/>
        </p:nvSpPr>
        <p:spPr bwMode="auto">
          <a:xfrm>
            <a:off x="231775" y="822325"/>
            <a:ext cx="8128000" cy="922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1800" b="0">
                <a:solidFill>
                  <a:srgbClr val="000000"/>
                </a:solidFill>
                <a:latin typeface="Calibri" pitchFamily="34" charset="0"/>
              </a:rPr>
              <a:t>Using</a:t>
            </a:r>
            <a:r>
              <a:rPr lang="en-US" sz="1800" b="0">
                <a:solidFill>
                  <a:srgbClr val="FF0000"/>
                </a:solidFill>
                <a:latin typeface="Calibri" pitchFamily="34" charset="0"/>
              </a:rPr>
              <a:t> GA</a:t>
            </a:r>
            <a:r>
              <a:rPr lang="en-US" sz="1800" b="0">
                <a:solidFill>
                  <a:srgbClr val="000000"/>
                </a:solidFill>
                <a:latin typeface="Calibri" pitchFamily="34" charset="0"/>
              </a:rPr>
              <a:t>, we have optimized the NOON state creation quantum circuit, to perform the state creation with minimum number of operators (pulses or delays). </a:t>
            </a:r>
          </a:p>
          <a:p>
            <a:pPr eaLnBrk="1" hangingPunct="1"/>
            <a:r>
              <a:rPr lang="en-US" sz="1800" b="0">
                <a:solidFill>
                  <a:srgbClr val="000000"/>
                </a:solidFill>
                <a:latin typeface="Calibri" pitchFamily="34" charset="0"/>
              </a:rPr>
              <a:t>We addressed the problem in following spin system configurations,</a:t>
            </a:r>
          </a:p>
        </p:txBody>
      </p:sp>
      <p:pic>
        <p:nvPicPr>
          <p:cNvPr id="76804" name="Picture 4"/>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797175" y="2438400"/>
            <a:ext cx="4081463" cy="1211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6805" name="Picture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50863" y="3773488"/>
            <a:ext cx="3479800" cy="2089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6806" name="Picture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230813" y="3773488"/>
            <a:ext cx="3500437" cy="2338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6807"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B8D6C084-7EF5-44D8-AFD0-CC978BEA6AE7}" type="slidenum">
              <a:rPr lang="en-US" sz="1200" smtClean="0">
                <a:solidFill>
                  <a:srgbClr val="898989"/>
                </a:solidFill>
              </a:rPr>
              <a:pPr eaLnBrk="1" hangingPunct="1"/>
              <a:t>45</a:t>
            </a:fld>
            <a:endParaRPr lang="en-US" sz="1200" smtClean="0">
              <a:solidFill>
                <a:srgbClr val="898989"/>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ChangeArrowheads="1"/>
          </p:cNvSpPr>
          <p:nvPr/>
        </p:nvSpPr>
        <p:spPr bwMode="auto">
          <a:xfrm>
            <a:off x="182563" y="158750"/>
            <a:ext cx="883602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000">
                <a:solidFill>
                  <a:srgbClr val="000000"/>
                </a:solidFill>
                <a:latin typeface="Comic Sans MS" pitchFamily="66" charset="0"/>
              </a:rPr>
              <a:t>Minimum operator decomposition for NOON state creation obtained using GA optimization</a:t>
            </a:r>
          </a:p>
        </p:txBody>
      </p:sp>
      <p:sp>
        <p:nvSpPr>
          <p:cNvPr id="77827" name="Rectangle 2"/>
          <p:cNvSpPr>
            <a:spLocks noChangeArrowheads="1"/>
          </p:cNvSpPr>
          <p:nvPr/>
        </p:nvSpPr>
        <p:spPr bwMode="auto">
          <a:xfrm>
            <a:off x="334963" y="1430338"/>
            <a:ext cx="38989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800" b="0">
                <a:solidFill>
                  <a:srgbClr val="C00000"/>
                </a:solidFill>
                <a:latin typeface="Comic Sans MS" pitchFamily="66" charset="0"/>
              </a:rPr>
              <a:t>Spin chain with NN equal couplings</a:t>
            </a:r>
          </a:p>
        </p:txBody>
      </p:sp>
      <p:sp>
        <p:nvSpPr>
          <p:cNvPr id="77828" name="Rectangle 4"/>
          <p:cNvSpPr>
            <a:spLocks noChangeArrowheads="1"/>
          </p:cNvSpPr>
          <p:nvPr/>
        </p:nvSpPr>
        <p:spPr bwMode="auto">
          <a:xfrm>
            <a:off x="357188" y="2668588"/>
            <a:ext cx="4494212"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800" b="0">
                <a:solidFill>
                  <a:srgbClr val="7030A0"/>
                </a:solidFill>
                <a:latin typeface="Comic Sans MS" pitchFamily="66" charset="0"/>
              </a:rPr>
              <a:t>Spin chain with NN non-equal couplings :</a:t>
            </a:r>
          </a:p>
        </p:txBody>
      </p:sp>
      <p:sp>
        <p:nvSpPr>
          <p:cNvPr id="77829" name="Rectangle 9"/>
          <p:cNvSpPr>
            <a:spLocks noChangeArrowheads="1"/>
          </p:cNvSpPr>
          <p:nvPr/>
        </p:nvSpPr>
        <p:spPr bwMode="auto">
          <a:xfrm>
            <a:off x="357188" y="3978275"/>
            <a:ext cx="21431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800" b="0">
                <a:solidFill>
                  <a:srgbClr val="00B050"/>
                </a:solidFill>
                <a:latin typeface="Comic Sans MS" pitchFamily="66" charset="0"/>
              </a:rPr>
              <a:t>Spin star topology</a:t>
            </a:r>
          </a:p>
        </p:txBody>
      </p:sp>
      <p:sp>
        <p:nvSpPr>
          <p:cNvPr id="12" name="TextBox 11"/>
          <p:cNvSpPr txBox="1">
            <a:spLocks noRot="1" noChangeAspect="1" noMove="1" noResize="1" noEditPoints="1" noAdjustHandles="1" noChangeArrowheads="1" noChangeShapeType="1" noTextEdit="1"/>
          </p:cNvSpPr>
          <p:nvPr/>
        </p:nvSpPr>
        <p:spPr>
          <a:xfrm>
            <a:off x="0" y="1841248"/>
            <a:ext cx="9144000" cy="611065"/>
          </a:xfrm>
          <a:prstGeom prst="rect">
            <a:avLst/>
          </a:prstGeom>
          <a:blipFill rotWithShape="1">
            <a:blip r:embed="rId2"/>
            <a:stretch>
              <a:fillRect b="-1000"/>
            </a:stretch>
          </a:blipFill>
        </p:spPr>
        <p:txBody>
          <a:bodyPr/>
          <a:lstStyle/>
          <a:p>
            <a:pPr>
              <a:defRPr/>
            </a:pPr>
            <a:r>
              <a:rPr lang="en-US">
                <a:noFill/>
              </a:rPr>
              <a:t> </a:t>
            </a:r>
          </a:p>
        </p:txBody>
      </p:sp>
      <p:sp>
        <p:nvSpPr>
          <p:cNvPr id="13" name="TextBox 12"/>
          <p:cNvSpPr txBox="1">
            <a:spLocks noRot="1" noChangeAspect="1" noMove="1" noResize="1" noEditPoints="1" noAdjustHandles="1" noChangeArrowheads="1" noChangeShapeType="1" noTextEdit="1"/>
          </p:cNvSpPr>
          <p:nvPr/>
        </p:nvSpPr>
        <p:spPr>
          <a:xfrm>
            <a:off x="0" y="3182886"/>
            <a:ext cx="9144000" cy="605807"/>
          </a:xfrm>
          <a:prstGeom prst="rect">
            <a:avLst/>
          </a:prstGeom>
          <a:blipFill rotWithShape="1">
            <a:blip r:embed="rId3"/>
            <a:stretch>
              <a:fillRect b="-1000"/>
            </a:stretch>
          </a:blipFill>
        </p:spPr>
        <p:txBody>
          <a:bodyPr/>
          <a:lstStyle/>
          <a:p>
            <a:pPr>
              <a:defRPr/>
            </a:pPr>
            <a:r>
              <a:rPr lang="en-US">
                <a:noFill/>
              </a:rPr>
              <a:t> </a:t>
            </a:r>
          </a:p>
        </p:txBody>
      </p:sp>
      <p:sp>
        <p:nvSpPr>
          <p:cNvPr id="14" name="TextBox 13"/>
          <p:cNvSpPr txBox="1">
            <a:spLocks noRot="1" noChangeAspect="1" noMove="1" noResize="1" noEditPoints="1" noAdjustHandles="1" noChangeArrowheads="1" noChangeShapeType="1" noTextEdit="1"/>
          </p:cNvSpPr>
          <p:nvPr/>
        </p:nvSpPr>
        <p:spPr>
          <a:xfrm>
            <a:off x="0" y="4537487"/>
            <a:ext cx="9144000" cy="274370"/>
          </a:xfrm>
          <a:prstGeom prst="rect">
            <a:avLst/>
          </a:prstGeom>
          <a:blipFill rotWithShape="1">
            <a:blip r:embed="rId4"/>
            <a:stretch>
              <a:fillRect t="-157778" b="-257778"/>
            </a:stretch>
          </a:blipFill>
        </p:spPr>
        <p:txBody>
          <a:bodyPr/>
          <a:lstStyle/>
          <a:p>
            <a:pPr>
              <a:defRPr/>
            </a:pPr>
            <a:r>
              <a:rPr lang="en-US">
                <a:noFill/>
              </a:rPr>
              <a:t> </a:t>
            </a:r>
          </a:p>
        </p:txBody>
      </p:sp>
      <p:pic>
        <p:nvPicPr>
          <p:cNvPr id="77833" name="Picture 14"/>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6542088" y="1398588"/>
            <a:ext cx="2170112"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7834" name="Picture 16"/>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7329488" y="3832225"/>
            <a:ext cx="1249362" cy="127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7835"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4A20B1B8-9192-4522-965C-3F3CB53EC66F}" type="slidenum">
              <a:rPr lang="en-US" sz="1200" smtClean="0">
                <a:solidFill>
                  <a:srgbClr val="898989"/>
                </a:solidFill>
              </a:rPr>
              <a:pPr eaLnBrk="1" hangingPunct="1"/>
              <a:t>46</a:t>
            </a:fld>
            <a:endParaRPr lang="en-US" sz="1200" smtClean="0">
              <a:solidFill>
                <a:srgbClr val="898989"/>
              </a:solidFill>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Rot="1" noChangeAspect="1" noMove="1" noResize="1" noEditPoints="1" noAdjustHandles="1" noChangeArrowheads="1" noChangeShapeType="1" noTextEdit="1"/>
          </p:cNvSpPr>
          <p:nvPr/>
        </p:nvSpPr>
        <p:spPr>
          <a:xfrm>
            <a:off x="3825496" y="2962536"/>
            <a:ext cx="1456809" cy="430502"/>
          </a:xfrm>
          <a:prstGeom prst="rect">
            <a:avLst/>
          </a:prstGeom>
          <a:blipFill rotWithShape="1">
            <a:blip r:embed="rId2"/>
            <a:stretch>
              <a:fillRect t="-115493" r="-27197" b="-209859"/>
            </a:stretch>
          </a:blipFill>
        </p:spPr>
        <p:txBody>
          <a:bodyPr/>
          <a:lstStyle/>
          <a:p>
            <a:pPr>
              <a:defRPr/>
            </a:pPr>
            <a:r>
              <a:rPr lang="en-US">
                <a:noFill/>
              </a:rPr>
              <a:t> </a:t>
            </a:r>
          </a:p>
        </p:txBody>
      </p:sp>
      <p:pic>
        <p:nvPicPr>
          <p:cNvPr id="78851" name="Picture 4"/>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017588" y="1352550"/>
            <a:ext cx="2170112" cy="455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a:spLocks noRot="1" noChangeAspect="1" noMove="1" noResize="1" noEditPoints="1" noAdjustHandles="1" noChangeArrowheads="1" noChangeShapeType="1" noTextEdit="1"/>
          </p:cNvSpPr>
          <p:nvPr/>
        </p:nvSpPr>
        <p:spPr>
          <a:xfrm>
            <a:off x="759413" y="4620267"/>
            <a:ext cx="7018284" cy="1813317"/>
          </a:xfrm>
          <a:prstGeom prst="rect">
            <a:avLst/>
          </a:prstGeom>
          <a:blipFill rotWithShape="1">
            <a:blip r:embed="rId4"/>
            <a:stretch>
              <a:fillRect l="-782" t="-337" b="-3704"/>
            </a:stretch>
          </a:blipFill>
        </p:spPr>
        <p:txBody>
          <a:bodyPr/>
          <a:lstStyle/>
          <a:p>
            <a:pPr>
              <a:defRPr/>
            </a:pPr>
            <a:r>
              <a:rPr lang="en-US">
                <a:noFill/>
              </a:rPr>
              <a:t> </a:t>
            </a:r>
          </a:p>
        </p:txBody>
      </p:sp>
      <p:grpSp>
        <p:nvGrpSpPr>
          <p:cNvPr id="2" name="Group 11"/>
          <p:cNvGrpSpPr>
            <a:grpSpLocks/>
          </p:cNvGrpSpPr>
          <p:nvPr/>
        </p:nvGrpSpPr>
        <p:grpSpPr bwMode="auto">
          <a:xfrm>
            <a:off x="4672013" y="1412875"/>
            <a:ext cx="5170487" cy="484188"/>
            <a:chOff x="1847912" y="2022682"/>
            <a:chExt cx="5170584" cy="485009"/>
          </a:xfrm>
        </p:grpSpPr>
        <p:sp>
          <p:nvSpPr>
            <p:cNvPr id="13" name="TextBox 12"/>
            <p:cNvSpPr txBox="1">
              <a:spLocks noRot="1" noChangeAspect="1" noMove="1" noResize="1" noEditPoints="1" noAdjustHandles="1" noChangeArrowheads="1" noChangeShapeType="1" noTextEdit="1"/>
            </p:cNvSpPr>
            <p:nvPr/>
          </p:nvSpPr>
          <p:spPr>
            <a:xfrm>
              <a:off x="1847912" y="2022682"/>
              <a:ext cx="5169877" cy="483081"/>
            </a:xfrm>
            <a:prstGeom prst="rect">
              <a:avLst/>
            </a:prstGeom>
            <a:blipFill rotWithShape="1">
              <a:blip r:embed="rId5"/>
              <a:stretch>
                <a:fillRect t="-82278" b="-58228"/>
              </a:stretch>
            </a:blipFill>
          </p:spPr>
          <p:txBody>
            <a:bodyPr/>
            <a:lstStyle/>
            <a:p>
              <a:pPr>
                <a:defRPr/>
              </a:pPr>
              <a:r>
                <a:rPr lang="en-US">
                  <a:noFill/>
                </a:rPr>
                <a:t> </a:t>
              </a:r>
            </a:p>
          </p:txBody>
        </p:sp>
        <p:sp>
          <p:nvSpPr>
            <p:cNvPr id="14" name="TextBox 13"/>
            <p:cNvSpPr txBox="1">
              <a:spLocks noRot="1" noChangeAspect="1" noMove="1" noResize="1" noEditPoints="1" noAdjustHandles="1" noChangeArrowheads="1" noChangeShapeType="1" noTextEdit="1"/>
            </p:cNvSpPr>
            <p:nvPr/>
          </p:nvSpPr>
          <p:spPr>
            <a:xfrm>
              <a:off x="1848619" y="2024610"/>
              <a:ext cx="5169877" cy="483081"/>
            </a:xfrm>
            <a:prstGeom prst="rect">
              <a:avLst/>
            </a:prstGeom>
            <a:blipFill rotWithShape="1">
              <a:blip r:embed="rId6"/>
              <a:stretch>
                <a:fillRect t="-82278" b="-58228"/>
              </a:stretch>
            </a:blipFill>
          </p:spPr>
          <p:txBody>
            <a:bodyPr/>
            <a:lstStyle/>
            <a:p>
              <a:pPr>
                <a:defRPr/>
              </a:pPr>
              <a:r>
                <a:rPr lang="en-US">
                  <a:noFill/>
                </a:rPr>
                <a:t> </a:t>
              </a:r>
            </a:p>
          </p:txBody>
        </p:sp>
      </p:grpSp>
      <p:cxnSp>
        <p:nvCxnSpPr>
          <p:cNvPr id="10" name="Straight Arrow Connector 9"/>
          <p:cNvCxnSpPr/>
          <p:nvPr/>
        </p:nvCxnSpPr>
        <p:spPr>
          <a:xfrm flipV="1">
            <a:off x="4167188" y="1579563"/>
            <a:ext cx="3609975" cy="1484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8855" name="Rectangle 15"/>
          <p:cNvSpPr>
            <a:spLocks noChangeArrowheads="1"/>
          </p:cNvSpPr>
          <p:nvPr/>
        </p:nvSpPr>
        <p:spPr bwMode="auto">
          <a:xfrm>
            <a:off x="530225" y="641350"/>
            <a:ext cx="53149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400" b="0">
                <a:solidFill>
                  <a:srgbClr val="C00000"/>
                </a:solidFill>
                <a:latin typeface="Comic Sans MS" pitchFamily="66" charset="0"/>
              </a:rPr>
              <a:t>Spin chain with NN equal couplings in pulse sequence language</a:t>
            </a:r>
          </a:p>
        </p:txBody>
      </p:sp>
      <p:pic>
        <p:nvPicPr>
          <p:cNvPr id="78856" name="Picture 3"/>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1330325" y="2352675"/>
            <a:ext cx="1616075" cy="188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8857" name="TextBox 1"/>
          <p:cNvSpPr txBox="1">
            <a:spLocks noChangeArrowheads="1"/>
          </p:cNvSpPr>
          <p:nvPr/>
        </p:nvSpPr>
        <p:spPr bwMode="auto">
          <a:xfrm>
            <a:off x="92075" y="42863"/>
            <a:ext cx="4846638"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1800" b="0">
                <a:solidFill>
                  <a:srgbClr val="000000"/>
                </a:solidFill>
                <a:latin typeface="Calibri" pitchFamily="34" charset="0"/>
              </a:rPr>
              <a:t>In pulse sequence language  …. </a:t>
            </a:r>
          </a:p>
        </p:txBody>
      </p:sp>
      <p:sp>
        <p:nvSpPr>
          <p:cNvPr id="7885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0B913419-EE20-4641-85C4-5A68BCADB464}" type="slidenum">
              <a:rPr lang="en-US" sz="1200" smtClean="0">
                <a:solidFill>
                  <a:srgbClr val="898989"/>
                </a:solidFill>
              </a:rPr>
              <a:pPr eaLnBrk="1" hangingPunct="1"/>
              <a:t>47</a:t>
            </a:fld>
            <a:endParaRPr lang="en-US" sz="1200" smtClean="0">
              <a:solidFill>
                <a:srgbClr val="898989"/>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5" descr="Picture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68713" y="384175"/>
            <a:ext cx="2076450" cy="40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9875" name="Rectangle 4"/>
          <p:cNvSpPr>
            <a:spLocks noChangeArrowheads="1"/>
          </p:cNvSpPr>
          <p:nvPr/>
        </p:nvSpPr>
        <p:spPr bwMode="auto">
          <a:xfrm>
            <a:off x="457200" y="8667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sz="1800" b="0">
              <a:solidFill>
                <a:srgbClr val="000000"/>
              </a:solidFill>
              <a:latin typeface="Calibri" pitchFamily="34" charset="0"/>
            </a:endParaRPr>
          </a:p>
        </p:txBody>
      </p:sp>
      <p:sp>
        <p:nvSpPr>
          <p:cNvPr id="79876" name="Rectangle 5"/>
          <p:cNvSpPr>
            <a:spLocks noChangeArrowheads="1"/>
          </p:cNvSpPr>
          <p:nvPr/>
        </p:nvSpPr>
        <p:spPr bwMode="auto">
          <a:xfrm>
            <a:off x="457200" y="22193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sz="1800" b="0">
              <a:solidFill>
                <a:srgbClr val="000000"/>
              </a:solidFill>
              <a:latin typeface="Calibri" pitchFamily="34" charset="0"/>
            </a:endParaRPr>
          </a:p>
        </p:txBody>
      </p:sp>
      <p:sp>
        <p:nvSpPr>
          <p:cNvPr id="79877" name="Rectangle 4"/>
          <p:cNvSpPr>
            <a:spLocks noChangeArrowheads="1"/>
          </p:cNvSpPr>
          <p:nvPr/>
        </p:nvSpPr>
        <p:spPr bwMode="auto">
          <a:xfrm>
            <a:off x="223838" y="350838"/>
            <a:ext cx="215423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800" b="0">
                <a:solidFill>
                  <a:srgbClr val="C00000"/>
                </a:solidFill>
                <a:latin typeface="Comic Sans MS" pitchFamily="66" charset="0"/>
              </a:rPr>
              <a:t>Three Qubit case:</a:t>
            </a:r>
          </a:p>
        </p:txBody>
      </p:sp>
      <p:sp>
        <p:nvSpPr>
          <p:cNvPr id="6" name="Rectangle 5"/>
          <p:cNvSpPr>
            <a:spLocks noRot="1" noChangeAspect="1" noMove="1" noResize="1" noEditPoints="1" noAdjustHandles="1" noChangeArrowheads="1" noChangeShapeType="1" noTextEdit="1"/>
          </p:cNvSpPr>
          <p:nvPr/>
        </p:nvSpPr>
        <p:spPr>
          <a:xfrm>
            <a:off x="6474929" y="3239572"/>
            <a:ext cx="2157321" cy="664606"/>
          </a:xfrm>
          <a:prstGeom prst="rect">
            <a:avLst/>
          </a:prstGeom>
          <a:blipFill rotWithShape="1">
            <a:blip r:embed="rId4"/>
            <a:stretch>
              <a:fillRect/>
            </a:stretch>
          </a:blipFill>
        </p:spPr>
        <p:txBody>
          <a:bodyPr/>
          <a:lstStyle/>
          <a:p>
            <a:pPr>
              <a:defRPr/>
            </a:pPr>
            <a:r>
              <a:rPr lang="en-US">
                <a:noFill/>
              </a:rPr>
              <a:t> </a:t>
            </a:r>
          </a:p>
        </p:txBody>
      </p:sp>
      <p:sp>
        <p:nvSpPr>
          <p:cNvPr id="7" name="Rectangle 6"/>
          <p:cNvSpPr>
            <a:spLocks noRot="1" noChangeAspect="1" noMove="1" noResize="1" noEditPoints="1" noAdjustHandles="1" noChangeArrowheads="1" noChangeShapeType="1" noTextEdit="1"/>
          </p:cNvSpPr>
          <p:nvPr/>
        </p:nvSpPr>
        <p:spPr>
          <a:xfrm>
            <a:off x="768284" y="3459975"/>
            <a:ext cx="778996" cy="369332"/>
          </a:xfrm>
          <a:prstGeom prst="rect">
            <a:avLst/>
          </a:prstGeom>
          <a:blipFill rotWithShape="1">
            <a:blip r:embed="rId5" cstate="print"/>
            <a:stretch>
              <a:fillRect t="-121667" r="-60938" b="-188333"/>
            </a:stretch>
          </a:blipFill>
        </p:spPr>
        <p:txBody>
          <a:bodyPr/>
          <a:lstStyle/>
          <a:p>
            <a:pPr>
              <a:defRPr/>
            </a:pPr>
            <a:r>
              <a:rPr lang="en-US">
                <a:noFill/>
              </a:rPr>
              <a:t> </a:t>
            </a:r>
          </a:p>
        </p:txBody>
      </p:sp>
      <p:cxnSp>
        <p:nvCxnSpPr>
          <p:cNvPr id="9" name="Straight Arrow Connector 8"/>
          <p:cNvCxnSpPr/>
          <p:nvPr/>
        </p:nvCxnSpPr>
        <p:spPr>
          <a:xfrm>
            <a:off x="1876425" y="3644900"/>
            <a:ext cx="4270375" cy="0"/>
          </a:xfrm>
          <a:prstGeom prst="straightConnector1">
            <a:avLst/>
          </a:prstGeom>
          <a:ln w="28575">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79881" name="TextBox 10"/>
          <p:cNvSpPr txBox="1">
            <a:spLocks noChangeArrowheads="1"/>
          </p:cNvSpPr>
          <p:nvPr/>
        </p:nvSpPr>
        <p:spPr bwMode="auto">
          <a:xfrm>
            <a:off x="688975" y="3913188"/>
            <a:ext cx="9985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1400" b="0">
                <a:solidFill>
                  <a:srgbClr val="000000"/>
                </a:solidFill>
                <a:latin typeface="Calibri" pitchFamily="34" charset="0"/>
              </a:rPr>
              <a:t>Initial state</a:t>
            </a:r>
          </a:p>
        </p:txBody>
      </p:sp>
      <p:sp>
        <p:nvSpPr>
          <p:cNvPr id="79882" name="TextBox 11"/>
          <p:cNvSpPr txBox="1">
            <a:spLocks noChangeArrowheads="1"/>
          </p:cNvSpPr>
          <p:nvPr/>
        </p:nvSpPr>
        <p:spPr bwMode="auto">
          <a:xfrm>
            <a:off x="3260725" y="3935413"/>
            <a:ext cx="13128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1400" b="0">
                <a:solidFill>
                  <a:srgbClr val="000000"/>
                </a:solidFill>
                <a:latin typeface="Calibri" pitchFamily="34" charset="0"/>
              </a:rPr>
              <a:t>Pulse sequence</a:t>
            </a:r>
          </a:p>
        </p:txBody>
      </p:sp>
      <p:sp>
        <p:nvSpPr>
          <p:cNvPr id="79883" name="TextBox 14"/>
          <p:cNvSpPr txBox="1">
            <a:spLocks noChangeArrowheads="1"/>
          </p:cNvSpPr>
          <p:nvPr/>
        </p:nvSpPr>
        <p:spPr bwMode="auto">
          <a:xfrm>
            <a:off x="6942138" y="3903663"/>
            <a:ext cx="93186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1400" b="0">
                <a:solidFill>
                  <a:srgbClr val="000000"/>
                </a:solidFill>
                <a:latin typeface="Calibri" pitchFamily="34" charset="0"/>
              </a:rPr>
              <a:t>Final state</a:t>
            </a:r>
          </a:p>
        </p:txBody>
      </p:sp>
      <p:pic>
        <p:nvPicPr>
          <p:cNvPr id="79884" name="Picture 1"/>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951163" y="2508250"/>
            <a:ext cx="2119312" cy="95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9885"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CC5EEDC4-1E9B-41BC-A705-7A7575FF4A64}" type="slidenum">
              <a:rPr lang="en-US" sz="1200" smtClean="0">
                <a:solidFill>
                  <a:srgbClr val="898989"/>
                </a:solidFill>
              </a:rPr>
              <a:pPr eaLnBrk="1" hangingPunct="1"/>
              <a:t>48</a:t>
            </a:fld>
            <a:endParaRPr lang="en-US" sz="1200" smtClean="0">
              <a:solidFill>
                <a:srgbClr val="898989"/>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Box 1"/>
          <p:cNvSpPr txBox="1">
            <a:spLocks noChangeArrowheads="1"/>
          </p:cNvSpPr>
          <p:nvPr/>
        </p:nvSpPr>
        <p:spPr bwMode="auto">
          <a:xfrm>
            <a:off x="725488" y="1944688"/>
            <a:ext cx="7939087" cy="314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1800" b="0">
                <a:solidFill>
                  <a:srgbClr val="000000"/>
                </a:solidFill>
                <a:latin typeface="Calibri" pitchFamily="34" charset="0"/>
              </a:rPr>
              <a:t>Now we have to make it </a:t>
            </a:r>
            <a:r>
              <a:rPr lang="en-US" sz="1800">
                <a:solidFill>
                  <a:srgbClr val="C00000"/>
                </a:solidFill>
                <a:latin typeface="Calibri" pitchFamily="34" charset="0"/>
              </a:rPr>
              <a:t>robust</a:t>
            </a:r>
            <a:r>
              <a:rPr lang="en-US" sz="1800" b="0">
                <a:solidFill>
                  <a:srgbClr val="000000"/>
                </a:solidFill>
                <a:latin typeface="Calibri" pitchFamily="34" charset="0"/>
              </a:rPr>
              <a:t>.</a:t>
            </a:r>
          </a:p>
          <a:p>
            <a:pPr eaLnBrk="1" hangingPunct="1"/>
            <a:r>
              <a:rPr lang="en-US" sz="1800" b="0">
                <a:solidFill>
                  <a:srgbClr val="000000"/>
                </a:solidFill>
                <a:latin typeface="Calibri" pitchFamily="34" charset="0"/>
              </a:rPr>
              <a:t>Robust means, efficient operation in presence of experimental errors ….</a:t>
            </a:r>
          </a:p>
          <a:p>
            <a:pPr eaLnBrk="1" hangingPunct="1"/>
            <a:endParaRPr lang="en-US" sz="1800" b="0">
              <a:solidFill>
                <a:srgbClr val="000000"/>
              </a:solidFill>
              <a:latin typeface="Calibri" pitchFamily="34" charset="0"/>
            </a:endParaRPr>
          </a:p>
          <a:p>
            <a:pPr eaLnBrk="1" hangingPunct="1"/>
            <a:r>
              <a:rPr lang="en-US" sz="1800" b="0">
                <a:solidFill>
                  <a:srgbClr val="000000"/>
                </a:solidFill>
                <a:latin typeface="Calibri" pitchFamily="34" charset="0"/>
              </a:rPr>
              <a:t>Here we consider experimental situation with two simultaneous errors, which are pulse length error or flip angle error and error in interaction strength. </a:t>
            </a:r>
          </a:p>
          <a:p>
            <a:pPr eaLnBrk="1" hangingPunct="1"/>
            <a:endParaRPr lang="en-US" sz="1800" b="0">
              <a:solidFill>
                <a:srgbClr val="000000"/>
              </a:solidFill>
              <a:latin typeface="Calibri" pitchFamily="34" charset="0"/>
            </a:endParaRPr>
          </a:p>
          <a:p>
            <a:pPr eaLnBrk="1" hangingPunct="1"/>
            <a:r>
              <a:rPr lang="en-US" sz="1800" b="0">
                <a:solidFill>
                  <a:srgbClr val="000000"/>
                </a:solidFill>
                <a:latin typeface="Calibri" pitchFamily="34" charset="0"/>
              </a:rPr>
              <a:t>These errors are selected by considering an engineered interacting qubit system (in a  possible future quantum computer). Qubit can be manufactured with individual control (shown by DWAVE). The possible errors in that case will be error in individual spin controls and error in interaction strength. </a:t>
            </a:r>
          </a:p>
          <a:p>
            <a:pPr eaLnBrk="1" hangingPunct="1"/>
            <a:endParaRPr lang="en-US" sz="1800" b="0">
              <a:solidFill>
                <a:srgbClr val="000000"/>
              </a:solidFill>
              <a:latin typeface="Calibri" pitchFamily="34" charset="0"/>
            </a:endParaRPr>
          </a:p>
        </p:txBody>
      </p:sp>
      <p:sp>
        <p:nvSpPr>
          <p:cNvPr id="80899" name="Rectangle 2"/>
          <p:cNvSpPr>
            <a:spLocks noChangeArrowheads="1"/>
          </p:cNvSpPr>
          <p:nvPr/>
        </p:nvSpPr>
        <p:spPr bwMode="auto">
          <a:xfrm>
            <a:off x="725488" y="619125"/>
            <a:ext cx="7577137"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800" b="0">
                <a:solidFill>
                  <a:srgbClr val="7030A0"/>
                </a:solidFill>
                <a:latin typeface="Calibri" pitchFamily="34" charset="0"/>
              </a:rPr>
              <a:t>NOON state creation with minimum number of pulses or delays are shown in previous slides ….</a:t>
            </a:r>
          </a:p>
        </p:txBody>
      </p:sp>
      <p:sp>
        <p:nvSpPr>
          <p:cNvPr id="80900"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67E1E153-BDD4-4A72-A6CB-AB99FC3A63C8}" type="slidenum">
              <a:rPr lang="en-US" sz="1200" smtClean="0">
                <a:solidFill>
                  <a:srgbClr val="898989"/>
                </a:solidFill>
              </a:rPr>
              <a:pPr eaLnBrk="1" hangingPunct="1"/>
              <a:t>49</a:t>
            </a:fld>
            <a:endParaRPr lang="en-US" sz="1200" smtClean="0">
              <a:solidFill>
                <a:srgbClr val="898989"/>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685800" y="228600"/>
            <a:ext cx="7772400" cy="685800"/>
          </a:xfrm>
        </p:spPr>
        <p:txBody>
          <a:bodyPr/>
          <a:lstStyle/>
          <a:p>
            <a:pPr eaLnBrk="1" hangingPunct="1">
              <a:defRPr/>
            </a:pPr>
            <a:r>
              <a:rPr lang="en-US" sz="2800" u="sng" smtClean="0">
                <a:solidFill>
                  <a:srgbClr val="66FFFF"/>
                </a:solidFill>
                <a:effectLst>
                  <a:outerShdw blurRad="38100" dist="38100" dir="2700000" algn="tl">
                    <a:srgbClr val="000000"/>
                  </a:outerShdw>
                </a:effectLst>
              </a:rPr>
              <a:t>Why NMR?</a:t>
            </a:r>
            <a:endParaRPr lang="en-US" sz="2800" smtClean="0">
              <a:solidFill>
                <a:srgbClr val="66FFFF"/>
              </a:solidFill>
            </a:endParaRPr>
          </a:p>
        </p:txBody>
      </p:sp>
      <p:sp>
        <p:nvSpPr>
          <p:cNvPr id="39939" name="Rectangle 3"/>
          <p:cNvSpPr>
            <a:spLocks noGrp="1" noChangeArrowheads="1"/>
          </p:cNvSpPr>
          <p:nvPr>
            <p:ph type="body" idx="4294967295"/>
          </p:nvPr>
        </p:nvSpPr>
        <p:spPr>
          <a:xfrm>
            <a:off x="685800" y="1219200"/>
            <a:ext cx="7848600" cy="4572000"/>
          </a:xfrm>
        </p:spPr>
        <p:txBody>
          <a:bodyPr/>
          <a:lstStyle/>
          <a:p>
            <a:pPr eaLnBrk="1" hangingPunct="1">
              <a:lnSpc>
                <a:spcPct val="110000"/>
              </a:lnSpc>
              <a:spcAft>
                <a:spcPct val="20000"/>
              </a:spcAft>
              <a:buFont typeface="Monotype Sorts" pitchFamily="2" charset="2"/>
              <a:buNone/>
            </a:pPr>
            <a:r>
              <a:rPr lang="en-US" sz="2400" smtClean="0">
                <a:solidFill>
                  <a:srgbClr val="FFFF66"/>
                </a:solidFill>
              </a:rPr>
              <a:t>&gt;  A major requirement of a quantum computer is that the coherence should last long.</a:t>
            </a:r>
          </a:p>
          <a:p>
            <a:pPr eaLnBrk="1" hangingPunct="1">
              <a:lnSpc>
                <a:spcPct val="110000"/>
              </a:lnSpc>
              <a:spcAft>
                <a:spcPct val="20000"/>
              </a:spcAft>
              <a:buFont typeface="Monotype Sorts" pitchFamily="2" charset="2"/>
              <a:buNone/>
            </a:pPr>
            <a:r>
              <a:rPr lang="en-US" sz="2400" smtClean="0">
                <a:solidFill>
                  <a:srgbClr val="FFFFFF"/>
                </a:solidFill>
              </a:rPr>
              <a:t>&gt; Nuclear spins in liquids retain coherence  </a:t>
            </a:r>
            <a:r>
              <a:rPr lang="en-US" sz="2400" baseline="-25000" smtClean="0">
                <a:solidFill>
                  <a:srgbClr val="FFFFFF"/>
                </a:solidFill>
              </a:rPr>
              <a:t> </a:t>
            </a:r>
            <a:r>
              <a:rPr lang="en-US" sz="2400" smtClean="0">
                <a:solidFill>
                  <a:srgbClr val="FFFFFF"/>
                </a:solidFill>
              </a:rPr>
              <a:t>~ 100’s millisec  and their longitudinal state for several seconds</a:t>
            </a:r>
            <a:r>
              <a:rPr lang="en-US" sz="2400" smtClean="0">
                <a:solidFill>
                  <a:srgbClr val="66FF33"/>
                </a:solidFill>
              </a:rPr>
              <a:t>.</a:t>
            </a:r>
            <a:endParaRPr lang="en-US" sz="2400" smtClean="0">
              <a:solidFill>
                <a:srgbClr val="FF3399"/>
              </a:solidFill>
            </a:endParaRPr>
          </a:p>
          <a:p>
            <a:pPr eaLnBrk="1" hangingPunct="1">
              <a:lnSpc>
                <a:spcPct val="110000"/>
              </a:lnSpc>
              <a:spcAft>
                <a:spcPct val="20000"/>
              </a:spcAft>
              <a:buFont typeface="Monotype Sorts" pitchFamily="2" charset="2"/>
              <a:buNone/>
            </a:pPr>
            <a:r>
              <a:rPr lang="en-US" sz="2400" smtClean="0">
                <a:solidFill>
                  <a:srgbClr val="FFFF66"/>
                </a:solidFill>
              </a:rPr>
              <a:t>&gt; A system of N coupled spins (each spin 1/2)  form an N qubit Quantum Computer.</a:t>
            </a:r>
            <a:endParaRPr lang="en-US" sz="2400" smtClean="0">
              <a:solidFill>
                <a:srgbClr val="66FF33"/>
              </a:solidFill>
            </a:endParaRPr>
          </a:p>
          <a:p>
            <a:pPr eaLnBrk="1" hangingPunct="1">
              <a:lnSpc>
                <a:spcPct val="110000"/>
              </a:lnSpc>
              <a:spcAft>
                <a:spcPct val="20000"/>
              </a:spcAft>
              <a:buFont typeface="Monotype Sorts" pitchFamily="2" charset="2"/>
              <a:buNone/>
            </a:pPr>
            <a:r>
              <a:rPr lang="en-US" sz="2400" smtClean="0">
                <a:solidFill>
                  <a:srgbClr val="FFFFFF"/>
                </a:solidFill>
              </a:rPr>
              <a:t>&gt;  Unitary Transform can be applied using R.F. Pulses    and J-evolution and various logical operations and quantum algorithms can be implemented.</a:t>
            </a:r>
          </a:p>
        </p:txBody>
      </p:sp>
      <p:sp>
        <p:nvSpPr>
          <p:cNvPr id="39940"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A7EA744D-8044-4464-93FE-8779F64870DC}" type="slidenum">
              <a:rPr lang="en-US" sz="1400" b="0" smtClean="0"/>
              <a:pPr eaLnBrk="1" hangingPunct="1"/>
              <a:t>5</a:t>
            </a:fld>
            <a:endParaRPr lang="en-US" sz="1400" b="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Box 1"/>
          <p:cNvSpPr txBox="1">
            <a:spLocks noChangeArrowheads="1"/>
          </p:cNvSpPr>
          <p:nvPr/>
        </p:nvSpPr>
        <p:spPr bwMode="auto">
          <a:xfrm>
            <a:off x="268288" y="134938"/>
            <a:ext cx="42672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2400">
                <a:solidFill>
                  <a:srgbClr val="FF0000"/>
                </a:solidFill>
                <a:latin typeface="Calibri" pitchFamily="34" charset="0"/>
              </a:rPr>
              <a:t>Addressing pulse length errors</a:t>
            </a:r>
            <a:r>
              <a:rPr lang="en-US" sz="1800" b="0">
                <a:solidFill>
                  <a:srgbClr val="000000"/>
                </a:solidFill>
                <a:latin typeface="Calibri" pitchFamily="34" charset="0"/>
              </a:rPr>
              <a:t>,</a:t>
            </a:r>
          </a:p>
        </p:txBody>
      </p:sp>
      <p:sp>
        <p:nvSpPr>
          <p:cNvPr id="12" name="TextBox 11"/>
          <p:cNvSpPr txBox="1">
            <a:spLocks noRot="1" noChangeAspect="1" noMove="1" noResize="1" noEditPoints="1" noAdjustHandles="1" noChangeArrowheads="1" noChangeShapeType="1" noTextEdit="1"/>
          </p:cNvSpPr>
          <p:nvPr/>
        </p:nvSpPr>
        <p:spPr>
          <a:xfrm>
            <a:off x="1116468" y="1503144"/>
            <a:ext cx="4844561" cy="611065"/>
          </a:xfrm>
          <a:prstGeom prst="rect">
            <a:avLst/>
          </a:prstGeom>
          <a:blipFill rotWithShape="1">
            <a:blip r:embed="rId2"/>
            <a:stretch>
              <a:fillRect/>
            </a:stretch>
          </a:blipFill>
        </p:spPr>
        <p:txBody>
          <a:bodyPr/>
          <a:lstStyle/>
          <a:p>
            <a:pPr>
              <a:defRPr/>
            </a:pPr>
            <a:r>
              <a:rPr lang="en-US">
                <a:noFill/>
              </a:rPr>
              <a:t> </a:t>
            </a:r>
          </a:p>
        </p:txBody>
      </p:sp>
      <p:sp>
        <p:nvSpPr>
          <p:cNvPr id="13" name="TextBox 12"/>
          <p:cNvSpPr txBox="1">
            <a:spLocks noRot="1" noChangeAspect="1" noMove="1" noResize="1" noEditPoints="1" noAdjustHandles="1" noChangeArrowheads="1" noChangeShapeType="1" noTextEdit="1"/>
          </p:cNvSpPr>
          <p:nvPr/>
        </p:nvSpPr>
        <p:spPr>
          <a:xfrm>
            <a:off x="1493601" y="2250289"/>
            <a:ext cx="6084223" cy="605807"/>
          </a:xfrm>
          <a:prstGeom prst="rect">
            <a:avLst/>
          </a:prstGeom>
          <a:blipFill rotWithShape="1">
            <a:blip r:embed="rId3"/>
            <a:stretch>
              <a:fillRect b="-1000"/>
            </a:stretch>
          </a:blipFill>
        </p:spPr>
        <p:txBody>
          <a:bodyPr/>
          <a:lstStyle/>
          <a:p>
            <a:pPr>
              <a:defRPr/>
            </a:pPr>
            <a:r>
              <a:rPr lang="en-US">
                <a:noFill/>
              </a:rPr>
              <a:t> </a:t>
            </a:r>
          </a:p>
        </p:txBody>
      </p:sp>
      <p:sp>
        <p:nvSpPr>
          <p:cNvPr id="14" name="TextBox 13"/>
          <p:cNvSpPr txBox="1">
            <a:spLocks noRot="1" noChangeAspect="1" noMove="1" noResize="1" noEditPoints="1" noAdjustHandles="1" noChangeArrowheads="1" noChangeShapeType="1" noTextEdit="1"/>
          </p:cNvSpPr>
          <p:nvPr/>
        </p:nvSpPr>
        <p:spPr>
          <a:xfrm>
            <a:off x="1493601" y="3128255"/>
            <a:ext cx="5130801" cy="284391"/>
          </a:xfrm>
          <a:prstGeom prst="rect">
            <a:avLst/>
          </a:prstGeom>
          <a:blipFill rotWithShape="1">
            <a:blip r:embed="rId4"/>
            <a:stretch>
              <a:fillRect t="-151064" r="-4038" b="-242553"/>
            </a:stretch>
          </a:blipFill>
        </p:spPr>
        <p:txBody>
          <a:bodyPr/>
          <a:lstStyle/>
          <a:p>
            <a:pPr>
              <a:defRPr/>
            </a:pPr>
            <a:r>
              <a:rPr lang="en-US">
                <a:noFill/>
              </a:rPr>
              <a:t> </a:t>
            </a:r>
          </a:p>
        </p:txBody>
      </p:sp>
      <p:sp>
        <p:nvSpPr>
          <p:cNvPr id="81926" name="TextBox 14"/>
          <p:cNvSpPr txBox="1">
            <a:spLocks noChangeArrowheads="1"/>
          </p:cNvSpPr>
          <p:nvPr/>
        </p:nvSpPr>
        <p:spPr bwMode="auto">
          <a:xfrm>
            <a:off x="623888" y="785813"/>
            <a:ext cx="835977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1800" b="0">
                <a:solidFill>
                  <a:srgbClr val="000000"/>
                </a:solidFill>
                <a:latin typeface="Calibri" pitchFamily="34" charset="0"/>
              </a:rPr>
              <a:t>The optimized decompositions for NOON state creation in all three different spin configurations are , (shown before)</a:t>
            </a:r>
          </a:p>
        </p:txBody>
      </p:sp>
      <p:sp>
        <p:nvSpPr>
          <p:cNvPr id="7" name="TextBox 6"/>
          <p:cNvSpPr txBox="1">
            <a:spLocks noRot="1" noChangeAspect="1" noMove="1" noResize="1" noEditPoints="1" noAdjustHandles="1" noChangeArrowheads="1" noChangeShapeType="1" noTextEdit="1"/>
          </p:cNvSpPr>
          <p:nvPr/>
        </p:nvSpPr>
        <p:spPr>
          <a:xfrm>
            <a:off x="624114" y="4180115"/>
            <a:ext cx="8142515" cy="2031325"/>
          </a:xfrm>
          <a:prstGeom prst="rect">
            <a:avLst/>
          </a:prstGeom>
          <a:blipFill rotWithShape="1">
            <a:blip r:embed="rId5"/>
            <a:stretch>
              <a:fillRect l="-599" t="-1502" b="-5405"/>
            </a:stretch>
          </a:blipFill>
        </p:spPr>
        <p:txBody>
          <a:bodyPr/>
          <a:lstStyle/>
          <a:p>
            <a:pPr>
              <a:defRPr/>
            </a:pPr>
            <a:r>
              <a:rPr lang="en-US">
                <a:noFill/>
              </a:rPr>
              <a:t> </a:t>
            </a:r>
          </a:p>
        </p:txBody>
      </p:sp>
      <p:sp>
        <p:nvSpPr>
          <p:cNvPr id="81928"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33C66949-5B8B-40DB-94B0-943FBB48A61E}" type="slidenum">
              <a:rPr lang="en-US" sz="1200" smtClean="0">
                <a:solidFill>
                  <a:srgbClr val="898989"/>
                </a:solidFill>
              </a:rPr>
              <a:pPr eaLnBrk="1" hangingPunct="1"/>
              <a:t>50</a:t>
            </a:fld>
            <a:endParaRPr lang="en-US" sz="1200" smtClean="0">
              <a:solidFill>
                <a:srgbClr val="898989"/>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600" y="2057400"/>
            <a:ext cx="2736850" cy="137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947" name="Picture 2"/>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841375" y="4724400"/>
            <a:ext cx="3033713" cy="1414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948" name="Picture 3"/>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4732338" y="1371600"/>
            <a:ext cx="3657600" cy="200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949" name="Picture 4"/>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4630738" y="4267200"/>
            <a:ext cx="3657600" cy="195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Straight Connector 5"/>
          <p:cNvCxnSpPr/>
          <p:nvPr/>
        </p:nvCxnSpPr>
        <p:spPr>
          <a:xfrm>
            <a:off x="711200" y="3933825"/>
            <a:ext cx="7577138" cy="0"/>
          </a:xfrm>
          <a:prstGeom prst="line">
            <a:avLst/>
          </a:prstGeom>
        </p:spPr>
        <p:style>
          <a:lnRef idx="1">
            <a:schemeClr val="accent1"/>
          </a:lnRef>
          <a:fillRef idx="0">
            <a:schemeClr val="accent1"/>
          </a:fillRef>
          <a:effectRef idx="0">
            <a:schemeClr val="accent1"/>
          </a:effectRef>
          <a:fontRef idx="minor">
            <a:schemeClr val="tx1"/>
          </a:fontRef>
        </p:style>
      </p:cxnSp>
      <p:sp>
        <p:nvSpPr>
          <p:cNvPr id="82951" name="TextBox 6"/>
          <p:cNvSpPr txBox="1">
            <a:spLocks noChangeArrowheads="1"/>
          </p:cNvSpPr>
          <p:nvPr/>
        </p:nvSpPr>
        <p:spPr bwMode="auto">
          <a:xfrm>
            <a:off x="1752600" y="1371600"/>
            <a:ext cx="1524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2400">
                <a:solidFill>
                  <a:srgbClr val="FF0000"/>
                </a:solidFill>
                <a:latin typeface="Calibri" pitchFamily="34" charset="0"/>
              </a:rPr>
              <a:t>90 pulse</a:t>
            </a:r>
          </a:p>
        </p:txBody>
      </p:sp>
      <p:sp>
        <p:nvSpPr>
          <p:cNvPr id="82952" name="TextBox 7"/>
          <p:cNvSpPr txBox="1">
            <a:spLocks noChangeArrowheads="1"/>
          </p:cNvSpPr>
          <p:nvPr/>
        </p:nvSpPr>
        <p:spPr bwMode="auto">
          <a:xfrm>
            <a:off x="1868488" y="4191000"/>
            <a:ext cx="15240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2400">
                <a:solidFill>
                  <a:srgbClr val="FF0000"/>
                </a:solidFill>
                <a:latin typeface="Calibri" pitchFamily="34" charset="0"/>
              </a:rPr>
              <a:t>180 pulse</a:t>
            </a:r>
          </a:p>
        </p:txBody>
      </p:sp>
      <p:sp>
        <p:nvSpPr>
          <p:cNvPr id="82953" name="TextBox 8"/>
          <p:cNvSpPr txBox="1">
            <a:spLocks noChangeArrowheads="1"/>
          </p:cNvSpPr>
          <p:nvPr/>
        </p:nvSpPr>
        <p:spPr bwMode="auto">
          <a:xfrm>
            <a:off x="404813" y="239713"/>
            <a:ext cx="85090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1800" b="0">
                <a:solidFill>
                  <a:srgbClr val="000000"/>
                </a:solidFill>
                <a:latin typeface="Calibri" pitchFamily="34" charset="0"/>
              </a:rPr>
              <a:t>Using GA optimization, we have generated robust 90 and 180 pulses. </a:t>
            </a:r>
          </a:p>
          <a:p>
            <a:pPr eaLnBrk="1" hangingPunct="1"/>
            <a:r>
              <a:rPr lang="en-US" sz="1800" b="0">
                <a:solidFill>
                  <a:srgbClr val="000000"/>
                </a:solidFill>
                <a:latin typeface="Calibri" pitchFamily="34" charset="0"/>
              </a:rPr>
              <a:t>The details of GA optimization used in this case are discussed in  PRA, </a:t>
            </a:r>
            <a:r>
              <a:rPr lang="en-US" sz="1800">
                <a:solidFill>
                  <a:srgbClr val="000000"/>
                </a:solidFill>
                <a:latin typeface="Calibri" pitchFamily="34" charset="0"/>
              </a:rPr>
              <a:t>86 </a:t>
            </a:r>
            <a:r>
              <a:rPr lang="en-US" sz="1800" b="0">
                <a:solidFill>
                  <a:srgbClr val="000000"/>
                </a:solidFill>
                <a:latin typeface="Calibri" pitchFamily="34" charset="0"/>
              </a:rPr>
              <a:t>022324 (2012)</a:t>
            </a:r>
            <a:endParaRPr lang="en-US" sz="1800">
              <a:solidFill>
                <a:srgbClr val="000000"/>
              </a:solidFill>
              <a:latin typeface="Calibri" pitchFamily="34" charset="0"/>
            </a:endParaRPr>
          </a:p>
        </p:txBody>
      </p:sp>
      <p:sp>
        <p:nvSpPr>
          <p:cNvPr id="82954" name="TextBox 1"/>
          <p:cNvSpPr txBox="1">
            <a:spLocks noChangeArrowheads="1"/>
          </p:cNvSpPr>
          <p:nvPr/>
        </p:nvSpPr>
        <p:spPr bwMode="auto">
          <a:xfrm>
            <a:off x="228600" y="6324600"/>
            <a:ext cx="50212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l-GR" sz="1800" b="0">
                <a:solidFill>
                  <a:srgbClr val="FF0000"/>
                </a:solidFill>
              </a:rPr>
              <a:t>Φ</a:t>
            </a:r>
            <a:r>
              <a:rPr lang="en-US" sz="1800" b="0">
                <a:solidFill>
                  <a:srgbClr val="FF0000"/>
                </a:solidFill>
              </a:rPr>
              <a:t> is the phase of the pulse to be added to each phase</a:t>
            </a:r>
          </a:p>
        </p:txBody>
      </p:sp>
      <p:sp>
        <p:nvSpPr>
          <p:cNvPr id="82955" name="Rectangle 2"/>
          <p:cNvSpPr>
            <a:spLocks noChangeArrowheads="1"/>
          </p:cNvSpPr>
          <p:nvPr/>
        </p:nvSpPr>
        <p:spPr bwMode="auto">
          <a:xfrm>
            <a:off x="1524000" y="3286125"/>
            <a:ext cx="210343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600" b="0"/>
              <a:t>Rotation Angle(Phase</a:t>
            </a:r>
            <a:r>
              <a:rPr lang="en-US" b="0"/>
              <a:t>)</a:t>
            </a:r>
            <a:endParaRPr lang="en-US"/>
          </a:p>
        </p:txBody>
      </p:sp>
      <p:sp>
        <p:nvSpPr>
          <p:cNvPr id="82956"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2228A61F-AB07-4EE8-AB35-DFF90D44FDEC}" type="slidenum">
              <a:rPr lang="en-US" sz="1200" smtClean="0">
                <a:solidFill>
                  <a:srgbClr val="898989"/>
                </a:solidFill>
              </a:rPr>
              <a:pPr eaLnBrk="1" hangingPunct="1"/>
              <a:t>51</a:t>
            </a:fld>
            <a:endParaRPr lang="en-US" sz="1200" smtClean="0">
              <a:solidFill>
                <a:srgbClr val="898989"/>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Rot="1" noChangeAspect="1" noMove="1" noResize="1" noEditPoints="1" noAdjustHandles="1" noChangeArrowheads="1" noChangeShapeType="1" noTextEdit="1"/>
          </p:cNvSpPr>
          <p:nvPr/>
        </p:nvSpPr>
        <p:spPr>
          <a:xfrm>
            <a:off x="406399" y="319314"/>
            <a:ext cx="7794171" cy="673902"/>
          </a:xfrm>
          <a:prstGeom prst="rect">
            <a:avLst/>
          </a:prstGeom>
          <a:blipFill rotWithShape="1">
            <a:blip r:embed="rId2"/>
            <a:stretch>
              <a:fillRect l="-704" t="-61261" b="-54054"/>
            </a:stretch>
          </a:blipFill>
        </p:spPr>
        <p:txBody>
          <a:bodyPr/>
          <a:lstStyle/>
          <a:p>
            <a:pPr>
              <a:defRPr/>
            </a:pPr>
            <a:r>
              <a:rPr lang="en-US">
                <a:noFill/>
              </a:rPr>
              <a:t> </a:t>
            </a:r>
          </a:p>
        </p:txBody>
      </p:sp>
      <p:pic>
        <p:nvPicPr>
          <p:cNvPr id="83971" name="Picture 6"/>
          <p:cNvPicPr>
            <a:picLocks noChangeAspect="1"/>
          </p:cNvPicPr>
          <p:nvPr/>
        </p:nvPicPr>
        <p:blipFill>
          <a:blip r:embed="rId3">
            <a:extLst>
              <a:ext uri="{28A0092B-C50C-407E-A947-70E740481C1C}">
                <a14:useLocalDpi xmlns:a14="http://schemas.microsoft.com/office/drawing/2010/main" xmlns="" val="0"/>
              </a:ext>
            </a:extLst>
          </a:blip>
          <a:srcRect b="61629"/>
          <a:stretch>
            <a:fillRect/>
          </a:stretch>
        </p:blipFill>
        <p:spPr bwMode="auto">
          <a:xfrm>
            <a:off x="295275" y="1612900"/>
            <a:ext cx="8539163" cy="113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3972" name="Picture 7"/>
          <p:cNvPicPr>
            <a:picLocks noChangeAspect="1"/>
          </p:cNvPicPr>
          <p:nvPr/>
        </p:nvPicPr>
        <p:blipFill>
          <a:blip r:embed="rId3">
            <a:extLst>
              <a:ext uri="{28A0092B-C50C-407E-A947-70E740481C1C}">
                <a14:useLocalDpi xmlns:a14="http://schemas.microsoft.com/office/drawing/2010/main" xmlns="" val="0"/>
              </a:ext>
            </a:extLst>
          </a:blip>
          <a:srcRect t="43794"/>
          <a:stretch>
            <a:fillRect/>
          </a:stretch>
        </p:blipFill>
        <p:spPr bwMode="auto">
          <a:xfrm>
            <a:off x="1131888" y="3990975"/>
            <a:ext cx="6865937" cy="1330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3973" name="TextBox 8"/>
          <p:cNvSpPr txBox="1">
            <a:spLocks noChangeArrowheads="1"/>
          </p:cNvSpPr>
          <p:nvPr/>
        </p:nvSpPr>
        <p:spPr bwMode="auto">
          <a:xfrm>
            <a:off x="914400" y="3686175"/>
            <a:ext cx="19589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1800" b="0">
                <a:solidFill>
                  <a:srgbClr val="000000"/>
                </a:solidFill>
                <a:latin typeface="Calibri" pitchFamily="34" charset="0"/>
              </a:rPr>
              <a:t>Where,</a:t>
            </a:r>
          </a:p>
        </p:txBody>
      </p:sp>
      <p:sp>
        <p:nvSpPr>
          <p:cNvPr id="83974"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39584777-0CF0-4D3C-9F09-484E19E9CD56}" type="slidenum">
              <a:rPr lang="en-US" sz="1200" smtClean="0">
                <a:solidFill>
                  <a:srgbClr val="898989"/>
                </a:solidFill>
              </a:rPr>
              <a:pPr eaLnBrk="1" hangingPunct="1"/>
              <a:t>52</a:t>
            </a:fld>
            <a:endParaRPr lang="en-US" sz="1200" smtClean="0">
              <a:solidFill>
                <a:srgbClr val="898989"/>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1"/>
          <p:cNvPicPr>
            <a:picLocks noChangeAspect="1"/>
          </p:cNvPicPr>
          <p:nvPr/>
        </p:nvPicPr>
        <p:blipFill>
          <a:blip r:embed="rId2">
            <a:extLst>
              <a:ext uri="{28A0092B-C50C-407E-A947-70E740481C1C}">
                <a14:useLocalDpi xmlns:a14="http://schemas.microsoft.com/office/drawing/2010/main" xmlns="" val="0"/>
              </a:ext>
            </a:extLst>
          </a:blip>
          <a:srcRect b="16574"/>
          <a:stretch>
            <a:fillRect/>
          </a:stretch>
        </p:blipFill>
        <p:spPr bwMode="auto">
          <a:xfrm>
            <a:off x="1751013" y="2352675"/>
            <a:ext cx="5419725" cy="3497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4995" name="TextBox 2"/>
          <p:cNvSpPr txBox="1">
            <a:spLocks noChangeArrowheads="1"/>
          </p:cNvSpPr>
          <p:nvPr/>
        </p:nvSpPr>
        <p:spPr bwMode="auto">
          <a:xfrm>
            <a:off x="668338" y="1093788"/>
            <a:ext cx="8199437"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1800" b="0">
                <a:solidFill>
                  <a:srgbClr val="000000"/>
                </a:solidFill>
                <a:latin typeface="Calibri" pitchFamily="34" charset="0"/>
              </a:rPr>
              <a:t>Simultaneous errors in flip angle and coupling strength are shown.  </a:t>
            </a:r>
          </a:p>
          <a:p>
            <a:pPr eaLnBrk="1" hangingPunct="1"/>
            <a:r>
              <a:rPr lang="en-US" sz="1800" b="0">
                <a:solidFill>
                  <a:srgbClr val="000000"/>
                </a:solidFill>
                <a:latin typeface="Calibri" pitchFamily="34" charset="0"/>
              </a:rPr>
              <a:t>Robust performance (fidelity greater than 99%) are observed for up to 50% error in both coupling strength and flip angle.</a:t>
            </a:r>
          </a:p>
        </p:txBody>
      </p:sp>
      <p:sp>
        <p:nvSpPr>
          <p:cNvPr id="84996" name="Rectangle 3"/>
          <p:cNvSpPr>
            <a:spLocks noChangeArrowheads="1"/>
          </p:cNvSpPr>
          <p:nvPr/>
        </p:nvSpPr>
        <p:spPr bwMode="auto">
          <a:xfrm>
            <a:off x="169863" y="138113"/>
            <a:ext cx="484663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400">
                <a:solidFill>
                  <a:srgbClr val="FF0000"/>
                </a:solidFill>
                <a:latin typeface="Calibri" pitchFamily="34" charset="0"/>
              </a:rPr>
              <a:t>The fidelity profile of Uzz operation. </a:t>
            </a:r>
          </a:p>
        </p:txBody>
      </p:sp>
      <p:sp>
        <p:nvSpPr>
          <p:cNvPr id="84997"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E2778A6D-6180-4612-AA9A-BD62908D3EB8}" type="slidenum">
              <a:rPr lang="en-US" sz="1200" smtClean="0">
                <a:solidFill>
                  <a:srgbClr val="898989"/>
                </a:solidFill>
              </a:rPr>
              <a:pPr eaLnBrk="1" hangingPunct="1"/>
              <a:t>53</a:t>
            </a:fld>
            <a:endParaRPr lang="en-US" sz="1200" smtClean="0">
              <a:solidFill>
                <a:srgbClr val="898989"/>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5"/>
          <p:cNvSpPr>
            <a:spLocks noChangeArrowheads="1"/>
          </p:cNvSpPr>
          <p:nvPr/>
        </p:nvSpPr>
        <p:spPr bwMode="auto">
          <a:xfrm>
            <a:off x="0" y="0"/>
            <a:ext cx="37814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000">
                <a:solidFill>
                  <a:srgbClr val="C00000"/>
                </a:solidFill>
                <a:latin typeface="Comic Sans MS" pitchFamily="66" charset="0"/>
              </a:rPr>
              <a:t>Experimental Implementation</a:t>
            </a:r>
          </a:p>
        </p:txBody>
      </p:sp>
      <p:pic>
        <p:nvPicPr>
          <p:cNvPr id="86019" name="Picture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594225" y="566738"/>
            <a:ext cx="1595438" cy="151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a:spLocks noRot="1" noChangeAspect="1" noMove="1" noResize="1" noEditPoints="1" noAdjustHandles="1" noChangeArrowheads="1" noChangeShapeType="1" noTextEdit="1"/>
          </p:cNvSpPr>
          <p:nvPr/>
        </p:nvSpPr>
        <p:spPr>
          <a:xfrm>
            <a:off x="751709" y="4677593"/>
            <a:ext cx="1510991" cy="430695"/>
          </a:xfrm>
          <a:prstGeom prst="rect">
            <a:avLst/>
          </a:prstGeom>
          <a:blipFill rotWithShape="1">
            <a:blip r:embed="rId3"/>
            <a:stretch>
              <a:fillRect t="-71831" r="-23387" b="-115493"/>
            </a:stretch>
          </a:blipFill>
        </p:spPr>
        <p:txBody>
          <a:bodyPr/>
          <a:lstStyle/>
          <a:p>
            <a:pPr>
              <a:defRPr/>
            </a:pPr>
            <a:r>
              <a:rPr lang="en-US">
                <a:noFill/>
              </a:rPr>
              <a:t> </a:t>
            </a:r>
          </a:p>
        </p:txBody>
      </p:sp>
      <p:pic>
        <p:nvPicPr>
          <p:cNvPr id="86021" name="Picture 8"/>
          <p:cNvPicPr>
            <a:picLocks noChangeAspect="1"/>
          </p:cNvPicPr>
          <p:nvPr/>
        </p:nvPicPr>
        <p:blipFill>
          <a:blip r:embed="rId4">
            <a:extLst>
              <a:ext uri="{28A0092B-C50C-407E-A947-70E740481C1C}">
                <a14:useLocalDpi xmlns:a14="http://schemas.microsoft.com/office/drawing/2010/main" xmlns="" val="0"/>
              </a:ext>
            </a:extLst>
          </a:blip>
          <a:srcRect l="54379"/>
          <a:stretch>
            <a:fillRect/>
          </a:stretch>
        </p:blipFill>
        <p:spPr bwMode="auto">
          <a:xfrm>
            <a:off x="6192838" y="1033463"/>
            <a:ext cx="1281112" cy="1204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a:spLocks noRot="1" noChangeAspect="1" noMove="1" noResize="1" noEditPoints="1" noAdjustHandles="1" noChangeArrowheads="1" noChangeShapeType="1" noTextEdit="1"/>
          </p:cNvSpPr>
          <p:nvPr/>
        </p:nvSpPr>
        <p:spPr>
          <a:xfrm>
            <a:off x="826402" y="1032812"/>
            <a:ext cx="3379411" cy="411075"/>
          </a:xfrm>
          <a:prstGeom prst="rect">
            <a:avLst/>
          </a:prstGeom>
          <a:blipFill rotWithShape="1">
            <a:blip r:embed="rId5"/>
            <a:stretch>
              <a:fillRect l="-1625" t="-7353" b="-11765"/>
            </a:stretch>
          </a:blipFill>
        </p:spPr>
        <p:txBody>
          <a:bodyPr/>
          <a:lstStyle/>
          <a:p>
            <a:pPr>
              <a:defRPr/>
            </a:pPr>
            <a:r>
              <a:rPr lang="en-US">
                <a:noFill/>
              </a:rPr>
              <a:t> </a:t>
            </a:r>
          </a:p>
        </p:txBody>
      </p:sp>
      <p:sp>
        <p:nvSpPr>
          <p:cNvPr id="13" name="TextBox 12"/>
          <p:cNvSpPr txBox="1">
            <a:spLocks noRot="1" noChangeAspect="1" noMove="1" noResize="1" noEditPoints="1" noAdjustHandles="1" noChangeArrowheads="1" noChangeShapeType="1" noTextEdit="1"/>
          </p:cNvSpPr>
          <p:nvPr/>
        </p:nvSpPr>
        <p:spPr>
          <a:xfrm>
            <a:off x="622300" y="2705229"/>
            <a:ext cx="6540500" cy="676019"/>
          </a:xfrm>
          <a:prstGeom prst="rect">
            <a:avLst/>
          </a:prstGeom>
          <a:blipFill rotWithShape="1">
            <a:blip r:embed="rId6"/>
            <a:stretch>
              <a:fillRect l="-746" t="-4505" r="-652" b="-9009"/>
            </a:stretch>
          </a:blipFill>
        </p:spPr>
        <p:txBody>
          <a:bodyPr/>
          <a:lstStyle/>
          <a:p>
            <a:pPr>
              <a:defRPr/>
            </a:pPr>
            <a:r>
              <a:rPr lang="en-US">
                <a:noFill/>
              </a:rPr>
              <a:t> </a:t>
            </a:r>
          </a:p>
        </p:txBody>
      </p:sp>
      <p:pic>
        <p:nvPicPr>
          <p:cNvPr id="86024" name="Picture 13"/>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3892550" y="3709988"/>
            <a:ext cx="2536825" cy="2455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6025" name="TextBox 14"/>
          <p:cNvSpPr txBox="1">
            <a:spLocks noChangeArrowheads="1"/>
          </p:cNvSpPr>
          <p:nvPr/>
        </p:nvSpPr>
        <p:spPr bwMode="auto">
          <a:xfrm>
            <a:off x="6719888" y="4879975"/>
            <a:ext cx="170338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1800" b="0" dirty="0">
                <a:solidFill>
                  <a:srgbClr val="000000"/>
                </a:solidFill>
                <a:latin typeface="Calibri" pitchFamily="34" charset="0"/>
              </a:rPr>
              <a:t>Fidelity : 96.4 %</a:t>
            </a:r>
          </a:p>
        </p:txBody>
      </p:sp>
      <p:sp>
        <p:nvSpPr>
          <p:cNvPr id="86026" name="TextBox 15"/>
          <p:cNvSpPr txBox="1">
            <a:spLocks noChangeArrowheads="1"/>
          </p:cNvSpPr>
          <p:nvPr/>
        </p:nvSpPr>
        <p:spPr bwMode="auto">
          <a:xfrm>
            <a:off x="307975" y="3762375"/>
            <a:ext cx="29591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1800" b="0">
                <a:solidFill>
                  <a:srgbClr val="000000"/>
                </a:solidFill>
                <a:latin typeface="Calibri" pitchFamily="34" charset="0"/>
              </a:rPr>
              <a:t>Three qubit NOON state (GHZ state)</a:t>
            </a:r>
          </a:p>
        </p:txBody>
      </p:sp>
      <p:sp>
        <p:nvSpPr>
          <p:cNvPr id="86027"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22ED4ED2-50BF-42E2-9C6E-2EB4303C5612}" type="slidenum">
              <a:rPr lang="en-US" sz="1200" smtClean="0">
                <a:solidFill>
                  <a:srgbClr val="898989"/>
                </a:solidFill>
              </a:rPr>
              <a:pPr eaLnBrk="1" hangingPunct="1"/>
              <a:t>54</a:t>
            </a:fld>
            <a:endParaRPr lang="en-US" sz="1200" smtClean="0">
              <a:solidFill>
                <a:srgbClr val="898989"/>
              </a:solidFill>
            </a:endParaRPr>
          </a:p>
        </p:txBody>
      </p:sp>
      <p:sp>
        <p:nvSpPr>
          <p:cNvPr id="2" name="TextBox 1"/>
          <p:cNvSpPr txBox="1"/>
          <p:nvPr/>
        </p:nvSpPr>
        <p:spPr>
          <a:xfrm>
            <a:off x="487851" y="6305490"/>
            <a:ext cx="8007961" cy="400110"/>
          </a:xfrm>
          <a:prstGeom prst="rect">
            <a:avLst/>
          </a:prstGeom>
          <a:noFill/>
        </p:spPr>
        <p:txBody>
          <a:bodyPr wrap="none" rtlCol="0">
            <a:spAutoFit/>
          </a:bodyPr>
          <a:lstStyle/>
          <a:p>
            <a:r>
              <a:rPr lang="en-US" sz="2000" dirty="0" smtClean="0">
                <a:solidFill>
                  <a:srgbClr val="FF0000"/>
                </a:solidFill>
              </a:rPr>
              <a:t>This demonstrates our ability to create NOON States with high Fidelity.</a:t>
            </a:r>
            <a:endParaRPr lang="en-US" sz="2000" dirty="0">
              <a:solidFill>
                <a:srgbClr val="FF0000"/>
              </a:solidFill>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048212E-B1A8-4809-AB2E-EF0DF53CFC27}" type="slidenum">
              <a:rPr lang="en-US" smtClean="0"/>
              <a:pPr>
                <a:defRPr/>
              </a:pPr>
              <a:t>55</a:t>
            </a:fld>
            <a:endParaRPr lang="en-US"/>
          </a:p>
        </p:txBody>
      </p:sp>
      <p:sp>
        <p:nvSpPr>
          <p:cNvPr id="3" name="TextBox 2"/>
          <p:cNvSpPr txBox="1"/>
          <p:nvPr/>
        </p:nvSpPr>
        <p:spPr>
          <a:xfrm>
            <a:off x="1676400" y="2196405"/>
            <a:ext cx="6172199" cy="2246769"/>
          </a:xfrm>
          <a:prstGeom prst="rect">
            <a:avLst/>
          </a:prstGeom>
          <a:noFill/>
        </p:spPr>
        <p:txBody>
          <a:bodyPr wrap="square" rtlCol="0">
            <a:spAutoFit/>
          </a:bodyPr>
          <a:lstStyle/>
          <a:p>
            <a:r>
              <a:rPr lang="en-US" dirty="0" smtClean="0"/>
              <a:t>		</a:t>
            </a:r>
            <a:r>
              <a:rPr lang="en-US" sz="2800" b="1" dirty="0" smtClean="0">
                <a:solidFill>
                  <a:srgbClr val="000099"/>
                </a:solidFill>
              </a:rPr>
              <a:t>Summary</a:t>
            </a:r>
          </a:p>
          <a:p>
            <a:endParaRPr lang="en-US" sz="2800" b="1" dirty="0" smtClean="0">
              <a:solidFill>
                <a:srgbClr val="000099"/>
              </a:solidFill>
            </a:endParaRPr>
          </a:p>
          <a:p>
            <a:r>
              <a:rPr lang="en-US" sz="2800" b="1" dirty="0" smtClean="0">
                <a:solidFill>
                  <a:srgbClr val="FF0000"/>
                </a:solidFill>
              </a:rPr>
              <a:t>NMR is continuing to provide a test bed for many quantum Phenomenon and Quantum Algorithms.</a:t>
            </a:r>
            <a:endParaRPr lang="en-US" sz="2800" b="1" dirty="0">
              <a:solidFill>
                <a:srgbClr val="FF0000"/>
              </a:solidFill>
            </a:endParaRPr>
          </a:p>
        </p:txBody>
      </p:sp>
    </p:spTree>
    <p:extLst>
      <p:ext uri="{BB962C8B-B14F-4D97-AF65-F5344CB8AC3E}">
        <p14:creationId xmlns:p14="http://schemas.microsoft.com/office/powerpoint/2010/main" xmlns="" val="38667166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5" name="Text Box 5"/>
          <p:cNvSpPr txBox="1">
            <a:spLocks noChangeArrowheads="1"/>
          </p:cNvSpPr>
          <p:nvPr/>
        </p:nvSpPr>
        <p:spPr bwMode="auto">
          <a:xfrm>
            <a:off x="5562600" y="2362200"/>
            <a:ext cx="2917825" cy="396875"/>
          </a:xfrm>
          <a:prstGeom prst="rect">
            <a:avLst/>
          </a:prstGeom>
          <a:noFill/>
          <a:ln w="38100">
            <a:noFill/>
            <a:miter lim="800000"/>
            <a:headEnd/>
            <a:tailEnd/>
          </a:ln>
          <a:effectLst/>
        </p:spPr>
        <p:txBody>
          <a:bodyPr wrap="none" anchor="ctr">
            <a:spAutoFit/>
          </a:bodyPr>
          <a:lstStyle/>
          <a:p>
            <a:pPr algn="ctr" eaLnBrk="0" hangingPunct="0">
              <a:spcBef>
                <a:spcPct val="50000"/>
              </a:spcBef>
              <a:defRPr/>
            </a:pPr>
            <a:r>
              <a:rPr lang="en-US" sz="2000" u="sng">
                <a:solidFill>
                  <a:srgbClr val="FFFFFF"/>
                </a:solidFill>
                <a:effectLst>
                  <a:outerShdw blurRad="38100" dist="38100" dir="2700000" algn="tl">
                    <a:srgbClr val="000000"/>
                  </a:outerShdw>
                </a:effectLst>
              </a:rPr>
              <a:t>Other IISc Collaborators</a:t>
            </a:r>
            <a:endParaRPr lang="en-US" sz="2000">
              <a:solidFill>
                <a:srgbClr val="FFFFFF"/>
              </a:solidFill>
              <a:effectLst>
                <a:outerShdw blurRad="38100" dist="38100" dir="2700000" algn="tl">
                  <a:srgbClr val="000000"/>
                </a:outerShdw>
              </a:effectLst>
            </a:endParaRPr>
          </a:p>
        </p:txBody>
      </p:sp>
      <p:sp>
        <p:nvSpPr>
          <p:cNvPr id="87043" name="Rectangle 6"/>
          <p:cNvSpPr>
            <a:spLocks noChangeArrowheads="1"/>
          </p:cNvSpPr>
          <p:nvPr/>
        </p:nvSpPr>
        <p:spPr bwMode="auto">
          <a:xfrm>
            <a:off x="5562600" y="2757488"/>
            <a:ext cx="3352800" cy="91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nchor="ctr">
            <a:spAutoFit/>
          </a:bodyPr>
          <a:lstStyle/>
          <a:p>
            <a:pPr eaLnBrk="0" hangingPunct="0"/>
            <a:r>
              <a:rPr lang="en-US" sz="1800" b="0">
                <a:solidFill>
                  <a:srgbClr val="FFFF00"/>
                </a:solidFill>
              </a:rPr>
              <a:t>Prof. Apoorva Patel</a:t>
            </a:r>
          </a:p>
          <a:p>
            <a:pPr eaLnBrk="0" hangingPunct="0"/>
            <a:r>
              <a:rPr lang="en-US" sz="1800" b="0">
                <a:solidFill>
                  <a:srgbClr val="FFFF00"/>
                </a:solidFill>
              </a:rPr>
              <a:t>Prof. K.V. Ramanathan</a:t>
            </a:r>
          </a:p>
          <a:p>
            <a:pPr eaLnBrk="0" hangingPunct="0"/>
            <a:r>
              <a:rPr lang="en-US" sz="1800" b="0">
                <a:solidFill>
                  <a:srgbClr val="FFFF00"/>
                </a:solidFill>
              </a:rPr>
              <a:t>Prof. N. Suryaprakash</a:t>
            </a:r>
          </a:p>
        </p:txBody>
      </p:sp>
      <p:sp>
        <p:nvSpPr>
          <p:cNvPr id="87044" name="Text Box 9"/>
          <p:cNvSpPr txBox="1">
            <a:spLocks noChangeArrowheads="1"/>
          </p:cNvSpPr>
          <p:nvPr/>
        </p:nvSpPr>
        <p:spPr bwMode="auto">
          <a:xfrm>
            <a:off x="365125" y="2555875"/>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endParaRPr lang="en-US" sz="2400" b="0">
              <a:solidFill>
                <a:srgbClr val="000000"/>
              </a:solidFill>
            </a:endParaRPr>
          </a:p>
        </p:txBody>
      </p:sp>
      <p:sp>
        <p:nvSpPr>
          <p:cNvPr id="87045" name="Rectangle 15"/>
          <p:cNvSpPr>
            <a:spLocks noChangeArrowheads="1"/>
          </p:cNvSpPr>
          <p:nvPr/>
        </p:nvSpPr>
        <p:spPr bwMode="auto">
          <a:xfrm>
            <a:off x="685800" y="5713413"/>
            <a:ext cx="34290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endParaRPr lang="en-US" sz="1800" b="0">
              <a:solidFill>
                <a:srgbClr val="FFFF00"/>
              </a:solidFill>
            </a:endParaRPr>
          </a:p>
          <a:p>
            <a:pPr eaLnBrk="0" hangingPunct="0"/>
            <a:r>
              <a:rPr lang="en-US" sz="1800" b="0">
                <a:solidFill>
                  <a:srgbClr val="FFFF00"/>
                </a:solidFill>
              </a:rPr>
              <a:t>  </a:t>
            </a:r>
          </a:p>
        </p:txBody>
      </p:sp>
      <p:sp>
        <p:nvSpPr>
          <p:cNvPr id="87046" name="Text Box 7"/>
          <p:cNvSpPr txBox="1">
            <a:spLocks noChangeArrowheads="1"/>
          </p:cNvSpPr>
          <p:nvPr/>
        </p:nvSpPr>
        <p:spPr bwMode="auto">
          <a:xfrm>
            <a:off x="5245100" y="4051300"/>
            <a:ext cx="3708400" cy="173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1800" b="0">
                <a:solidFill>
                  <a:srgbClr val="FFFF00"/>
                </a:solidFill>
              </a:rPr>
              <a:t>Prof. Malcolm H. Levitt   - UK</a:t>
            </a:r>
          </a:p>
          <a:p>
            <a:pPr eaLnBrk="1" hangingPunct="1"/>
            <a:r>
              <a:rPr lang="en-US" sz="1800" b="0">
                <a:solidFill>
                  <a:srgbClr val="FFFF00"/>
                </a:solidFill>
              </a:rPr>
              <a:t>Prof. P.Panigrahi         IISER Kolkata</a:t>
            </a:r>
          </a:p>
          <a:p>
            <a:pPr eaLnBrk="1" hangingPunct="1"/>
            <a:r>
              <a:rPr lang="en-US" sz="1800" b="0">
                <a:solidFill>
                  <a:srgbClr val="FFFF00"/>
                </a:solidFill>
              </a:rPr>
              <a:t>Prof. Arun K. Pati       HRI-Allahabad</a:t>
            </a:r>
          </a:p>
          <a:p>
            <a:pPr eaLnBrk="1" hangingPunct="1"/>
            <a:r>
              <a:rPr lang="en-US" sz="1800" b="0">
                <a:solidFill>
                  <a:srgbClr val="FFFF00"/>
                </a:solidFill>
              </a:rPr>
              <a:t>Prof. Aditi Sen            HRI-Allahabad</a:t>
            </a:r>
          </a:p>
          <a:p>
            <a:pPr eaLnBrk="1" hangingPunct="1"/>
            <a:r>
              <a:rPr lang="en-US" sz="1800" b="0">
                <a:solidFill>
                  <a:srgbClr val="FFFF00"/>
                </a:solidFill>
              </a:rPr>
              <a:t>Prof. Ujjwal Sen         HRI-Allahabad</a:t>
            </a:r>
          </a:p>
          <a:p>
            <a:pPr eaLnBrk="1" hangingPunct="1"/>
            <a:r>
              <a:rPr lang="en-US" sz="1800" b="0">
                <a:solidFill>
                  <a:srgbClr val="FFFF00"/>
                </a:solidFill>
              </a:rPr>
              <a:t>Mr. Ashok Ajoy          BITS-Goa-MIT</a:t>
            </a:r>
          </a:p>
        </p:txBody>
      </p:sp>
      <p:grpSp>
        <p:nvGrpSpPr>
          <p:cNvPr id="2" name="Group 10"/>
          <p:cNvGrpSpPr>
            <a:grpSpLocks/>
          </p:cNvGrpSpPr>
          <p:nvPr/>
        </p:nvGrpSpPr>
        <p:grpSpPr bwMode="auto">
          <a:xfrm>
            <a:off x="381000" y="1066800"/>
            <a:ext cx="4953000" cy="4333875"/>
            <a:chOff x="2688" y="2380"/>
            <a:chExt cx="3120" cy="2517"/>
          </a:xfrm>
        </p:grpSpPr>
        <p:sp>
          <p:nvSpPr>
            <p:cNvPr id="87057" name="Rectangle 11"/>
            <p:cNvSpPr>
              <a:spLocks noChangeArrowheads="1"/>
            </p:cNvSpPr>
            <p:nvPr/>
          </p:nvSpPr>
          <p:spPr bwMode="auto">
            <a:xfrm>
              <a:off x="2688" y="2659"/>
              <a:ext cx="2592" cy="11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nchor="ctr">
              <a:spAutoFit/>
            </a:bodyPr>
            <a:lstStyle/>
            <a:p>
              <a:pPr eaLnBrk="0" hangingPunct="0"/>
              <a:r>
                <a:rPr lang="en-US" sz="1800" b="0">
                  <a:solidFill>
                    <a:srgbClr val="FFFF00"/>
                  </a:solidFill>
                </a:rPr>
                <a:t>Prof. Arvind</a:t>
              </a:r>
            </a:p>
            <a:p>
              <a:pPr eaLnBrk="0" hangingPunct="0"/>
              <a:r>
                <a:rPr lang="en-US" sz="1800" b="0">
                  <a:solidFill>
                    <a:srgbClr val="FFFF00"/>
                  </a:solidFill>
                </a:rPr>
                <a:t>Prof. Kavita Dorai</a:t>
              </a:r>
            </a:p>
            <a:p>
              <a:pPr eaLnBrk="0" hangingPunct="0"/>
              <a:r>
                <a:rPr lang="en-US" sz="1800" b="0">
                  <a:solidFill>
                    <a:srgbClr val="FFFF00"/>
                  </a:solidFill>
                </a:rPr>
                <a:t>Prof. T.S. Mahesh</a:t>
              </a:r>
            </a:p>
            <a:p>
              <a:pPr eaLnBrk="0" hangingPunct="0"/>
              <a:r>
                <a:rPr lang="en-US" sz="1800" b="0">
                  <a:solidFill>
                    <a:srgbClr val="FFFF00"/>
                  </a:solidFill>
                </a:rPr>
                <a:t>Dr. Neeraj Sinha</a:t>
              </a:r>
            </a:p>
            <a:p>
              <a:pPr eaLnBrk="0" hangingPunct="0"/>
              <a:r>
                <a:rPr lang="en-US" sz="1800" b="0">
                  <a:solidFill>
                    <a:srgbClr val="FFFF00"/>
                  </a:solidFill>
                </a:rPr>
                <a:t>Dr. K.V.R.M.Murali</a:t>
              </a:r>
            </a:p>
            <a:p>
              <a:pPr eaLnBrk="0" hangingPunct="0"/>
              <a:r>
                <a:rPr lang="en-US" sz="1800" b="0">
                  <a:solidFill>
                    <a:srgbClr val="FFFF00"/>
                  </a:solidFill>
                </a:rPr>
                <a:t>Dr. Ranabir Das</a:t>
              </a:r>
            </a:p>
            <a:p>
              <a:pPr eaLnBrk="0" hangingPunct="0"/>
              <a:r>
                <a:rPr lang="en-US" sz="1800" b="0">
                  <a:solidFill>
                    <a:srgbClr val="FFFF00"/>
                  </a:solidFill>
                </a:rPr>
                <a:t>Dr. Rangeet Bhattacharyya </a:t>
              </a:r>
            </a:p>
          </p:txBody>
        </p:sp>
        <p:sp>
          <p:nvSpPr>
            <p:cNvPr id="87058" name="Rectangle 12"/>
            <p:cNvSpPr>
              <a:spLocks noChangeArrowheads="1"/>
            </p:cNvSpPr>
            <p:nvPr/>
          </p:nvSpPr>
          <p:spPr bwMode="auto">
            <a:xfrm>
              <a:off x="4320" y="2659"/>
              <a:ext cx="1232" cy="11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nchor="ctr">
              <a:spAutoFit/>
            </a:bodyPr>
            <a:lstStyle/>
            <a:p>
              <a:pPr eaLnBrk="0" hangingPunct="0"/>
              <a:r>
                <a:rPr lang="en-US" sz="1800" b="0">
                  <a:solidFill>
                    <a:srgbClr val="FFFF00"/>
                  </a:solidFill>
                </a:rPr>
                <a:t>- IISER Mohali</a:t>
              </a:r>
            </a:p>
            <a:p>
              <a:pPr eaLnBrk="0" hangingPunct="0">
                <a:buFontTx/>
                <a:buChar char="-"/>
              </a:pPr>
              <a:r>
                <a:rPr lang="en-US" sz="1800" b="0">
                  <a:solidFill>
                    <a:srgbClr val="FFFF00"/>
                  </a:solidFill>
                </a:rPr>
                <a:t> IISER Mohali</a:t>
              </a:r>
            </a:p>
            <a:p>
              <a:pPr eaLnBrk="0" hangingPunct="0">
                <a:buFontTx/>
                <a:buChar char="-"/>
              </a:pPr>
              <a:r>
                <a:rPr lang="en-US" sz="1800" b="0">
                  <a:solidFill>
                    <a:srgbClr val="FFFF00"/>
                  </a:solidFill>
                </a:rPr>
                <a:t> IISER  Pune</a:t>
              </a:r>
            </a:p>
            <a:p>
              <a:pPr eaLnBrk="0" hangingPunct="0"/>
              <a:r>
                <a:rPr lang="en-US" sz="1800" b="0">
                  <a:solidFill>
                    <a:srgbClr val="FFFF00"/>
                  </a:solidFill>
                </a:rPr>
                <a:t>- CBMR  Lucknow</a:t>
              </a:r>
            </a:p>
            <a:p>
              <a:pPr eaLnBrk="0" hangingPunct="0">
                <a:buFontTx/>
                <a:buChar char="-"/>
              </a:pPr>
              <a:r>
                <a:rPr lang="en-US" sz="1800" b="0">
                  <a:solidFill>
                    <a:srgbClr val="FFFF00"/>
                  </a:solidFill>
                </a:rPr>
                <a:t> IBM, Bangalore</a:t>
              </a:r>
            </a:p>
            <a:p>
              <a:pPr eaLnBrk="0" hangingPunct="0">
                <a:buFontTx/>
                <a:buChar char="-"/>
              </a:pPr>
              <a:r>
                <a:rPr lang="en-US" sz="1800" b="0">
                  <a:solidFill>
                    <a:srgbClr val="FFFF00"/>
                  </a:solidFill>
                </a:rPr>
                <a:t> NCIF/NIH  USA</a:t>
              </a:r>
            </a:p>
            <a:p>
              <a:pPr eaLnBrk="0" hangingPunct="0">
                <a:buFontTx/>
                <a:buChar char="-"/>
              </a:pPr>
              <a:r>
                <a:rPr lang="en-US" sz="1800" b="0">
                  <a:solidFill>
                    <a:srgbClr val="FFFF00"/>
                  </a:solidFill>
                </a:rPr>
                <a:t> IISER Kolkata</a:t>
              </a:r>
            </a:p>
          </p:txBody>
        </p:sp>
        <p:sp>
          <p:nvSpPr>
            <p:cNvPr id="107533" name="Text Box 13"/>
            <p:cNvSpPr txBox="1">
              <a:spLocks noChangeArrowheads="1"/>
            </p:cNvSpPr>
            <p:nvPr/>
          </p:nvSpPr>
          <p:spPr bwMode="auto">
            <a:xfrm>
              <a:off x="3908" y="2380"/>
              <a:ext cx="168" cy="284"/>
            </a:xfrm>
            <a:prstGeom prst="rect">
              <a:avLst/>
            </a:prstGeom>
            <a:noFill/>
            <a:ln w="38100">
              <a:noFill/>
              <a:miter lim="800000"/>
              <a:headEnd/>
              <a:tailEnd/>
            </a:ln>
            <a:effectLst/>
          </p:spPr>
          <p:txBody>
            <a:bodyPr wrap="none" anchor="ctr">
              <a:spAutoFit/>
            </a:bodyPr>
            <a:lstStyle/>
            <a:p>
              <a:pPr algn="ctr" eaLnBrk="0" hangingPunct="0">
                <a:spcBef>
                  <a:spcPct val="50000"/>
                </a:spcBef>
                <a:defRPr/>
              </a:pPr>
              <a:r>
                <a:rPr lang="en-US" sz="2600" u="sng">
                  <a:solidFill>
                    <a:srgbClr val="FFFFFF"/>
                  </a:solidFill>
                  <a:effectLst>
                    <a:outerShdw blurRad="38100" dist="38100" dir="2700000" algn="tl">
                      <a:srgbClr val="000000"/>
                    </a:outerShdw>
                  </a:effectLst>
                </a:rPr>
                <a:t> </a:t>
              </a:r>
            </a:p>
          </p:txBody>
        </p:sp>
        <p:sp>
          <p:nvSpPr>
            <p:cNvPr id="87060" name="Rectangle 14"/>
            <p:cNvSpPr>
              <a:spLocks noChangeArrowheads="1"/>
            </p:cNvSpPr>
            <p:nvPr/>
          </p:nvSpPr>
          <p:spPr bwMode="auto">
            <a:xfrm>
              <a:off x="2688" y="3781"/>
              <a:ext cx="3120" cy="1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r>
                <a:rPr lang="en-US" sz="2000" b="0">
                  <a:solidFill>
                    <a:srgbClr val="FFFF00"/>
                  </a:solidFill>
                </a:rPr>
                <a:t>Dr.Arindam Ghosh          - </a:t>
              </a:r>
              <a:r>
                <a:rPr lang="en-US" sz="1800" b="0">
                  <a:solidFill>
                    <a:srgbClr val="FFFF00"/>
                  </a:solidFill>
                </a:rPr>
                <a:t>NISER Bhubaneswar</a:t>
              </a:r>
            </a:p>
            <a:p>
              <a:pPr eaLnBrk="0" hangingPunct="0"/>
              <a:r>
                <a:rPr lang="en-US" sz="2000" b="0">
                  <a:solidFill>
                    <a:srgbClr val="FFFF00"/>
                  </a:solidFill>
                </a:rPr>
                <a:t>Dr. Avik Mitra	            - Philips Bangalore</a:t>
              </a:r>
            </a:p>
            <a:p>
              <a:pPr eaLnBrk="0" hangingPunct="0"/>
              <a:r>
                <a:rPr lang="en-US" sz="2000" b="0">
                  <a:solidFill>
                    <a:srgbClr val="FFFF00"/>
                  </a:solidFill>
                </a:rPr>
                <a:t>Dr. T. Gopinath	            - Univ. Minnesota</a:t>
              </a:r>
            </a:p>
            <a:p>
              <a:pPr eaLnBrk="0" hangingPunct="0"/>
              <a:r>
                <a:rPr lang="en-US" sz="2000" b="0">
                  <a:solidFill>
                    <a:srgbClr val="FFFF00"/>
                  </a:solidFill>
                </a:rPr>
                <a:t>Dr. Pranaw Rungta          - IISER Mohali</a:t>
              </a:r>
            </a:p>
            <a:p>
              <a:pPr eaLnBrk="0" hangingPunct="0"/>
              <a:r>
                <a:rPr lang="en-US" sz="2000" b="0">
                  <a:solidFill>
                    <a:srgbClr val="FFFF00"/>
                  </a:solidFill>
                </a:rPr>
                <a:t>Dr. Tathagat Tulsi           – IIT Bombay</a:t>
              </a:r>
            </a:p>
            <a:p>
              <a:pPr eaLnBrk="0" hangingPunct="0"/>
              <a:endParaRPr lang="en-US" sz="2000" b="0">
                <a:solidFill>
                  <a:srgbClr val="FFFF00"/>
                </a:solidFill>
              </a:endParaRPr>
            </a:p>
          </p:txBody>
        </p:sp>
      </p:grpSp>
      <p:sp>
        <p:nvSpPr>
          <p:cNvPr id="87048" name="Text Box 13"/>
          <p:cNvSpPr txBox="1">
            <a:spLocks noChangeArrowheads="1"/>
          </p:cNvSpPr>
          <p:nvPr/>
        </p:nvSpPr>
        <p:spPr bwMode="auto">
          <a:xfrm>
            <a:off x="2819400" y="228600"/>
            <a:ext cx="3548063"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3200" u="sng">
                <a:solidFill>
                  <a:srgbClr val="FFFF00"/>
                </a:solidFill>
              </a:rPr>
              <a:t>Acknowledgements</a:t>
            </a:r>
          </a:p>
        </p:txBody>
      </p:sp>
      <p:sp>
        <p:nvSpPr>
          <p:cNvPr id="107527" name="Text Box 7"/>
          <p:cNvSpPr txBox="1">
            <a:spLocks noChangeArrowheads="1"/>
          </p:cNvSpPr>
          <p:nvPr/>
        </p:nvSpPr>
        <p:spPr bwMode="auto">
          <a:xfrm>
            <a:off x="5334000" y="3746500"/>
            <a:ext cx="3657600" cy="396875"/>
          </a:xfrm>
          <a:prstGeom prst="rect">
            <a:avLst/>
          </a:prstGeom>
          <a:noFill/>
          <a:ln w="38100">
            <a:noFill/>
            <a:miter lim="800000"/>
            <a:headEnd/>
            <a:tailEnd/>
          </a:ln>
          <a:effectLst/>
        </p:spPr>
        <p:txBody>
          <a:bodyPr anchor="ctr">
            <a:spAutoFit/>
          </a:bodyPr>
          <a:lstStyle/>
          <a:p>
            <a:pPr algn="ctr" eaLnBrk="0" hangingPunct="0">
              <a:spcBef>
                <a:spcPct val="50000"/>
              </a:spcBef>
              <a:defRPr/>
            </a:pPr>
            <a:r>
              <a:rPr lang="en-US" sz="2000" u="sng">
                <a:solidFill>
                  <a:srgbClr val="FFFFFF"/>
                </a:solidFill>
                <a:effectLst>
                  <a:outerShdw blurRad="38100" dist="38100" dir="2700000" algn="tl">
                    <a:srgbClr val="000000"/>
                  </a:outerShdw>
                </a:effectLst>
              </a:rPr>
              <a:t>Other Collaborators</a:t>
            </a:r>
          </a:p>
        </p:txBody>
      </p:sp>
      <p:sp>
        <p:nvSpPr>
          <p:cNvPr id="87050" name="Text Box 15"/>
          <p:cNvSpPr txBox="1">
            <a:spLocks noChangeArrowheads="1"/>
          </p:cNvSpPr>
          <p:nvPr/>
        </p:nvSpPr>
        <p:spPr bwMode="auto">
          <a:xfrm>
            <a:off x="5511800" y="5867400"/>
            <a:ext cx="2946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2000">
                <a:solidFill>
                  <a:srgbClr val="FFFFFF"/>
                </a:solidFill>
              </a:rPr>
              <a:t>Funding: DST/DAE/DBT</a:t>
            </a:r>
          </a:p>
        </p:txBody>
      </p:sp>
      <p:sp>
        <p:nvSpPr>
          <p:cNvPr id="87051" name="Text Box 16"/>
          <p:cNvSpPr txBox="1">
            <a:spLocks noChangeArrowheads="1"/>
          </p:cNvSpPr>
          <p:nvPr/>
        </p:nvSpPr>
        <p:spPr bwMode="auto">
          <a:xfrm>
            <a:off x="390525" y="1143000"/>
            <a:ext cx="43338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2000" u="sng">
                <a:solidFill>
                  <a:srgbClr val="FFFFFF"/>
                </a:solidFill>
              </a:rPr>
              <a:t>Former</a:t>
            </a:r>
            <a:r>
              <a:rPr lang="en-US" sz="2000">
                <a:solidFill>
                  <a:srgbClr val="FFFFFF"/>
                </a:solidFill>
              </a:rPr>
              <a:t>  QC- </a:t>
            </a:r>
            <a:r>
              <a:rPr lang="en-US" sz="2000" u="sng">
                <a:solidFill>
                  <a:srgbClr val="FFFFFF"/>
                </a:solidFill>
              </a:rPr>
              <a:t>IISc-Associates/Students</a:t>
            </a:r>
          </a:p>
        </p:txBody>
      </p:sp>
      <p:sp>
        <p:nvSpPr>
          <p:cNvPr id="87052" name="Text Box 17"/>
          <p:cNvSpPr txBox="1">
            <a:spLocks noChangeArrowheads="1"/>
          </p:cNvSpPr>
          <p:nvPr/>
        </p:nvSpPr>
        <p:spPr bwMode="auto">
          <a:xfrm>
            <a:off x="900113" y="5230813"/>
            <a:ext cx="3249612" cy="179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en-US" sz="2000" b="0">
                <a:solidFill>
                  <a:srgbClr val="FFFFFF"/>
                </a:solidFill>
              </a:rPr>
              <a:t>This lecture is dedicated</a:t>
            </a:r>
          </a:p>
          <a:p>
            <a:pPr algn="ctr" eaLnBrk="1" hangingPunct="1"/>
            <a:r>
              <a:rPr lang="en-US" sz="2000" b="0">
                <a:solidFill>
                  <a:srgbClr val="FFFFFF"/>
                </a:solidFill>
              </a:rPr>
              <a:t> to the memory of</a:t>
            </a:r>
            <a:r>
              <a:rPr lang="en-US" sz="2400" b="0">
                <a:solidFill>
                  <a:srgbClr val="FFFF00"/>
                </a:solidFill>
              </a:rPr>
              <a:t> </a:t>
            </a:r>
          </a:p>
          <a:p>
            <a:pPr algn="ctr" eaLnBrk="1" hangingPunct="1"/>
            <a:r>
              <a:rPr lang="en-US" sz="2400" b="0">
                <a:solidFill>
                  <a:srgbClr val="FFFF00"/>
                </a:solidFill>
              </a:rPr>
              <a:t>     </a:t>
            </a:r>
            <a:r>
              <a:rPr lang="en-US" sz="2000" b="0">
                <a:solidFill>
                  <a:srgbClr val="FFFF00"/>
                </a:solidFill>
              </a:rPr>
              <a:t>Ms. Jharana Rani Samal*</a:t>
            </a:r>
            <a:r>
              <a:rPr lang="en-US" sz="2400" b="0">
                <a:solidFill>
                  <a:srgbClr val="FFFF00"/>
                </a:solidFill>
              </a:rPr>
              <a:t> </a:t>
            </a:r>
          </a:p>
          <a:p>
            <a:pPr algn="ctr" eaLnBrk="1" hangingPunct="1"/>
            <a:r>
              <a:rPr lang="en-US" sz="2400" b="0">
                <a:solidFill>
                  <a:srgbClr val="FFFFFF"/>
                </a:solidFill>
              </a:rPr>
              <a:t>  </a:t>
            </a:r>
            <a:r>
              <a:rPr lang="en-US" sz="2000" b="0">
                <a:solidFill>
                  <a:srgbClr val="FFFFFF"/>
                </a:solidFill>
              </a:rPr>
              <a:t>(*Deceased, Nov., 12, 2009)</a:t>
            </a:r>
          </a:p>
          <a:p>
            <a:pPr algn="ctr" eaLnBrk="1" hangingPunct="1"/>
            <a:endParaRPr lang="en-US" sz="2000" b="0">
              <a:solidFill>
                <a:srgbClr val="000000"/>
              </a:solidFill>
            </a:endParaRPr>
          </a:p>
        </p:txBody>
      </p:sp>
      <p:sp>
        <p:nvSpPr>
          <p:cNvPr id="87053" name="Text Box 18"/>
          <p:cNvSpPr txBox="1">
            <a:spLocks noChangeArrowheads="1"/>
          </p:cNvSpPr>
          <p:nvPr/>
        </p:nvSpPr>
        <p:spPr bwMode="auto">
          <a:xfrm>
            <a:off x="5486400" y="1127125"/>
            <a:ext cx="3046413"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2000" u="sng">
                <a:solidFill>
                  <a:srgbClr val="FFFFFF"/>
                </a:solidFill>
              </a:rPr>
              <a:t>Recent </a:t>
            </a:r>
            <a:r>
              <a:rPr lang="en-US" sz="2000">
                <a:solidFill>
                  <a:srgbClr val="FFFFFF"/>
                </a:solidFill>
              </a:rPr>
              <a:t>QC </a:t>
            </a:r>
            <a:r>
              <a:rPr lang="en-US" sz="2000" u="sng">
                <a:solidFill>
                  <a:srgbClr val="FFFFFF"/>
                </a:solidFill>
              </a:rPr>
              <a:t>IISc - Students</a:t>
            </a:r>
          </a:p>
          <a:p>
            <a:pPr eaLnBrk="1" hangingPunct="1"/>
            <a:endParaRPr lang="en-US" sz="2000" b="0">
              <a:solidFill>
                <a:srgbClr val="FFFF00"/>
              </a:solidFill>
            </a:endParaRPr>
          </a:p>
        </p:txBody>
      </p:sp>
      <p:sp>
        <p:nvSpPr>
          <p:cNvPr id="87054" name="Text Box 21"/>
          <p:cNvSpPr txBox="1">
            <a:spLocks noChangeArrowheads="1"/>
          </p:cNvSpPr>
          <p:nvPr/>
        </p:nvSpPr>
        <p:spPr bwMode="auto">
          <a:xfrm>
            <a:off x="5257800" y="1600200"/>
            <a:ext cx="381635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2000" b="0" dirty="0">
                <a:solidFill>
                  <a:srgbClr val="FFFF00"/>
                </a:solidFill>
              </a:rPr>
              <a:t>Dr. R. </a:t>
            </a:r>
            <a:r>
              <a:rPr lang="en-US" sz="2000" b="0" dirty="0" err="1">
                <a:solidFill>
                  <a:srgbClr val="FFFF00"/>
                </a:solidFill>
              </a:rPr>
              <a:t>Koteswara</a:t>
            </a:r>
            <a:r>
              <a:rPr lang="en-US" sz="2000" b="0" dirty="0">
                <a:solidFill>
                  <a:srgbClr val="FFFF00"/>
                </a:solidFill>
              </a:rPr>
              <a:t> </a:t>
            </a:r>
            <a:r>
              <a:rPr lang="en-US" sz="2000" b="0" dirty="0" err="1">
                <a:solidFill>
                  <a:srgbClr val="FFFF00"/>
                </a:solidFill>
              </a:rPr>
              <a:t>Rao</a:t>
            </a:r>
            <a:r>
              <a:rPr lang="en-US" sz="2000" b="0" dirty="0">
                <a:solidFill>
                  <a:srgbClr val="FFFF00"/>
                </a:solidFill>
              </a:rPr>
              <a:t>   - Dortmund</a:t>
            </a:r>
          </a:p>
          <a:p>
            <a:pPr eaLnBrk="1" hangingPunct="1"/>
            <a:r>
              <a:rPr lang="en-US" sz="2000" b="0" dirty="0">
                <a:solidFill>
                  <a:srgbClr val="FFFF00"/>
                </a:solidFill>
              </a:rPr>
              <a:t> </a:t>
            </a:r>
            <a:r>
              <a:rPr lang="en-US" sz="2000" b="0" dirty="0" smtClean="0">
                <a:solidFill>
                  <a:srgbClr val="FFFF00"/>
                </a:solidFill>
              </a:rPr>
              <a:t>Dr</a:t>
            </a:r>
            <a:r>
              <a:rPr lang="en-US" sz="2000" b="0" dirty="0">
                <a:solidFill>
                  <a:srgbClr val="FFFF00"/>
                </a:solidFill>
              </a:rPr>
              <a:t>. V.S. Manu  - Univ. Minnesota</a:t>
            </a:r>
          </a:p>
        </p:txBody>
      </p:sp>
      <p:sp>
        <p:nvSpPr>
          <p:cNvPr id="87055" name="Text Box 20"/>
          <p:cNvSpPr txBox="1">
            <a:spLocks noChangeArrowheads="1"/>
          </p:cNvSpPr>
          <p:nvPr/>
        </p:nvSpPr>
        <p:spPr bwMode="auto">
          <a:xfrm>
            <a:off x="4876800" y="6248400"/>
            <a:ext cx="418465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1400">
                <a:solidFill>
                  <a:srgbClr val="FFFF00"/>
                </a:solidFill>
              </a:rPr>
              <a:t>Thanks:  NMR Research Centres at  IISc, Bangalore</a:t>
            </a:r>
          </a:p>
          <a:p>
            <a:pPr eaLnBrk="1" hangingPunct="1"/>
            <a:r>
              <a:rPr lang="en-US" sz="1400">
                <a:solidFill>
                  <a:srgbClr val="FFFF00"/>
                </a:solidFill>
              </a:rPr>
              <a:t>and IISER-Pune for spectrometer time</a:t>
            </a:r>
          </a:p>
        </p:txBody>
      </p:sp>
      <p:sp>
        <p:nvSpPr>
          <p:cNvPr id="87056"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96E8A75F-4DD5-43AD-9DE1-50EFEB18D843}" type="slidenum">
              <a:rPr lang="en-US" sz="1400" b="0" smtClean="0">
                <a:solidFill>
                  <a:srgbClr val="000000"/>
                </a:solidFill>
              </a:rPr>
              <a:pPr eaLnBrk="1" hangingPunct="1"/>
              <a:t>56</a:t>
            </a:fld>
            <a:endParaRPr lang="en-US" sz="1400" b="0" smtClean="0">
              <a:solidFill>
                <a:srgbClr val="0000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2971800" y="2667000"/>
            <a:ext cx="3429000" cy="914400"/>
          </a:xfrm>
          <a:prstGeom prst="rect">
            <a:avLst/>
          </a:prstGeom>
          <a:noFill/>
          <a:ln w="9525">
            <a:noFill/>
            <a:miter lim="800000"/>
            <a:headEnd/>
            <a:tailEnd/>
          </a:ln>
          <a:effectLst/>
        </p:spPr>
        <p:txBody>
          <a:bodyPr>
            <a:spAutoFit/>
          </a:bodyPr>
          <a:lstStyle/>
          <a:p>
            <a:pPr eaLnBrk="0" hangingPunct="0">
              <a:spcBef>
                <a:spcPct val="50000"/>
              </a:spcBef>
              <a:defRPr/>
            </a:pPr>
            <a:r>
              <a:rPr lang="en-US" sz="5400" i="1">
                <a:solidFill>
                  <a:srgbClr val="FFFF66"/>
                </a:solidFill>
                <a:effectLst>
                  <a:outerShdw blurRad="38100" dist="38100" dir="2700000" algn="tl">
                    <a:srgbClr val="000000"/>
                  </a:outerShdw>
                </a:effectLst>
              </a:rPr>
              <a:t>Thank You</a:t>
            </a:r>
          </a:p>
        </p:txBody>
      </p:sp>
      <p:sp>
        <p:nvSpPr>
          <p:cNvPr id="88067"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91019E06-1628-4BB0-A33E-ACC6C841BEF8}" type="slidenum">
              <a:rPr lang="en-US" sz="1400" b="0" smtClean="0">
                <a:solidFill>
                  <a:srgbClr val="000000"/>
                </a:solidFill>
              </a:rPr>
              <a:pPr eaLnBrk="1" hangingPunct="1"/>
              <a:t>57</a:t>
            </a:fld>
            <a:endParaRPr lang="en-US" sz="1400" b="0" smtClean="0">
              <a:solidFill>
                <a:srgbClr val="0000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4" name="Text Box 4"/>
          <p:cNvSpPr txBox="1">
            <a:spLocks noChangeArrowheads="1"/>
          </p:cNvSpPr>
          <p:nvPr/>
        </p:nvSpPr>
        <p:spPr bwMode="auto">
          <a:xfrm>
            <a:off x="1295400" y="4953000"/>
            <a:ext cx="5930900" cy="915988"/>
          </a:xfrm>
          <a:prstGeom prst="rect">
            <a:avLst/>
          </a:prstGeom>
          <a:noFill/>
          <a:ln w="9525">
            <a:noFill/>
            <a:miter lim="800000"/>
            <a:headEnd/>
            <a:tailEnd/>
          </a:ln>
          <a:effectLst/>
        </p:spPr>
        <p:txBody>
          <a:bodyPr wrap="none">
            <a:spAutoFit/>
          </a:bodyPr>
          <a:lstStyle/>
          <a:p>
            <a:r>
              <a:rPr lang="en-US" sz="1800" baseline="30000" dirty="0">
                <a:solidFill>
                  <a:srgbClr val="FF0000"/>
                </a:solidFill>
              </a:rPr>
              <a:t>1</a:t>
            </a:r>
            <a:r>
              <a:rPr lang="en-US" sz="1800" dirty="0">
                <a:solidFill>
                  <a:srgbClr val="FF0000"/>
                </a:solidFill>
              </a:rPr>
              <a:t> Indian Institute of Science, Bangalore</a:t>
            </a:r>
          </a:p>
          <a:p>
            <a:r>
              <a:rPr lang="en-US" sz="1800" baseline="30000" dirty="0">
                <a:solidFill>
                  <a:srgbClr val="FF0000"/>
                </a:solidFill>
              </a:rPr>
              <a:t>2</a:t>
            </a:r>
            <a:r>
              <a:rPr lang="en-US" sz="1800" dirty="0">
                <a:solidFill>
                  <a:srgbClr val="FF0000"/>
                </a:solidFill>
              </a:rPr>
              <a:t> Harish-Chandra Research Institute, Allahabad</a:t>
            </a:r>
          </a:p>
          <a:p>
            <a:r>
              <a:rPr lang="en-US" sz="1800" baseline="30000" dirty="0">
                <a:solidFill>
                  <a:srgbClr val="FF0000"/>
                </a:solidFill>
              </a:rPr>
              <a:t>3</a:t>
            </a:r>
            <a:r>
              <a:rPr lang="en-US" sz="1800" dirty="0">
                <a:solidFill>
                  <a:srgbClr val="FF0000"/>
                </a:solidFill>
              </a:rPr>
              <a:t> Indian Institute of Science Education and Research, </a:t>
            </a:r>
            <a:r>
              <a:rPr lang="en-US" sz="1800" dirty="0" err="1">
                <a:solidFill>
                  <a:srgbClr val="FF0000"/>
                </a:solidFill>
              </a:rPr>
              <a:t>Pune</a:t>
            </a:r>
            <a:endParaRPr lang="en-US" sz="1800" dirty="0">
              <a:solidFill>
                <a:srgbClr val="FF0000"/>
              </a:solidFill>
            </a:endParaRPr>
          </a:p>
        </p:txBody>
      </p:sp>
      <p:sp>
        <p:nvSpPr>
          <p:cNvPr id="7" name="Rectangle 6"/>
          <p:cNvSpPr/>
          <p:nvPr/>
        </p:nvSpPr>
        <p:spPr>
          <a:xfrm>
            <a:off x="152400" y="838200"/>
            <a:ext cx="8839200" cy="3170099"/>
          </a:xfrm>
          <a:prstGeom prst="rect">
            <a:avLst/>
          </a:prstGeom>
        </p:spPr>
        <p:txBody>
          <a:bodyPr wrap="square">
            <a:spAutoFit/>
          </a:bodyPr>
          <a:lstStyle/>
          <a:p>
            <a:pPr lvl="0"/>
            <a:r>
              <a:rPr lang="en-US" b="1" dirty="0" smtClean="0"/>
              <a:t>(</a:t>
            </a:r>
            <a:r>
              <a:rPr lang="en-US" b="1" dirty="0" err="1" smtClean="0"/>
              <a:t>i</a:t>
            </a:r>
            <a:r>
              <a:rPr lang="en-US" b="1" dirty="0" smtClean="0"/>
              <a:t>) </a:t>
            </a:r>
            <a:r>
              <a:rPr lang="en-US" sz="2800" b="1" dirty="0" smtClean="0">
                <a:solidFill>
                  <a:srgbClr val="FF0000"/>
                </a:solidFill>
              </a:rPr>
              <a:t>Multipartite quantum correlations reveal frustration in quantum </a:t>
            </a:r>
            <a:r>
              <a:rPr lang="en-US" sz="2800" b="1" dirty="0" err="1" smtClean="0">
                <a:solidFill>
                  <a:srgbClr val="FF0000"/>
                </a:solidFill>
              </a:rPr>
              <a:t>Ising</a:t>
            </a:r>
            <a:r>
              <a:rPr lang="en-US" sz="2800" b="1" dirty="0" smtClean="0">
                <a:solidFill>
                  <a:srgbClr val="FF0000"/>
                </a:solidFill>
              </a:rPr>
              <a:t> spin systems: Experimental demonstration.</a:t>
            </a:r>
          </a:p>
          <a:p>
            <a:pPr lvl="0"/>
            <a:endParaRPr lang="en-US" sz="2800" b="1" dirty="0" smtClean="0">
              <a:solidFill>
                <a:srgbClr val="FF0000"/>
              </a:solidFill>
            </a:endParaRPr>
          </a:p>
          <a:p>
            <a:pPr lvl="0"/>
            <a:endParaRPr lang="en-US" b="1" dirty="0" smtClean="0">
              <a:solidFill>
                <a:srgbClr val="FF0000"/>
              </a:solidFill>
            </a:endParaRPr>
          </a:p>
          <a:p>
            <a:r>
              <a:rPr lang="en-US" sz="2800" b="1" dirty="0" smtClean="0">
                <a:solidFill>
                  <a:srgbClr val="0070C0"/>
                </a:solidFill>
              </a:rPr>
              <a:t>K. Rama </a:t>
            </a:r>
            <a:r>
              <a:rPr lang="en-US" sz="2800" b="1" dirty="0" err="1" smtClean="0">
                <a:solidFill>
                  <a:srgbClr val="0070C0"/>
                </a:solidFill>
              </a:rPr>
              <a:t>Koteswara</a:t>
            </a:r>
            <a:r>
              <a:rPr lang="en-US" sz="2800" b="1" dirty="0" smtClean="0">
                <a:solidFill>
                  <a:srgbClr val="0070C0"/>
                </a:solidFill>
              </a:rPr>
              <a:t> Rao</a:t>
            </a:r>
            <a:r>
              <a:rPr lang="en-US" sz="2800" b="1" baseline="30000" dirty="0" smtClean="0">
                <a:solidFill>
                  <a:srgbClr val="0070C0"/>
                </a:solidFill>
              </a:rPr>
              <a:t>1</a:t>
            </a:r>
            <a:r>
              <a:rPr lang="en-US" sz="2800" b="1" dirty="0" smtClean="0">
                <a:solidFill>
                  <a:srgbClr val="0070C0"/>
                </a:solidFill>
              </a:rPr>
              <a:t>*, </a:t>
            </a:r>
            <a:r>
              <a:rPr lang="en-US" sz="2800" b="1" dirty="0" err="1" smtClean="0">
                <a:solidFill>
                  <a:srgbClr val="0070C0"/>
                </a:solidFill>
              </a:rPr>
              <a:t>Hemant</a:t>
            </a:r>
            <a:r>
              <a:rPr lang="en-US" sz="2800" b="1" dirty="0" smtClean="0">
                <a:solidFill>
                  <a:srgbClr val="0070C0"/>
                </a:solidFill>
              </a:rPr>
              <a:t> Katiyar</a:t>
            </a:r>
            <a:r>
              <a:rPr lang="en-US" sz="2800" b="1" baseline="30000" dirty="0" smtClean="0">
                <a:solidFill>
                  <a:srgbClr val="0070C0"/>
                </a:solidFill>
              </a:rPr>
              <a:t>2</a:t>
            </a:r>
            <a:r>
              <a:rPr lang="en-US" sz="2800" b="1" dirty="0" smtClean="0">
                <a:solidFill>
                  <a:srgbClr val="0070C0"/>
                </a:solidFill>
              </a:rPr>
              <a:t>, T. S. Mahesh</a:t>
            </a:r>
            <a:r>
              <a:rPr lang="en-US" sz="2800" b="1" baseline="30000" dirty="0" smtClean="0">
                <a:solidFill>
                  <a:srgbClr val="0070C0"/>
                </a:solidFill>
              </a:rPr>
              <a:t>2</a:t>
            </a:r>
            <a:r>
              <a:rPr lang="en-US" sz="2800" b="1" dirty="0" smtClean="0">
                <a:solidFill>
                  <a:srgbClr val="0070C0"/>
                </a:solidFill>
              </a:rPr>
              <a:t>, </a:t>
            </a:r>
            <a:r>
              <a:rPr lang="en-US" sz="2800" b="1" dirty="0" err="1" smtClean="0">
                <a:solidFill>
                  <a:srgbClr val="0070C0"/>
                </a:solidFill>
              </a:rPr>
              <a:t>Aditi</a:t>
            </a:r>
            <a:r>
              <a:rPr lang="en-US" sz="2800" b="1" dirty="0" smtClean="0">
                <a:solidFill>
                  <a:srgbClr val="0070C0"/>
                </a:solidFill>
              </a:rPr>
              <a:t> </a:t>
            </a:r>
            <a:r>
              <a:rPr lang="en-US" sz="2800" b="1" dirty="0" err="1" smtClean="0">
                <a:solidFill>
                  <a:srgbClr val="0070C0"/>
                </a:solidFill>
              </a:rPr>
              <a:t>Sen</a:t>
            </a:r>
            <a:r>
              <a:rPr lang="en-US" sz="2800" b="1" dirty="0" smtClean="0">
                <a:solidFill>
                  <a:srgbClr val="0070C0"/>
                </a:solidFill>
              </a:rPr>
              <a:t>(De)</a:t>
            </a:r>
            <a:r>
              <a:rPr lang="en-US" sz="2800" b="1" baseline="30000" dirty="0" smtClean="0">
                <a:solidFill>
                  <a:srgbClr val="0070C0"/>
                </a:solidFill>
              </a:rPr>
              <a:t>3</a:t>
            </a:r>
            <a:r>
              <a:rPr lang="en-US" sz="2800" b="1" dirty="0" smtClean="0">
                <a:solidFill>
                  <a:srgbClr val="0070C0"/>
                </a:solidFill>
              </a:rPr>
              <a:t>, </a:t>
            </a:r>
            <a:r>
              <a:rPr lang="en-US" sz="2800" b="1" dirty="0" err="1" smtClean="0">
                <a:solidFill>
                  <a:srgbClr val="0070C0"/>
                </a:solidFill>
              </a:rPr>
              <a:t>Ujjwal</a:t>
            </a:r>
            <a:r>
              <a:rPr lang="en-US" sz="2800" b="1" dirty="0" smtClean="0">
                <a:solidFill>
                  <a:srgbClr val="0070C0"/>
                </a:solidFill>
              </a:rPr>
              <a:t> Sen</a:t>
            </a:r>
            <a:r>
              <a:rPr lang="en-US" sz="2800" b="1" baseline="30000" dirty="0" smtClean="0">
                <a:solidFill>
                  <a:srgbClr val="0070C0"/>
                </a:solidFill>
              </a:rPr>
              <a:t>3</a:t>
            </a:r>
            <a:r>
              <a:rPr lang="en-US" sz="2800" b="1" dirty="0" smtClean="0">
                <a:solidFill>
                  <a:srgbClr val="0070C0"/>
                </a:solidFill>
              </a:rPr>
              <a:t> and Anil Kumar</a:t>
            </a:r>
            <a:r>
              <a:rPr lang="en-US" sz="2800" b="1" baseline="30000" dirty="0" smtClean="0">
                <a:solidFill>
                  <a:srgbClr val="0070C0"/>
                </a:solidFill>
              </a:rPr>
              <a:t>1</a:t>
            </a:r>
            <a:r>
              <a:rPr lang="en-US" sz="2800" b="1" dirty="0" smtClean="0">
                <a:solidFill>
                  <a:srgbClr val="0070C0"/>
                </a:solidFill>
              </a:rPr>
              <a:t>; </a:t>
            </a:r>
          </a:p>
          <a:p>
            <a:endParaRPr lang="en-US" b="1" dirty="0" smtClean="0">
              <a:solidFill>
                <a:srgbClr val="0070C0"/>
              </a:solidFill>
            </a:endParaRPr>
          </a:p>
          <a:p>
            <a:r>
              <a:rPr lang="en-US" b="1" dirty="0" smtClean="0">
                <a:solidFill>
                  <a:srgbClr val="0070C0"/>
                </a:solidFill>
              </a:rPr>
              <a:t>		</a:t>
            </a:r>
            <a:r>
              <a:rPr lang="en-US" sz="2400" b="1" dirty="0" smtClean="0">
                <a:solidFill>
                  <a:srgbClr val="0070C0"/>
                </a:solidFill>
              </a:rPr>
              <a:t>Phys. Rev.</a:t>
            </a:r>
            <a:r>
              <a:rPr lang="en-US" sz="2400" b="1" u="sng" dirty="0" smtClean="0">
                <a:solidFill>
                  <a:srgbClr val="0070C0"/>
                </a:solidFill>
              </a:rPr>
              <a:t> A</a:t>
            </a:r>
            <a:r>
              <a:rPr lang="en-US" sz="2400" b="1" dirty="0" smtClean="0">
                <a:solidFill>
                  <a:srgbClr val="0070C0"/>
                </a:solidFill>
              </a:rPr>
              <a:t> 88, 022312 (2013).</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TextBox 4"/>
          <p:cNvSpPr txBox="1">
            <a:spLocks noChangeArrowheads="1"/>
          </p:cNvSpPr>
          <p:nvPr/>
        </p:nvSpPr>
        <p:spPr bwMode="auto">
          <a:xfrm>
            <a:off x="358775" y="457200"/>
            <a:ext cx="8328025" cy="1754188"/>
          </a:xfrm>
          <a:prstGeom prst="rect">
            <a:avLst/>
          </a:prstGeom>
          <a:noFill/>
          <a:ln w="9525">
            <a:noFill/>
            <a:miter lim="800000"/>
            <a:headEnd/>
            <a:tailEnd/>
          </a:ln>
        </p:spPr>
        <p:txBody>
          <a:bodyPr>
            <a:spAutoFit/>
          </a:bodyPr>
          <a:lstStyle/>
          <a:p>
            <a:pPr algn="just">
              <a:lnSpc>
                <a:spcPct val="150000"/>
              </a:lnSpc>
            </a:pPr>
            <a:r>
              <a:rPr lang="en-US" sz="1800">
                <a:solidFill>
                  <a:srgbClr val="000099"/>
                </a:solidFill>
                <a:latin typeface="Arial" pitchFamily="34" charset="0"/>
                <a:cs typeface="Arial" pitchFamily="34" charset="0"/>
              </a:rPr>
              <a:t>A spin system is frustrated when the minimum of the system energy does not correspond to the minimum of all local interactions. Frustration in electronic spin systems leads to exotic materials such as spin glasses and spin ice materials.</a:t>
            </a:r>
          </a:p>
        </p:txBody>
      </p:sp>
      <p:sp>
        <p:nvSpPr>
          <p:cNvPr id="6" name="TextBox 5"/>
          <p:cNvSpPr txBox="1">
            <a:spLocks noRot="1" noChangeAspect="1" noMove="1" noResize="1" noEditPoints="1" noAdjustHandles="1" noChangeArrowheads="1" noChangeShapeType="1" noTextEdit="1"/>
          </p:cNvSpPr>
          <p:nvPr/>
        </p:nvSpPr>
        <p:spPr>
          <a:xfrm>
            <a:off x="533400" y="3059668"/>
            <a:ext cx="5932458" cy="369332"/>
          </a:xfrm>
          <a:prstGeom prst="rect">
            <a:avLst/>
          </a:prstGeom>
          <a:blipFill rotWithShape="1">
            <a:blip r:embed="rId2"/>
            <a:stretch>
              <a:fillRect t="-8197" r="-822" b="-24590"/>
            </a:stretch>
          </a:blipFill>
        </p:spPr>
        <p:txBody>
          <a:bodyPr/>
          <a:lstStyle/>
          <a:p>
            <a:pPr fontAlgn="auto">
              <a:spcBef>
                <a:spcPts val="0"/>
              </a:spcBef>
              <a:spcAft>
                <a:spcPts val="0"/>
              </a:spcAft>
              <a:defRPr/>
            </a:pPr>
            <a:r>
              <a:rPr lang="en-US" sz="1800" b="0">
                <a:noFill/>
                <a:latin typeface="+mn-lt"/>
              </a:rPr>
              <a:t> </a:t>
            </a:r>
          </a:p>
        </p:txBody>
      </p:sp>
      <p:grpSp>
        <p:nvGrpSpPr>
          <p:cNvPr id="2" name="Group 7"/>
          <p:cNvGrpSpPr>
            <a:grpSpLocks/>
          </p:cNvGrpSpPr>
          <p:nvPr/>
        </p:nvGrpSpPr>
        <p:grpSpPr bwMode="auto">
          <a:xfrm>
            <a:off x="1198563" y="3875088"/>
            <a:ext cx="4019550" cy="368300"/>
            <a:chOff x="3919201" y="6065222"/>
            <a:chExt cx="4019049" cy="369332"/>
          </a:xfrm>
        </p:grpSpPr>
        <p:sp>
          <p:nvSpPr>
            <p:cNvPr id="395269" name="TextBox 8"/>
            <p:cNvSpPr txBox="1">
              <a:spLocks noChangeArrowheads="1"/>
            </p:cNvSpPr>
            <p:nvPr/>
          </p:nvSpPr>
          <p:spPr bwMode="auto">
            <a:xfrm>
              <a:off x="3919201" y="6065222"/>
              <a:ext cx="4019049" cy="369332"/>
            </a:xfrm>
            <a:prstGeom prst="rect">
              <a:avLst/>
            </a:prstGeom>
            <a:noFill/>
            <a:ln w="9525">
              <a:noFill/>
              <a:miter lim="800000"/>
              <a:headEnd/>
              <a:tailEnd/>
            </a:ln>
          </p:spPr>
          <p:txBody>
            <a:bodyPr wrap="none">
              <a:spAutoFit/>
            </a:bodyPr>
            <a:lstStyle/>
            <a:p>
              <a:r>
                <a:rPr lang="en-US" sz="1800">
                  <a:solidFill>
                    <a:srgbClr val="000099"/>
                  </a:solidFill>
                  <a:latin typeface="Arial" pitchFamily="34" charset="0"/>
                  <a:cs typeface="Arial" pitchFamily="34" charset="0"/>
                </a:rPr>
                <a:t>If J is negative          Ferromagnetic</a:t>
              </a:r>
            </a:p>
          </p:txBody>
        </p:sp>
        <p:cxnSp>
          <p:nvCxnSpPr>
            <p:cNvPr id="10" name="Straight Arrow Connector 9"/>
            <p:cNvCxnSpPr/>
            <p:nvPr/>
          </p:nvCxnSpPr>
          <p:spPr>
            <a:xfrm>
              <a:off x="5738249" y="6262624"/>
              <a:ext cx="380953"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grpSp>
        <p:nvGrpSpPr>
          <p:cNvPr id="3" name="Group 55"/>
          <p:cNvGrpSpPr>
            <a:grpSpLocks/>
          </p:cNvGrpSpPr>
          <p:nvPr/>
        </p:nvGrpSpPr>
        <p:grpSpPr bwMode="auto">
          <a:xfrm>
            <a:off x="1114425" y="5192713"/>
            <a:ext cx="4408488" cy="369887"/>
            <a:chOff x="1382970" y="5367479"/>
            <a:chExt cx="4408002" cy="369332"/>
          </a:xfrm>
        </p:grpSpPr>
        <p:sp>
          <p:nvSpPr>
            <p:cNvPr id="395272" name="TextBox 20"/>
            <p:cNvSpPr txBox="1">
              <a:spLocks noChangeArrowheads="1"/>
            </p:cNvSpPr>
            <p:nvPr/>
          </p:nvSpPr>
          <p:spPr bwMode="auto">
            <a:xfrm>
              <a:off x="1382970" y="5367479"/>
              <a:ext cx="4408002" cy="369332"/>
            </a:xfrm>
            <a:prstGeom prst="rect">
              <a:avLst/>
            </a:prstGeom>
            <a:noFill/>
            <a:ln w="9525">
              <a:noFill/>
              <a:miter lim="800000"/>
              <a:headEnd/>
              <a:tailEnd/>
            </a:ln>
          </p:spPr>
          <p:txBody>
            <a:bodyPr wrap="none">
              <a:spAutoFit/>
            </a:bodyPr>
            <a:lstStyle/>
            <a:p>
              <a:r>
                <a:rPr lang="en-US" sz="1800">
                  <a:solidFill>
                    <a:srgbClr val="000099"/>
                  </a:solidFill>
                  <a:latin typeface="Arial" pitchFamily="34" charset="0"/>
                  <a:cs typeface="Arial" pitchFamily="34" charset="0"/>
                </a:rPr>
                <a:t>If J is positive          Anti-ferromagnetic</a:t>
              </a:r>
            </a:p>
          </p:txBody>
        </p:sp>
        <p:cxnSp>
          <p:nvCxnSpPr>
            <p:cNvPr id="22" name="Straight Arrow Connector 21"/>
            <p:cNvCxnSpPr/>
            <p:nvPr/>
          </p:nvCxnSpPr>
          <p:spPr>
            <a:xfrm>
              <a:off x="3127441" y="5552937"/>
              <a:ext cx="382545"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395274" name="TextBox 23"/>
          <p:cNvSpPr txBox="1">
            <a:spLocks noChangeArrowheads="1"/>
          </p:cNvSpPr>
          <p:nvPr/>
        </p:nvSpPr>
        <p:spPr bwMode="auto">
          <a:xfrm>
            <a:off x="1752600" y="5867400"/>
            <a:ext cx="2916238" cy="369888"/>
          </a:xfrm>
          <a:prstGeom prst="rect">
            <a:avLst/>
          </a:prstGeom>
          <a:noFill/>
          <a:ln w="9525">
            <a:noFill/>
            <a:miter lim="800000"/>
            <a:headEnd/>
            <a:tailEnd/>
          </a:ln>
        </p:spPr>
        <p:txBody>
          <a:bodyPr wrap="none">
            <a:spAutoFit/>
          </a:bodyPr>
          <a:lstStyle/>
          <a:p>
            <a:r>
              <a:rPr lang="en-US" sz="1800">
                <a:solidFill>
                  <a:srgbClr val="006600"/>
                </a:solidFill>
                <a:latin typeface="Arial" pitchFamily="34" charset="0"/>
                <a:cs typeface="Arial" pitchFamily="34" charset="0"/>
              </a:rPr>
              <a:t>The system is frustrated </a:t>
            </a:r>
          </a:p>
        </p:txBody>
      </p:sp>
      <p:pic>
        <p:nvPicPr>
          <p:cNvPr id="395275" name="Picture 2"/>
          <p:cNvPicPr>
            <a:picLocks noChangeAspect="1" noChangeArrowheads="1"/>
          </p:cNvPicPr>
          <p:nvPr/>
        </p:nvPicPr>
        <p:blipFill>
          <a:blip r:embed="rId3"/>
          <a:srcRect b="63722"/>
          <a:stretch>
            <a:fillRect/>
          </a:stretch>
        </p:blipFill>
        <p:spPr bwMode="auto">
          <a:xfrm>
            <a:off x="6705600" y="3405188"/>
            <a:ext cx="1662113" cy="1228725"/>
          </a:xfrm>
          <a:prstGeom prst="rect">
            <a:avLst/>
          </a:prstGeom>
          <a:noFill/>
          <a:ln w="9525">
            <a:noFill/>
            <a:miter lim="800000"/>
            <a:headEnd/>
            <a:tailEnd/>
          </a:ln>
        </p:spPr>
      </p:pic>
      <p:pic>
        <p:nvPicPr>
          <p:cNvPr id="395276" name="Picture 3"/>
          <p:cNvPicPr>
            <a:picLocks noChangeAspect="1" noChangeArrowheads="1"/>
          </p:cNvPicPr>
          <p:nvPr/>
        </p:nvPicPr>
        <p:blipFill>
          <a:blip r:embed="rId3"/>
          <a:srcRect t="63879"/>
          <a:stretch>
            <a:fillRect/>
          </a:stretch>
        </p:blipFill>
        <p:spPr bwMode="auto">
          <a:xfrm>
            <a:off x="6781800" y="4984750"/>
            <a:ext cx="1819275" cy="1339850"/>
          </a:xfrm>
          <a:prstGeom prst="rect">
            <a:avLst/>
          </a:prstGeom>
          <a:noFill/>
          <a:ln w="9525">
            <a:noFill/>
            <a:miter lim="800000"/>
            <a:headEnd/>
            <a:tailEnd/>
          </a:ln>
        </p:spPr>
      </p:pic>
      <p:sp>
        <p:nvSpPr>
          <p:cNvPr id="395277" name="TextBox 51"/>
          <p:cNvSpPr txBox="1">
            <a:spLocks noChangeArrowheads="1"/>
          </p:cNvSpPr>
          <p:nvPr/>
        </p:nvSpPr>
        <p:spPr bwMode="auto">
          <a:xfrm>
            <a:off x="381000" y="2495550"/>
            <a:ext cx="3929063" cy="400050"/>
          </a:xfrm>
          <a:prstGeom prst="rect">
            <a:avLst/>
          </a:prstGeom>
          <a:noFill/>
          <a:ln w="9525">
            <a:noFill/>
            <a:miter lim="800000"/>
            <a:headEnd/>
            <a:tailEnd/>
          </a:ln>
        </p:spPr>
        <p:txBody>
          <a:bodyPr wrap="none">
            <a:spAutoFit/>
          </a:bodyPr>
          <a:lstStyle/>
          <a:p>
            <a:r>
              <a:rPr lang="en-US" sz="2000">
                <a:solidFill>
                  <a:srgbClr val="800000"/>
                </a:solidFill>
                <a:latin typeface="Arial" pitchFamily="34" charset="0"/>
                <a:cs typeface="Arial" pitchFamily="34" charset="0"/>
              </a:rPr>
              <a:t>3-spin transverse Ising system</a:t>
            </a:r>
          </a:p>
        </p:txBody>
      </p:sp>
      <p:sp>
        <p:nvSpPr>
          <p:cNvPr id="53" name="TextBox 52"/>
          <p:cNvSpPr txBox="1">
            <a:spLocks noRot="1" noChangeAspect="1" noMove="1" noResize="1" noEditPoints="1" noAdjustHandles="1" noChangeArrowheads="1" noChangeShapeType="1" noTextEdit="1"/>
          </p:cNvSpPr>
          <p:nvPr/>
        </p:nvSpPr>
        <p:spPr>
          <a:xfrm>
            <a:off x="5105400" y="3440668"/>
            <a:ext cx="825867" cy="369332"/>
          </a:xfrm>
          <a:prstGeom prst="rect">
            <a:avLst/>
          </a:prstGeom>
          <a:blipFill rotWithShape="1">
            <a:blip r:embed="rId4"/>
            <a:stretch>
              <a:fillRect t="-8197" r="-10370" b="-24590"/>
            </a:stretch>
          </a:blipFill>
        </p:spPr>
        <p:txBody>
          <a:bodyPr/>
          <a:lstStyle/>
          <a:p>
            <a:pPr fontAlgn="auto">
              <a:spcBef>
                <a:spcPts val="0"/>
              </a:spcBef>
              <a:spcAft>
                <a:spcPts val="0"/>
              </a:spcAft>
              <a:defRPr/>
            </a:pPr>
            <a:r>
              <a:rPr lang="en-US" sz="1800" b="0">
                <a:noFill/>
                <a:latin typeface="+mn-lt"/>
              </a:rPr>
              <a:t> </a:t>
            </a:r>
          </a:p>
        </p:txBody>
      </p:sp>
      <p:sp>
        <p:nvSpPr>
          <p:cNvPr id="395279" name="TextBox 54"/>
          <p:cNvSpPr txBox="1">
            <a:spLocks noChangeArrowheads="1"/>
          </p:cNvSpPr>
          <p:nvPr/>
        </p:nvSpPr>
        <p:spPr bwMode="auto">
          <a:xfrm>
            <a:off x="1611313" y="4375150"/>
            <a:ext cx="3416300" cy="368300"/>
          </a:xfrm>
          <a:prstGeom prst="rect">
            <a:avLst/>
          </a:prstGeom>
          <a:noFill/>
          <a:ln w="9525">
            <a:noFill/>
            <a:miter lim="800000"/>
            <a:headEnd/>
            <a:tailEnd/>
          </a:ln>
        </p:spPr>
        <p:txBody>
          <a:bodyPr wrap="none">
            <a:spAutoFit/>
          </a:bodyPr>
          <a:lstStyle/>
          <a:p>
            <a:r>
              <a:rPr lang="en-US" sz="1800">
                <a:solidFill>
                  <a:srgbClr val="006600"/>
                </a:solidFill>
                <a:latin typeface="Arial" pitchFamily="34" charset="0"/>
                <a:cs typeface="Arial" pitchFamily="34" charset="0"/>
              </a:rPr>
              <a:t>The system is non-frustrated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2200275" y="930275"/>
            <a:ext cx="40544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r>
              <a:rPr lang="en-US" sz="2400">
                <a:solidFill>
                  <a:schemeClr val="bg1"/>
                </a:solidFill>
              </a:rPr>
              <a:t>NMR sample has ~ 10</a:t>
            </a:r>
            <a:r>
              <a:rPr lang="en-US" sz="2400" baseline="30000">
                <a:solidFill>
                  <a:schemeClr val="bg1"/>
                </a:solidFill>
              </a:rPr>
              <a:t>18</a:t>
            </a:r>
            <a:r>
              <a:rPr lang="en-US" sz="2400">
                <a:solidFill>
                  <a:schemeClr val="bg1"/>
                </a:solidFill>
              </a:rPr>
              <a:t> spins.</a:t>
            </a:r>
          </a:p>
        </p:txBody>
      </p:sp>
      <p:sp>
        <p:nvSpPr>
          <p:cNvPr id="40963" name="Line 3"/>
          <p:cNvSpPr>
            <a:spLocks noChangeShapeType="1"/>
          </p:cNvSpPr>
          <p:nvPr/>
        </p:nvSpPr>
        <p:spPr bwMode="auto">
          <a:xfrm>
            <a:off x="4191000" y="1387475"/>
            <a:ext cx="0" cy="381000"/>
          </a:xfrm>
          <a:prstGeom prst="line">
            <a:avLst/>
          </a:prstGeom>
          <a:noFill/>
          <a:ln w="38100">
            <a:solidFill>
              <a:srgbClr val="FFFF00"/>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en-US"/>
          </a:p>
        </p:txBody>
      </p:sp>
      <p:sp>
        <p:nvSpPr>
          <p:cNvPr id="40964" name="Text Box 4"/>
          <p:cNvSpPr txBox="1">
            <a:spLocks noChangeArrowheads="1"/>
          </p:cNvSpPr>
          <p:nvPr/>
        </p:nvSpPr>
        <p:spPr bwMode="auto">
          <a:xfrm>
            <a:off x="1870075" y="1738313"/>
            <a:ext cx="4638675"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r>
              <a:rPr lang="en-US" sz="2400">
                <a:solidFill>
                  <a:srgbClr val="FFFF00"/>
                </a:solidFill>
              </a:rPr>
              <a:t>Do we have 10</a:t>
            </a:r>
            <a:r>
              <a:rPr lang="en-US" sz="2400" baseline="30000">
                <a:solidFill>
                  <a:srgbClr val="FFFF00"/>
                </a:solidFill>
              </a:rPr>
              <a:t>18</a:t>
            </a:r>
            <a:r>
              <a:rPr lang="en-US" sz="2400">
                <a:solidFill>
                  <a:srgbClr val="FFFF00"/>
                </a:solidFill>
              </a:rPr>
              <a:t> qubits?</a:t>
            </a:r>
          </a:p>
          <a:p>
            <a:pPr algn="ctr"/>
            <a:endParaRPr lang="en-US" sz="2400">
              <a:solidFill>
                <a:srgbClr val="FFFF00"/>
              </a:solidFill>
            </a:endParaRPr>
          </a:p>
          <a:p>
            <a:pPr algn="ctr"/>
            <a:r>
              <a:rPr lang="en-US" sz="2400">
                <a:solidFill>
                  <a:schemeClr val="bg1"/>
                </a:solidFill>
              </a:rPr>
              <a:t>No - because, all the spins can’t be</a:t>
            </a:r>
          </a:p>
          <a:p>
            <a:pPr algn="ctr"/>
            <a:r>
              <a:rPr lang="en-US" sz="2400">
                <a:solidFill>
                  <a:schemeClr val="bg1"/>
                </a:solidFill>
              </a:rPr>
              <a:t>individually addressed.</a:t>
            </a:r>
            <a:endParaRPr lang="en-US" sz="2400">
              <a:solidFill>
                <a:srgbClr val="FFFF00"/>
              </a:solidFill>
            </a:endParaRPr>
          </a:p>
        </p:txBody>
      </p:sp>
      <p:sp>
        <p:nvSpPr>
          <p:cNvPr id="40965" name="Line 5"/>
          <p:cNvSpPr>
            <a:spLocks noChangeShapeType="1"/>
          </p:cNvSpPr>
          <p:nvPr/>
        </p:nvSpPr>
        <p:spPr bwMode="auto">
          <a:xfrm>
            <a:off x="4222750" y="3368675"/>
            <a:ext cx="0" cy="457200"/>
          </a:xfrm>
          <a:prstGeom prst="line">
            <a:avLst/>
          </a:prstGeom>
          <a:noFill/>
          <a:ln w="38100">
            <a:solidFill>
              <a:srgbClr val="FFFF00"/>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en-US"/>
          </a:p>
        </p:txBody>
      </p:sp>
      <p:sp>
        <p:nvSpPr>
          <p:cNvPr id="40966" name="Text Box 6"/>
          <p:cNvSpPr txBox="1">
            <a:spLocks noChangeArrowheads="1"/>
          </p:cNvSpPr>
          <p:nvPr/>
        </p:nvSpPr>
        <p:spPr bwMode="auto">
          <a:xfrm>
            <a:off x="76200" y="3933825"/>
            <a:ext cx="87630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square"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r>
              <a:rPr lang="en-US" sz="2400" dirty="0">
                <a:solidFill>
                  <a:schemeClr val="bg1"/>
                </a:solidFill>
              </a:rPr>
              <a:t>Spins having different </a:t>
            </a:r>
            <a:r>
              <a:rPr lang="en-US" sz="2400" dirty="0" err="1">
                <a:solidFill>
                  <a:schemeClr val="bg1"/>
                </a:solidFill>
              </a:rPr>
              <a:t>Larmor</a:t>
            </a:r>
            <a:r>
              <a:rPr lang="en-US" sz="2400" dirty="0">
                <a:solidFill>
                  <a:schemeClr val="bg1"/>
                </a:solidFill>
              </a:rPr>
              <a:t> frequencies can be addressed in the frequency domain  resulting-in  as many “</a:t>
            </a:r>
            <a:r>
              <a:rPr lang="en-US" sz="2400" dirty="0" err="1">
                <a:solidFill>
                  <a:schemeClr val="bg1"/>
                </a:solidFill>
              </a:rPr>
              <a:t>qubits</a:t>
            </a:r>
            <a:r>
              <a:rPr lang="en-US" sz="2400" dirty="0">
                <a:solidFill>
                  <a:schemeClr val="bg1"/>
                </a:solidFill>
              </a:rPr>
              <a:t>” as </a:t>
            </a:r>
            <a:r>
              <a:rPr lang="en-US" sz="2400" dirty="0" err="1">
                <a:solidFill>
                  <a:schemeClr val="bg1"/>
                </a:solidFill>
              </a:rPr>
              <a:t>Larmor</a:t>
            </a:r>
            <a:r>
              <a:rPr lang="en-US" sz="2400" dirty="0">
                <a:solidFill>
                  <a:schemeClr val="bg1"/>
                </a:solidFill>
              </a:rPr>
              <a:t> frequencies,   each having </a:t>
            </a:r>
            <a:r>
              <a:rPr lang="en-US" sz="2400" dirty="0" smtClean="0">
                <a:solidFill>
                  <a:schemeClr val="bg1"/>
                </a:solidFill>
              </a:rPr>
              <a:t>~10</a:t>
            </a:r>
            <a:r>
              <a:rPr lang="en-US" sz="2400" baseline="30000" dirty="0" smtClean="0">
                <a:solidFill>
                  <a:schemeClr val="bg1"/>
                </a:solidFill>
              </a:rPr>
              <a:t>18</a:t>
            </a:r>
            <a:r>
              <a:rPr lang="en-US" sz="2400" dirty="0" smtClean="0">
                <a:solidFill>
                  <a:schemeClr val="bg1"/>
                </a:solidFill>
              </a:rPr>
              <a:t> </a:t>
            </a:r>
            <a:r>
              <a:rPr lang="en-US" sz="2400" dirty="0">
                <a:solidFill>
                  <a:schemeClr val="bg1"/>
                </a:solidFill>
              </a:rPr>
              <a:t>spins</a:t>
            </a:r>
            <a:r>
              <a:rPr lang="en-US" sz="2400" dirty="0">
                <a:solidFill>
                  <a:srgbClr val="FFFF00"/>
                </a:solidFill>
              </a:rPr>
              <a:t>. (ensemble computing</a:t>
            </a:r>
            <a:r>
              <a:rPr lang="en-US" sz="2400" dirty="0" smtClean="0">
                <a:solidFill>
                  <a:srgbClr val="FFFF00"/>
                </a:solidFill>
              </a:rPr>
              <a:t>).</a:t>
            </a:r>
            <a:endParaRPr lang="en-US" sz="2400" dirty="0">
              <a:solidFill>
                <a:srgbClr val="FFFF00"/>
              </a:solidFill>
            </a:endParaRPr>
          </a:p>
        </p:txBody>
      </p:sp>
      <p:sp>
        <p:nvSpPr>
          <p:cNvPr id="40967" name="Text Box 7"/>
          <p:cNvSpPr txBox="1">
            <a:spLocks noChangeArrowheads="1"/>
          </p:cNvSpPr>
          <p:nvPr/>
        </p:nvSpPr>
        <p:spPr bwMode="auto">
          <a:xfrm>
            <a:off x="4329113" y="3262313"/>
            <a:ext cx="2452687"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r>
              <a:rPr lang="en-US">
                <a:solidFill>
                  <a:srgbClr val="FFFF00"/>
                </a:solidFill>
              </a:rPr>
              <a:t>Progress so far</a:t>
            </a:r>
            <a:endParaRPr lang="en-US">
              <a:solidFill>
                <a:srgbClr val="66FF33"/>
              </a:solidFill>
            </a:endParaRPr>
          </a:p>
        </p:txBody>
      </p:sp>
      <p:sp>
        <p:nvSpPr>
          <p:cNvPr id="40968" name="Line 8"/>
          <p:cNvSpPr>
            <a:spLocks noChangeShapeType="1"/>
          </p:cNvSpPr>
          <p:nvPr/>
        </p:nvSpPr>
        <p:spPr bwMode="auto">
          <a:xfrm>
            <a:off x="4222750" y="5197475"/>
            <a:ext cx="0" cy="381000"/>
          </a:xfrm>
          <a:prstGeom prst="line">
            <a:avLst/>
          </a:prstGeom>
          <a:noFill/>
          <a:ln w="38100">
            <a:solidFill>
              <a:srgbClr val="FFFF00"/>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en-US"/>
          </a:p>
        </p:txBody>
      </p:sp>
      <p:sp>
        <p:nvSpPr>
          <p:cNvPr id="40969" name="Text Box 9"/>
          <p:cNvSpPr txBox="1">
            <a:spLocks noChangeArrowheads="1"/>
          </p:cNvSpPr>
          <p:nvPr/>
        </p:nvSpPr>
        <p:spPr bwMode="auto">
          <a:xfrm>
            <a:off x="152400" y="5578475"/>
            <a:ext cx="8865761"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r>
              <a:rPr lang="en-US" sz="2400" dirty="0">
                <a:solidFill>
                  <a:schemeClr val="bg1"/>
                </a:solidFill>
              </a:rPr>
              <a:t>One needs </a:t>
            </a:r>
            <a:r>
              <a:rPr lang="en-US" sz="2400" dirty="0" smtClean="0">
                <a:solidFill>
                  <a:schemeClr val="bg1"/>
                </a:solidFill>
              </a:rPr>
              <a:t>un-equal </a:t>
            </a:r>
            <a:r>
              <a:rPr lang="en-US" sz="2400" dirty="0">
                <a:solidFill>
                  <a:schemeClr val="bg1"/>
                </a:solidFill>
              </a:rPr>
              <a:t>couplings between the </a:t>
            </a:r>
            <a:r>
              <a:rPr lang="en-US" sz="2400" dirty="0" smtClean="0">
                <a:solidFill>
                  <a:schemeClr val="bg1"/>
                </a:solidFill>
              </a:rPr>
              <a:t>spins, yielding resolved</a:t>
            </a:r>
            <a:endParaRPr lang="en-US" sz="2400" dirty="0">
              <a:solidFill>
                <a:schemeClr val="bg1"/>
              </a:solidFill>
            </a:endParaRPr>
          </a:p>
          <a:p>
            <a:pPr algn="ctr"/>
            <a:r>
              <a:rPr lang="en-US" sz="2400" dirty="0" smtClean="0">
                <a:solidFill>
                  <a:schemeClr val="bg1"/>
                </a:solidFill>
              </a:rPr>
              <a:t>transitions in a </a:t>
            </a:r>
            <a:r>
              <a:rPr lang="en-US" sz="2400" dirty="0" err="1" smtClean="0">
                <a:solidFill>
                  <a:schemeClr val="bg1"/>
                </a:solidFill>
              </a:rPr>
              <a:t>multiplet</a:t>
            </a:r>
            <a:r>
              <a:rPr lang="en-US" sz="2400" dirty="0" smtClean="0">
                <a:solidFill>
                  <a:schemeClr val="bg1"/>
                </a:solidFill>
              </a:rPr>
              <a:t>, in </a:t>
            </a:r>
            <a:r>
              <a:rPr lang="en-US" sz="2400" dirty="0">
                <a:solidFill>
                  <a:schemeClr val="bg1"/>
                </a:solidFill>
              </a:rPr>
              <a:t>order to encode information as </a:t>
            </a:r>
            <a:r>
              <a:rPr lang="en-US" sz="2400" dirty="0" err="1">
                <a:solidFill>
                  <a:schemeClr val="bg1"/>
                </a:solidFill>
              </a:rPr>
              <a:t>qubits</a:t>
            </a:r>
            <a:r>
              <a:rPr lang="en-US" sz="2400" dirty="0">
                <a:solidFill>
                  <a:schemeClr val="bg1"/>
                </a:solidFill>
              </a:rPr>
              <a:t>.</a:t>
            </a:r>
            <a:endParaRPr lang="en-US" sz="2400" dirty="0">
              <a:solidFill>
                <a:schemeClr val="hlink"/>
              </a:solidFill>
            </a:endParaRPr>
          </a:p>
        </p:txBody>
      </p:sp>
      <p:sp>
        <p:nvSpPr>
          <p:cNvPr id="40970" name="Text Box 13"/>
          <p:cNvSpPr txBox="1">
            <a:spLocks noChangeArrowheads="1"/>
          </p:cNvSpPr>
          <p:nvPr/>
        </p:nvSpPr>
        <p:spPr bwMode="auto">
          <a:xfrm>
            <a:off x="2286000" y="95250"/>
            <a:ext cx="4225925"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3200" u="sng">
                <a:solidFill>
                  <a:srgbClr val="66FFFF"/>
                </a:solidFill>
              </a:rPr>
              <a:t>Addressability in NMR</a:t>
            </a:r>
          </a:p>
        </p:txBody>
      </p:sp>
      <p:sp>
        <p:nvSpPr>
          <p:cNvPr id="4097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EC2BDBB3-73BE-4459-9320-B7122F648D91}" type="slidenum">
              <a:rPr lang="en-US" sz="1400" b="0" smtClean="0"/>
              <a:pPr eaLnBrk="1" hangingPunct="1"/>
              <a:t>6</a:t>
            </a:fld>
            <a:endParaRPr lang="en-US" sz="1400" b="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TextBox 55"/>
          <p:cNvSpPr txBox="1">
            <a:spLocks noChangeArrowheads="1"/>
          </p:cNvSpPr>
          <p:nvPr/>
        </p:nvSpPr>
        <p:spPr bwMode="auto">
          <a:xfrm>
            <a:off x="358775" y="609600"/>
            <a:ext cx="8328025" cy="2977739"/>
          </a:xfrm>
          <a:prstGeom prst="rect">
            <a:avLst/>
          </a:prstGeom>
          <a:noFill/>
          <a:ln w="9525">
            <a:noFill/>
            <a:miter lim="800000"/>
            <a:headEnd/>
            <a:tailEnd/>
          </a:ln>
        </p:spPr>
        <p:txBody>
          <a:bodyPr>
            <a:spAutoFit/>
          </a:bodyPr>
          <a:lstStyle/>
          <a:p>
            <a:pPr marL="285750" indent="-285750" algn="just">
              <a:lnSpc>
                <a:spcPct val="150000"/>
              </a:lnSpc>
              <a:buClr>
                <a:srgbClr val="C00000"/>
              </a:buClr>
              <a:buSzPct val="100000"/>
              <a:buFont typeface="Wingdings" pitchFamily="2" charset="2"/>
              <a:buChar char="Ø"/>
            </a:pPr>
            <a:r>
              <a:rPr lang="en-US" sz="1800" dirty="0">
                <a:solidFill>
                  <a:srgbClr val="000099"/>
                </a:solidFill>
                <a:latin typeface="Arial" pitchFamily="34" charset="0"/>
                <a:cs typeface="Arial" pitchFamily="34" charset="0"/>
              </a:rPr>
              <a:t>Here, we simulate experimentally the ground state of this spin system in both the frustrated and non-frustrated regimes using </a:t>
            </a:r>
            <a:r>
              <a:rPr lang="en-US" sz="1800" dirty="0" smtClean="0">
                <a:solidFill>
                  <a:srgbClr val="000099"/>
                </a:solidFill>
                <a:latin typeface="Arial" pitchFamily="34" charset="0"/>
                <a:cs typeface="Arial" pitchFamily="34" charset="0"/>
              </a:rPr>
              <a:t>NMR.</a:t>
            </a:r>
          </a:p>
          <a:p>
            <a:pPr marL="285750" indent="-285750" algn="just">
              <a:lnSpc>
                <a:spcPct val="150000"/>
              </a:lnSpc>
              <a:buClr>
                <a:srgbClr val="C00000"/>
              </a:buClr>
              <a:buSzPct val="100000"/>
              <a:buFont typeface="Wingdings" pitchFamily="2" charset="2"/>
              <a:buChar char="Ø"/>
            </a:pPr>
            <a:endParaRPr lang="en-US" dirty="0">
              <a:solidFill>
                <a:srgbClr val="000099"/>
              </a:solidFill>
              <a:latin typeface="Arial" pitchFamily="34" charset="0"/>
              <a:cs typeface="Arial" pitchFamily="34" charset="0"/>
            </a:endParaRPr>
          </a:p>
          <a:p>
            <a:pPr marL="285750" indent="-285750" algn="just">
              <a:lnSpc>
                <a:spcPct val="150000"/>
              </a:lnSpc>
              <a:buClr>
                <a:srgbClr val="C00000"/>
              </a:buClr>
              <a:buSzPct val="100000"/>
              <a:buFont typeface="Wingdings" pitchFamily="2" charset="2"/>
              <a:buChar char="Ø"/>
            </a:pPr>
            <a:endParaRPr lang="en-US" sz="1800" dirty="0" smtClean="0">
              <a:solidFill>
                <a:srgbClr val="000099"/>
              </a:solidFill>
              <a:latin typeface="Arial" pitchFamily="34" charset="0"/>
              <a:cs typeface="Arial" pitchFamily="34" charset="0"/>
            </a:endParaRPr>
          </a:p>
          <a:p>
            <a:pPr marL="285750" indent="-285750" algn="just">
              <a:lnSpc>
                <a:spcPct val="150000"/>
              </a:lnSpc>
              <a:buClr>
                <a:srgbClr val="C00000"/>
              </a:buClr>
              <a:buSzPct val="100000"/>
              <a:buFont typeface="Wingdings" pitchFamily="2" charset="2"/>
              <a:buChar char="Ø"/>
            </a:pPr>
            <a:endParaRPr lang="en-US" dirty="0">
              <a:solidFill>
                <a:srgbClr val="000099"/>
              </a:solidFill>
              <a:latin typeface="Arial" pitchFamily="34" charset="0"/>
              <a:cs typeface="Arial" pitchFamily="34" charset="0"/>
            </a:endParaRPr>
          </a:p>
          <a:p>
            <a:pPr marL="285750" indent="-285750" algn="just">
              <a:lnSpc>
                <a:spcPct val="150000"/>
              </a:lnSpc>
              <a:buClr>
                <a:srgbClr val="C00000"/>
              </a:buClr>
              <a:buSzPct val="100000"/>
              <a:buFont typeface="Wingdings" pitchFamily="2" charset="2"/>
              <a:buChar char="Ø"/>
            </a:pPr>
            <a:endParaRPr lang="en-US" sz="1800" dirty="0" smtClean="0">
              <a:solidFill>
                <a:srgbClr val="000099"/>
              </a:solidFill>
              <a:latin typeface="Arial" pitchFamily="34" charset="0"/>
              <a:cs typeface="Arial" pitchFamily="34" charset="0"/>
            </a:endParaRPr>
          </a:p>
          <a:p>
            <a:pPr marL="285750" indent="-285750" algn="just">
              <a:lnSpc>
                <a:spcPct val="150000"/>
              </a:lnSpc>
              <a:buClr>
                <a:srgbClr val="C00000"/>
              </a:buClr>
              <a:buSzPct val="100000"/>
              <a:buFont typeface="Wingdings" pitchFamily="2" charset="2"/>
              <a:buChar char="Ø"/>
            </a:pPr>
            <a:endParaRPr lang="en-US" sz="1800" dirty="0">
              <a:solidFill>
                <a:srgbClr val="000099"/>
              </a:solidFill>
              <a:latin typeface="Arial" pitchFamily="34" charset="0"/>
              <a:cs typeface="Arial" pitchFamily="34" charset="0"/>
            </a:endParaRPr>
          </a:p>
        </p:txBody>
      </p:sp>
      <p:sp>
        <p:nvSpPr>
          <p:cNvPr id="396291" name="TextBox 56"/>
          <p:cNvSpPr txBox="1">
            <a:spLocks noChangeArrowheads="1"/>
          </p:cNvSpPr>
          <p:nvPr/>
        </p:nvSpPr>
        <p:spPr bwMode="auto">
          <a:xfrm>
            <a:off x="373063" y="2057400"/>
            <a:ext cx="8329612" cy="923925"/>
          </a:xfrm>
          <a:prstGeom prst="rect">
            <a:avLst/>
          </a:prstGeom>
          <a:noFill/>
          <a:ln w="9525">
            <a:noFill/>
            <a:miter lim="800000"/>
            <a:headEnd/>
            <a:tailEnd/>
          </a:ln>
        </p:spPr>
        <p:txBody>
          <a:bodyPr>
            <a:spAutoFit/>
          </a:bodyPr>
          <a:lstStyle/>
          <a:p>
            <a:pPr marL="285750" indent="-285750" algn="just">
              <a:lnSpc>
                <a:spcPct val="150000"/>
              </a:lnSpc>
              <a:buClr>
                <a:srgbClr val="C00000"/>
              </a:buClr>
              <a:buFont typeface="Wingdings" pitchFamily="2" charset="2"/>
              <a:buChar char="Ø"/>
            </a:pPr>
            <a:r>
              <a:rPr lang="en-US" sz="1800">
                <a:solidFill>
                  <a:srgbClr val="000099"/>
                </a:solidFill>
                <a:latin typeface="Arial" pitchFamily="34" charset="0"/>
                <a:cs typeface="Arial" pitchFamily="34" charset="0"/>
              </a:rPr>
              <a:t>We use two different multipartite quantum correlation measures to distinguish these phases.</a:t>
            </a:r>
          </a:p>
        </p:txBody>
      </p:sp>
      <p:sp>
        <p:nvSpPr>
          <p:cNvPr id="396292" name="TextBox 64"/>
          <p:cNvSpPr txBox="1">
            <a:spLocks noChangeArrowheads="1"/>
          </p:cNvSpPr>
          <p:nvPr/>
        </p:nvSpPr>
        <p:spPr bwMode="auto">
          <a:xfrm>
            <a:off x="342900" y="3124200"/>
            <a:ext cx="8328025" cy="1338263"/>
          </a:xfrm>
          <a:prstGeom prst="rect">
            <a:avLst/>
          </a:prstGeom>
          <a:noFill/>
          <a:ln w="9525">
            <a:noFill/>
            <a:miter lim="800000"/>
            <a:headEnd/>
            <a:tailEnd/>
          </a:ln>
        </p:spPr>
        <p:txBody>
          <a:bodyPr>
            <a:spAutoFit/>
          </a:bodyPr>
          <a:lstStyle/>
          <a:p>
            <a:pPr marL="285750" indent="-285750" algn="just">
              <a:lnSpc>
                <a:spcPct val="150000"/>
              </a:lnSpc>
              <a:buClr>
                <a:srgbClr val="C00000"/>
              </a:buClr>
              <a:buFont typeface="Wingdings" pitchFamily="2" charset="2"/>
              <a:buChar char="Ø"/>
            </a:pPr>
            <a:r>
              <a:rPr lang="en-US" sz="1800">
                <a:solidFill>
                  <a:srgbClr val="000099"/>
                </a:solidFill>
                <a:latin typeface="Arial" pitchFamily="34" charset="0"/>
                <a:cs typeface="Arial" pitchFamily="34" charset="0"/>
              </a:rPr>
              <a:t>These multipartite quantum correlation measures are defined through the monogamy of bipartite quantum correlations (Negativity and Quantum discord).</a:t>
            </a:r>
          </a:p>
        </p:txBody>
      </p:sp>
      <p:sp>
        <p:nvSpPr>
          <p:cNvPr id="396293" name="TextBox 5"/>
          <p:cNvSpPr txBox="1">
            <a:spLocks noChangeArrowheads="1"/>
          </p:cNvSpPr>
          <p:nvPr/>
        </p:nvSpPr>
        <p:spPr bwMode="auto">
          <a:xfrm>
            <a:off x="381000" y="4681538"/>
            <a:ext cx="8289925" cy="1338262"/>
          </a:xfrm>
          <a:prstGeom prst="rect">
            <a:avLst/>
          </a:prstGeom>
          <a:noFill/>
          <a:ln w="9525">
            <a:noFill/>
            <a:miter lim="800000"/>
            <a:headEnd/>
            <a:tailEnd/>
          </a:ln>
        </p:spPr>
        <p:txBody>
          <a:bodyPr>
            <a:spAutoFit/>
          </a:bodyPr>
          <a:lstStyle/>
          <a:p>
            <a:pPr marL="285750" indent="-285750" algn="just">
              <a:lnSpc>
                <a:spcPct val="150000"/>
              </a:lnSpc>
              <a:buClr>
                <a:srgbClr val="C00000"/>
              </a:buClr>
              <a:buFont typeface="Wingdings" pitchFamily="2" charset="2"/>
              <a:buChar char="Ø"/>
            </a:pPr>
            <a:r>
              <a:rPr lang="en-US" sz="1800">
                <a:solidFill>
                  <a:srgbClr val="000099"/>
                </a:solidFill>
                <a:latin typeface="Arial" pitchFamily="34" charset="0"/>
                <a:cs typeface="Arial" pitchFamily="34" charset="0"/>
              </a:rPr>
              <a:t>Let A, B and C be the three parts of a system. Monogamy of quantum correlations implies that if A and B are strongly correlated then they can have only a restricted amount of correlations with C.</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TextBox 4"/>
          <p:cNvSpPr txBox="1">
            <a:spLocks noChangeArrowheads="1"/>
          </p:cNvSpPr>
          <p:nvPr/>
        </p:nvSpPr>
        <p:spPr bwMode="auto">
          <a:xfrm>
            <a:off x="457200" y="381000"/>
            <a:ext cx="1828800" cy="400050"/>
          </a:xfrm>
          <a:prstGeom prst="rect">
            <a:avLst/>
          </a:prstGeom>
          <a:noFill/>
          <a:ln w="9525">
            <a:noFill/>
            <a:miter lim="800000"/>
            <a:headEnd/>
            <a:tailEnd/>
          </a:ln>
        </p:spPr>
        <p:txBody>
          <a:bodyPr>
            <a:spAutoFit/>
          </a:bodyPr>
          <a:lstStyle/>
          <a:p>
            <a:r>
              <a:rPr lang="en-US" sz="2000">
                <a:solidFill>
                  <a:srgbClr val="C00000"/>
                </a:solidFill>
                <a:latin typeface="Arial" pitchFamily="34" charset="0"/>
                <a:cs typeface="Arial" pitchFamily="34" charset="0"/>
              </a:rPr>
              <a:t>(i) Negativity </a:t>
            </a:r>
          </a:p>
        </p:txBody>
      </p:sp>
      <p:sp>
        <p:nvSpPr>
          <p:cNvPr id="6" name="TextBox 5"/>
          <p:cNvSpPr txBox="1">
            <a:spLocks noRot="1" noChangeAspect="1" noMove="1" noResize="1" noEditPoints="1" noAdjustHandles="1" noChangeArrowheads="1" noChangeShapeType="1" noTextEdit="1"/>
          </p:cNvSpPr>
          <p:nvPr/>
        </p:nvSpPr>
        <p:spPr>
          <a:xfrm>
            <a:off x="506824" y="1868210"/>
            <a:ext cx="8077200" cy="1847172"/>
          </a:xfrm>
          <a:prstGeom prst="rect">
            <a:avLst/>
          </a:prstGeom>
          <a:blipFill rotWithShape="1">
            <a:blip r:embed="rId2"/>
            <a:stretch>
              <a:fillRect l="-604" r="-1434" b="-1650"/>
            </a:stretch>
          </a:blipFill>
        </p:spPr>
        <p:txBody>
          <a:bodyPr/>
          <a:lstStyle/>
          <a:p>
            <a:pPr fontAlgn="auto">
              <a:spcBef>
                <a:spcPts val="0"/>
              </a:spcBef>
              <a:spcAft>
                <a:spcPts val="0"/>
              </a:spcAft>
              <a:defRPr/>
            </a:pPr>
            <a:r>
              <a:rPr lang="en-US" sz="1800" b="0">
                <a:noFill/>
                <a:latin typeface="+mn-lt"/>
              </a:rPr>
              <a:t> </a:t>
            </a:r>
          </a:p>
        </p:txBody>
      </p:sp>
      <p:sp>
        <p:nvSpPr>
          <p:cNvPr id="412676" name="TextBox 6"/>
          <p:cNvSpPr txBox="1">
            <a:spLocks noChangeArrowheads="1"/>
          </p:cNvSpPr>
          <p:nvPr/>
        </p:nvSpPr>
        <p:spPr bwMode="auto">
          <a:xfrm>
            <a:off x="465138" y="3905250"/>
            <a:ext cx="8161337" cy="368300"/>
          </a:xfrm>
          <a:prstGeom prst="rect">
            <a:avLst/>
          </a:prstGeom>
          <a:noFill/>
          <a:ln w="9525">
            <a:noFill/>
            <a:miter lim="800000"/>
            <a:headEnd/>
            <a:tailEnd/>
          </a:ln>
        </p:spPr>
        <p:txBody>
          <a:bodyPr wrap="none">
            <a:spAutoFit/>
          </a:bodyPr>
          <a:lstStyle/>
          <a:p>
            <a:r>
              <a:rPr lang="en-US" sz="1800">
                <a:solidFill>
                  <a:srgbClr val="000099"/>
                </a:solidFill>
                <a:latin typeface="Arial" pitchFamily="34" charset="0"/>
                <a:cs typeface="Arial" pitchFamily="34" charset="0"/>
              </a:rPr>
              <a:t>The corresponding multipartite quantum correlation measure is given by</a:t>
            </a:r>
          </a:p>
        </p:txBody>
      </p:sp>
      <p:sp>
        <p:nvSpPr>
          <p:cNvPr id="8" name="TextBox 7"/>
          <p:cNvSpPr txBox="1">
            <a:spLocks noRot="1" noChangeAspect="1" noMove="1" noResize="1" noEditPoints="1" noAdjustHandles="1" noChangeArrowheads="1" noChangeShapeType="1" noTextEdit="1"/>
          </p:cNvSpPr>
          <p:nvPr/>
        </p:nvSpPr>
        <p:spPr>
          <a:xfrm>
            <a:off x="2590800" y="4526550"/>
            <a:ext cx="3162276" cy="467179"/>
          </a:xfrm>
          <a:prstGeom prst="rect">
            <a:avLst/>
          </a:prstGeom>
          <a:blipFill rotWithShape="1">
            <a:blip r:embed="rId3"/>
            <a:stretch>
              <a:fillRect t="-1316" r="-2505" b="-14474"/>
            </a:stretch>
          </a:blipFill>
        </p:spPr>
        <p:txBody>
          <a:bodyPr/>
          <a:lstStyle/>
          <a:p>
            <a:pPr fontAlgn="auto">
              <a:spcBef>
                <a:spcPts val="0"/>
              </a:spcBef>
              <a:spcAft>
                <a:spcPts val="0"/>
              </a:spcAft>
              <a:defRPr/>
            </a:pPr>
            <a:r>
              <a:rPr lang="en-US" sz="1800" b="0">
                <a:noFill/>
                <a:latin typeface="+mn-lt"/>
              </a:rPr>
              <a:t> </a:t>
            </a:r>
          </a:p>
        </p:txBody>
      </p:sp>
      <p:sp>
        <p:nvSpPr>
          <p:cNvPr id="412678" name="Rectangle 9"/>
          <p:cNvSpPr>
            <a:spLocks noChangeArrowheads="1"/>
          </p:cNvSpPr>
          <p:nvPr/>
        </p:nvSpPr>
        <p:spPr bwMode="auto">
          <a:xfrm>
            <a:off x="465138" y="914400"/>
            <a:ext cx="8213725" cy="923925"/>
          </a:xfrm>
          <a:prstGeom prst="rect">
            <a:avLst/>
          </a:prstGeom>
          <a:noFill/>
          <a:ln w="9525">
            <a:noFill/>
            <a:miter lim="800000"/>
            <a:headEnd/>
            <a:tailEnd/>
          </a:ln>
        </p:spPr>
        <p:txBody>
          <a:bodyPr>
            <a:spAutoFit/>
          </a:bodyPr>
          <a:lstStyle/>
          <a:p>
            <a:pPr>
              <a:lnSpc>
                <a:spcPct val="150000"/>
              </a:lnSpc>
            </a:pPr>
            <a:r>
              <a:rPr lang="en-US" sz="1800">
                <a:solidFill>
                  <a:srgbClr val="000099"/>
                </a:solidFill>
                <a:latin typeface="Arial" pitchFamily="34" charset="0"/>
                <a:cs typeface="Arial" pitchFamily="34" charset="0"/>
              </a:rPr>
              <a:t>Negativity is an important bipartite quantum correlation measure, defined through the entanglement-separability paradigm. </a:t>
            </a:r>
            <a:endParaRPr lang="en-US" sz="1800" b="0">
              <a:latin typeface="Calibri" pitchFamily="34" charset="0"/>
            </a:endParaRPr>
          </a:p>
        </p:txBody>
      </p:sp>
      <p:sp>
        <p:nvSpPr>
          <p:cNvPr id="2" name="TextBox 1"/>
          <p:cNvSpPr txBox="1">
            <a:spLocks noRot="1" noChangeAspect="1" noMove="1" noResize="1" noEditPoints="1" noAdjustHandles="1" noChangeArrowheads="1" noChangeShapeType="1" noTextEdit="1"/>
          </p:cNvSpPr>
          <p:nvPr/>
        </p:nvSpPr>
        <p:spPr>
          <a:xfrm>
            <a:off x="506824" y="5181600"/>
            <a:ext cx="8332376" cy="733534"/>
          </a:xfrm>
          <a:prstGeom prst="rect">
            <a:avLst/>
          </a:prstGeom>
          <a:blipFill rotWithShape="1">
            <a:blip r:embed="rId4"/>
            <a:stretch>
              <a:fillRect l="-585" t="-1667" b="-9167"/>
            </a:stretch>
          </a:blipFill>
        </p:spPr>
        <p:txBody>
          <a:bodyPr/>
          <a:lstStyle/>
          <a:p>
            <a:pPr fontAlgn="auto">
              <a:spcBef>
                <a:spcPts val="0"/>
              </a:spcBef>
              <a:spcAft>
                <a:spcPts val="0"/>
              </a:spcAft>
              <a:defRPr/>
            </a:pPr>
            <a:r>
              <a:rPr lang="en-US" sz="1800" b="0">
                <a:noFill/>
                <a:latin typeface="+mn-lt"/>
              </a:rPr>
              <a:t>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TextBox 3"/>
          <p:cNvSpPr txBox="1">
            <a:spLocks noChangeArrowheads="1"/>
          </p:cNvSpPr>
          <p:nvPr/>
        </p:nvSpPr>
        <p:spPr bwMode="auto">
          <a:xfrm>
            <a:off x="555625" y="131763"/>
            <a:ext cx="2443163" cy="369887"/>
          </a:xfrm>
          <a:prstGeom prst="rect">
            <a:avLst/>
          </a:prstGeom>
          <a:noFill/>
          <a:ln w="9525">
            <a:noFill/>
            <a:miter lim="800000"/>
            <a:headEnd/>
            <a:tailEnd/>
          </a:ln>
        </p:spPr>
        <p:txBody>
          <a:bodyPr wrap="none">
            <a:spAutoFit/>
          </a:bodyPr>
          <a:lstStyle/>
          <a:p>
            <a:r>
              <a:rPr lang="en-US" sz="1800">
                <a:solidFill>
                  <a:srgbClr val="C00000"/>
                </a:solidFill>
                <a:latin typeface="Arial" pitchFamily="34" charset="0"/>
                <a:cs typeface="Arial" pitchFamily="34" charset="0"/>
              </a:rPr>
              <a:t>(ii) Quantum discord</a:t>
            </a:r>
          </a:p>
        </p:txBody>
      </p:sp>
      <p:sp>
        <p:nvSpPr>
          <p:cNvPr id="414723" name="TextBox 4"/>
          <p:cNvSpPr txBox="1">
            <a:spLocks noChangeArrowheads="1"/>
          </p:cNvSpPr>
          <p:nvPr/>
        </p:nvSpPr>
        <p:spPr bwMode="auto">
          <a:xfrm>
            <a:off x="609600" y="533400"/>
            <a:ext cx="7924800" cy="1169988"/>
          </a:xfrm>
          <a:prstGeom prst="rect">
            <a:avLst/>
          </a:prstGeom>
          <a:noFill/>
          <a:ln w="9525">
            <a:noFill/>
            <a:miter lim="800000"/>
            <a:headEnd/>
            <a:tailEnd/>
          </a:ln>
        </p:spPr>
        <p:txBody>
          <a:bodyPr>
            <a:spAutoFit/>
          </a:bodyPr>
          <a:lstStyle/>
          <a:p>
            <a:pPr algn="just">
              <a:lnSpc>
                <a:spcPts val="2800"/>
              </a:lnSpc>
            </a:pPr>
            <a:r>
              <a:rPr lang="en-US" sz="1600">
                <a:solidFill>
                  <a:srgbClr val="000099"/>
                </a:solidFill>
                <a:latin typeface="Arial" pitchFamily="34" charset="0"/>
                <a:cs typeface="Arial" pitchFamily="34" charset="0"/>
              </a:rPr>
              <a:t>Quantum discord is defined as the difference between two classically equivalent formulations of mutual information, when the systems involved are quantum, and is given by</a:t>
            </a:r>
          </a:p>
        </p:txBody>
      </p:sp>
      <p:sp>
        <p:nvSpPr>
          <p:cNvPr id="6" name="TextBox 5"/>
          <p:cNvSpPr txBox="1">
            <a:spLocks noRot="1" noChangeAspect="1" noMove="1" noResize="1" noEditPoints="1" noAdjustHandles="1" noChangeArrowheads="1" noChangeShapeType="1" noTextEdit="1"/>
          </p:cNvSpPr>
          <p:nvPr/>
        </p:nvSpPr>
        <p:spPr>
          <a:xfrm>
            <a:off x="2567955" y="1702951"/>
            <a:ext cx="2979405" cy="369332"/>
          </a:xfrm>
          <a:prstGeom prst="rect">
            <a:avLst/>
          </a:prstGeom>
          <a:blipFill rotWithShape="1">
            <a:blip r:embed="rId2"/>
            <a:stretch>
              <a:fillRect t="-8197" r="-818" b="-24590"/>
            </a:stretch>
          </a:blipFill>
        </p:spPr>
        <p:txBody>
          <a:bodyPr/>
          <a:lstStyle/>
          <a:p>
            <a:pPr fontAlgn="auto">
              <a:spcBef>
                <a:spcPts val="0"/>
              </a:spcBef>
              <a:spcAft>
                <a:spcPts val="0"/>
              </a:spcAft>
              <a:defRPr/>
            </a:pPr>
            <a:r>
              <a:rPr lang="en-US" sz="1800" b="0">
                <a:noFill/>
                <a:latin typeface="+mn-lt"/>
              </a:rPr>
              <a:t> </a:t>
            </a:r>
          </a:p>
        </p:txBody>
      </p:sp>
      <p:sp>
        <p:nvSpPr>
          <p:cNvPr id="7" name="TextBox 6"/>
          <p:cNvSpPr txBox="1">
            <a:spLocks noRot="1" noChangeAspect="1" noMove="1" noResize="1" noEditPoints="1" noAdjustHandles="1" noChangeArrowheads="1" noChangeShapeType="1" noTextEdit="1"/>
          </p:cNvSpPr>
          <p:nvPr/>
        </p:nvSpPr>
        <p:spPr>
          <a:xfrm>
            <a:off x="597764" y="2072283"/>
            <a:ext cx="8077200" cy="810478"/>
          </a:xfrm>
          <a:prstGeom prst="rect">
            <a:avLst/>
          </a:prstGeom>
          <a:blipFill rotWithShape="1">
            <a:blip r:embed="rId3"/>
            <a:stretch>
              <a:fillRect l="-377" r="-1208" b="-3759"/>
            </a:stretch>
          </a:blipFill>
        </p:spPr>
        <p:txBody>
          <a:bodyPr/>
          <a:lstStyle/>
          <a:p>
            <a:pPr fontAlgn="auto">
              <a:spcBef>
                <a:spcPts val="0"/>
              </a:spcBef>
              <a:spcAft>
                <a:spcPts val="0"/>
              </a:spcAft>
              <a:defRPr/>
            </a:pPr>
            <a:r>
              <a:rPr lang="en-US" sz="1800" b="0">
                <a:noFill/>
                <a:latin typeface="+mn-lt"/>
              </a:rPr>
              <a:t> </a:t>
            </a:r>
          </a:p>
        </p:txBody>
      </p:sp>
      <p:sp>
        <p:nvSpPr>
          <p:cNvPr id="414726" name="TextBox 1"/>
          <p:cNvSpPr txBox="1">
            <a:spLocks noChangeArrowheads="1"/>
          </p:cNvSpPr>
          <p:nvPr/>
        </p:nvSpPr>
        <p:spPr bwMode="auto">
          <a:xfrm>
            <a:off x="609600" y="2938463"/>
            <a:ext cx="6380163" cy="338137"/>
          </a:xfrm>
          <a:prstGeom prst="rect">
            <a:avLst/>
          </a:prstGeom>
          <a:noFill/>
          <a:ln w="9525">
            <a:noFill/>
            <a:miter lim="800000"/>
            <a:headEnd/>
            <a:tailEnd/>
          </a:ln>
        </p:spPr>
        <p:txBody>
          <a:bodyPr wrap="none">
            <a:spAutoFit/>
          </a:bodyPr>
          <a:lstStyle/>
          <a:p>
            <a:r>
              <a:rPr lang="en-US" sz="1600">
                <a:solidFill>
                  <a:srgbClr val="000099"/>
                </a:solidFill>
                <a:latin typeface="Arial" pitchFamily="34" charset="0"/>
                <a:cs typeface="Arial" pitchFamily="34" charset="0"/>
              </a:rPr>
              <a:t>The corresponding multipartite quantum correlation is given by</a:t>
            </a:r>
          </a:p>
        </p:txBody>
      </p:sp>
      <p:sp>
        <p:nvSpPr>
          <p:cNvPr id="3" name="TextBox 2"/>
          <p:cNvSpPr txBox="1">
            <a:spLocks noRot="1" noChangeAspect="1" noMove="1" noResize="1" noEditPoints="1" noAdjustHandles="1" noChangeArrowheads="1" noChangeShapeType="1" noTextEdit="1"/>
          </p:cNvSpPr>
          <p:nvPr/>
        </p:nvSpPr>
        <p:spPr>
          <a:xfrm>
            <a:off x="2743200" y="3352800"/>
            <a:ext cx="2768450" cy="396006"/>
          </a:xfrm>
          <a:prstGeom prst="rect">
            <a:avLst/>
          </a:prstGeom>
          <a:blipFill rotWithShape="1">
            <a:blip r:embed="rId4"/>
            <a:stretch>
              <a:fillRect t="-7692" r="-2423" b="-16923"/>
            </a:stretch>
          </a:blipFill>
        </p:spPr>
        <p:txBody>
          <a:bodyPr/>
          <a:lstStyle/>
          <a:p>
            <a:pPr fontAlgn="auto">
              <a:spcBef>
                <a:spcPts val="0"/>
              </a:spcBef>
              <a:spcAft>
                <a:spcPts val="0"/>
              </a:spcAft>
              <a:defRPr/>
            </a:pPr>
            <a:r>
              <a:rPr lang="en-US" sz="1800" b="0">
                <a:noFill/>
                <a:latin typeface="+mn-lt"/>
              </a:rPr>
              <a:t> </a:t>
            </a:r>
          </a:p>
        </p:txBody>
      </p:sp>
      <p:sp>
        <p:nvSpPr>
          <p:cNvPr id="8" name="TextBox 7"/>
          <p:cNvSpPr txBox="1">
            <a:spLocks noRot="1" noChangeAspect="1" noMove="1" noResize="1" noEditPoints="1" noAdjustHandles="1" noChangeArrowheads="1" noChangeShapeType="1" noTextEdit="1"/>
          </p:cNvSpPr>
          <p:nvPr/>
        </p:nvSpPr>
        <p:spPr>
          <a:xfrm>
            <a:off x="670560" y="4648200"/>
            <a:ext cx="7856220" cy="1887696"/>
          </a:xfrm>
          <a:prstGeom prst="rect">
            <a:avLst/>
          </a:prstGeom>
          <a:blipFill rotWithShape="1">
            <a:blip r:embed="rId5"/>
            <a:stretch>
              <a:fillRect l="-77" r="-775" b="-12540"/>
            </a:stretch>
          </a:blipFill>
          <a:ln>
            <a:solidFill>
              <a:srgbClr val="FF0000"/>
            </a:solidFill>
          </a:ln>
        </p:spPr>
        <p:txBody>
          <a:bodyPr/>
          <a:lstStyle/>
          <a:p>
            <a:pPr fontAlgn="auto">
              <a:spcBef>
                <a:spcPts val="0"/>
              </a:spcBef>
              <a:spcAft>
                <a:spcPts val="0"/>
              </a:spcAft>
              <a:defRPr/>
            </a:pPr>
            <a:r>
              <a:rPr lang="en-US" sz="1800" b="0">
                <a:noFill/>
                <a:latin typeface="+mn-lt"/>
              </a:rPr>
              <a:t> </a:t>
            </a:r>
          </a:p>
        </p:txBody>
      </p:sp>
      <p:sp>
        <p:nvSpPr>
          <p:cNvPr id="9" name="TextBox 8"/>
          <p:cNvSpPr txBox="1">
            <a:spLocks noRot="1" noChangeAspect="1" noMove="1" noResize="1" noEditPoints="1" noAdjustHandles="1" noChangeArrowheads="1" noChangeShapeType="1" noTextEdit="1"/>
          </p:cNvSpPr>
          <p:nvPr/>
        </p:nvSpPr>
        <p:spPr>
          <a:xfrm>
            <a:off x="640080" y="3810000"/>
            <a:ext cx="8332376" cy="733534"/>
          </a:xfrm>
          <a:prstGeom prst="rect">
            <a:avLst/>
          </a:prstGeom>
          <a:blipFill rotWithShape="1">
            <a:blip r:embed="rId6"/>
            <a:stretch>
              <a:fillRect l="-366" b="-5833"/>
            </a:stretch>
          </a:blipFill>
        </p:spPr>
        <p:txBody>
          <a:bodyPr/>
          <a:lstStyle/>
          <a:p>
            <a:pPr fontAlgn="auto">
              <a:spcBef>
                <a:spcPts val="0"/>
              </a:spcBef>
              <a:spcAft>
                <a:spcPts val="0"/>
              </a:spcAft>
              <a:defRPr/>
            </a:pPr>
            <a:r>
              <a:rPr lang="en-US" sz="1800" b="0">
                <a:noFill/>
                <a:latin typeface="+mn-lt"/>
              </a:rPr>
              <a:t>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TextBox 3"/>
          <p:cNvSpPr txBox="1">
            <a:spLocks noChangeArrowheads="1"/>
          </p:cNvSpPr>
          <p:nvPr/>
        </p:nvSpPr>
        <p:spPr bwMode="auto">
          <a:xfrm>
            <a:off x="304800" y="838200"/>
            <a:ext cx="8442325" cy="1338263"/>
          </a:xfrm>
          <a:prstGeom prst="rect">
            <a:avLst/>
          </a:prstGeom>
          <a:noFill/>
          <a:ln w="9525">
            <a:noFill/>
            <a:miter lim="800000"/>
            <a:headEnd/>
            <a:tailEnd/>
          </a:ln>
        </p:spPr>
        <p:txBody>
          <a:bodyPr>
            <a:spAutoFit/>
          </a:bodyPr>
          <a:lstStyle/>
          <a:p>
            <a:pPr algn="just">
              <a:lnSpc>
                <a:spcPct val="150000"/>
              </a:lnSpc>
            </a:pPr>
            <a:r>
              <a:rPr lang="en-US" sz="1800">
                <a:solidFill>
                  <a:srgbClr val="000099"/>
                </a:solidFill>
                <a:latin typeface="Arial" pitchFamily="34" charset="0"/>
                <a:cs typeface="Arial" pitchFamily="34" charset="0"/>
              </a:rPr>
              <a:t>Quantum adiabatic theorem states that: ‘if a system is initially in the ground state and if its Hamiltonian evolves slowly with time, it will be found at any later time in the ground state of the instantaneous Hamiltonian.’</a:t>
            </a:r>
          </a:p>
        </p:txBody>
      </p:sp>
      <p:sp>
        <p:nvSpPr>
          <p:cNvPr id="11" name="TextBox 10"/>
          <p:cNvSpPr txBox="1">
            <a:spLocks noRot="1" noChangeAspect="1" noMove="1" noResize="1" noEditPoints="1" noAdjustHandles="1" noChangeArrowheads="1" noChangeShapeType="1" noTextEdit="1"/>
          </p:cNvSpPr>
          <p:nvPr/>
        </p:nvSpPr>
        <p:spPr>
          <a:xfrm>
            <a:off x="2666998" y="3657600"/>
            <a:ext cx="2591479" cy="900183"/>
          </a:xfrm>
          <a:prstGeom prst="rect">
            <a:avLst/>
          </a:prstGeom>
          <a:blipFill rotWithShape="1">
            <a:blip r:embed="rId2"/>
            <a:stretch>
              <a:fillRect r="-2817"/>
            </a:stretch>
          </a:blipFill>
        </p:spPr>
        <p:txBody>
          <a:bodyPr/>
          <a:lstStyle/>
          <a:p>
            <a:pPr fontAlgn="auto">
              <a:spcBef>
                <a:spcPts val="0"/>
              </a:spcBef>
              <a:spcAft>
                <a:spcPts val="0"/>
              </a:spcAft>
              <a:defRPr/>
            </a:pPr>
            <a:r>
              <a:rPr lang="en-US" sz="1800" b="0">
                <a:noFill/>
                <a:latin typeface="+mn-lt"/>
              </a:rPr>
              <a:t> </a:t>
            </a:r>
          </a:p>
        </p:txBody>
      </p:sp>
      <p:sp>
        <p:nvSpPr>
          <p:cNvPr id="400388" name="TextBox 1"/>
          <p:cNvSpPr txBox="1">
            <a:spLocks noChangeArrowheads="1"/>
          </p:cNvSpPr>
          <p:nvPr/>
        </p:nvSpPr>
        <p:spPr bwMode="auto">
          <a:xfrm>
            <a:off x="228600" y="304800"/>
            <a:ext cx="6450013" cy="400050"/>
          </a:xfrm>
          <a:prstGeom prst="rect">
            <a:avLst/>
          </a:prstGeom>
          <a:noFill/>
          <a:ln w="9525">
            <a:noFill/>
            <a:miter lim="800000"/>
            <a:headEnd/>
            <a:tailEnd/>
          </a:ln>
        </p:spPr>
        <p:txBody>
          <a:bodyPr wrap="none">
            <a:spAutoFit/>
          </a:bodyPr>
          <a:lstStyle/>
          <a:p>
            <a:r>
              <a:rPr lang="en-US" sz="2000">
                <a:solidFill>
                  <a:srgbClr val="800000"/>
                </a:solidFill>
                <a:latin typeface="Arial" pitchFamily="34" charset="0"/>
                <a:cs typeface="Arial" pitchFamily="34" charset="0"/>
              </a:rPr>
              <a:t>Ground State Preparation using adiabatic evolution</a:t>
            </a:r>
          </a:p>
        </p:txBody>
      </p:sp>
      <p:sp>
        <p:nvSpPr>
          <p:cNvPr id="12" name="TextBox 11"/>
          <p:cNvSpPr txBox="1">
            <a:spLocks noRot="1" noChangeAspect="1" noMove="1" noResize="1" noEditPoints="1" noAdjustHandles="1" noChangeArrowheads="1" noChangeShapeType="1" noTextEdit="1"/>
          </p:cNvSpPr>
          <p:nvPr/>
        </p:nvSpPr>
        <p:spPr>
          <a:xfrm>
            <a:off x="1143000" y="2362200"/>
            <a:ext cx="6487097" cy="369332"/>
          </a:xfrm>
          <a:prstGeom prst="rect">
            <a:avLst/>
          </a:prstGeom>
          <a:blipFill rotWithShape="1">
            <a:blip r:embed="rId3"/>
            <a:stretch>
              <a:fillRect t="-8333" r="-752" b="-25000"/>
            </a:stretch>
          </a:blipFill>
        </p:spPr>
        <p:txBody>
          <a:bodyPr/>
          <a:lstStyle/>
          <a:p>
            <a:pPr fontAlgn="auto">
              <a:spcBef>
                <a:spcPts val="0"/>
              </a:spcBef>
              <a:spcAft>
                <a:spcPts val="0"/>
              </a:spcAft>
              <a:defRPr/>
            </a:pPr>
            <a:r>
              <a:rPr lang="en-US" sz="1800" b="0">
                <a:noFill/>
                <a:latin typeface="+mn-lt"/>
              </a:rPr>
              <a:t> </a:t>
            </a:r>
          </a:p>
        </p:txBody>
      </p:sp>
      <p:sp>
        <p:nvSpPr>
          <p:cNvPr id="400390" name="TextBox 12"/>
          <p:cNvSpPr txBox="1">
            <a:spLocks noChangeArrowheads="1"/>
          </p:cNvSpPr>
          <p:nvPr/>
        </p:nvSpPr>
        <p:spPr bwMode="auto">
          <a:xfrm>
            <a:off x="304800" y="2968625"/>
            <a:ext cx="7732713" cy="368300"/>
          </a:xfrm>
          <a:prstGeom prst="rect">
            <a:avLst/>
          </a:prstGeom>
          <a:noFill/>
          <a:ln w="9525">
            <a:noFill/>
            <a:miter lim="800000"/>
            <a:headEnd/>
            <a:tailEnd/>
          </a:ln>
        </p:spPr>
        <p:txBody>
          <a:bodyPr>
            <a:spAutoFit/>
          </a:bodyPr>
          <a:lstStyle/>
          <a:p>
            <a:pPr algn="just"/>
            <a:r>
              <a:rPr lang="en-US" sz="1800">
                <a:solidFill>
                  <a:srgbClr val="000099"/>
                </a:solidFill>
                <a:latin typeface="Arial" pitchFamily="34" charset="0"/>
                <a:cs typeface="Arial" pitchFamily="34" charset="0"/>
              </a:rPr>
              <a:t>The Hamiltonian evolution rate is governed by the expression,</a:t>
            </a:r>
          </a:p>
        </p:txBody>
      </p:sp>
      <p:sp>
        <p:nvSpPr>
          <p:cNvPr id="14" name="TextBox 13"/>
          <p:cNvSpPr txBox="1">
            <a:spLocks noRot="1" noChangeAspect="1" noMove="1" noResize="1" noEditPoints="1" noAdjustHandles="1" noChangeArrowheads="1" noChangeShapeType="1" noTextEdit="1"/>
          </p:cNvSpPr>
          <p:nvPr/>
        </p:nvSpPr>
        <p:spPr>
          <a:xfrm>
            <a:off x="457200" y="4648200"/>
            <a:ext cx="8189229" cy="1338828"/>
          </a:xfrm>
          <a:prstGeom prst="rect">
            <a:avLst/>
          </a:prstGeom>
          <a:blipFill rotWithShape="1">
            <a:blip r:embed="rId4"/>
            <a:stretch>
              <a:fillRect l="-596" t="-26027" r="-1340" b="-2740"/>
            </a:stretch>
          </a:blipFill>
        </p:spPr>
        <p:txBody>
          <a:bodyPr/>
          <a:lstStyle/>
          <a:p>
            <a:pPr fontAlgn="auto">
              <a:spcBef>
                <a:spcPts val="0"/>
              </a:spcBef>
              <a:spcAft>
                <a:spcPts val="0"/>
              </a:spcAft>
              <a:defRPr/>
            </a:pPr>
            <a:r>
              <a:rPr lang="en-US" sz="1800" b="0">
                <a:noFill/>
                <a:latin typeface="+mn-lt"/>
              </a:rPr>
              <a:t> </a:t>
            </a:r>
          </a:p>
        </p:txBody>
      </p:sp>
      <p:sp>
        <p:nvSpPr>
          <p:cNvPr id="400392" name="Rectangle 2"/>
          <p:cNvSpPr>
            <a:spLocks noChangeArrowheads="1"/>
          </p:cNvSpPr>
          <p:nvPr/>
        </p:nvSpPr>
        <p:spPr bwMode="auto">
          <a:xfrm>
            <a:off x="496888" y="6289675"/>
            <a:ext cx="8494712" cy="461963"/>
          </a:xfrm>
          <a:prstGeom prst="rect">
            <a:avLst/>
          </a:prstGeom>
          <a:noFill/>
          <a:ln w="9525">
            <a:noFill/>
            <a:miter lim="800000"/>
            <a:headEnd/>
            <a:tailEnd/>
          </a:ln>
        </p:spPr>
        <p:txBody>
          <a:bodyPr>
            <a:spAutoFit/>
          </a:bodyPr>
          <a:lstStyle/>
          <a:p>
            <a:r>
              <a:rPr lang="en-US" sz="1200">
                <a:solidFill>
                  <a:srgbClr val="7F00FF"/>
                </a:solidFill>
                <a:latin typeface="Arial" pitchFamily="34" charset="0"/>
                <a:cs typeface="Arial" pitchFamily="34" charset="0"/>
              </a:rPr>
              <a:t>A. Messiah, </a:t>
            </a:r>
            <a:r>
              <a:rPr lang="en-US" sz="1200" i="1">
                <a:solidFill>
                  <a:srgbClr val="7F00FF"/>
                </a:solidFill>
                <a:latin typeface="Arial" pitchFamily="34" charset="0"/>
                <a:cs typeface="Arial" pitchFamily="34" charset="0"/>
              </a:rPr>
              <a:t>Quantum Mechanics</a:t>
            </a:r>
            <a:r>
              <a:rPr lang="en-US" sz="1200">
                <a:solidFill>
                  <a:srgbClr val="7F00FF"/>
                </a:solidFill>
                <a:latin typeface="Arial" pitchFamily="34" charset="0"/>
                <a:cs typeface="Arial" pitchFamily="34" charset="0"/>
              </a:rPr>
              <a:t>, vol. II (Wiley, New York (1976)); E. Farhi, J. Goldstone, S. Guttmann, M. Sipser, quantph/0001106</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a:spLocks noRot="1" noChangeAspect="1" noMove="1" noResize="1" noEditPoints="1" noAdjustHandles="1" noChangeArrowheads="1" noChangeShapeType="1" noTextEdit="1"/>
          </p:cNvSpPr>
          <p:nvPr/>
        </p:nvSpPr>
        <p:spPr>
          <a:xfrm>
            <a:off x="783315" y="457200"/>
            <a:ext cx="6477000" cy="923330"/>
          </a:xfrm>
          <a:prstGeom prst="rect">
            <a:avLst/>
          </a:prstGeom>
          <a:blipFill rotWithShape="1">
            <a:blip r:embed="rId2"/>
            <a:stretch>
              <a:fillRect b="-4636"/>
            </a:stretch>
          </a:blipFill>
        </p:spPr>
        <p:txBody>
          <a:bodyPr/>
          <a:lstStyle/>
          <a:p>
            <a:pPr fontAlgn="auto">
              <a:spcBef>
                <a:spcPts val="0"/>
              </a:spcBef>
              <a:spcAft>
                <a:spcPts val="0"/>
              </a:spcAft>
              <a:defRPr/>
            </a:pPr>
            <a:r>
              <a:rPr lang="en-US" sz="1800" b="0">
                <a:noFill/>
                <a:latin typeface="+mn-lt"/>
              </a:rPr>
              <a:t> </a:t>
            </a:r>
          </a:p>
        </p:txBody>
      </p:sp>
      <p:sp>
        <p:nvSpPr>
          <p:cNvPr id="5" name="Rounded Rectangle 4"/>
          <p:cNvSpPr>
            <a:spLocks noRot="1" noChangeAspect="1" noMove="1" noResize="1" noEditPoints="1" noAdjustHandles="1" noChangeArrowheads="1" noChangeShapeType="1" noTextEdit="1"/>
          </p:cNvSpPr>
          <p:nvPr/>
        </p:nvSpPr>
        <p:spPr>
          <a:xfrm>
            <a:off x="4031247" y="3657600"/>
            <a:ext cx="997953" cy="609600"/>
          </a:xfrm>
          <a:prstGeom prst="roundRect">
            <a:avLst/>
          </a:prstGeom>
          <a:blipFill rotWithShape="1">
            <a:blip r:embed="rId3"/>
            <a:stretch>
              <a:fillRect r="-5357"/>
            </a:stretch>
          </a:blipFill>
          <a:ln>
            <a:solidFill>
              <a:srgbClr val="000099"/>
            </a:solidFill>
          </a:ln>
        </p:spPr>
        <p:txBody>
          <a:bodyPr/>
          <a:lstStyle/>
          <a:p>
            <a:pPr fontAlgn="auto">
              <a:spcBef>
                <a:spcPts val="0"/>
              </a:spcBef>
              <a:spcAft>
                <a:spcPts val="0"/>
              </a:spcAft>
              <a:defRPr/>
            </a:pPr>
            <a:r>
              <a:rPr lang="en-US" sz="1800" b="0">
                <a:noFill/>
                <a:latin typeface="+mn-lt"/>
              </a:rPr>
              <a:t> </a:t>
            </a:r>
          </a:p>
        </p:txBody>
      </p:sp>
      <p:sp>
        <p:nvSpPr>
          <p:cNvPr id="9" name="Rectangle 8"/>
          <p:cNvSpPr>
            <a:spLocks noRot="1" noChangeAspect="1" noMove="1" noResize="1" noEditPoints="1" noAdjustHandles="1" noChangeArrowheads="1" noChangeShapeType="1" noTextEdit="1"/>
          </p:cNvSpPr>
          <p:nvPr/>
        </p:nvSpPr>
        <p:spPr>
          <a:xfrm>
            <a:off x="2350903" y="1600200"/>
            <a:ext cx="2678297" cy="369332"/>
          </a:xfrm>
          <a:prstGeom prst="rect">
            <a:avLst/>
          </a:prstGeom>
          <a:blipFill rotWithShape="1">
            <a:blip r:embed="rId4"/>
            <a:stretch>
              <a:fillRect t="-121667" r="-9795" b="-186667"/>
            </a:stretch>
          </a:blipFill>
        </p:spPr>
        <p:txBody>
          <a:bodyPr/>
          <a:lstStyle/>
          <a:p>
            <a:pPr fontAlgn="auto">
              <a:spcBef>
                <a:spcPts val="0"/>
              </a:spcBef>
              <a:spcAft>
                <a:spcPts val="0"/>
              </a:spcAft>
              <a:defRPr/>
            </a:pPr>
            <a:r>
              <a:rPr lang="en-US" sz="1800" b="0">
                <a:noFill/>
                <a:latin typeface="+mn-lt"/>
              </a:rPr>
              <a:t> </a:t>
            </a:r>
          </a:p>
        </p:txBody>
      </p:sp>
      <p:sp>
        <p:nvSpPr>
          <p:cNvPr id="11" name="Rectangle 10"/>
          <p:cNvSpPr>
            <a:spLocks noRot="1" noChangeAspect="1" noMove="1" noResize="1" noEditPoints="1" noAdjustHandles="1" noChangeArrowheads="1" noChangeShapeType="1" noTextEdit="1"/>
          </p:cNvSpPr>
          <p:nvPr/>
        </p:nvSpPr>
        <p:spPr>
          <a:xfrm>
            <a:off x="2590800" y="2057400"/>
            <a:ext cx="2286267" cy="664606"/>
          </a:xfrm>
          <a:prstGeom prst="rect">
            <a:avLst/>
          </a:prstGeom>
          <a:blipFill rotWithShape="1">
            <a:blip r:embed="rId5"/>
            <a:stretch>
              <a:fillRect r="-1333"/>
            </a:stretch>
          </a:blipFill>
        </p:spPr>
        <p:txBody>
          <a:bodyPr/>
          <a:lstStyle/>
          <a:p>
            <a:pPr fontAlgn="auto">
              <a:spcBef>
                <a:spcPts val="0"/>
              </a:spcBef>
              <a:spcAft>
                <a:spcPts val="0"/>
              </a:spcAft>
              <a:defRPr/>
            </a:pPr>
            <a:r>
              <a:rPr lang="en-US" sz="1800" b="0">
                <a:noFill/>
                <a:latin typeface="+mn-lt"/>
              </a:rPr>
              <a:t> </a:t>
            </a:r>
          </a:p>
        </p:txBody>
      </p:sp>
      <p:sp>
        <p:nvSpPr>
          <p:cNvPr id="12" name="Rounded Rectangle 11"/>
          <p:cNvSpPr>
            <a:spLocks noRot="1" noChangeAspect="1" noMove="1" noResize="1" noEditPoints="1" noAdjustHandles="1" noChangeArrowheads="1" noChangeShapeType="1" noTextEdit="1"/>
          </p:cNvSpPr>
          <p:nvPr/>
        </p:nvSpPr>
        <p:spPr>
          <a:xfrm>
            <a:off x="990600" y="5025628"/>
            <a:ext cx="838200" cy="609600"/>
          </a:xfrm>
          <a:prstGeom prst="roundRect">
            <a:avLst/>
          </a:prstGeom>
          <a:blipFill rotWithShape="1">
            <a:blip r:embed="rId6"/>
            <a:stretch>
              <a:fillRect l="-2128" r="-9220"/>
            </a:stretch>
          </a:blipFill>
          <a:ln>
            <a:solidFill>
              <a:srgbClr val="000099"/>
            </a:solidFill>
          </a:ln>
        </p:spPr>
        <p:txBody>
          <a:bodyPr/>
          <a:lstStyle/>
          <a:p>
            <a:pPr fontAlgn="auto">
              <a:spcBef>
                <a:spcPts val="0"/>
              </a:spcBef>
              <a:spcAft>
                <a:spcPts val="0"/>
              </a:spcAft>
              <a:defRPr/>
            </a:pPr>
            <a:r>
              <a:rPr lang="en-US" sz="1800" b="0">
                <a:noFill/>
                <a:latin typeface="+mn-lt"/>
              </a:rPr>
              <a:t> </a:t>
            </a:r>
          </a:p>
        </p:txBody>
      </p:sp>
      <p:sp>
        <p:nvSpPr>
          <p:cNvPr id="14" name="Rounded Rectangle 13"/>
          <p:cNvSpPr>
            <a:spLocks noRot="1" noChangeAspect="1" noMove="1" noResize="1" noEditPoints="1" noAdjustHandles="1" noChangeArrowheads="1" noChangeShapeType="1" noTextEdit="1"/>
          </p:cNvSpPr>
          <p:nvPr/>
        </p:nvSpPr>
        <p:spPr>
          <a:xfrm>
            <a:off x="7307707" y="5056108"/>
            <a:ext cx="761879" cy="609600"/>
          </a:xfrm>
          <a:prstGeom prst="roundRect">
            <a:avLst/>
          </a:prstGeom>
          <a:blipFill rotWithShape="1">
            <a:blip r:embed="rId7"/>
            <a:stretch>
              <a:fillRect l="-3101" r="-33333"/>
            </a:stretch>
          </a:blipFill>
          <a:ln>
            <a:solidFill>
              <a:srgbClr val="000099"/>
            </a:solidFill>
          </a:ln>
        </p:spPr>
        <p:txBody>
          <a:bodyPr/>
          <a:lstStyle/>
          <a:p>
            <a:pPr fontAlgn="auto">
              <a:spcBef>
                <a:spcPts val="0"/>
              </a:spcBef>
              <a:spcAft>
                <a:spcPts val="0"/>
              </a:spcAft>
              <a:defRPr/>
            </a:pPr>
            <a:r>
              <a:rPr lang="en-US" sz="1800" b="0">
                <a:noFill/>
                <a:latin typeface="+mn-lt"/>
              </a:rPr>
              <a:t> </a:t>
            </a:r>
          </a:p>
        </p:txBody>
      </p:sp>
      <p:cxnSp>
        <p:nvCxnSpPr>
          <p:cNvPr id="15" name="Straight Arrow Connector 14"/>
          <p:cNvCxnSpPr>
            <a:stCxn id="5" idx="3"/>
            <a:endCxn id="14" idx="1"/>
          </p:cNvCxnSpPr>
          <p:nvPr/>
        </p:nvCxnSpPr>
        <p:spPr>
          <a:xfrm>
            <a:off x="5029200" y="3962400"/>
            <a:ext cx="2278063" cy="1398588"/>
          </a:xfrm>
          <a:prstGeom prst="straightConnector1">
            <a:avLst/>
          </a:prstGeom>
          <a:ln w="25400">
            <a:solidFill>
              <a:srgbClr val="B80000"/>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1"/>
            <a:endCxn id="12" idx="3"/>
          </p:cNvCxnSpPr>
          <p:nvPr/>
        </p:nvCxnSpPr>
        <p:spPr>
          <a:xfrm flipH="1">
            <a:off x="1828800" y="3962400"/>
            <a:ext cx="2201863" cy="1368425"/>
          </a:xfrm>
          <a:prstGeom prst="straightConnector1">
            <a:avLst/>
          </a:prstGeom>
          <a:ln w="25400">
            <a:solidFill>
              <a:srgbClr val="B80000"/>
            </a:solidFill>
            <a:tailEnd type="arrow" w="med" len="lg"/>
          </a:ln>
        </p:spPr>
        <p:style>
          <a:lnRef idx="1">
            <a:schemeClr val="accent1"/>
          </a:lnRef>
          <a:fillRef idx="0">
            <a:schemeClr val="accent1"/>
          </a:fillRef>
          <a:effectRef idx="0">
            <a:schemeClr val="accent1"/>
          </a:effectRef>
          <a:fontRef idx="minor">
            <a:schemeClr val="tx1"/>
          </a:fontRef>
        </p:style>
      </p:cxnSp>
      <p:sp>
        <p:nvSpPr>
          <p:cNvPr id="22" name="TextBox 21"/>
          <p:cNvSpPr txBox="1">
            <a:spLocks noRot="1" noChangeAspect="1" noMove="1" noResize="1" noEditPoints="1" noAdjustHandles="1" noChangeArrowheads="1" noChangeShapeType="1" noTextEdit="1"/>
          </p:cNvSpPr>
          <p:nvPr/>
        </p:nvSpPr>
        <p:spPr>
          <a:xfrm>
            <a:off x="5943600" y="3741896"/>
            <a:ext cx="1982915" cy="369332"/>
          </a:xfrm>
          <a:prstGeom prst="rect">
            <a:avLst/>
          </a:prstGeom>
          <a:blipFill rotWithShape="1">
            <a:blip r:embed="rId8"/>
            <a:stretch>
              <a:fillRect l="-308" t="-8333" r="-4308" b="-26667"/>
            </a:stretch>
          </a:blipFill>
        </p:spPr>
        <p:txBody>
          <a:bodyPr/>
          <a:lstStyle/>
          <a:p>
            <a:pPr fontAlgn="auto">
              <a:spcBef>
                <a:spcPts val="0"/>
              </a:spcBef>
              <a:spcAft>
                <a:spcPts val="0"/>
              </a:spcAft>
              <a:defRPr/>
            </a:pPr>
            <a:r>
              <a:rPr lang="en-US" sz="1800" b="0">
                <a:noFill/>
                <a:latin typeface="+mn-lt"/>
              </a:rPr>
              <a:t> </a:t>
            </a:r>
          </a:p>
        </p:txBody>
      </p:sp>
      <p:sp>
        <p:nvSpPr>
          <p:cNvPr id="23" name="TextBox 22"/>
          <p:cNvSpPr txBox="1">
            <a:spLocks noRot="1" noChangeAspect="1" noMove="1" noResize="1" noEditPoints="1" noAdjustHandles="1" noChangeArrowheads="1" noChangeShapeType="1" noTextEdit="1"/>
          </p:cNvSpPr>
          <p:nvPr/>
        </p:nvSpPr>
        <p:spPr>
          <a:xfrm>
            <a:off x="5715000" y="4122896"/>
            <a:ext cx="2480872" cy="369332"/>
          </a:xfrm>
          <a:prstGeom prst="rect">
            <a:avLst/>
          </a:prstGeom>
          <a:blipFill rotWithShape="1">
            <a:blip r:embed="rId9"/>
            <a:stretch>
              <a:fillRect t="-8197" r="-4433" b="-24590"/>
            </a:stretch>
          </a:blipFill>
        </p:spPr>
        <p:txBody>
          <a:bodyPr/>
          <a:lstStyle/>
          <a:p>
            <a:pPr fontAlgn="auto">
              <a:spcBef>
                <a:spcPts val="0"/>
              </a:spcBef>
              <a:spcAft>
                <a:spcPts val="0"/>
              </a:spcAft>
              <a:defRPr/>
            </a:pPr>
            <a:r>
              <a:rPr lang="en-US" sz="1800" b="0">
                <a:noFill/>
                <a:latin typeface="+mn-lt"/>
              </a:rPr>
              <a:t> </a:t>
            </a:r>
          </a:p>
        </p:txBody>
      </p:sp>
      <p:sp>
        <p:nvSpPr>
          <p:cNvPr id="24" name="TextBox 23"/>
          <p:cNvSpPr txBox="1">
            <a:spLocks noRot="1" noChangeAspect="1" noMove="1" noResize="1" noEditPoints="1" noAdjustHandles="1" noChangeArrowheads="1" noChangeShapeType="1" noTextEdit="1"/>
          </p:cNvSpPr>
          <p:nvPr/>
        </p:nvSpPr>
        <p:spPr>
          <a:xfrm>
            <a:off x="1192251" y="3699748"/>
            <a:ext cx="1982915" cy="369332"/>
          </a:xfrm>
          <a:prstGeom prst="rect">
            <a:avLst/>
          </a:prstGeom>
          <a:blipFill rotWithShape="1">
            <a:blip r:embed="rId10"/>
            <a:stretch>
              <a:fillRect l="-615" t="-8197" r="-4308" b="-24590"/>
            </a:stretch>
          </a:blipFill>
        </p:spPr>
        <p:txBody>
          <a:bodyPr/>
          <a:lstStyle/>
          <a:p>
            <a:pPr fontAlgn="auto">
              <a:spcBef>
                <a:spcPts val="0"/>
              </a:spcBef>
              <a:spcAft>
                <a:spcPts val="0"/>
              </a:spcAft>
              <a:defRPr/>
            </a:pPr>
            <a:r>
              <a:rPr lang="en-US" sz="1800" b="0">
                <a:noFill/>
                <a:latin typeface="+mn-lt"/>
              </a:rPr>
              <a:t> </a:t>
            </a:r>
          </a:p>
        </p:txBody>
      </p:sp>
      <p:sp>
        <p:nvSpPr>
          <p:cNvPr id="25" name="TextBox 24"/>
          <p:cNvSpPr txBox="1">
            <a:spLocks noRot="1" noChangeAspect="1" noMove="1" noResize="1" noEditPoints="1" noAdjustHandles="1" noChangeArrowheads="1" noChangeShapeType="1" noTextEdit="1"/>
          </p:cNvSpPr>
          <p:nvPr/>
        </p:nvSpPr>
        <p:spPr>
          <a:xfrm>
            <a:off x="855816" y="4046696"/>
            <a:ext cx="2557816" cy="369332"/>
          </a:xfrm>
          <a:prstGeom prst="rect">
            <a:avLst/>
          </a:prstGeom>
          <a:blipFill rotWithShape="1">
            <a:blip r:embed="rId11"/>
            <a:stretch>
              <a:fillRect t="-8333" r="-4286" b="-26667"/>
            </a:stretch>
          </a:blipFill>
        </p:spPr>
        <p:txBody>
          <a:bodyPr/>
          <a:lstStyle/>
          <a:p>
            <a:pPr fontAlgn="auto">
              <a:spcBef>
                <a:spcPts val="0"/>
              </a:spcBef>
              <a:spcAft>
                <a:spcPts val="0"/>
              </a:spcAft>
              <a:defRPr/>
            </a:pPr>
            <a:r>
              <a:rPr lang="en-US" sz="1800" b="0">
                <a:noFill/>
                <a:latin typeface="+mn-lt"/>
              </a:rPr>
              <a:t> </a:t>
            </a:r>
          </a:p>
        </p:txBody>
      </p:sp>
      <p:sp>
        <p:nvSpPr>
          <p:cNvPr id="26" name="TextBox 25"/>
          <p:cNvSpPr txBox="1">
            <a:spLocks noRot="1" noChangeAspect="1" noMove="1" noResize="1" noEditPoints="1" noAdjustHandles="1" noChangeArrowheads="1" noChangeShapeType="1" noTextEdit="1"/>
          </p:cNvSpPr>
          <p:nvPr/>
        </p:nvSpPr>
        <p:spPr>
          <a:xfrm>
            <a:off x="1192251" y="2895600"/>
            <a:ext cx="6487097" cy="369332"/>
          </a:xfrm>
          <a:prstGeom prst="rect">
            <a:avLst/>
          </a:prstGeom>
          <a:blipFill rotWithShape="1">
            <a:blip r:embed="rId12"/>
            <a:stretch>
              <a:fillRect t="-8197" r="-752" b="-24590"/>
            </a:stretch>
          </a:blipFill>
        </p:spPr>
        <p:txBody>
          <a:bodyPr/>
          <a:lstStyle/>
          <a:p>
            <a:pPr fontAlgn="auto">
              <a:spcBef>
                <a:spcPts val="0"/>
              </a:spcBef>
              <a:spcAft>
                <a:spcPts val="0"/>
              </a:spcAft>
              <a:defRPr/>
            </a:pPr>
            <a:r>
              <a:rPr lang="en-US" sz="1800" b="0">
                <a:noFill/>
                <a:latin typeface="+mn-lt"/>
              </a:rPr>
              <a:t> </a:t>
            </a:r>
          </a:p>
        </p:txBody>
      </p:sp>
      <p:sp>
        <p:nvSpPr>
          <p:cNvPr id="401423" name="TextBox 1"/>
          <p:cNvSpPr txBox="1">
            <a:spLocks noChangeArrowheads="1"/>
          </p:cNvSpPr>
          <p:nvPr/>
        </p:nvSpPr>
        <p:spPr bwMode="auto">
          <a:xfrm>
            <a:off x="692150" y="5791200"/>
            <a:ext cx="1609725" cy="338138"/>
          </a:xfrm>
          <a:prstGeom prst="rect">
            <a:avLst/>
          </a:prstGeom>
          <a:noFill/>
          <a:ln w="9525">
            <a:noFill/>
            <a:miter lim="800000"/>
            <a:headEnd/>
            <a:tailEnd/>
          </a:ln>
        </p:spPr>
        <p:txBody>
          <a:bodyPr wrap="none">
            <a:spAutoFit/>
          </a:bodyPr>
          <a:lstStyle/>
          <a:p>
            <a:r>
              <a:rPr lang="en-US" sz="1600">
                <a:solidFill>
                  <a:srgbClr val="7F00FF"/>
                </a:solidFill>
                <a:latin typeface="Arial" pitchFamily="34" charset="0"/>
                <a:cs typeface="Arial" pitchFamily="34" charset="0"/>
              </a:rPr>
              <a:t>Non-frustrated</a:t>
            </a:r>
          </a:p>
        </p:txBody>
      </p:sp>
      <p:sp>
        <p:nvSpPr>
          <p:cNvPr id="401424" name="TextBox 2"/>
          <p:cNvSpPr txBox="1">
            <a:spLocks noChangeArrowheads="1"/>
          </p:cNvSpPr>
          <p:nvPr/>
        </p:nvSpPr>
        <p:spPr bwMode="auto">
          <a:xfrm>
            <a:off x="7145338" y="5791200"/>
            <a:ext cx="1200150" cy="338138"/>
          </a:xfrm>
          <a:prstGeom prst="rect">
            <a:avLst/>
          </a:prstGeom>
          <a:noFill/>
          <a:ln w="9525">
            <a:noFill/>
            <a:miter lim="800000"/>
            <a:headEnd/>
            <a:tailEnd/>
          </a:ln>
        </p:spPr>
        <p:txBody>
          <a:bodyPr wrap="none">
            <a:spAutoFit/>
          </a:bodyPr>
          <a:lstStyle/>
          <a:p>
            <a:r>
              <a:rPr lang="en-US" sz="1600">
                <a:solidFill>
                  <a:srgbClr val="7F00FF"/>
                </a:solidFill>
                <a:latin typeface="Arial" pitchFamily="34" charset="0"/>
                <a:cs typeface="Arial" pitchFamily="34" charset="0"/>
              </a:rPr>
              <a:t>Frustrated</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2434" name="Picture 2"/>
          <p:cNvPicPr>
            <a:picLocks noChangeAspect="1" noChangeArrowheads="1"/>
          </p:cNvPicPr>
          <p:nvPr/>
        </p:nvPicPr>
        <p:blipFill>
          <a:blip r:embed="rId2"/>
          <a:srcRect/>
          <a:stretch>
            <a:fillRect/>
          </a:stretch>
        </p:blipFill>
        <p:spPr bwMode="auto">
          <a:xfrm>
            <a:off x="4419600" y="1539875"/>
            <a:ext cx="4456113" cy="2803525"/>
          </a:xfrm>
          <a:prstGeom prst="rect">
            <a:avLst/>
          </a:prstGeom>
          <a:noFill/>
          <a:ln w="9525">
            <a:noFill/>
            <a:miter lim="800000"/>
            <a:headEnd/>
            <a:tailEnd/>
          </a:ln>
        </p:spPr>
      </p:pic>
      <p:sp>
        <p:nvSpPr>
          <p:cNvPr id="402435" name="TextBox 4"/>
          <p:cNvSpPr txBox="1">
            <a:spLocks noChangeArrowheads="1"/>
          </p:cNvSpPr>
          <p:nvPr/>
        </p:nvSpPr>
        <p:spPr bwMode="auto">
          <a:xfrm>
            <a:off x="5495925" y="849313"/>
            <a:ext cx="2505075" cy="369887"/>
          </a:xfrm>
          <a:prstGeom prst="rect">
            <a:avLst/>
          </a:prstGeom>
          <a:noFill/>
          <a:ln w="9525">
            <a:noFill/>
            <a:miter lim="800000"/>
            <a:headEnd/>
            <a:tailEnd/>
          </a:ln>
        </p:spPr>
        <p:txBody>
          <a:bodyPr wrap="none">
            <a:spAutoFit/>
          </a:bodyPr>
          <a:lstStyle/>
          <a:p>
            <a:r>
              <a:rPr lang="en-US" sz="1800">
                <a:solidFill>
                  <a:srgbClr val="800000"/>
                </a:solidFill>
                <a:latin typeface="Arial" pitchFamily="34" charset="0"/>
                <a:cs typeface="Arial" pitchFamily="34" charset="0"/>
              </a:rPr>
              <a:t>Energy level diagram</a:t>
            </a:r>
          </a:p>
        </p:txBody>
      </p:sp>
      <p:sp>
        <p:nvSpPr>
          <p:cNvPr id="402436" name="TextBox 1"/>
          <p:cNvSpPr txBox="1">
            <a:spLocks noChangeArrowheads="1"/>
          </p:cNvSpPr>
          <p:nvPr/>
        </p:nvSpPr>
        <p:spPr bwMode="auto">
          <a:xfrm>
            <a:off x="431800" y="609600"/>
            <a:ext cx="3733800" cy="1938338"/>
          </a:xfrm>
          <a:prstGeom prst="rect">
            <a:avLst/>
          </a:prstGeom>
          <a:noFill/>
          <a:ln w="9525">
            <a:noFill/>
            <a:miter lim="800000"/>
            <a:headEnd/>
            <a:tailEnd/>
          </a:ln>
        </p:spPr>
        <p:txBody>
          <a:bodyPr>
            <a:spAutoFit/>
          </a:bodyPr>
          <a:lstStyle/>
          <a:p>
            <a:pPr algn="just">
              <a:lnSpc>
                <a:spcPct val="150000"/>
              </a:lnSpc>
            </a:pPr>
            <a:r>
              <a:rPr lang="en-US" sz="1600">
                <a:solidFill>
                  <a:srgbClr val="000099"/>
                </a:solidFill>
                <a:latin typeface="Arial" pitchFamily="34" charset="0"/>
                <a:cs typeface="Arial" pitchFamily="34" charset="0"/>
              </a:rPr>
              <a:t>E</a:t>
            </a:r>
            <a:r>
              <a:rPr lang="en-US" sz="1600" baseline="-25000">
                <a:solidFill>
                  <a:srgbClr val="000099"/>
                </a:solidFill>
                <a:latin typeface="Arial" pitchFamily="34" charset="0"/>
                <a:cs typeface="Arial" pitchFamily="34" charset="0"/>
              </a:rPr>
              <a:t>0</a:t>
            </a:r>
            <a:r>
              <a:rPr lang="en-US" sz="1600">
                <a:solidFill>
                  <a:srgbClr val="000099"/>
                </a:solidFill>
                <a:latin typeface="Arial" pitchFamily="34" charset="0"/>
                <a:cs typeface="Arial" pitchFamily="34" charset="0"/>
              </a:rPr>
              <a:t> and E</a:t>
            </a:r>
            <a:r>
              <a:rPr lang="en-US" sz="1600" baseline="-25000">
                <a:solidFill>
                  <a:srgbClr val="000099"/>
                </a:solidFill>
                <a:latin typeface="Arial" pitchFamily="34" charset="0"/>
                <a:cs typeface="Arial" pitchFamily="34" charset="0"/>
              </a:rPr>
              <a:t>1</a:t>
            </a:r>
            <a:r>
              <a:rPr lang="en-US" sz="1600">
                <a:solidFill>
                  <a:srgbClr val="000099"/>
                </a:solidFill>
                <a:latin typeface="Arial" pitchFamily="34" charset="0"/>
                <a:cs typeface="Arial" pitchFamily="34" charset="0"/>
              </a:rPr>
              <a:t> represent the energy levels corresponding to the  ground state and the excited one which is relevant in the calculation of the adiabatic evolution rate.</a:t>
            </a:r>
          </a:p>
        </p:txBody>
      </p:sp>
      <p:sp>
        <p:nvSpPr>
          <p:cNvPr id="402437" name="Rectangle 2"/>
          <p:cNvSpPr>
            <a:spLocks noChangeArrowheads="1"/>
          </p:cNvSpPr>
          <p:nvPr/>
        </p:nvSpPr>
        <p:spPr bwMode="auto">
          <a:xfrm>
            <a:off x="457200" y="2590800"/>
            <a:ext cx="3733800" cy="2308225"/>
          </a:xfrm>
          <a:prstGeom prst="rect">
            <a:avLst/>
          </a:prstGeom>
          <a:noFill/>
          <a:ln w="9525">
            <a:noFill/>
            <a:miter lim="800000"/>
            <a:headEnd/>
            <a:tailEnd/>
          </a:ln>
        </p:spPr>
        <p:txBody>
          <a:bodyPr>
            <a:spAutoFit/>
          </a:bodyPr>
          <a:lstStyle/>
          <a:p>
            <a:pPr algn="just">
              <a:lnSpc>
                <a:spcPct val="150000"/>
              </a:lnSpc>
            </a:pPr>
            <a:r>
              <a:rPr lang="en-US" sz="1600">
                <a:solidFill>
                  <a:srgbClr val="000099"/>
                </a:solidFill>
                <a:latin typeface="Arial" pitchFamily="34" charset="0"/>
                <a:cs typeface="Arial" pitchFamily="34" charset="0"/>
              </a:rPr>
              <a:t>Though there are energy levels in between E0 and E1, there are no possible transitions from the ground state to these excited states as the transition amplitudes are zero in these cases.</a:t>
            </a:r>
          </a:p>
        </p:txBody>
      </p:sp>
      <p:sp>
        <p:nvSpPr>
          <p:cNvPr id="402438" name="TextBox 3"/>
          <p:cNvSpPr txBox="1">
            <a:spLocks noChangeArrowheads="1"/>
          </p:cNvSpPr>
          <p:nvPr/>
        </p:nvSpPr>
        <p:spPr bwMode="auto">
          <a:xfrm>
            <a:off x="381000" y="5105400"/>
            <a:ext cx="8191500" cy="785813"/>
          </a:xfrm>
          <a:prstGeom prst="rect">
            <a:avLst/>
          </a:prstGeom>
          <a:noFill/>
          <a:ln w="9525">
            <a:noFill/>
            <a:miter lim="800000"/>
            <a:headEnd/>
            <a:tailEnd/>
          </a:ln>
        </p:spPr>
        <p:txBody>
          <a:bodyPr>
            <a:spAutoFit/>
          </a:bodyPr>
          <a:lstStyle/>
          <a:p>
            <a:pPr marL="285750" indent="-285750">
              <a:lnSpc>
                <a:spcPct val="150000"/>
              </a:lnSpc>
              <a:buClr>
                <a:srgbClr val="C00000"/>
              </a:buClr>
              <a:buFont typeface="Wingdings" pitchFamily="2" charset="2"/>
              <a:buChar char="Ø"/>
            </a:pPr>
            <a:r>
              <a:rPr lang="en-US" sz="1600">
                <a:solidFill>
                  <a:srgbClr val="000099"/>
                </a:solidFill>
                <a:latin typeface="Arial" pitchFamily="34" charset="0"/>
                <a:cs typeface="Arial" pitchFamily="34" charset="0"/>
              </a:rPr>
              <a:t>Considering the energy gap between E</a:t>
            </a:r>
            <a:r>
              <a:rPr lang="en-US" sz="1600" baseline="-25000">
                <a:solidFill>
                  <a:srgbClr val="000099"/>
                </a:solidFill>
                <a:latin typeface="Arial" pitchFamily="34" charset="0"/>
                <a:cs typeface="Arial" pitchFamily="34" charset="0"/>
              </a:rPr>
              <a:t>0</a:t>
            </a:r>
            <a:r>
              <a:rPr lang="en-US" sz="1600">
                <a:solidFill>
                  <a:srgbClr val="000099"/>
                </a:solidFill>
                <a:latin typeface="Arial" pitchFamily="34" charset="0"/>
                <a:cs typeface="Arial" pitchFamily="34" charset="0"/>
              </a:rPr>
              <a:t> and E</a:t>
            </a:r>
            <a:r>
              <a:rPr lang="en-US" sz="1600" baseline="-25000">
                <a:solidFill>
                  <a:srgbClr val="000099"/>
                </a:solidFill>
                <a:latin typeface="Arial" pitchFamily="34" charset="0"/>
                <a:cs typeface="Arial" pitchFamily="34" charset="0"/>
              </a:rPr>
              <a:t>1</a:t>
            </a:r>
            <a:r>
              <a:rPr lang="en-US" sz="1600">
                <a:solidFill>
                  <a:srgbClr val="000099"/>
                </a:solidFill>
                <a:latin typeface="Arial" pitchFamily="34" charset="0"/>
                <a:cs typeface="Arial" pitchFamily="34" charset="0"/>
              </a:rPr>
              <a:t>, we varied </a:t>
            </a:r>
            <a:r>
              <a:rPr lang="en-US" sz="1600" i="1">
                <a:solidFill>
                  <a:srgbClr val="000099"/>
                </a:solidFill>
                <a:latin typeface="Arial" pitchFamily="34" charset="0"/>
                <a:cs typeface="Arial" pitchFamily="34" charset="0"/>
              </a:rPr>
              <a:t>J</a:t>
            </a:r>
            <a:r>
              <a:rPr lang="en-US" sz="1600">
                <a:solidFill>
                  <a:srgbClr val="000099"/>
                </a:solidFill>
                <a:latin typeface="Arial" pitchFamily="34" charset="0"/>
                <a:cs typeface="Arial" pitchFamily="34" charset="0"/>
              </a:rPr>
              <a:t> as a sine hyperbolic function of </a:t>
            </a:r>
            <a:r>
              <a:rPr lang="en-US" sz="1600" i="1">
                <a:solidFill>
                  <a:srgbClr val="000099"/>
                </a:solidFill>
                <a:latin typeface="Arial" pitchFamily="34" charset="0"/>
                <a:cs typeface="Arial" pitchFamily="34" charset="0"/>
              </a:rPr>
              <a:t>t</a:t>
            </a:r>
            <a:r>
              <a:rPr lang="en-US" sz="1600">
                <a:solidFill>
                  <a:srgbClr val="000099"/>
                </a:solidFill>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Rot="1" noChangeAspect="1" noMove="1" noResize="1" noEditPoints="1" noAdjustHandles="1" noChangeArrowheads="1" noChangeShapeType="1" noTextEdit="1"/>
          </p:cNvSpPr>
          <p:nvPr/>
        </p:nvSpPr>
        <p:spPr>
          <a:xfrm>
            <a:off x="583212" y="381000"/>
            <a:ext cx="7798788" cy="1246495"/>
          </a:xfrm>
          <a:prstGeom prst="rect">
            <a:avLst/>
          </a:prstGeom>
          <a:blipFill rotWithShape="1">
            <a:blip r:embed="rId2"/>
            <a:stretch>
              <a:fillRect l="-704" r="-1407" b="-3431"/>
            </a:stretch>
          </a:blipFill>
        </p:spPr>
        <p:txBody>
          <a:bodyPr/>
          <a:lstStyle/>
          <a:p>
            <a:pPr fontAlgn="auto">
              <a:spcBef>
                <a:spcPts val="0"/>
              </a:spcBef>
              <a:spcAft>
                <a:spcPts val="0"/>
              </a:spcAft>
              <a:defRPr/>
            </a:pPr>
            <a:r>
              <a:rPr lang="en-US" sz="1800" b="0">
                <a:noFill/>
                <a:latin typeface="+mn-lt"/>
              </a:rPr>
              <a:t> </a:t>
            </a:r>
          </a:p>
        </p:txBody>
      </p:sp>
      <p:sp>
        <p:nvSpPr>
          <p:cNvPr id="5" name="TextBox 4"/>
          <p:cNvSpPr txBox="1">
            <a:spLocks noRot="1" noChangeAspect="1" noMove="1" noResize="1" noEditPoints="1" noAdjustHandles="1" noChangeArrowheads="1" noChangeShapeType="1" noTextEdit="1"/>
          </p:cNvSpPr>
          <p:nvPr/>
        </p:nvSpPr>
        <p:spPr>
          <a:xfrm>
            <a:off x="1182160" y="1830649"/>
            <a:ext cx="6078011" cy="525657"/>
          </a:xfrm>
          <a:prstGeom prst="rect">
            <a:avLst/>
          </a:prstGeom>
          <a:blipFill rotWithShape="1">
            <a:blip r:embed="rId3"/>
            <a:stretch>
              <a:fillRect r="-1103" b="-19540"/>
            </a:stretch>
          </a:blipFill>
        </p:spPr>
        <p:txBody>
          <a:bodyPr/>
          <a:lstStyle/>
          <a:p>
            <a:pPr fontAlgn="auto">
              <a:spcBef>
                <a:spcPts val="0"/>
              </a:spcBef>
              <a:spcAft>
                <a:spcPts val="0"/>
              </a:spcAft>
              <a:defRPr/>
            </a:pPr>
            <a:r>
              <a:rPr lang="en-US" sz="1800" b="0">
                <a:noFill/>
                <a:latin typeface="+mn-lt"/>
              </a:rPr>
              <a:t> </a:t>
            </a:r>
          </a:p>
        </p:txBody>
      </p:sp>
      <p:sp>
        <p:nvSpPr>
          <p:cNvPr id="6" name="TextBox 5"/>
          <p:cNvSpPr txBox="1">
            <a:spLocks noRot="1" noChangeAspect="1" noMove="1" noResize="1" noEditPoints="1" noAdjustHandles="1" noChangeArrowheads="1" noChangeShapeType="1" noTextEdit="1"/>
          </p:cNvSpPr>
          <p:nvPr/>
        </p:nvSpPr>
        <p:spPr>
          <a:xfrm>
            <a:off x="5507553" y="2356306"/>
            <a:ext cx="1722138" cy="446854"/>
          </a:xfrm>
          <a:prstGeom prst="rect">
            <a:avLst/>
          </a:prstGeom>
          <a:blipFill rotWithShape="1">
            <a:blip r:embed="rId4"/>
            <a:stretch>
              <a:fillRect l="-1767" r="-4240" b="-5479"/>
            </a:stretch>
          </a:blipFill>
        </p:spPr>
        <p:txBody>
          <a:bodyPr/>
          <a:lstStyle/>
          <a:p>
            <a:pPr fontAlgn="auto">
              <a:spcBef>
                <a:spcPts val="0"/>
              </a:spcBef>
              <a:spcAft>
                <a:spcPts val="0"/>
              </a:spcAft>
              <a:defRPr/>
            </a:pPr>
            <a:r>
              <a:rPr lang="en-US" sz="1800" b="0">
                <a:noFill/>
                <a:latin typeface="+mn-lt"/>
              </a:rPr>
              <a:t> </a:t>
            </a:r>
          </a:p>
        </p:txBody>
      </p:sp>
      <p:sp>
        <p:nvSpPr>
          <p:cNvPr id="7" name="TextBox 6"/>
          <p:cNvSpPr txBox="1">
            <a:spLocks noRot="1" noChangeAspect="1" noMove="1" noResize="1" noEditPoints="1" noAdjustHandles="1" noChangeArrowheads="1" noChangeShapeType="1" noTextEdit="1"/>
          </p:cNvSpPr>
          <p:nvPr/>
        </p:nvSpPr>
        <p:spPr>
          <a:xfrm>
            <a:off x="1361744" y="2601239"/>
            <a:ext cx="1610056" cy="963854"/>
          </a:xfrm>
          <a:prstGeom prst="rect">
            <a:avLst/>
          </a:prstGeom>
          <a:blipFill rotWithShape="1">
            <a:blip r:embed="rId5"/>
            <a:stretch>
              <a:fillRect r="-5660"/>
            </a:stretch>
          </a:blipFill>
        </p:spPr>
        <p:txBody>
          <a:bodyPr/>
          <a:lstStyle/>
          <a:p>
            <a:pPr fontAlgn="auto">
              <a:spcBef>
                <a:spcPts val="0"/>
              </a:spcBef>
              <a:spcAft>
                <a:spcPts val="0"/>
              </a:spcAft>
              <a:defRPr/>
            </a:pPr>
            <a:r>
              <a:rPr lang="en-US" sz="1800" b="0">
                <a:noFill/>
                <a:latin typeface="+mn-lt"/>
              </a:rPr>
              <a:t> </a:t>
            </a:r>
          </a:p>
        </p:txBody>
      </p:sp>
      <p:sp>
        <p:nvSpPr>
          <p:cNvPr id="8" name="TextBox 7"/>
          <p:cNvSpPr txBox="1">
            <a:spLocks noRot="1" noChangeAspect="1" noMove="1" noResize="1" noEditPoints="1" noAdjustHandles="1" noChangeArrowheads="1" noChangeShapeType="1" noTextEdit="1"/>
          </p:cNvSpPr>
          <p:nvPr/>
        </p:nvSpPr>
        <p:spPr>
          <a:xfrm>
            <a:off x="561595" y="3708563"/>
            <a:ext cx="8174832" cy="872034"/>
          </a:xfrm>
          <a:prstGeom prst="rect">
            <a:avLst/>
          </a:prstGeom>
          <a:blipFill rotWithShape="1">
            <a:blip r:embed="rId6"/>
            <a:stretch>
              <a:fillRect l="-597" b="-10490"/>
            </a:stretch>
          </a:blipFill>
        </p:spPr>
        <p:txBody>
          <a:bodyPr/>
          <a:lstStyle/>
          <a:p>
            <a:pPr fontAlgn="auto">
              <a:spcBef>
                <a:spcPts val="0"/>
              </a:spcBef>
              <a:spcAft>
                <a:spcPts val="0"/>
              </a:spcAft>
              <a:defRPr/>
            </a:pPr>
            <a:r>
              <a:rPr lang="en-US" sz="1800" b="0">
                <a:noFill/>
                <a:latin typeface="+mn-lt"/>
              </a:rPr>
              <a:t> </a:t>
            </a:r>
          </a:p>
        </p:txBody>
      </p:sp>
      <p:sp>
        <p:nvSpPr>
          <p:cNvPr id="9" name="TextBox 8"/>
          <p:cNvSpPr txBox="1">
            <a:spLocks noRot="1" noChangeAspect="1" noMove="1" noResize="1" noEditPoints="1" noAdjustHandles="1" noChangeArrowheads="1" noChangeShapeType="1" noTextEdit="1"/>
          </p:cNvSpPr>
          <p:nvPr/>
        </p:nvSpPr>
        <p:spPr>
          <a:xfrm>
            <a:off x="457200" y="4847525"/>
            <a:ext cx="8446543" cy="546368"/>
          </a:xfrm>
          <a:prstGeom prst="rect">
            <a:avLst/>
          </a:prstGeom>
          <a:blipFill rotWithShape="1">
            <a:blip r:embed="rId7"/>
            <a:stretch>
              <a:fillRect r="-1010" b="-18889"/>
            </a:stretch>
          </a:blipFill>
        </p:spPr>
        <p:txBody>
          <a:bodyPr/>
          <a:lstStyle/>
          <a:p>
            <a:pPr fontAlgn="auto">
              <a:spcBef>
                <a:spcPts val="0"/>
              </a:spcBef>
              <a:spcAft>
                <a:spcPts val="0"/>
              </a:spcAft>
              <a:defRPr/>
            </a:pPr>
            <a:r>
              <a:rPr lang="en-US" sz="1800" b="0">
                <a:noFill/>
                <a:latin typeface="+mn-lt"/>
              </a:rPr>
              <a:t> </a:t>
            </a:r>
          </a:p>
        </p:txBody>
      </p:sp>
      <p:sp>
        <p:nvSpPr>
          <p:cNvPr id="403464" name="TextBox 1"/>
          <p:cNvSpPr txBox="1">
            <a:spLocks noChangeArrowheads="1"/>
          </p:cNvSpPr>
          <p:nvPr/>
        </p:nvSpPr>
        <p:spPr bwMode="auto">
          <a:xfrm>
            <a:off x="838200" y="5607050"/>
            <a:ext cx="7543800" cy="641350"/>
          </a:xfrm>
          <a:prstGeom prst="rect">
            <a:avLst/>
          </a:prstGeom>
          <a:noFill/>
          <a:ln w="9525">
            <a:noFill/>
            <a:miter lim="800000"/>
            <a:headEnd/>
            <a:tailEnd/>
          </a:ln>
        </p:spPr>
        <p:txBody>
          <a:bodyPr>
            <a:spAutoFit/>
          </a:bodyPr>
          <a:lstStyle/>
          <a:p>
            <a:r>
              <a:rPr lang="en-US" sz="1800">
                <a:solidFill>
                  <a:srgbClr val="000099"/>
                </a:solidFill>
                <a:latin typeface="Arial" pitchFamily="34" charset="0"/>
                <a:cs typeface="Arial" pitchFamily="34" charset="0"/>
              </a:rPr>
              <a:t>In the experiment </a:t>
            </a:r>
            <a:r>
              <a:rPr lang="en-US" sz="1800" i="1">
                <a:solidFill>
                  <a:srgbClr val="000099"/>
                </a:solidFill>
                <a:latin typeface="Arial" pitchFamily="34" charset="0"/>
                <a:cs typeface="Arial" pitchFamily="34" charset="0"/>
              </a:rPr>
              <a:t>J</a:t>
            </a:r>
            <a:r>
              <a:rPr lang="en-US" sz="1800">
                <a:solidFill>
                  <a:srgbClr val="000099"/>
                </a:solidFill>
                <a:latin typeface="Arial" pitchFamily="34" charset="0"/>
                <a:cs typeface="Arial" pitchFamily="34" charset="0"/>
              </a:rPr>
              <a:t> is varied in 21 steps. The rate of change is slow in the centre and faster at the ends in a hyperbolic sine function.</a:t>
            </a:r>
          </a:p>
        </p:txBody>
      </p:sp>
      <p:sp>
        <p:nvSpPr>
          <p:cNvPr id="403465" name="Rectangle 2"/>
          <p:cNvSpPr>
            <a:spLocks noChangeArrowheads="1"/>
          </p:cNvSpPr>
          <p:nvPr/>
        </p:nvSpPr>
        <p:spPr bwMode="auto">
          <a:xfrm>
            <a:off x="1130300" y="6418263"/>
            <a:ext cx="7100888" cy="277812"/>
          </a:xfrm>
          <a:prstGeom prst="rect">
            <a:avLst/>
          </a:prstGeom>
          <a:noFill/>
          <a:ln w="9525">
            <a:noFill/>
            <a:miter lim="800000"/>
            <a:headEnd/>
            <a:tailEnd/>
          </a:ln>
        </p:spPr>
        <p:txBody>
          <a:bodyPr>
            <a:spAutoFit/>
          </a:bodyPr>
          <a:lstStyle/>
          <a:p>
            <a:r>
              <a:rPr lang="nl-NL" sz="1200" baseline="30000">
                <a:solidFill>
                  <a:srgbClr val="7F00FF"/>
                </a:solidFill>
                <a:latin typeface="Arial" pitchFamily="34" charset="0"/>
                <a:cs typeface="Arial" pitchFamily="34" charset="0"/>
              </a:rPr>
              <a:t>1</a:t>
            </a:r>
            <a:r>
              <a:rPr lang="nl-NL" sz="1200">
                <a:solidFill>
                  <a:srgbClr val="7F00FF"/>
                </a:solidFill>
                <a:latin typeface="Arial" pitchFamily="34" charset="0"/>
                <a:cs typeface="Arial" pitchFamily="34" charset="0"/>
              </a:rPr>
              <a:t>M. Steffen, W. van Dam, T. Hogg, G. </a:t>
            </a:r>
            <a:r>
              <a:rPr lang="en-US" sz="1200">
                <a:solidFill>
                  <a:srgbClr val="7F00FF"/>
                </a:solidFill>
                <a:latin typeface="Arial" pitchFamily="34" charset="0"/>
                <a:cs typeface="Arial" pitchFamily="34" charset="0"/>
              </a:rPr>
              <a:t>Bryeta, I. Chuang, Phys. Rev. Lett. 90, 067903 (2003)</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5746" name="Picture 3"/>
          <p:cNvPicPr>
            <a:picLocks noChangeAspect="1" noChangeArrowheads="1"/>
          </p:cNvPicPr>
          <p:nvPr/>
        </p:nvPicPr>
        <p:blipFill>
          <a:blip r:embed="rId2"/>
          <a:srcRect/>
          <a:stretch>
            <a:fillRect/>
          </a:stretch>
        </p:blipFill>
        <p:spPr bwMode="auto">
          <a:xfrm>
            <a:off x="4449763" y="685800"/>
            <a:ext cx="4551362" cy="1752600"/>
          </a:xfrm>
          <a:prstGeom prst="rect">
            <a:avLst/>
          </a:prstGeom>
          <a:noFill/>
          <a:ln w="9525">
            <a:noFill/>
            <a:miter lim="800000"/>
            <a:headEnd/>
            <a:tailEnd/>
          </a:ln>
        </p:spPr>
      </p:pic>
      <p:sp>
        <p:nvSpPr>
          <p:cNvPr id="415747" name="TextBox 8"/>
          <p:cNvSpPr txBox="1">
            <a:spLocks noChangeArrowheads="1"/>
          </p:cNvSpPr>
          <p:nvPr/>
        </p:nvSpPr>
        <p:spPr bwMode="auto">
          <a:xfrm>
            <a:off x="4283075" y="142875"/>
            <a:ext cx="4652963" cy="585788"/>
          </a:xfrm>
          <a:prstGeom prst="rect">
            <a:avLst/>
          </a:prstGeom>
          <a:noFill/>
          <a:ln w="9525">
            <a:noFill/>
            <a:miter lim="800000"/>
            <a:headEnd/>
            <a:tailEnd/>
          </a:ln>
        </p:spPr>
        <p:txBody>
          <a:bodyPr>
            <a:spAutoFit/>
          </a:bodyPr>
          <a:lstStyle/>
          <a:p>
            <a:r>
              <a:rPr lang="en-US" sz="1600">
                <a:solidFill>
                  <a:srgbClr val="B80000"/>
                </a:solidFill>
                <a:latin typeface="Arial" pitchFamily="34" charset="0"/>
                <a:cs typeface="Arial" pitchFamily="34" charset="0"/>
              </a:rPr>
              <a:t>Chemical Structure of trifluoroiodoethylene and Hamiltonian parameters</a:t>
            </a:r>
          </a:p>
        </p:txBody>
      </p:sp>
      <p:sp>
        <p:nvSpPr>
          <p:cNvPr id="2" name="TextBox 1"/>
          <p:cNvSpPr txBox="1">
            <a:spLocks noRot="1" noChangeAspect="1" noMove="1" noResize="1" noEditPoints="1" noAdjustHandles="1" noChangeArrowheads="1" noChangeShapeType="1" noTextEdit="1"/>
          </p:cNvSpPr>
          <p:nvPr/>
        </p:nvSpPr>
        <p:spPr>
          <a:xfrm>
            <a:off x="304800" y="2362200"/>
            <a:ext cx="4316989" cy="1200329"/>
          </a:xfrm>
          <a:prstGeom prst="rect">
            <a:avLst/>
          </a:prstGeom>
          <a:blipFill rotWithShape="1">
            <a:blip r:embed="rId3"/>
            <a:stretch>
              <a:fillRect l="-6356" t="-23980" r="-2119" b="-2041"/>
            </a:stretch>
          </a:blipFill>
        </p:spPr>
        <p:txBody>
          <a:bodyPr/>
          <a:lstStyle/>
          <a:p>
            <a:pPr fontAlgn="auto">
              <a:spcBef>
                <a:spcPts val="0"/>
              </a:spcBef>
              <a:spcAft>
                <a:spcPts val="0"/>
              </a:spcAft>
              <a:defRPr/>
            </a:pPr>
            <a:r>
              <a:rPr lang="en-US" sz="1800" b="0">
                <a:noFill/>
                <a:latin typeface="+mn-lt"/>
              </a:rPr>
              <a:t> </a:t>
            </a:r>
          </a:p>
        </p:txBody>
      </p:sp>
      <p:sp>
        <p:nvSpPr>
          <p:cNvPr id="4" name="TextBox 3"/>
          <p:cNvSpPr txBox="1">
            <a:spLocks noRot="1" noChangeAspect="1" noMove="1" noResize="1" noEditPoints="1" noAdjustHandles="1" noChangeArrowheads="1" noChangeShapeType="1" noTextEdit="1"/>
          </p:cNvSpPr>
          <p:nvPr/>
        </p:nvSpPr>
        <p:spPr>
          <a:xfrm>
            <a:off x="304800" y="3505200"/>
            <a:ext cx="8260081" cy="950773"/>
          </a:xfrm>
          <a:prstGeom prst="rect">
            <a:avLst/>
          </a:prstGeom>
          <a:blipFill rotWithShape="1">
            <a:blip r:embed="rId4"/>
            <a:stretch>
              <a:fillRect l="-369" t="-23077" r="-1107" b="-12179"/>
            </a:stretch>
          </a:blipFill>
        </p:spPr>
        <p:txBody>
          <a:bodyPr/>
          <a:lstStyle/>
          <a:p>
            <a:pPr fontAlgn="auto">
              <a:spcBef>
                <a:spcPts val="0"/>
              </a:spcBef>
              <a:spcAft>
                <a:spcPts val="0"/>
              </a:spcAft>
              <a:defRPr/>
            </a:pPr>
            <a:r>
              <a:rPr lang="en-US" sz="1800" b="0">
                <a:noFill/>
                <a:latin typeface="+mn-lt"/>
              </a:rPr>
              <a:t> </a:t>
            </a:r>
          </a:p>
        </p:txBody>
      </p:sp>
      <p:sp>
        <p:nvSpPr>
          <p:cNvPr id="415750" name="Rectangle 4"/>
          <p:cNvSpPr>
            <a:spLocks noChangeArrowheads="1"/>
          </p:cNvSpPr>
          <p:nvPr/>
        </p:nvSpPr>
        <p:spPr bwMode="auto">
          <a:xfrm>
            <a:off x="304800" y="4438650"/>
            <a:ext cx="8458200" cy="1200150"/>
          </a:xfrm>
          <a:prstGeom prst="rect">
            <a:avLst/>
          </a:prstGeom>
          <a:noFill/>
          <a:ln w="9525">
            <a:noFill/>
            <a:miter lim="800000"/>
            <a:headEnd/>
            <a:tailEnd/>
          </a:ln>
        </p:spPr>
        <p:txBody>
          <a:bodyPr>
            <a:spAutoFit/>
          </a:bodyPr>
          <a:lstStyle/>
          <a:p>
            <a:pPr algn="just">
              <a:lnSpc>
                <a:spcPct val="150000"/>
              </a:lnSpc>
            </a:pPr>
            <a:r>
              <a:rPr lang="en-US" sz="1600">
                <a:solidFill>
                  <a:srgbClr val="FF0000"/>
                </a:solidFill>
                <a:latin typeface="Arial" pitchFamily="34" charset="0"/>
                <a:cs typeface="Arial" pitchFamily="34" charset="0"/>
              </a:rPr>
              <a:t>This rotation was realized by a numerically optimized amplitude and phase modulated radio frequency (RF) pulse using GRadient Ascent Pulse Engineering (GRAPE) technique</a:t>
            </a:r>
            <a:r>
              <a:rPr lang="en-US" sz="1600" baseline="30000">
                <a:solidFill>
                  <a:srgbClr val="FF0000"/>
                </a:solidFill>
                <a:latin typeface="Arial" pitchFamily="34" charset="0"/>
                <a:cs typeface="Arial" pitchFamily="34" charset="0"/>
              </a:rPr>
              <a:t>1</a:t>
            </a:r>
            <a:r>
              <a:rPr lang="en-US" sz="1600">
                <a:solidFill>
                  <a:srgbClr val="FF0000"/>
                </a:solidFill>
                <a:latin typeface="Arial" pitchFamily="34" charset="0"/>
                <a:cs typeface="Arial" pitchFamily="34" charset="0"/>
              </a:rPr>
              <a:t>.</a:t>
            </a:r>
          </a:p>
        </p:txBody>
      </p:sp>
      <p:sp>
        <p:nvSpPr>
          <p:cNvPr id="415751" name="TextBox 2"/>
          <p:cNvSpPr txBox="1">
            <a:spLocks noChangeArrowheads="1"/>
          </p:cNvSpPr>
          <p:nvPr/>
        </p:nvSpPr>
        <p:spPr bwMode="auto">
          <a:xfrm>
            <a:off x="2159000" y="6505575"/>
            <a:ext cx="5016500" cy="276225"/>
          </a:xfrm>
          <a:prstGeom prst="rect">
            <a:avLst/>
          </a:prstGeom>
          <a:noFill/>
          <a:ln w="9525">
            <a:noFill/>
            <a:miter lim="800000"/>
            <a:headEnd/>
            <a:tailEnd/>
          </a:ln>
        </p:spPr>
        <p:txBody>
          <a:bodyPr wrap="none">
            <a:spAutoFit/>
          </a:bodyPr>
          <a:lstStyle/>
          <a:p>
            <a:r>
              <a:rPr lang="en-US" sz="1200" baseline="30000">
                <a:solidFill>
                  <a:srgbClr val="7F00FF"/>
                </a:solidFill>
                <a:latin typeface="Arial" pitchFamily="34" charset="0"/>
                <a:cs typeface="Arial" pitchFamily="34" charset="0"/>
              </a:rPr>
              <a:t>1</a:t>
            </a:r>
            <a:r>
              <a:rPr lang="en-US" sz="1200">
                <a:solidFill>
                  <a:srgbClr val="7F00FF"/>
                </a:solidFill>
                <a:latin typeface="Arial" pitchFamily="34" charset="0"/>
                <a:cs typeface="Arial" pitchFamily="34" charset="0"/>
              </a:rPr>
              <a:t>N. Khaneja and S. J. Glaser et al., J. Magn. Reson. 172, 296 (2005).</a:t>
            </a:r>
          </a:p>
        </p:txBody>
      </p:sp>
      <p:sp>
        <p:nvSpPr>
          <p:cNvPr id="415752" name="TextBox 5"/>
          <p:cNvSpPr txBox="1">
            <a:spLocks noChangeArrowheads="1"/>
          </p:cNvSpPr>
          <p:nvPr/>
        </p:nvSpPr>
        <p:spPr bwMode="auto">
          <a:xfrm>
            <a:off x="119063" y="142875"/>
            <a:ext cx="1862137" cy="461963"/>
          </a:xfrm>
          <a:prstGeom prst="rect">
            <a:avLst/>
          </a:prstGeom>
          <a:noFill/>
          <a:ln w="9525">
            <a:noFill/>
            <a:miter lim="800000"/>
            <a:headEnd/>
            <a:tailEnd/>
          </a:ln>
        </p:spPr>
        <p:txBody>
          <a:bodyPr wrap="none">
            <a:spAutoFit/>
          </a:bodyPr>
          <a:lstStyle/>
          <a:p>
            <a:r>
              <a:rPr lang="en-US" sz="2400">
                <a:solidFill>
                  <a:srgbClr val="960000"/>
                </a:solidFill>
                <a:latin typeface="Arial" pitchFamily="34" charset="0"/>
                <a:cs typeface="Arial" pitchFamily="34" charset="0"/>
              </a:rPr>
              <a:t>Experiment</a:t>
            </a:r>
          </a:p>
        </p:txBody>
      </p:sp>
      <p:sp>
        <p:nvSpPr>
          <p:cNvPr id="415753" name="TextBox 6"/>
          <p:cNvSpPr txBox="1">
            <a:spLocks noChangeArrowheads="1"/>
          </p:cNvSpPr>
          <p:nvPr/>
        </p:nvSpPr>
        <p:spPr bwMode="auto">
          <a:xfrm>
            <a:off x="4652963" y="2290763"/>
            <a:ext cx="1720850" cy="276225"/>
          </a:xfrm>
          <a:prstGeom prst="rect">
            <a:avLst/>
          </a:prstGeom>
          <a:noFill/>
          <a:ln w="9525">
            <a:noFill/>
            <a:miter lim="800000"/>
            <a:headEnd/>
            <a:tailEnd/>
          </a:ln>
        </p:spPr>
        <p:txBody>
          <a:bodyPr>
            <a:spAutoFit/>
          </a:bodyPr>
          <a:lstStyle/>
          <a:p>
            <a:r>
              <a:rPr lang="en-US" sz="1200">
                <a:solidFill>
                  <a:srgbClr val="B80000"/>
                </a:solidFill>
                <a:latin typeface="Arial" pitchFamily="34" charset="0"/>
                <a:cs typeface="Arial" pitchFamily="34" charset="0"/>
              </a:rPr>
              <a:t>A three qubit system</a:t>
            </a:r>
          </a:p>
        </p:txBody>
      </p:sp>
      <p:sp>
        <p:nvSpPr>
          <p:cNvPr id="8" name="TextBox 7"/>
          <p:cNvSpPr txBox="1">
            <a:spLocks noRot="1" noChangeAspect="1" noMove="1" noResize="1" noEditPoints="1" noAdjustHandles="1" noChangeArrowheads="1" noChangeShapeType="1" noTextEdit="1"/>
          </p:cNvSpPr>
          <p:nvPr/>
        </p:nvSpPr>
        <p:spPr>
          <a:xfrm>
            <a:off x="6592591" y="2469637"/>
            <a:ext cx="2438401" cy="848502"/>
          </a:xfrm>
          <a:prstGeom prst="rect">
            <a:avLst/>
          </a:prstGeom>
          <a:blipFill rotWithShape="1">
            <a:blip r:embed="rId5"/>
            <a:stretch>
              <a:fillRect t="-719" r="-2250" b="-2158"/>
            </a:stretch>
          </a:blipFill>
        </p:spPr>
        <p:txBody>
          <a:bodyPr/>
          <a:lstStyle/>
          <a:p>
            <a:pPr fontAlgn="auto">
              <a:spcBef>
                <a:spcPts val="0"/>
              </a:spcBef>
              <a:spcAft>
                <a:spcPts val="0"/>
              </a:spcAft>
              <a:defRPr/>
            </a:pPr>
            <a:r>
              <a:rPr lang="en-US" sz="1800" b="0">
                <a:noFill/>
                <a:latin typeface="+mn-lt"/>
              </a:rPr>
              <a:t> </a:t>
            </a:r>
          </a:p>
        </p:txBody>
      </p:sp>
      <p:sp>
        <p:nvSpPr>
          <p:cNvPr id="415755" name="TextBox 9"/>
          <p:cNvSpPr txBox="1">
            <a:spLocks noChangeArrowheads="1"/>
          </p:cNvSpPr>
          <p:nvPr/>
        </p:nvSpPr>
        <p:spPr bwMode="auto">
          <a:xfrm>
            <a:off x="350838" y="5614988"/>
            <a:ext cx="8585200" cy="831850"/>
          </a:xfrm>
          <a:prstGeom prst="rect">
            <a:avLst/>
          </a:prstGeom>
          <a:noFill/>
          <a:ln w="9525">
            <a:noFill/>
            <a:miter lim="800000"/>
            <a:headEnd/>
            <a:tailEnd/>
          </a:ln>
        </p:spPr>
        <p:txBody>
          <a:bodyPr>
            <a:spAutoFit/>
          </a:bodyPr>
          <a:lstStyle/>
          <a:p>
            <a:pPr>
              <a:lnSpc>
                <a:spcPct val="150000"/>
              </a:lnSpc>
            </a:pPr>
            <a:r>
              <a:rPr lang="en-US" sz="1600">
                <a:solidFill>
                  <a:srgbClr val="000099"/>
                </a:solidFill>
                <a:latin typeface="Arial" pitchFamily="34" charset="0"/>
                <a:cs typeface="Arial" pitchFamily="34" charset="0"/>
              </a:rPr>
              <a:t>The experiments have been carried out at a temperature of 290 K on Bruker AV 500 MHz liquid state NMR spectrometers.</a:t>
            </a:r>
          </a:p>
        </p:txBody>
      </p:sp>
      <p:sp>
        <p:nvSpPr>
          <p:cNvPr id="13" name="TextBox 12"/>
          <p:cNvSpPr txBox="1">
            <a:spLocks noRot="1" noChangeAspect="1" noMove="1" noResize="1" noEditPoints="1" noAdjustHandles="1" noChangeArrowheads="1" noChangeShapeType="1" noTextEdit="1"/>
          </p:cNvSpPr>
          <p:nvPr/>
        </p:nvSpPr>
        <p:spPr>
          <a:xfrm>
            <a:off x="144434" y="609600"/>
            <a:ext cx="4069768" cy="913455"/>
          </a:xfrm>
          <a:prstGeom prst="rect">
            <a:avLst/>
          </a:prstGeom>
          <a:blipFill rotWithShape="1">
            <a:blip r:embed="rId6"/>
            <a:stretch>
              <a:fillRect r="-1649"/>
            </a:stretch>
          </a:blipFill>
        </p:spPr>
        <p:txBody>
          <a:bodyPr/>
          <a:lstStyle/>
          <a:p>
            <a:pPr fontAlgn="auto">
              <a:spcBef>
                <a:spcPts val="0"/>
              </a:spcBef>
              <a:spcAft>
                <a:spcPts val="0"/>
              </a:spcAft>
              <a:defRPr/>
            </a:pPr>
            <a:r>
              <a:rPr lang="en-US" sz="1800" b="0">
                <a:noFill/>
                <a:latin typeface="+mn-lt"/>
              </a:rPr>
              <a:t> </a:t>
            </a:r>
          </a:p>
        </p:txBody>
      </p:sp>
      <p:sp>
        <p:nvSpPr>
          <p:cNvPr id="15" name="TextBox 14"/>
          <p:cNvSpPr txBox="1">
            <a:spLocks noRot="1" noChangeAspect="1" noMove="1" noResize="1" noEditPoints="1" noAdjustHandles="1" noChangeArrowheads="1" noChangeShapeType="1" noTextEdit="1"/>
          </p:cNvSpPr>
          <p:nvPr/>
        </p:nvSpPr>
        <p:spPr>
          <a:xfrm>
            <a:off x="381000" y="1600200"/>
            <a:ext cx="3622530" cy="665952"/>
          </a:xfrm>
          <a:prstGeom prst="rect">
            <a:avLst/>
          </a:prstGeom>
          <a:blipFill rotWithShape="1">
            <a:blip r:embed="rId7"/>
            <a:stretch>
              <a:fillRect r="-1852"/>
            </a:stretch>
          </a:blipFill>
        </p:spPr>
        <p:txBody>
          <a:bodyPr/>
          <a:lstStyle/>
          <a:p>
            <a:pPr fontAlgn="auto">
              <a:spcBef>
                <a:spcPts val="0"/>
              </a:spcBef>
              <a:spcAft>
                <a:spcPts val="0"/>
              </a:spcAft>
              <a:defRPr/>
            </a:pPr>
            <a:r>
              <a:rPr lang="en-US" sz="1800" b="0">
                <a:noFill/>
                <a:latin typeface="+mn-lt"/>
              </a:rPr>
              <a:t>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TextBox 3"/>
          <p:cNvSpPr txBox="1">
            <a:spLocks noChangeArrowheads="1"/>
          </p:cNvSpPr>
          <p:nvPr/>
        </p:nvSpPr>
        <p:spPr bwMode="auto">
          <a:xfrm>
            <a:off x="381000" y="457200"/>
            <a:ext cx="8351838" cy="830263"/>
          </a:xfrm>
          <a:prstGeom prst="rect">
            <a:avLst/>
          </a:prstGeom>
          <a:noFill/>
          <a:ln w="9525">
            <a:noFill/>
            <a:miter lim="800000"/>
            <a:headEnd/>
            <a:tailEnd/>
          </a:ln>
        </p:spPr>
        <p:txBody>
          <a:bodyPr>
            <a:spAutoFit/>
          </a:bodyPr>
          <a:lstStyle/>
          <a:p>
            <a:pPr marL="285750" indent="-285750">
              <a:lnSpc>
                <a:spcPct val="150000"/>
              </a:lnSpc>
              <a:buClr>
                <a:srgbClr val="C00000"/>
              </a:buClr>
              <a:buFont typeface="Wingdings" pitchFamily="2" charset="2"/>
              <a:buChar char="Ø"/>
            </a:pPr>
            <a:r>
              <a:rPr lang="en-US" sz="1600">
                <a:solidFill>
                  <a:srgbClr val="000099"/>
                </a:solidFill>
                <a:latin typeface="Arial" pitchFamily="34" charset="0"/>
                <a:cs typeface="Arial" pitchFamily="34" charset="0"/>
              </a:rPr>
              <a:t>All the unitary operators corresponding to the adiabatic evolution are also implemented by using GRAPE pulses.</a:t>
            </a:r>
          </a:p>
        </p:txBody>
      </p:sp>
      <p:sp>
        <p:nvSpPr>
          <p:cNvPr id="405507" name="TextBox 4"/>
          <p:cNvSpPr txBox="1">
            <a:spLocks noChangeArrowheads="1"/>
          </p:cNvSpPr>
          <p:nvPr/>
        </p:nvSpPr>
        <p:spPr bwMode="auto">
          <a:xfrm>
            <a:off x="381000" y="1414463"/>
            <a:ext cx="6400800" cy="338137"/>
          </a:xfrm>
          <a:prstGeom prst="rect">
            <a:avLst/>
          </a:prstGeom>
          <a:noFill/>
          <a:ln w="9525">
            <a:noFill/>
            <a:miter lim="800000"/>
            <a:headEnd/>
            <a:tailEnd/>
          </a:ln>
        </p:spPr>
        <p:txBody>
          <a:bodyPr>
            <a:spAutoFit/>
          </a:bodyPr>
          <a:lstStyle/>
          <a:p>
            <a:pPr marL="285750" indent="-285750">
              <a:buClr>
                <a:srgbClr val="C00000"/>
              </a:buClr>
              <a:buFont typeface="Wingdings" pitchFamily="2" charset="2"/>
              <a:buChar char="Ø"/>
            </a:pPr>
            <a:r>
              <a:rPr lang="en-US" sz="1600">
                <a:solidFill>
                  <a:srgbClr val="000099"/>
                </a:solidFill>
                <a:latin typeface="Arial" pitchFamily="34" charset="0"/>
                <a:cs typeface="Arial" pitchFamily="34" charset="0"/>
              </a:rPr>
              <a:t>The length of these pulses ranges between 2ms to 30 ms.</a:t>
            </a:r>
          </a:p>
        </p:txBody>
      </p:sp>
      <p:pic>
        <p:nvPicPr>
          <p:cNvPr id="405508" name="Picture 5"/>
          <p:cNvPicPr>
            <a:picLocks noChangeAspect="1" noChangeArrowheads="1"/>
          </p:cNvPicPr>
          <p:nvPr/>
        </p:nvPicPr>
        <p:blipFill>
          <a:blip r:embed="rId2"/>
          <a:srcRect/>
          <a:stretch>
            <a:fillRect/>
          </a:stretch>
        </p:blipFill>
        <p:spPr bwMode="auto">
          <a:xfrm>
            <a:off x="5211763" y="2033588"/>
            <a:ext cx="3627437" cy="1471612"/>
          </a:xfrm>
          <a:prstGeom prst="rect">
            <a:avLst/>
          </a:prstGeom>
          <a:noFill/>
          <a:ln w="9525">
            <a:noFill/>
            <a:miter lim="800000"/>
            <a:headEnd/>
            <a:tailEnd/>
          </a:ln>
        </p:spPr>
      </p:pic>
      <p:pic>
        <p:nvPicPr>
          <p:cNvPr id="405509" name="Picture 7"/>
          <p:cNvPicPr>
            <a:picLocks noChangeAspect="1" noChangeArrowheads="1"/>
          </p:cNvPicPr>
          <p:nvPr/>
        </p:nvPicPr>
        <p:blipFill>
          <a:blip r:embed="rId3"/>
          <a:srcRect/>
          <a:stretch>
            <a:fillRect/>
          </a:stretch>
        </p:blipFill>
        <p:spPr bwMode="auto">
          <a:xfrm>
            <a:off x="2895600" y="5086350"/>
            <a:ext cx="6096000" cy="1543050"/>
          </a:xfrm>
          <a:prstGeom prst="rect">
            <a:avLst/>
          </a:prstGeom>
          <a:noFill/>
          <a:ln w="9525">
            <a:noFill/>
            <a:miter lim="800000"/>
            <a:headEnd/>
            <a:tailEnd/>
          </a:ln>
        </p:spPr>
      </p:pic>
      <p:pic>
        <p:nvPicPr>
          <p:cNvPr id="405510" name="Picture 8"/>
          <p:cNvPicPr>
            <a:picLocks noChangeAspect="1" noChangeArrowheads="1"/>
          </p:cNvPicPr>
          <p:nvPr/>
        </p:nvPicPr>
        <p:blipFill>
          <a:blip r:embed="rId4"/>
          <a:srcRect/>
          <a:stretch>
            <a:fillRect/>
          </a:stretch>
        </p:blipFill>
        <p:spPr bwMode="auto">
          <a:xfrm>
            <a:off x="2895600" y="3490913"/>
            <a:ext cx="6065838" cy="1538287"/>
          </a:xfrm>
          <a:prstGeom prst="rect">
            <a:avLst/>
          </a:prstGeom>
          <a:noFill/>
          <a:ln w="9525">
            <a:noFill/>
            <a:miter lim="800000"/>
            <a:headEnd/>
            <a:tailEnd/>
          </a:ln>
        </p:spPr>
      </p:pic>
      <p:sp>
        <p:nvSpPr>
          <p:cNvPr id="405511" name="TextBox 1"/>
          <p:cNvSpPr txBox="1">
            <a:spLocks noChangeArrowheads="1"/>
          </p:cNvSpPr>
          <p:nvPr/>
        </p:nvSpPr>
        <p:spPr bwMode="auto">
          <a:xfrm>
            <a:off x="381000" y="2024063"/>
            <a:ext cx="4324350" cy="338137"/>
          </a:xfrm>
          <a:prstGeom prst="rect">
            <a:avLst/>
          </a:prstGeom>
          <a:noFill/>
          <a:ln w="9525">
            <a:noFill/>
            <a:miter lim="800000"/>
            <a:headEnd/>
            <a:tailEnd/>
          </a:ln>
        </p:spPr>
        <p:txBody>
          <a:bodyPr wrap="none">
            <a:spAutoFit/>
          </a:bodyPr>
          <a:lstStyle/>
          <a:p>
            <a:pPr marL="285750" indent="-285750">
              <a:buClr>
                <a:srgbClr val="C00000"/>
              </a:buClr>
              <a:buFont typeface="Wingdings" pitchFamily="2" charset="2"/>
              <a:buChar char="Ø"/>
            </a:pPr>
            <a:r>
              <a:rPr lang="en-US" sz="1600">
                <a:solidFill>
                  <a:srgbClr val="000099"/>
                </a:solidFill>
                <a:latin typeface="Arial" pitchFamily="34" charset="0"/>
                <a:cs typeface="Arial" pitchFamily="34" charset="0"/>
              </a:rPr>
              <a:t>Robust against RF field inhomogeneity.</a:t>
            </a:r>
          </a:p>
        </p:txBody>
      </p:sp>
      <p:sp>
        <p:nvSpPr>
          <p:cNvPr id="405512" name="TextBox 2"/>
          <p:cNvSpPr txBox="1">
            <a:spLocks noChangeArrowheads="1"/>
          </p:cNvSpPr>
          <p:nvPr/>
        </p:nvSpPr>
        <p:spPr bwMode="auto">
          <a:xfrm>
            <a:off x="400050" y="2446338"/>
            <a:ext cx="4400550" cy="831850"/>
          </a:xfrm>
          <a:prstGeom prst="rect">
            <a:avLst/>
          </a:prstGeom>
          <a:noFill/>
          <a:ln w="9525">
            <a:noFill/>
            <a:miter lim="800000"/>
            <a:headEnd/>
            <a:tailEnd/>
          </a:ln>
        </p:spPr>
        <p:txBody>
          <a:bodyPr>
            <a:spAutoFit/>
          </a:bodyPr>
          <a:lstStyle/>
          <a:p>
            <a:pPr marL="285750" indent="-285750">
              <a:lnSpc>
                <a:spcPct val="150000"/>
              </a:lnSpc>
              <a:buClr>
                <a:srgbClr val="C00000"/>
              </a:buClr>
              <a:buFont typeface="Wingdings" pitchFamily="2" charset="2"/>
              <a:buChar char="Ø"/>
            </a:pPr>
            <a:r>
              <a:rPr lang="en-US" sz="1600">
                <a:solidFill>
                  <a:srgbClr val="000099"/>
                </a:solidFill>
                <a:latin typeface="Arial" pitchFamily="34" charset="0"/>
                <a:cs typeface="Arial" pitchFamily="34" charset="0"/>
              </a:rPr>
              <a:t>The average Hilbert-Schmidt fidelity is greater than 0.995</a:t>
            </a:r>
          </a:p>
        </p:txBody>
      </p:sp>
      <p:sp>
        <p:nvSpPr>
          <p:cNvPr id="6" name="TextBox 5"/>
          <p:cNvSpPr txBox="1">
            <a:spLocks noRot="1" noChangeAspect="1" noMove="1" noResize="1" noEditPoints="1" noAdjustHandles="1" noChangeArrowheads="1" noChangeShapeType="1" noTextEdit="1"/>
          </p:cNvSpPr>
          <p:nvPr/>
        </p:nvSpPr>
        <p:spPr>
          <a:xfrm>
            <a:off x="371733" y="3733800"/>
            <a:ext cx="2447667" cy="2398157"/>
          </a:xfrm>
          <a:prstGeom prst="rect">
            <a:avLst/>
          </a:prstGeom>
          <a:blipFill rotWithShape="1">
            <a:blip r:embed="rId5"/>
            <a:stretch>
              <a:fillRect l="-249" r="-1741"/>
            </a:stretch>
          </a:blipFill>
        </p:spPr>
        <p:txBody>
          <a:bodyPr/>
          <a:lstStyle/>
          <a:p>
            <a:pPr fontAlgn="auto">
              <a:spcBef>
                <a:spcPts val="0"/>
              </a:spcBef>
              <a:spcAft>
                <a:spcPts val="0"/>
              </a:spcAft>
              <a:defRPr/>
            </a:pPr>
            <a:r>
              <a:rPr lang="en-US" sz="1800" b="0">
                <a:noFill/>
                <a:latin typeface="+mn-lt"/>
              </a:rPr>
              <a:t> </a:t>
            </a:r>
          </a:p>
        </p:txBody>
      </p:sp>
      <p:sp>
        <p:nvSpPr>
          <p:cNvPr id="405514" name="TextBox 6"/>
          <p:cNvSpPr txBox="1">
            <a:spLocks noChangeArrowheads="1"/>
          </p:cNvSpPr>
          <p:nvPr/>
        </p:nvSpPr>
        <p:spPr bwMode="auto">
          <a:xfrm>
            <a:off x="4876800" y="2400300"/>
            <a:ext cx="436563" cy="338138"/>
          </a:xfrm>
          <a:prstGeom prst="rect">
            <a:avLst/>
          </a:prstGeom>
          <a:noFill/>
          <a:ln w="9525">
            <a:noFill/>
            <a:miter lim="800000"/>
            <a:headEnd/>
            <a:tailEnd/>
          </a:ln>
        </p:spPr>
        <p:txBody>
          <a:bodyPr wrap="none">
            <a:spAutoFit/>
          </a:bodyPr>
          <a:lstStyle/>
          <a:p>
            <a:r>
              <a:rPr lang="en-US" sz="1600">
                <a:latin typeface="Arial" pitchFamily="34" charset="0"/>
                <a:cs typeface="Arial" pitchFamily="34" charset="0"/>
              </a:rPr>
              <a:t>(a)</a:t>
            </a:r>
          </a:p>
        </p:txBody>
      </p:sp>
      <p:sp>
        <p:nvSpPr>
          <p:cNvPr id="405515" name="TextBox 10"/>
          <p:cNvSpPr txBox="1">
            <a:spLocks noChangeArrowheads="1"/>
          </p:cNvSpPr>
          <p:nvPr/>
        </p:nvSpPr>
        <p:spPr bwMode="auto">
          <a:xfrm>
            <a:off x="3733800" y="3260725"/>
            <a:ext cx="447675" cy="339725"/>
          </a:xfrm>
          <a:prstGeom prst="rect">
            <a:avLst/>
          </a:prstGeom>
          <a:noFill/>
          <a:ln w="9525">
            <a:noFill/>
            <a:miter lim="800000"/>
            <a:headEnd/>
            <a:tailEnd/>
          </a:ln>
        </p:spPr>
        <p:txBody>
          <a:bodyPr wrap="none">
            <a:spAutoFit/>
          </a:bodyPr>
          <a:lstStyle/>
          <a:p>
            <a:r>
              <a:rPr lang="en-US" sz="1600">
                <a:latin typeface="Arial" pitchFamily="34" charset="0"/>
                <a:cs typeface="Arial" pitchFamily="34" charset="0"/>
              </a:rPr>
              <a:t>(b)</a:t>
            </a:r>
          </a:p>
        </p:txBody>
      </p:sp>
      <p:sp>
        <p:nvSpPr>
          <p:cNvPr id="405516" name="TextBox 11"/>
          <p:cNvSpPr txBox="1">
            <a:spLocks noChangeArrowheads="1"/>
          </p:cNvSpPr>
          <p:nvPr/>
        </p:nvSpPr>
        <p:spPr bwMode="auto">
          <a:xfrm>
            <a:off x="3733800" y="4843463"/>
            <a:ext cx="436563" cy="338137"/>
          </a:xfrm>
          <a:prstGeom prst="rect">
            <a:avLst/>
          </a:prstGeom>
          <a:noFill/>
          <a:ln w="9525">
            <a:noFill/>
            <a:miter lim="800000"/>
            <a:headEnd/>
            <a:tailEnd/>
          </a:ln>
        </p:spPr>
        <p:txBody>
          <a:bodyPr wrap="none">
            <a:spAutoFit/>
          </a:bodyPr>
          <a:lstStyle/>
          <a:p>
            <a:r>
              <a:rPr lang="en-US" sz="1600">
                <a:latin typeface="Arial" pitchFamily="34" charset="0"/>
                <a:cs typeface="Arial" pitchFamily="34" charset="0"/>
              </a:rPr>
              <a:t>(c)</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TextBox 3"/>
          <p:cNvSpPr txBox="1">
            <a:spLocks noChangeArrowheads="1"/>
          </p:cNvSpPr>
          <p:nvPr/>
        </p:nvSpPr>
        <p:spPr bwMode="auto">
          <a:xfrm>
            <a:off x="381000" y="533400"/>
            <a:ext cx="8305800" cy="785813"/>
          </a:xfrm>
          <a:prstGeom prst="rect">
            <a:avLst/>
          </a:prstGeom>
          <a:noFill/>
          <a:ln w="9525">
            <a:noFill/>
            <a:miter lim="800000"/>
            <a:headEnd/>
            <a:tailEnd/>
          </a:ln>
        </p:spPr>
        <p:txBody>
          <a:bodyPr>
            <a:spAutoFit/>
          </a:bodyPr>
          <a:lstStyle/>
          <a:p>
            <a:pPr marL="285750" indent="-285750">
              <a:lnSpc>
                <a:spcPct val="150000"/>
              </a:lnSpc>
              <a:buClr>
                <a:srgbClr val="C00000"/>
              </a:buClr>
              <a:buFont typeface="Wingdings" pitchFamily="2" charset="2"/>
              <a:buChar char="Ø"/>
            </a:pPr>
            <a:r>
              <a:rPr lang="en-US" sz="1600">
                <a:solidFill>
                  <a:srgbClr val="000099"/>
                </a:solidFill>
                <a:latin typeface="Arial" pitchFamily="34" charset="0"/>
                <a:cs typeface="Arial" pitchFamily="34" charset="0"/>
              </a:rPr>
              <a:t>Quantum state tomography of the full density matrix is performed after every second step in both the regimes.</a:t>
            </a:r>
          </a:p>
        </p:txBody>
      </p:sp>
      <p:sp>
        <p:nvSpPr>
          <p:cNvPr id="406531" name="TextBox 4"/>
          <p:cNvSpPr txBox="1">
            <a:spLocks noChangeArrowheads="1"/>
          </p:cNvSpPr>
          <p:nvPr/>
        </p:nvSpPr>
        <p:spPr bwMode="auto">
          <a:xfrm>
            <a:off x="434975" y="3505200"/>
            <a:ext cx="8175625" cy="785813"/>
          </a:xfrm>
          <a:prstGeom prst="rect">
            <a:avLst/>
          </a:prstGeom>
          <a:noFill/>
          <a:ln w="9525">
            <a:noFill/>
            <a:miter lim="800000"/>
            <a:headEnd/>
            <a:tailEnd/>
          </a:ln>
        </p:spPr>
        <p:txBody>
          <a:bodyPr>
            <a:spAutoFit/>
          </a:bodyPr>
          <a:lstStyle/>
          <a:p>
            <a:pPr marL="285750" indent="-285750">
              <a:lnSpc>
                <a:spcPct val="150000"/>
              </a:lnSpc>
              <a:buClr>
                <a:srgbClr val="C00000"/>
              </a:buClr>
              <a:buFont typeface="Wingdings" pitchFamily="2" charset="2"/>
              <a:buChar char="Ø"/>
            </a:pPr>
            <a:r>
              <a:rPr lang="en-US" sz="1600">
                <a:solidFill>
                  <a:srgbClr val="000099"/>
                </a:solidFill>
                <a:latin typeface="Arial" pitchFamily="34" charset="0"/>
                <a:cs typeface="Arial" pitchFamily="34" charset="0"/>
              </a:rPr>
              <a:t>In liquid state NMR quantum information processing,  in general we consider only the deviation part of the density matrix and ignore identity.</a:t>
            </a:r>
          </a:p>
        </p:txBody>
      </p:sp>
      <p:sp>
        <p:nvSpPr>
          <p:cNvPr id="406532" name="TextBox 5"/>
          <p:cNvSpPr txBox="1">
            <a:spLocks noChangeArrowheads="1"/>
          </p:cNvSpPr>
          <p:nvPr/>
        </p:nvSpPr>
        <p:spPr bwMode="auto">
          <a:xfrm>
            <a:off x="434975" y="1676400"/>
            <a:ext cx="5060950" cy="338138"/>
          </a:xfrm>
          <a:prstGeom prst="rect">
            <a:avLst/>
          </a:prstGeom>
          <a:noFill/>
          <a:ln w="9525">
            <a:noFill/>
            <a:miter lim="800000"/>
            <a:headEnd/>
            <a:tailEnd/>
          </a:ln>
        </p:spPr>
        <p:txBody>
          <a:bodyPr wrap="none">
            <a:spAutoFit/>
          </a:bodyPr>
          <a:lstStyle/>
          <a:p>
            <a:pPr marL="285750" indent="-285750">
              <a:buClr>
                <a:srgbClr val="C00000"/>
              </a:buClr>
              <a:buFont typeface="Wingdings" pitchFamily="2" charset="2"/>
              <a:buChar char="Ø"/>
            </a:pPr>
            <a:r>
              <a:rPr lang="en-US" sz="1600">
                <a:solidFill>
                  <a:srgbClr val="000099"/>
                </a:solidFill>
                <a:latin typeface="Arial" pitchFamily="34" charset="0"/>
                <a:cs typeface="Arial" pitchFamily="34" charset="0"/>
              </a:rPr>
              <a:t>The density matrix of NMR systems is given by</a:t>
            </a:r>
          </a:p>
        </p:txBody>
      </p:sp>
      <p:sp>
        <p:nvSpPr>
          <p:cNvPr id="7" name="TextBox 6"/>
          <p:cNvSpPr txBox="1">
            <a:spLocks noRot="1" noChangeAspect="1" noMove="1" noResize="1" noEditPoints="1" noAdjustHandles="1" noChangeArrowheads="1" noChangeShapeType="1" noTextEdit="1"/>
          </p:cNvSpPr>
          <p:nvPr/>
        </p:nvSpPr>
        <p:spPr>
          <a:xfrm>
            <a:off x="1828800" y="2280878"/>
            <a:ext cx="3183051" cy="422680"/>
          </a:xfrm>
          <a:prstGeom prst="rect">
            <a:avLst/>
          </a:prstGeom>
          <a:blipFill rotWithShape="1">
            <a:blip r:embed="rId2"/>
            <a:stretch>
              <a:fillRect t="-1449" r="-2299" b="-15942"/>
            </a:stretch>
          </a:blipFill>
        </p:spPr>
        <p:txBody>
          <a:bodyPr/>
          <a:lstStyle/>
          <a:p>
            <a:pPr fontAlgn="auto">
              <a:spcBef>
                <a:spcPts val="0"/>
              </a:spcBef>
              <a:spcAft>
                <a:spcPts val="0"/>
              </a:spcAft>
              <a:defRPr/>
            </a:pPr>
            <a:r>
              <a:rPr lang="en-US" sz="1800" b="0">
                <a:noFill/>
                <a:latin typeface="+mn-lt"/>
              </a:rPr>
              <a:t> </a:t>
            </a:r>
          </a:p>
        </p:txBody>
      </p:sp>
      <p:sp>
        <p:nvSpPr>
          <p:cNvPr id="406534" name="TextBox 7"/>
          <p:cNvSpPr txBox="1">
            <a:spLocks noChangeArrowheads="1"/>
          </p:cNvSpPr>
          <p:nvPr/>
        </p:nvSpPr>
        <p:spPr bwMode="auto">
          <a:xfrm>
            <a:off x="381000" y="4616450"/>
            <a:ext cx="8229600" cy="1568450"/>
          </a:xfrm>
          <a:prstGeom prst="rect">
            <a:avLst/>
          </a:prstGeom>
          <a:noFill/>
          <a:ln w="9525">
            <a:noFill/>
            <a:miter lim="800000"/>
            <a:headEnd/>
            <a:tailEnd/>
          </a:ln>
        </p:spPr>
        <p:txBody>
          <a:bodyPr>
            <a:spAutoFit/>
          </a:bodyPr>
          <a:lstStyle/>
          <a:p>
            <a:pPr marL="285750" indent="-285750" algn="just">
              <a:lnSpc>
                <a:spcPct val="150000"/>
              </a:lnSpc>
              <a:buClr>
                <a:srgbClr val="C00000"/>
              </a:buClr>
              <a:buFont typeface="Wingdings" pitchFamily="2" charset="2"/>
              <a:buChar char="Ø"/>
            </a:pPr>
            <a:r>
              <a:rPr lang="en-US" sz="1600">
                <a:solidFill>
                  <a:srgbClr val="000099"/>
                </a:solidFill>
                <a:latin typeface="Arial" pitchFamily="34" charset="0"/>
                <a:cs typeface="Arial" pitchFamily="34" charset="0"/>
              </a:rPr>
              <a:t>But, for calculating the quantum discord from the experimental density matrices, we considered the full mixed state NMR density matrix. Although the discord is very small, it’s behavior is very much similar to that of the pure states.</a:t>
            </a:r>
          </a:p>
        </p:txBody>
      </p:sp>
      <p:sp>
        <p:nvSpPr>
          <p:cNvPr id="2" name="TextBox 1"/>
          <p:cNvSpPr txBox="1">
            <a:spLocks noRot="1" noChangeAspect="1" noMove="1" noResize="1" noEditPoints="1" noAdjustHandles="1" noChangeArrowheads="1" noChangeShapeType="1" noTextEdit="1"/>
          </p:cNvSpPr>
          <p:nvPr/>
        </p:nvSpPr>
        <p:spPr>
          <a:xfrm>
            <a:off x="1219200" y="2914412"/>
            <a:ext cx="5993949" cy="338554"/>
          </a:xfrm>
          <a:prstGeom prst="rect">
            <a:avLst/>
          </a:prstGeom>
          <a:blipFill rotWithShape="1">
            <a:blip r:embed="rId3"/>
            <a:stretch>
              <a:fillRect l="-509" t="-5357" b="-21429"/>
            </a:stretch>
          </a:blipFill>
        </p:spPr>
        <p:txBody>
          <a:bodyPr/>
          <a:lstStyle/>
          <a:p>
            <a:pPr fontAlgn="auto">
              <a:spcBef>
                <a:spcPts val="0"/>
              </a:spcBef>
              <a:spcAft>
                <a:spcPts val="0"/>
              </a:spcAft>
              <a:defRPr/>
            </a:pPr>
            <a:r>
              <a:rPr lang="en-US" sz="1800" b="0">
                <a:noFill/>
                <a:latin typeface="+mn-lt"/>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2286000" y="152400"/>
            <a:ext cx="41910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2800" u="sng" dirty="0">
                <a:solidFill>
                  <a:srgbClr val="FFFF00"/>
                </a:solidFill>
              </a:rPr>
              <a:t>NMR Hamiltonian</a:t>
            </a:r>
          </a:p>
        </p:txBody>
      </p:sp>
      <p:sp>
        <p:nvSpPr>
          <p:cNvPr id="41987" name="Rectangle 3"/>
          <p:cNvSpPr>
            <a:spLocks noChangeArrowheads="1"/>
          </p:cNvSpPr>
          <p:nvPr/>
        </p:nvSpPr>
        <p:spPr bwMode="auto">
          <a:xfrm>
            <a:off x="457200" y="762000"/>
            <a:ext cx="37338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pPr>
            <a:r>
              <a:rPr lang="en-US" sz="2400">
                <a:solidFill>
                  <a:schemeClr val="bg1"/>
                </a:solidFill>
                <a:latin typeface="Monotype Corsiva" pitchFamily="66" charset="0"/>
              </a:rPr>
              <a:t>   H</a:t>
            </a:r>
            <a:r>
              <a:rPr lang="en-US" sz="2400">
                <a:solidFill>
                  <a:schemeClr val="bg1"/>
                </a:solidFill>
              </a:rPr>
              <a:t> = </a:t>
            </a:r>
            <a:r>
              <a:rPr lang="en-US" sz="2400">
                <a:solidFill>
                  <a:schemeClr val="bg1"/>
                </a:solidFill>
                <a:latin typeface="Monotype Corsiva" pitchFamily="66" charset="0"/>
              </a:rPr>
              <a:t>H</a:t>
            </a:r>
            <a:r>
              <a:rPr lang="en-US" sz="2400" baseline="-25000">
                <a:solidFill>
                  <a:schemeClr val="bg1"/>
                </a:solidFill>
              </a:rPr>
              <a:t>Zeeman  </a:t>
            </a:r>
            <a:r>
              <a:rPr lang="en-US" sz="2400">
                <a:solidFill>
                  <a:schemeClr val="bg1"/>
                </a:solidFill>
              </a:rPr>
              <a:t>+ </a:t>
            </a:r>
            <a:r>
              <a:rPr lang="en-US" sz="2400">
                <a:solidFill>
                  <a:schemeClr val="bg1"/>
                </a:solidFill>
                <a:latin typeface="Monotype Corsiva" pitchFamily="66" charset="0"/>
              </a:rPr>
              <a:t>H</a:t>
            </a:r>
            <a:r>
              <a:rPr lang="en-US" sz="2400" baseline="-25000">
                <a:solidFill>
                  <a:schemeClr val="bg1"/>
                </a:solidFill>
              </a:rPr>
              <a:t>J-coupling  </a:t>
            </a:r>
          </a:p>
          <a:p>
            <a:pPr marL="342900" indent="-342900">
              <a:spcBef>
                <a:spcPct val="20000"/>
              </a:spcBef>
            </a:pPr>
            <a:r>
              <a:rPr lang="en-US" sz="2400" baseline="-25000">
                <a:solidFill>
                  <a:schemeClr val="bg1"/>
                </a:solidFill>
              </a:rPr>
              <a:t>    </a:t>
            </a:r>
          </a:p>
          <a:p>
            <a:pPr marL="342900" indent="-342900">
              <a:spcBef>
                <a:spcPct val="20000"/>
              </a:spcBef>
            </a:pPr>
            <a:r>
              <a:rPr lang="en-US" sz="2400">
                <a:solidFill>
                  <a:schemeClr val="bg1"/>
                </a:solidFill>
                <a:latin typeface="Monotype Corsiva" pitchFamily="66" charset="0"/>
              </a:rPr>
              <a:t>       </a:t>
            </a:r>
            <a:r>
              <a:rPr lang="en-US" sz="2400">
                <a:solidFill>
                  <a:schemeClr val="bg1"/>
                </a:solidFill>
              </a:rPr>
              <a:t>= </a:t>
            </a:r>
            <a:r>
              <a:rPr lang="en-US" sz="2400">
                <a:solidFill>
                  <a:schemeClr val="bg1"/>
                </a:solidFill>
                <a:latin typeface="Symbol" pitchFamily="18" charset="2"/>
                <a:sym typeface="Symbol" pitchFamily="18" charset="2"/>
              </a:rPr>
              <a:t></a:t>
            </a:r>
            <a:r>
              <a:rPr lang="en-US" sz="2400">
                <a:solidFill>
                  <a:schemeClr val="bg1"/>
                </a:solidFill>
                <a:latin typeface="Symbol" pitchFamily="18" charset="2"/>
              </a:rPr>
              <a:t> w</a:t>
            </a:r>
            <a:r>
              <a:rPr lang="en-US" sz="2400" baseline="-25000">
                <a:solidFill>
                  <a:schemeClr val="bg1"/>
                </a:solidFill>
              </a:rPr>
              <a:t>i</a:t>
            </a:r>
            <a:r>
              <a:rPr lang="en-US" sz="2400">
                <a:solidFill>
                  <a:schemeClr val="bg1"/>
                </a:solidFill>
                <a:latin typeface="Symbol" pitchFamily="18" charset="2"/>
              </a:rPr>
              <a:t> I</a:t>
            </a:r>
            <a:r>
              <a:rPr lang="en-US" sz="2400" baseline="-25000">
                <a:solidFill>
                  <a:schemeClr val="bg1"/>
                </a:solidFill>
              </a:rPr>
              <a:t>zi  </a:t>
            </a:r>
            <a:r>
              <a:rPr lang="en-US" sz="2400">
                <a:solidFill>
                  <a:schemeClr val="bg1"/>
                </a:solidFill>
                <a:latin typeface="Symbol" pitchFamily="18" charset="2"/>
              </a:rPr>
              <a:t>+ </a:t>
            </a:r>
            <a:r>
              <a:rPr lang="en-US" sz="2400">
                <a:solidFill>
                  <a:schemeClr val="bg1"/>
                </a:solidFill>
                <a:latin typeface="Symbol" pitchFamily="18" charset="2"/>
                <a:sym typeface="Symbol" pitchFamily="18" charset="2"/>
              </a:rPr>
              <a:t></a:t>
            </a:r>
            <a:r>
              <a:rPr lang="en-US" sz="2400">
                <a:solidFill>
                  <a:schemeClr val="bg1"/>
                </a:solidFill>
                <a:latin typeface="Symbol" pitchFamily="18" charset="2"/>
              </a:rPr>
              <a:t>  </a:t>
            </a:r>
            <a:r>
              <a:rPr lang="en-US" sz="2400">
                <a:solidFill>
                  <a:schemeClr val="bg1"/>
                </a:solidFill>
              </a:rPr>
              <a:t>J</a:t>
            </a:r>
            <a:r>
              <a:rPr lang="en-US" sz="2400" i="1" baseline="-25000">
                <a:solidFill>
                  <a:schemeClr val="bg1"/>
                </a:solidFill>
              </a:rPr>
              <a:t>ij</a:t>
            </a:r>
            <a:r>
              <a:rPr lang="en-US" sz="2400">
                <a:solidFill>
                  <a:schemeClr val="bg1"/>
                </a:solidFill>
              </a:rPr>
              <a:t> I</a:t>
            </a:r>
            <a:r>
              <a:rPr lang="en-US" sz="2400" i="1" baseline="-25000">
                <a:solidFill>
                  <a:schemeClr val="bg1"/>
                </a:solidFill>
              </a:rPr>
              <a:t>i </a:t>
            </a:r>
            <a:r>
              <a:rPr lang="en-US" sz="1200">
                <a:solidFill>
                  <a:schemeClr val="bg1"/>
                </a:solidFill>
                <a:latin typeface="Symbol" pitchFamily="18" charset="2"/>
                <a:sym typeface="Symbol" pitchFamily="18" charset="2"/>
              </a:rPr>
              <a:t></a:t>
            </a:r>
            <a:r>
              <a:rPr lang="en-US" sz="2400" i="1" baseline="-25000">
                <a:solidFill>
                  <a:schemeClr val="bg1"/>
                </a:solidFill>
              </a:rPr>
              <a:t> </a:t>
            </a:r>
            <a:r>
              <a:rPr lang="en-US" sz="2400">
                <a:solidFill>
                  <a:schemeClr val="bg1"/>
                </a:solidFill>
              </a:rPr>
              <a:t>I</a:t>
            </a:r>
            <a:r>
              <a:rPr lang="en-US" sz="2400" i="1" baseline="-25000">
                <a:solidFill>
                  <a:schemeClr val="bg1"/>
                </a:solidFill>
              </a:rPr>
              <a:t>j</a:t>
            </a:r>
            <a:endParaRPr lang="en-US" sz="2400" baseline="-25000">
              <a:solidFill>
                <a:schemeClr val="bg1"/>
              </a:solidFill>
            </a:endParaRPr>
          </a:p>
          <a:p>
            <a:pPr marL="342900" indent="-342900">
              <a:spcBef>
                <a:spcPct val="20000"/>
              </a:spcBef>
            </a:pPr>
            <a:r>
              <a:rPr lang="en-US" sz="2400" baseline="-25000">
                <a:solidFill>
                  <a:schemeClr val="bg1"/>
                </a:solidFill>
              </a:rPr>
              <a:t>		</a:t>
            </a:r>
          </a:p>
        </p:txBody>
      </p:sp>
      <p:sp>
        <p:nvSpPr>
          <p:cNvPr id="41988" name="Text Box 4"/>
          <p:cNvSpPr txBox="1">
            <a:spLocks noChangeArrowheads="1"/>
          </p:cNvSpPr>
          <p:nvPr/>
        </p:nvSpPr>
        <p:spPr bwMode="auto">
          <a:xfrm>
            <a:off x="1143000" y="1873250"/>
            <a:ext cx="3810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r>
              <a:rPr lang="en-US" sz="2400" i="1" baseline="30000">
                <a:solidFill>
                  <a:schemeClr val="bg1"/>
                </a:solidFill>
              </a:rPr>
              <a:t>i</a:t>
            </a:r>
          </a:p>
        </p:txBody>
      </p:sp>
      <p:sp>
        <p:nvSpPr>
          <p:cNvPr id="41989" name="Text Box 5"/>
          <p:cNvSpPr txBox="1">
            <a:spLocks noChangeArrowheads="1"/>
          </p:cNvSpPr>
          <p:nvPr/>
        </p:nvSpPr>
        <p:spPr bwMode="auto">
          <a:xfrm>
            <a:off x="2286000" y="1873250"/>
            <a:ext cx="6858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just"/>
            <a:r>
              <a:rPr lang="en-US" sz="2400" i="1" baseline="30000">
                <a:solidFill>
                  <a:schemeClr val="bg1"/>
                </a:solidFill>
              </a:rPr>
              <a:t>i</a:t>
            </a:r>
            <a:r>
              <a:rPr lang="en-US" sz="2400" baseline="30000">
                <a:solidFill>
                  <a:schemeClr val="bg1"/>
                </a:solidFill>
              </a:rPr>
              <a:t> &lt; </a:t>
            </a:r>
            <a:r>
              <a:rPr lang="en-US" sz="2400" i="1" baseline="30000">
                <a:solidFill>
                  <a:schemeClr val="bg1"/>
                </a:solidFill>
              </a:rPr>
              <a:t>j</a:t>
            </a:r>
          </a:p>
        </p:txBody>
      </p:sp>
      <p:sp>
        <p:nvSpPr>
          <p:cNvPr id="41990" name="Text Box 6"/>
          <p:cNvSpPr txBox="1">
            <a:spLocks noChangeArrowheads="1"/>
          </p:cNvSpPr>
          <p:nvPr/>
        </p:nvSpPr>
        <p:spPr bwMode="auto">
          <a:xfrm>
            <a:off x="228600" y="2305050"/>
            <a:ext cx="4419600" cy="89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spcBef>
                <a:spcPct val="20000"/>
              </a:spcBef>
            </a:pPr>
            <a:r>
              <a:rPr lang="en-US" sz="2400">
                <a:solidFill>
                  <a:srgbClr val="FFFF00"/>
                </a:solidFill>
              </a:rPr>
              <a:t>Weak coupling Approximation</a:t>
            </a:r>
          </a:p>
          <a:p>
            <a:pPr algn="ctr">
              <a:spcBef>
                <a:spcPct val="20000"/>
              </a:spcBef>
            </a:pPr>
            <a:r>
              <a:rPr lang="en-US" sz="2400">
                <a:solidFill>
                  <a:srgbClr val="FFFF00"/>
                </a:solidFill>
                <a:latin typeface="Symbol" pitchFamily="18" charset="2"/>
                <a:sym typeface="Symbol" pitchFamily="18" charset="2"/>
              </a:rPr>
              <a:t></a:t>
            </a:r>
            <a:r>
              <a:rPr lang="en-US" sz="2400">
                <a:solidFill>
                  <a:srgbClr val="FFFF00"/>
                </a:solidFill>
                <a:latin typeface="Symbol" pitchFamily="18" charset="2"/>
              </a:rPr>
              <a:t>w</a:t>
            </a:r>
            <a:r>
              <a:rPr lang="en-US" sz="2400" baseline="-25000">
                <a:solidFill>
                  <a:srgbClr val="FFFF00"/>
                </a:solidFill>
              </a:rPr>
              <a:t>i</a:t>
            </a:r>
            <a:r>
              <a:rPr lang="en-US" sz="2400">
                <a:solidFill>
                  <a:srgbClr val="FFFF00"/>
                </a:solidFill>
                <a:latin typeface="Symbol" pitchFamily="18" charset="2"/>
              </a:rPr>
              <a:t> - w</a:t>
            </a:r>
            <a:r>
              <a:rPr lang="en-US" sz="2400" baseline="-25000">
                <a:solidFill>
                  <a:srgbClr val="FFFF00"/>
                </a:solidFill>
              </a:rPr>
              <a:t>j</a:t>
            </a:r>
            <a:r>
              <a:rPr lang="en-US" sz="2400">
                <a:solidFill>
                  <a:srgbClr val="FFFF00"/>
                </a:solidFill>
                <a:latin typeface="Symbol" pitchFamily="18" charset="2"/>
                <a:sym typeface="Symbol" pitchFamily="18" charset="2"/>
              </a:rPr>
              <a:t>&gt;&gt; </a:t>
            </a:r>
            <a:r>
              <a:rPr lang="en-US" sz="2400">
                <a:solidFill>
                  <a:srgbClr val="FFFF00"/>
                </a:solidFill>
              </a:rPr>
              <a:t>J</a:t>
            </a:r>
            <a:r>
              <a:rPr lang="en-US" sz="2400" baseline="-25000">
                <a:solidFill>
                  <a:srgbClr val="FFFF00"/>
                </a:solidFill>
              </a:rPr>
              <a:t>ij</a:t>
            </a:r>
          </a:p>
        </p:txBody>
      </p:sp>
      <p:sp>
        <p:nvSpPr>
          <p:cNvPr id="41991" name="Rectangle 7"/>
          <p:cNvSpPr>
            <a:spLocks noChangeArrowheads="1"/>
          </p:cNvSpPr>
          <p:nvPr/>
        </p:nvSpPr>
        <p:spPr bwMode="auto">
          <a:xfrm>
            <a:off x="4800600" y="914400"/>
            <a:ext cx="3810000" cy="5638800"/>
          </a:xfrm>
          <a:prstGeom prst="rect">
            <a:avLst/>
          </a:prstGeom>
          <a:noFill/>
          <a:ln w="381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0" hangingPunct="0"/>
            <a:endParaRPr lang="en-US" sz="2000" b="0">
              <a:solidFill>
                <a:schemeClr val="bg1"/>
              </a:solidFill>
            </a:endParaRPr>
          </a:p>
        </p:txBody>
      </p:sp>
      <p:sp>
        <p:nvSpPr>
          <p:cNvPr id="41992" name="Text Box 8"/>
          <p:cNvSpPr txBox="1">
            <a:spLocks noChangeArrowheads="1"/>
          </p:cNvSpPr>
          <p:nvPr/>
        </p:nvSpPr>
        <p:spPr bwMode="auto">
          <a:xfrm>
            <a:off x="5435600" y="990600"/>
            <a:ext cx="272256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spcBef>
                <a:spcPct val="50000"/>
              </a:spcBef>
            </a:pPr>
            <a:r>
              <a:rPr lang="en-US" sz="2000" u="sng">
                <a:solidFill>
                  <a:schemeClr val="bg1"/>
                </a:solidFill>
              </a:rPr>
              <a:t>Two Spin System (AM)</a:t>
            </a:r>
          </a:p>
        </p:txBody>
      </p:sp>
      <p:sp>
        <p:nvSpPr>
          <p:cNvPr id="41993" name="Freeform 9"/>
          <p:cNvSpPr>
            <a:spLocks/>
          </p:cNvSpPr>
          <p:nvPr/>
        </p:nvSpPr>
        <p:spPr bwMode="auto">
          <a:xfrm>
            <a:off x="6858000" y="2178050"/>
            <a:ext cx="520700" cy="990600"/>
          </a:xfrm>
          <a:custGeom>
            <a:avLst/>
            <a:gdLst>
              <a:gd name="T0" fmla="*/ 2147483647 w 543"/>
              <a:gd name="T1" fmla="*/ 0 h 768"/>
              <a:gd name="T2" fmla="*/ 2147483647 w 543"/>
              <a:gd name="T3" fmla="*/ 2147483647 h 768"/>
              <a:gd name="T4" fmla="*/ 2147483647 w 543"/>
              <a:gd name="T5" fmla="*/ 2147483647 h 768"/>
              <a:gd name="T6" fmla="*/ 2147483647 w 543"/>
              <a:gd name="T7" fmla="*/ 2147483647 h 768"/>
              <a:gd name="T8" fmla="*/ 2147483647 w 543"/>
              <a:gd name="T9" fmla="*/ 2147483647 h 768"/>
              <a:gd name="T10" fmla="*/ 2147483647 w 543"/>
              <a:gd name="T11" fmla="*/ 2147483647 h 768"/>
              <a:gd name="T12" fmla="*/ 2147483647 w 543"/>
              <a:gd name="T13" fmla="*/ 2147483647 h 768"/>
              <a:gd name="T14" fmla="*/ 2147483647 w 543"/>
              <a:gd name="T15" fmla="*/ 2147483647 h 768"/>
              <a:gd name="T16" fmla="*/ 2147483647 w 543"/>
              <a:gd name="T17" fmla="*/ 2147483647 h 768"/>
              <a:gd name="T18" fmla="*/ 2147483647 w 543"/>
              <a:gd name="T19" fmla="*/ 2147483647 h 768"/>
              <a:gd name="T20" fmla="*/ 2147483647 w 543"/>
              <a:gd name="T21" fmla="*/ 2147483647 h 768"/>
              <a:gd name="T22" fmla="*/ 2147483647 w 543"/>
              <a:gd name="T23" fmla="*/ 2147483647 h 768"/>
              <a:gd name="T24" fmla="*/ 2147483647 w 543"/>
              <a:gd name="T25" fmla="*/ 2147483647 h 768"/>
              <a:gd name="T26" fmla="*/ 2147483647 w 543"/>
              <a:gd name="T27" fmla="*/ 2147483647 h 768"/>
              <a:gd name="T28" fmla="*/ 2147483647 w 543"/>
              <a:gd name="T29" fmla="*/ 2147483647 h 768"/>
              <a:gd name="T30" fmla="*/ 2147483647 w 543"/>
              <a:gd name="T31" fmla="*/ 2147483647 h 768"/>
              <a:gd name="T32" fmla="*/ 2147483647 w 543"/>
              <a:gd name="T33" fmla="*/ 2147483647 h 7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3"/>
              <a:gd name="T52" fmla="*/ 0 h 768"/>
              <a:gd name="T53" fmla="*/ 543 w 543"/>
              <a:gd name="T54" fmla="*/ 768 h 7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3" h="768">
                <a:moveTo>
                  <a:pt x="7" y="0"/>
                </a:moveTo>
                <a:cubicBezTo>
                  <a:pt x="12" y="8"/>
                  <a:pt x="35" y="24"/>
                  <a:pt x="37" y="46"/>
                </a:cubicBezTo>
                <a:cubicBezTo>
                  <a:pt x="39" y="70"/>
                  <a:pt x="0" y="127"/>
                  <a:pt x="20" y="137"/>
                </a:cubicBezTo>
                <a:cubicBezTo>
                  <a:pt x="40" y="148"/>
                  <a:pt x="149" y="94"/>
                  <a:pt x="159" y="109"/>
                </a:cubicBezTo>
                <a:cubicBezTo>
                  <a:pt x="168" y="123"/>
                  <a:pt x="67" y="209"/>
                  <a:pt x="76" y="223"/>
                </a:cubicBezTo>
                <a:cubicBezTo>
                  <a:pt x="86" y="238"/>
                  <a:pt x="205" y="180"/>
                  <a:pt x="214" y="195"/>
                </a:cubicBezTo>
                <a:cubicBezTo>
                  <a:pt x="224" y="210"/>
                  <a:pt x="122" y="296"/>
                  <a:pt x="132" y="310"/>
                </a:cubicBezTo>
                <a:cubicBezTo>
                  <a:pt x="141" y="324"/>
                  <a:pt x="262" y="268"/>
                  <a:pt x="270" y="281"/>
                </a:cubicBezTo>
                <a:cubicBezTo>
                  <a:pt x="280" y="296"/>
                  <a:pt x="178" y="382"/>
                  <a:pt x="188" y="396"/>
                </a:cubicBezTo>
                <a:cubicBezTo>
                  <a:pt x="197" y="411"/>
                  <a:pt x="317" y="353"/>
                  <a:pt x="326" y="368"/>
                </a:cubicBezTo>
                <a:cubicBezTo>
                  <a:pt x="335" y="382"/>
                  <a:pt x="234" y="469"/>
                  <a:pt x="243" y="482"/>
                </a:cubicBezTo>
                <a:cubicBezTo>
                  <a:pt x="253" y="497"/>
                  <a:pt x="373" y="440"/>
                  <a:pt x="382" y="454"/>
                </a:cubicBezTo>
                <a:cubicBezTo>
                  <a:pt x="391" y="468"/>
                  <a:pt x="290" y="554"/>
                  <a:pt x="299" y="569"/>
                </a:cubicBezTo>
                <a:cubicBezTo>
                  <a:pt x="308" y="583"/>
                  <a:pt x="429" y="526"/>
                  <a:pt x="437" y="540"/>
                </a:cubicBezTo>
                <a:cubicBezTo>
                  <a:pt x="447" y="555"/>
                  <a:pt x="353" y="641"/>
                  <a:pt x="355" y="655"/>
                </a:cubicBezTo>
                <a:cubicBezTo>
                  <a:pt x="355" y="670"/>
                  <a:pt x="412" y="610"/>
                  <a:pt x="443" y="629"/>
                </a:cubicBezTo>
                <a:cubicBezTo>
                  <a:pt x="474" y="648"/>
                  <a:pt x="522" y="739"/>
                  <a:pt x="543" y="768"/>
                </a:cubicBezTo>
              </a:path>
            </a:pathLst>
          </a:custGeom>
          <a:noFill/>
          <a:ln w="31750">
            <a:solidFill>
              <a:srgbClr val="FF3300"/>
            </a:solidFill>
            <a:round/>
            <a:headEnd/>
            <a:tailEnd type="stealth"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1994" name="Freeform 10"/>
          <p:cNvSpPr>
            <a:spLocks/>
          </p:cNvSpPr>
          <p:nvPr/>
        </p:nvSpPr>
        <p:spPr bwMode="auto">
          <a:xfrm>
            <a:off x="6108700" y="3200400"/>
            <a:ext cx="520700" cy="990600"/>
          </a:xfrm>
          <a:custGeom>
            <a:avLst/>
            <a:gdLst>
              <a:gd name="T0" fmla="*/ 2147483647 w 543"/>
              <a:gd name="T1" fmla="*/ 0 h 768"/>
              <a:gd name="T2" fmla="*/ 2147483647 w 543"/>
              <a:gd name="T3" fmla="*/ 2147483647 h 768"/>
              <a:gd name="T4" fmla="*/ 2147483647 w 543"/>
              <a:gd name="T5" fmla="*/ 2147483647 h 768"/>
              <a:gd name="T6" fmla="*/ 2147483647 w 543"/>
              <a:gd name="T7" fmla="*/ 2147483647 h 768"/>
              <a:gd name="T8" fmla="*/ 2147483647 w 543"/>
              <a:gd name="T9" fmla="*/ 2147483647 h 768"/>
              <a:gd name="T10" fmla="*/ 2147483647 w 543"/>
              <a:gd name="T11" fmla="*/ 2147483647 h 768"/>
              <a:gd name="T12" fmla="*/ 2147483647 w 543"/>
              <a:gd name="T13" fmla="*/ 2147483647 h 768"/>
              <a:gd name="T14" fmla="*/ 2147483647 w 543"/>
              <a:gd name="T15" fmla="*/ 2147483647 h 768"/>
              <a:gd name="T16" fmla="*/ 2147483647 w 543"/>
              <a:gd name="T17" fmla="*/ 2147483647 h 768"/>
              <a:gd name="T18" fmla="*/ 2147483647 w 543"/>
              <a:gd name="T19" fmla="*/ 2147483647 h 768"/>
              <a:gd name="T20" fmla="*/ 2147483647 w 543"/>
              <a:gd name="T21" fmla="*/ 2147483647 h 768"/>
              <a:gd name="T22" fmla="*/ 2147483647 w 543"/>
              <a:gd name="T23" fmla="*/ 2147483647 h 768"/>
              <a:gd name="T24" fmla="*/ 2147483647 w 543"/>
              <a:gd name="T25" fmla="*/ 2147483647 h 768"/>
              <a:gd name="T26" fmla="*/ 2147483647 w 543"/>
              <a:gd name="T27" fmla="*/ 2147483647 h 768"/>
              <a:gd name="T28" fmla="*/ 2147483647 w 543"/>
              <a:gd name="T29" fmla="*/ 2147483647 h 768"/>
              <a:gd name="T30" fmla="*/ 2147483647 w 543"/>
              <a:gd name="T31" fmla="*/ 2147483647 h 768"/>
              <a:gd name="T32" fmla="*/ 2147483647 w 543"/>
              <a:gd name="T33" fmla="*/ 2147483647 h 7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3"/>
              <a:gd name="T52" fmla="*/ 0 h 768"/>
              <a:gd name="T53" fmla="*/ 543 w 543"/>
              <a:gd name="T54" fmla="*/ 768 h 7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3" h="768">
                <a:moveTo>
                  <a:pt x="7" y="0"/>
                </a:moveTo>
                <a:cubicBezTo>
                  <a:pt x="12" y="8"/>
                  <a:pt x="35" y="24"/>
                  <a:pt x="37" y="46"/>
                </a:cubicBezTo>
                <a:cubicBezTo>
                  <a:pt x="39" y="70"/>
                  <a:pt x="0" y="127"/>
                  <a:pt x="20" y="137"/>
                </a:cubicBezTo>
                <a:cubicBezTo>
                  <a:pt x="40" y="148"/>
                  <a:pt x="149" y="94"/>
                  <a:pt x="159" y="109"/>
                </a:cubicBezTo>
                <a:cubicBezTo>
                  <a:pt x="168" y="123"/>
                  <a:pt x="67" y="209"/>
                  <a:pt x="76" y="223"/>
                </a:cubicBezTo>
                <a:cubicBezTo>
                  <a:pt x="86" y="238"/>
                  <a:pt x="205" y="180"/>
                  <a:pt x="214" y="195"/>
                </a:cubicBezTo>
                <a:cubicBezTo>
                  <a:pt x="224" y="210"/>
                  <a:pt x="122" y="296"/>
                  <a:pt x="132" y="310"/>
                </a:cubicBezTo>
                <a:cubicBezTo>
                  <a:pt x="141" y="324"/>
                  <a:pt x="262" y="268"/>
                  <a:pt x="270" y="281"/>
                </a:cubicBezTo>
                <a:cubicBezTo>
                  <a:pt x="280" y="296"/>
                  <a:pt x="178" y="382"/>
                  <a:pt x="188" y="396"/>
                </a:cubicBezTo>
                <a:cubicBezTo>
                  <a:pt x="197" y="411"/>
                  <a:pt x="317" y="353"/>
                  <a:pt x="326" y="368"/>
                </a:cubicBezTo>
                <a:cubicBezTo>
                  <a:pt x="335" y="382"/>
                  <a:pt x="234" y="469"/>
                  <a:pt x="243" y="482"/>
                </a:cubicBezTo>
                <a:cubicBezTo>
                  <a:pt x="253" y="497"/>
                  <a:pt x="373" y="440"/>
                  <a:pt x="382" y="454"/>
                </a:cubicBezTo>
                <a:cubicBezTo>
                  <a:pt x="391" y="468"/>
                  <a:pt x="290" y="554"/>
                  <a:pt x="299" y="569"/>
                </a:cubicBezTo>
                <a:cubicBezTo>
                  <a:pt x="308" y="583"/>
                  <a:pt x="429" y="526"/>
                  <a:pt x="437" y="540"/>
                </a:cubicBezTo>
                <a:cubicBezTo>
                  <a:pt x="447" y="555"/>
                  <a:pt x="353" y="641"/>
                  <a:pt x="355" y="655"/>
                </a:cubicBezTo>
                <a:cubicBezTo>
                  <a:pt x="355" y="670"/>
                  <a:pt x="412" y="610"/>
                  <a:pt x="443" y="629"/>
                </a:cubicBezTo>
                <a:cubicBezTo>
                  <a:pt x="474" y="648"/>
                  <a:pt x="522" y="739"/>
                  <a:pt x="543" y="768"/>
                </a:cubicBezTo>
              </a:path>
            </a:pathLst>
          </a:custGeom>
          <a:noFill/>
          <a:ln w="31750">
            <a:solidFill>
              <a:srgbClr val="FF3300"/>
            </a:solidFill>
            <a:round/>
            <a:headEnd/>
            <a:tailEnd type="stealth"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nvGrpSpPr>
          <p:cNvPr id="2" name="Group 11"/>
          <p:cNvGrpSpPr>
            <a:grpSpLocks/>
          </p:cNvGrpSpPr>
          <p:nvPr/>
        </p:nvGrpSpPr>
        <p:grpSpPr bwMode="auto">
          <a:xfrm>
            <a:off x="5257800" y="5410200"/>
            <a:ext cx="2819400" cy="685800"/>
            <a:chOff x="3696" y="2880"/>
            <a:chExt cx="1872" cy="432"/>
          </a:xfrm>
        </p:grpSpPr>
        <p:sp>
          <p:nvSpPr>
            <p:cNvPr id="42025" name="Freeform 12"/>
            <p:cNvSpPr>
              <a:spLocks/>
            </p:cNvSpPr>
            <p:nvPr/>
          </p:nvSpPr>
          <p:spPr bwMode="auto">
            <a:xfrm>
              <a:off x="5100" y="2880"/>
              <a:ext cx="185" cy="432"/>
            </a:xfrm>
            <a:custGeom>
              <a:avLst/>
              <a:gdLst>
                <a:gd name="T0" fmla="*/ 0 w 672"/>
                <a:gd name="T1" fmla="*/ 10 h 688"/>
                <a:gd name="T2" fmla="*/ 0 w 672"/>
                <a:gd name="T3" fmla="*/ 9 h 688"/>
                <a:gd name="T4" fmla="*/ 0 w 672"/>
                <a:gd name="T5" fmla="*/ 0 h 688"/>
                <a:gd name="T6" fmla="*/ 0 w 672"/>
                <a:gd name="T7" fmla="*/ 9 h 688"/>
                <a:gd name="T8" fmla="*/ 0 w 672"/>
                <a:gd name="T9" fmla="*/ 10 h 688"/>
                <a:gd name="T10" fmla="*/ 0 60000 65536"/>
                <a:gd name="T11" fmla="*/ 0 60000 65536"/>
                <a:gd name="T12" fmla="*/ 0 60000 65536"/>
                <a:gd name="T13" fmla="*/ 0 60000 65536"/>
                <a:gd name="T14" fmla="*/ 0 60000 65536"/>
                <a:gd name="T15" fmla="*/ 0 w 672"/>
                <a:gd name="T16" fmla="*/ 0 h 688"/>
                <a:gd name="T17" fmla="*/ 672 w 672"/>
                <a:gd name="T18" fmla="*/ 688 h 688"/>
              </a:gdLst>
              <a:ahLst/>
              <a:cxnLst>
                <a:cxn ang="T10">
                  <a:pos x="T0" y="T1"/>
                </a:cxn>
                <a:cxn ang="T11">
                  <a:pos x="T2" y="T3"/>
                </a:cxn>
                <a:cxn ang="T12">
                  <a:pos x="T4" y="T5"/>
                </a:cxn>
                <a:cxn ang="T13">
                  <a:pos x="T6" y="T7"/>
                </a:cxn>
                <a:cxn ang="T14">
                  <a:pos x="T8" y="T9"/>
                </a:cxn>
              </a:cxnLst>
              <a:rect l="T15" t="T16" r="T17" b="T18"/>
              <a:pathLst>
                <a:path w="672" h="688">
                  <a:moveTo>
                    <a:pt x="0" y="672"/>
                  </a:moveTo>
                  <a:cubicBezTo>
                    <a:pt x="92" y="680"/>
                    <a:pt x="184" y="688"/>
                    <a:pt x="240" y="576"/>
                  </a:cubicBezTo>
                  <a:cubicBezTo>
                    <a:pt x="296" y="464"/>
                    <a:pt x="304" y="0"/>
                    <a:pt x="336" y="0"/>
                  </a:cubicBezTo>
                  <a:cubicBezTo>
                    <a:pt x="368" y="0"/>
                    <a:pt x="376" y="464"/>
                    <a:pt x="432" y="576"/>
                  </a:cubicBezTo>
                  <a:cubicBezTo>
                    <a:pt x="488" y="688"/>
                    <a:pt x="580" y="680"/>
                    <a:pt x="672" y="672"/>
                  </a:cubicBezTo>
                </a:path>
              </a:pathLst>
            </a:custGeom>
            <a:noFill/>
            <a:ln w="25400">
              <a:solidFill>
                <a:srgbClr val="66FF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2026" name="Freeform 13"/>
            <p:cNvSpPr>
              <a:spLocks/>
            </p:cNvSpPr>
            <p:nvPr/>
          </p:nvSpPr>
          <p:spPr bwMode="auto">
            <a:xfrm>
              <a:off x="5251" y="2880"/>
              <a:ext cx="185" cy="432"/>
            </a:xfrm>
            <a:custGeom>
              <a:avLst/>
              <a:gdLst>
                <a:gd name="T0" fmla="*/ 0 w 672"/>
                <a:gd name="T1" fmla="*/ 10 h 688"/>
                <a:gd name="T2" fmla="*/ 0 w 672"/>
                <a:gd name="T3" fmla="*/ 9 h 688"/>
                <a:gd name="T4" fmla="*/ 0 w 672"/>
                <a:gd name="T5" fmla="*/ 0 h 688"/>
                <a:gd name="T6" fmla="*/ 0 w 672"/>
                <a:gd name="T7" fmla="*/ 9 h 688"/>
                <a:gd name="T8" fmla="*/ 0 w 672"/>
                <a:gd name="T9" fmla="*/ 10 h 688"/>
                <a:gd name="T10" fmla="*/ 0 60000 65536"/>
                <a:gd name="T11" fmla="*/ 0 60000 65536"/>
                <a:gd name="T12" fmla="*/ 0 60000 65536"/>
                <a:gd name="T13" fmla="*/ 0 60000 65536"/>
                <a:gd name="T14" fmla="*/ 0 60000 65536"/>
                <a:gd name="T15" fmla="*/ 0 w 672"/>
                <a:gd name="T16" fmla="*/ 0 h 688"/>
                <a:gd name="T17" fmla="*/ 672 w 672"/>
                <a:gd name="T18" fmla="*/ 688 h 688"/>
              </a:gdLst>
              <a:ahLst/>
              <a:cxnLst>
                <a:cxn ang="T10">
                  <a:pos x="T0" y="T1"/>
                </a:cxn>
                <a:cxn ang="T11">
                  <a:pos x="T2" y="T3"/>
                </a:cxn>
                <a:cxn ang="T12">
                  <a:pos x="T4" y="T5"/>
                </a:cxn>
                <a:cxn ang="T13">
                  <a:pos x="T6" y="T7"/>
                </a:cxn>
                <a:cxn ang="T14">
                  <a:pos x="T8" y="T9"/>
                </a:cxn>
              </a:cxnLst>
              <a:rect l="T15" t="T16" r="T17" b="T18"/>
              <a:pathLst>
                <a:path w="672" h="688">
                  <a:moveTo>
                    <a:pt x="0" y="672"/>
                  </a:moveTo>
                  <a:cubicBezTo>
                    <a:pt x="92" y="680"/>
                    <a:pt x="184" y="688"/>
                    <a:pt x="240" y="576"/>
                  </a:cubicBezTo>
                  <a:cubicBezTo>
                    <a:pt x="296" y="464"/>
                    <a:pt x="304" y="0"/>
                    <a:pt x="336" y="0"/>
                  </a:cubicBezTo>
                  <a:cubicBezTo>
                    <a:pt x="368" y="0"/>
                    <a:pt x="376" y="464"/>
                    <a:pt x="432" y="576"/>
                  </a:cubicBezTo>
                  <a:cubicBezTo>
                    <a:pt x="488" y="688"/>
                    <a:pt x="580" y="680"/>
                    <a:pt x="672" y="672"/>
                  </a:cubicBezTo>
                </a:path>
              </a:pathLst>
            </a:custGeom>
            <a:noFill/>
            <a:ln w="25400">
              <a:solidFill>
                <a:srgbClr val="66FF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nvGrpSpPr>
            <p:cNvPr id="3" name="Group 14"/>
            <p:cNvGrpSpPr>
              <a:grpSpLocks/>
            </p:cNvGrpSpPr>
            <p:nvPr/>
          </p:nvGrpSpPr>
          <p:grpSpPr bwMode="auto">
            <a:xfrm>
              <a:off x="3840" y="2880"/>
              <a:ext cx="336" cy="432"/>
              <a:chOff x="4800" y="2832"/>
              <a:chExt cx="522" cy="496"/>
            </a:xfrm>
          </p:grpSpPr>
          <p:sp>
            <p:nvSpPr>
              <p:cNvPr id="42031" name="Freeform 15"/>
              <p:cNvSpPr>
                <a:spLocks/>
              </p:cNvSpPr>
              <p:nvPr/>
            </p:nvSpPr>
            <p:spPr bwMode="auto">
              <a:xfrm>
                <a:off x="4800" y="2832"/>
                <a:ext cx="288" cy="496"/>
              </a:xfrm>
              <a:custGeom>
                <a:avLst/>
                <a:gdLst>
                  <a:gd name="T0" fmla="*/ 0 w 672"/>
                  <a:gd name="T1" fmla="*/ 35 h 688"/>
                  <a:gd name="T2" fmla="*/ 0 w 672"/>
                  <a:gd name="T3" fmla="*/ 30 h 688"/>
                  <a:gd name="T4" fmla="*/ 0 w 672"/>
                  <a:gd name="T5" fmla="*/ 0 h 688"/>
                  <a:gd name="T6" fmla="*/ 0 w 672"/>
                  <a:gd name="T7" fmla="*/ 30 h 688"/>
                  <a:gd name="T8" fmla="*/ 0 w 672"/>
                  <a:gd name="T9" fmla="*/ 35 h 688"/>
                  <a:gd name="T10" fmla="*/ 0 60000 65536"/>
                  <a:gd name="T11" fmla="*/ 0 60000 65536"/>
                  <a:gd name="T12" fmla="*/ 0 60000 65536"/>
                  <a:gd name="T13" fmla="*/ 0 60000 65536"/>
                  <a:gd name="T14" fmla="*/ 0 60000 65536"/>
                  <a:gd name="T15" fmla="*/ 0 w 672"/>
                  <a:gd name="T16" fmla="*/ 0 h 688"/>
                  <a:gd name="T17" fmla="*/ 672 w 672"/>
                  <a:gd name="T18" fmla="*/ 688 h 688"/>
                </a:gdLst>
                <a:ahLst/>
                <a:cxnLst>
                  <a:cxn ang="T10">
                    <a:pos x="T0" y="T1"/>
                  </a:cxn>
                  <a:cxn ang="T11">
                    <a:pos x="T2" y="T3"/>
                  </a:cxn>
                  <a:cxn ang="T12">
                    <a:pos x="T4" y="T5"/>
                  </a:cxn>
                  <a:cxn ang="T13">
                    <a:pos x="T6" y="T7"/>
                  </a:cxn>
                  <a:cxn ang="T14">
                    <a:pos x="T8" y="T9"/>
                  </a:cxn>
                </a:cxnLst>
                <a:rect l="T15" t="T16" r="T17" b="T18"/>
                <a:pathLst>
                  <a:path w="672" h="688">
                    <a:moveTo>
                      <a:pt x="0" y="672"/>
                    </a:moveTo>
                    <a:cubicBezTo>
                      <a:pt x="92" y="680"/>
                      <a:pt x="184" y="688"/>
                      <a:pt x="240" y="576"/>
                    </a:cubicBezTo>
                    <a:cubicBezTo>
                      <a:pt x="296" y="464"/>
                      <a:pt x="304" y="0"/>
                      <a:pt x="336" y="0"/>
                    </a:cubicBezTo>
                    <a:cubicBezTo>
                      <a:pt x="368" y="0"/>
                      <a:pt x="376" y="464"/>
                      <a:pt x="432" y="576"/>
                    </a:cubicBezTo>
                    <a:cubicBezTo>
                      <a:pt x="488" y="688"/>
                      <a:pt x="580" y="680"/>
                      <a:pt x="672" y="672"/>
                    </a:cubicBezTo>
                  </a:path>
                </a:pathLst>
              </a:custGeom>
              <a:noFill/>
              <a:ln w="25400">
                <a:solidFill>
                  <a:srgbClr val="66FF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2032" name="Freeform 16"/>
              <p:cNvSpPr>
                <a:spLocks/>
              </p:cNvSpPr>
              <p:nvPr/>
            </p:nvSpPr>
            <p:spPr bwMode="auto">
              <a:xfrm>
                <a:off x="5034" y="2832"/>
                <a:ext cx="288" cy="496"/>
              </a:xfrm>
              <a:custGeom>
                <a:avLst/>
                <a:gdLst>
                  <a:gd name="T0" fmla="*/ 0 w 672"/>
                  <a:gd name="T1" fmla="*/ 35 h 688"/>
                  <a:gd name="T2" fmla="*/ 0 w 672"/>
                  <a:gd name="T3" fmla="*/ 30 h 688"/>
                  <a:gd name="T4" fmla="*/ 0 w 672"/>
                  <a:gd name="T5" fmla="*/ 0 h 688"/>
                  <a:gd name="T6" fmla="*/ 0 w 672"/>
                  <a:gd name="T7" fmla="*/ 30 h 688"/>
                  <a:gd name="T8" fmla="*/ 0 w 672"/>
                  <a:gd name="T9" fmla="*/ 35 h 688"/>
                  <a:gd name="T10" fmla="*/ 0 60000 65536"/>
                  <a:gd name="T11" fmla="*/ 0 60000 65536"/>
                  <a:gd name="T12" fmla="*/ 0 60000 65536"/>
                  <a:gd name="T13" fmla="*/ 0 60000 65536"/>
                  <a:gd name="T14" fmla="*/ 0 60000 65536"/>
                  <a:gd name="T15" fmla="*/ 0 w 672"/>
                  <a:gd name="T16" fmla="*/ 0 h 688"/>
                  <a:gd name="T17" fmla="*/ 672 w 672"/>
                  <a:gd name="T18" fmla="*/ 688 h 688"/>
                </a:gdLst>
                <a:ahLst/>
                <a:cxnLst>
                  <a:cxn ang="T10">
                    <a:pos x="T0" y="T1"/>
                  </a:cxn>
                  <a:cxn ang="T11">
                    <a:pos x="T2" y="T3"/>
                  </a:cxn>
                  <a:cxn ang="T12">
                    <a:pos x="T4" y="T5"/>
                  </a:cxn>
                  <a:cxn ang="T13">
                    <a:pos x="T6" y="T7"/>
                  </a:cxn>
                  <a:cxn ang="T14">
                    <a:pos x="T8" y="T9"/>
                  </a:cxn>
                </a:cxnLst>
                <a:rect l="T15" t="T16" r="T17" b="T18"/>
                <a:pathLst>
                  <a:path w="672" h="688">
                    <a:moveTo>
                      <a:pt x="0" y="672"/>
                    </a:moveTo>
                    <a:cubicBezTo>
                      <a:pt x="92" y="680"/>
                      <a:pt x="184" y="688"/>
                      <a:pt x="240" y="576"/>
                    </a:cubicBezTo>
                    <a:cubicBezTo>
                      <a:pt x="296" y="464"/>
                      <a:pt x="304" y="0"/>
                      <a:pt x="336" y="0"/>
                    </a:cubicBezTo>
                    <a:cubicBezTo>
                      <a:pt x="368" y="0"/>
                      <a:pt x="376" y="464"/>
                      <a:pt x="432" y="576"/>
                    </a:cubicBezTo>
                    <a:cubicBezTo>
                      <a:pt x="488" y="688"/>
                      <a:pt x="580" y="680"/>
                      <a:pt x="672" y="672"/>
                    </a:cubicBezTo>
                  </a:path>
                </a:pathLst>
              </a:custGeom>
              <a:noFill/>
              <a:ln w="25400">
                <a:solidFill>
                  <a:srgbClr val="66FF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42028" name="Line 17"/>
            <p:cNvSpPr>
              <a:spLocks noChangeShapeType="1"/>
            </p:cNvSpPr>
            <p:nvPr/>
          </p:nvSpPr>
          <p:spPr bwMode="auto">
            <a:xfrm>
              <a:off x="4170" y="3300"/>
              <a:ext cx="966" cy="0"/>
            </a:xfrm>
            <a:prstGeom prst="line">
              <a:avLst/>
            </a:prstGeom>
            <a:noFill/>
            <a:ln w="25400">
              <a:solidFill>
                <a:srgbClr val="66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2029" name="Line 18"/>
            <p:cNvSpPr>
              <a:spLocks noChangeShapeType="1"/>
            </p:cNvSpPr>
            <p:nvPr/>
          </p:nvSpPr>
          <p:spPr bwMode="auto">
            <a:xfrm>
              <a:off x="3696" y="3300"/>
              <a:ext cx="144" cy="0"/>
            </a:xfrm>
            <a:prstGeom prst="line">
              <a:avLst/>
            </a:prstGeom>
            <a:noFill/>
            <a:ln w="25400">
              <a:solidFill>
                <a:srgbClr val="66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2030" name="Line 19"/>
            <p:cNvSpPr>
              <a:spLocks noChangeShapeType="1"/>
            </p:cNvSpPr>
            <p:nvPr/>
          </p:nvSpPr>
          <p:spPr bwMode="auto">
            <a:xfrm>
              <a:off x="5424" y="3300"/>
              <a:ext cx="144" cy="0"/>
            </a:xfrm>
            <a:prstGeom prst="line">
              <a:avLst/>
            </a:prstGeom>
            <a:noFill/>
            <a:ln w="25400">
              <a:solidFill>
                <a:srgbClr val="66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41996" name="Text Box 20"/>
          <p:cNvSpPr txBox="1">
            <a:spLocks noChangeArrowheads="1"/>
          </p:cNvSpPr>
          <p:nvPr/>
        </p:nvSpPr>
        <p:spPr bwMode="auto">
          <a:xfrm>
            <a:off x="5105400" y="5056188"/>
            <a:ext cx="7048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r>
              <a:rPr lang="en-US" sz="2000" b="0">
                <a:solidFill>
                  <a:schemeClr val="bg1"/>
                </a:solidFill>
              </a:rPr>
              <a:t>A2</a:t>
            </a:r>
          </a:p>
        </p:txBody>
      </p:sp>
      <p:sp>
        <p:nvSpPr>
          <p:cNvPr id="41997" name="Text Box 21"/>
          <p:cNvSpPr txBox="1">
            <a:spLocks noChangeArrowheads="1"/>
          </p:cNvSpPr>
          <p:nvPr/>
        </p:nvSpPr>
        <p:spPr bwMode="auto">
          <a:xfrm>
            <a:off x="5657850" y="5048250"/>
            <a:ext cx="6667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r>
              <a:rPr lang="en-US" sz="2000" b="0">
                <a:solidFill>
                  <a:schemeClr val="bg1"/>
                </a:solidFill>
              </a:rPr>
              <a:t>A1</a:t>
            </a:r>
          </a:p>
        </p:txBody>
      </p:sp>
      <p:sp>
        <p:nvSpPr>
          <p:cNvPr id="41998" name="Text Box 22"/>
          <p:cNvSpPr txBox="1">
            <a:spLocks noChangeArrowheads="1"/>
          </p:cNvSpPr>
          <p:nvPr/>
        </p:nvSpPr>
        <p:spPr bwMode="auto">
          <a:xfrm>
            <a:off x="7086600" y="5056188"/>
            <a:ext cx="6096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r>
              <a:rPr lang="en-US" sz="2000" b="0">
                <a:solidFill>
                  <a:schemeClr val="bg1"/>
                </a:solidFill>
              </a:rPr>
              <a:t>M2</a:t>
            </a:r>
          </a:p>
        </p:txBody>
      </p:sp>
      <p:sp>
        <p:nvSpPr>
          <p:cNvPr id="41999" name="Text Box 23"/>
          <p:cNvSpPr txBox="1">
            <a:spLocks noChangeArrowheads="1"/>
          </p:cNvSpPr>
          <p:nvPr/>
        </p:nvSpPr>
        <p:spPr bwMode="auto">
          <a:xfrm>
            <a:off x="7543800" y="5048250"/>
            <a:ext cx="6096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r>
              <a:rPr lang="en-US" sz="2000" b="0">
                <a:solidFill>
                  <a:schemeClr val="bg1"/>
                </a:solidFill>
              </a:rPr>
              <a:t>M1</a:t>
            </a:r>
          </a:p>
        </p:txBody>
      </p:sp>
      <p:sp>
        <p:nvSpPr>
          <p:cNvPr id="42000" name="Text Box 24"/>
          <p:cNvSpPr txBox="1">
            <a:spLocks noChangeArrowheads="1"/>
          </p:cNvSpPr>
          <p:nvPr/>
        </p:nvSpPr>
        <p:spPr bwMode="auto">
          <a:xfrm>
            <a:off x="5556250" y="6080125"/>
            <a:ext cx="4778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r>
              <a:rPr lang="en-US" sz="2000" b="0">
                <a:solidFill>
                  <a:schemeClr val="bg1"/>
                </a:solidFill>
                <a:latin typeface="Symbol" pitchFamily="18" charset="2"/>
              </a:rPr>
              <a:t>w</a:t>
            </a:r>
            <a:r>
              <a:rPr lang="en-US" sz="2000" baseline="-25000">
                <a:solidFill>
                  <a:schemeClr val="bg1"/>
                </a:solidFill>
              </a:rPr>
              <a:t>A</a:t>
            </a:r>
          </a:p>
        </p:txBody>
      </p:sp>
      <p:sp>
        <p:nvSpPr>
          <p:cNvPr id="42001" name="Text Box 25"/>
          <p:cNvSpPr txBox="1">
            <a:spLocks noChangeArrowheads="1"/>
          </p:cNvSpPr>
          <p:nvPr/>
        </p:nvSpPr>
        <p:spPr bwMode="auto">
          <a:xfrm>
            <a:off x="7442200" y="6072188"/>
            <a:ext cx="52228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r>
              <a:rPr lang="en-US" sz="2000" b="0">
                <a:solidFill>
                  <a:schemeClr val="bg1"/>
                </a:solidFill>
                <a:latin typeface="Symbol" pitchFamily="18" charset="2"/>
              </a:rPr>
              <a:t>w</a:t>
            </a:r>
            <a:r>
              <a:rPr lang="en-US" sz="2000" baseline="-25000">
                <a:solidFill>
                  <a:schemeClr val="bg1"/>
                </a:solidFill>
              </a:rPr>
              <a:t>M</a:t>
            </a:r>
          </a:p>
        </p:txBody>
      </p:sp>
      <p:sp>
        <p:nvSpPr>
          <p:cNvPr id="42002" name="Line 26"/>
          <p:cNvSpPr>
            <a:spLocks noChangeShapeType="1"/>
          </p:cNvSpPr>
          <p:nvPr/>
        </p:nvSpPr>
        <p:spPr bwMode="auto">
          <a:xfrm>
            <a:off x="5715000" y="6124575"/>
            <a:ext cx="0" cy="76200"/>
          </a:xfrm>
          <a:prstGeom prst="line">
            <a:avLst/>
          </a:prstGeom>
          <a:noFill/>
          <a:ln w="28575">
            <a:solidFill>
              <a:srgbClr val="FFFF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2003" name="Line 27"/>
          <p:cNvSpPr>
            <a:spLocks noChangeShapeType="1"/>
          </p:cNvSpPr>
          <p:nvPr/>
        </p:nvSpPr>
        <p:spPr bwMode="auto">
          <a:xfrm>
            <a:off x="7620000" y="6124575"/>
            <a:ext cx="0" cy="76200"/>
          </a:xfrm>
          <a:prstGeom prst="line">
            <a:avLst/>
          </a:prstGeom>
          <a:noFill/>
          <a:ln w="28575">
            <a:solidFill>
              <a:srgbClr val="FFFF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2004" name="Line 28"/>
          <p:cNvSpPr>
            <a:spLocks noChangeShapeType="1"/>
          </p:cNvSpPr>
          <p:nvPr/>
        </p:nvSpPr>
        <p:spPr bwMode="auto">
          <a:xfrm>
            <a:off x="6278563" y="2159000"/>
            <a:ext cx="974725" cy="0"/>
          </a:xfrm>
          <a:prstGeom prst="line">
            <a:avLst/>
          </a:prstGeom>
          <a:noFill/>
          <a:ln w="38100">
            <a:solidFill>
              <a:srgbClr val="66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2005" name="Line 29"/>
          <p:cNvSpPr>
            <a:spLocks noChangeShapeType="1"/>
          </p:cNvSpPr>
          <p:nvPr/>
        </p:nvSpPr>
        <p:spPr bwMode="auto">
          <a:xfrm>
            <a:off x="7253288" y="3182938"/>
            <a:ext cx="823912" cy="0"/>
          </a:xfrm>
          <a:prstGeom prst="line">
            <a:avLst/>
          </a:prstGeom>
          <a:noFill/>
          <a:ln w="38100">
            <a:solidFill>
              <a:srgbClr val="66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2006" name="Line 30"/>
          <p:cNvSpPr>
            <a:spLocks noChangeShapeType="1"/>
          </p:cNvSpPr>
          <p:nvPr/>
        </p:nvSpPr>
        <p:spPr bwMode="auto">
          <a:xfrm>
            <a:off x="5562600" y="3182938"/>
            <a:ext cx="823913" cy="0"/>
          </a:xfrm>
          <a:prstGeom prst="line">
            <a:avLst/>
          </a:prstGeom>
          <a:noFill/>
          <a:ln w="38100">
            <a:solidFill>
              <a:srgbClr val="66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2007" name="Line 31"/>
          <p:cNvSpPr>
            <a:spLocks noChangeShapeType="1"/>
          </p:cNvSpPr>
          <p:nvPr/>
        </p:nvSpPr>
        <p:spPr bwMode="auto">
          <a:xfrm>
            <a:off x="6278563" y="4216400"/>
            <a:ext cx="1039812" cy="0"/>
          </a:xfrm>
          <a:prstGeom prst="line">
            <a:avLst/>
          </a:prstGeom>
          <a:noFill/>
          <a:ln w="38100">
            <a:solidFill>
              <a:srgbClr val="66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2008" name="Freeform 32"/>
          <p:cNvSpPr>
            <a:spLocks/>
          </p:cNvSpPr>
          <p:nvPr/>
        </p:nvSpPr>
        <p:spPr bwMode="auto">
          <a:xfrm flipH="1">
            <a:off x="6096000" y="2159000"/>
            <a:ext cx="520700" cy="990600"/>
          </a:xfrm>
          <a:custGeom>
            <a:avLst/>
            <a:gdLst>
              <a:gd name="T0" fmla="*/ 2147483647 w 543"/>
              <a:gd name="T1" fmla="*/ 0 h 768"/>
              <a:gd name="T2" fmla="*/ 2147483647 w 543"/>
              <a:gd name="T3" fmla="*/ 2147483647 h 768"/>
              <a:gd name="T4" fmla="*/ 2147483647 w 543"/>
              <a:gd name="T5" fmla="*/ 2147483647 h 768"/>
              <a:gd name="T6" fmla="*/ 2147483647 w 543"/>
              <a:gd name="T7" fmla="*/ 2147483647 h 768"/>
              <a:gd name="T8" fmla="*/ 2147483647 w 543"/>
              <a:gd name="T9" fmla="*/ 2147483647 h 768"/>
              <a:gd name="T10" fmla="*/ 2147483647 w 543"/>
              <a:gd name="T11" fmla="*/ 2147483647 h 768"/>
              <a:gd name="T12" fmla="*/ 2147483647 w 543"/>
              <a:gd name="T13" fmla="*/ 2147483647 h 768"/>
              <a:gd name="T14" fmla="*/ 2147483647 w 543"/>
              <a:gd name="T15" fmla="*/ 2147483647 h 768"/>
              <a:gd name="T16" fmla="*/ 2147483647 w 543"/>
              <a:gd name="T17" fmla="*/ 2147483647 h 768"/>
              <a:gd name="T18" fmla="*/ 2147483647 w 543"/>
              <a:gd name="T19" fmla="*/ 2147483647 h 768"/>
              <a:gd name="T20" fmla="*/ 2147483647 w 543"/>
              <a:gd name="T21" fmla="*/ 2147483647 h 768"/>
              <a:gd name="T22" fmla="*/ 2147483647 w 543"/>
              <a:gd name="T23" fmla="*/ 2147483647 h 768"/>
              <a:gd name="T24" fmla="*/ 2147483647 w 543"/>
              <a:gd name="T25" fmla="*/ 2147483647 h 768"/>
              <a:gd name="T26" fmla="*/ 2147483647 w 543"/>
              <a:gd name="T27" fmla="*/ 2147483647 h 768"/>
              <a:gd name="T28" fmla="*/ 2147483647 w 543"/>
              <a:gd name="T29" fmla="*/ 2147483647 h 768"/>
              <a:gd name="T30" fmla="*/ 2147483647 w 543"/>
              <a:gd name="T31" fmla="*/ 2147483647 h 768"/>
              <a:gd name="T32" fmla="*/ 2147483647 w 543"/>
              <a:gd name="T33" fmla="*/ 2147483647 h 7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3"/>
              <a:gd name="T52" fmla="*/ 0 h 768"/>
              <a:gd name="T53" fmla="*/ 543 w 543"/>
              <a:gd name="T54" fmla="*/ 768 h 7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3" h="768">
                <a:moveTo>
                  <a:pt x="7" y="0"/>
                </a:moveTo>
                <a:cubicBezTo>
                  <a:pt x="12" y="8"/>
                  <a:pt x="35" y="24"/>
                  <a:pt x="37" y="46"/>
                </a:cubicBezTo>
                <a:cubicBezTo>
                  <a:pt x="39" y="70"/>
                  <a:pt x="0" y="127"/>
                  <a:pt x="20" y="137"/>
                </a:cubicBezTo>
                <a:cubicBezTo>
                  <a:pt x="40" y="148"/>
                  <a:pt x="149" y="94"/>
                  <a:pt x="159" y="109"/>
                </a:cubicBezTo>
                <a:cubicBezTo>
                  <a:pt x="168" y="123"/>
                  <a:pt x="67" y="209"/>
                  <a:pt x="76" y="223"/>
                </a:cubicBezTo>
                <a:cubicBezTo>
                  <a:pt x="86" y="238"/>
                  <a:pt x="205" y="180"/>
                  <a:pt x="214" y="195"/>
                </a:cubicBezTo>
                <a:cubicBezTo>
                  <a:pt x="224" y="210"/>
                  <a:pt x="122" y="296"/>
                  <a:pt x="132" y="310"/>
                </a:cubicBezTo>
                <a:cubicBezTo>
                  <a:pt x="141" y="324"/>
                  <a:pt x="262" y="268"/>
                  <a:pt x="270" y="281"/>
                </a:cubicBezTo>
                <a:cubicBezTo>
                  <a:pt x="280" y="296"/>
                  <a:pt x="178" y="382"/>
                  <a:pt x="188" y="396"/>
                </a:cubicBezTo>
                <a:cubicBezTo>
                  <a:pt x="197" y="411"/>
                  <a:pt x="317" y="353"/>
                  <a:pt x="326" y="368"/>
                </a:cubicBezTo>
                <a:cubicBezTo>
                  <a:pt x="335" y="382"/>
                  <a:pt x="234" y="469"/>
                  <a:pt x="243" y="482"/>
                </a:cubicBezTo>
                <a:cubicBezTo>
                  <a:pt x="253" y="497"/>
                  <a:pt x="373" y="440"/>
                  <a:pt x="382" y="454"/>
                </a:cubicBezTo>
                <a:cubicBezTo>
                  <a:pt x="391" y="468"/>
                  <a:pt x="290" y="554"/>
                  <a:pt x="299" y="569"/>
                </a:cubicBezTo>
                <a:cubicBezTo>
                  <a:pt x="308" y="583"/>
                  <a:pt x="429" y="526"/>
                  <a:pt x="437" y="540"/>
                </a:cubicBezTo>
                <a:cubicBezTo>
                  <a:pt x="447" y="555"/>
                  <a:pt x="353" y="641"/>
                  <a:pt x="355" y="655"/>
                </a:cubicBezTo>
                <a:cubicBezTo>
                  <a:pt x="355" y="670"/>
                  <a:pt x="412" y="610"/>
                  <a:pt x="443" y="629"/>
                </a:cubicBezTo>
                <a:cubicBezTo>
                  <a:pt x="474" y="648"/>
                  <a:pt x="522" y="739"/>
                  <a:pt x="543" y="768"/>
                </a:cubicBezTo>
              </a:path>
            </a:pathLst>
          </a:custGeom>
          <a:noFill/>
          <a:ln w="31750">
            <a:solidFill>
              <a:srgbClr val="3366FF"/>
            </a:solidFill>
            <a:round/>
            <a:headEnd/>
            <a:tailEnd type="stealth"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2009" name="Freeform 33"/>
          <p:cNvSpPr>
            <a:spLocks/>
          </p:cNvSpPr>
          <p:nvPr/>
        </p:nvSpPr>
        <p:spPr bwMode="auto">
          <a:xfrm flipH="1">
            <a:off x="6858000" y="3181350"/>
            <a:ext cx="520700" cy="990600"/>
          </a:xfrm>
          <a:custGeom>
            <a:avLst/>
            <a:gdLst>
              <a:gd name="T0" fmla="*/ 2147483647 w 543"/>
              <a:gd name="T1" fmla="*/ 0 h 768"/>
              <a:gd name="T2" fmla="*/ 2147483647 w 543"/>
              <a:gd name="T3" fmla="*/ 2147483647 h 768"/>
              <a:gd name="T4" fmla="*/ 2147483647 w 543"/>
              <a:gd name="T5" fmla="*/ 2147483647 h 768"/>
              <a:gd name="T6" fmla="*/ 2147483647 w 543"/>
              <a:gd name="T7" fmla="*/ 2147483647 h 768"/>
              <a:gd name="T8" fmla="*/ 2147483647 w 543"/>
              <a:gd name="T9" fmla="*/ 2147483647 h 768"/>
              <a:gd name="T10" fmla="*/ 2147483647 w 543"/>
              <a:gd name="T11" fmla="*/ 2147483647 h 768"/>
              <a:gd name="T12" fmla="*/ 2147483647 w 543"/>
              <a:gd name="T13" fmla="*/ 2147483647 h 768"/>
              <a:gd name="T14" fmla="*/ 2147483647 w 543"/>
              <a:gd name="T15" fmla="*/ 2147483647 h 768"/>
              <a:gd name="T16" fmla="*/ 2147483647 w 543"/>
              <a:gd name="T17" fmla="*/ 2147483647 h 768"/>
              <a:gd name="T18" fmla="*/ 2147483647 w 543"/>
              <a:gd name="T19" fmla="*/ 2147483647 h 768"/>
              <a:gd name="T20" fmla="*/ 2147483647 w 543"/>
              <a:gd name="T21" fmla="*/ 2147483647 h 768"/>
              <a:gd name="T22" fmla="*/ 2147483647 w 543"/>
              <a:gd name="T23" fmla="*/ 2147483647 h 768"/>
              <a:gd name="T24" fmla="*/ 2147483647 w 543"/>
              <a:gd name="T25" fmla="*/ 2147483647 h 768"/>
              <a:gd name="T26" fmla="*/ 2147483647 w 543"/>
              <a:gd name="T27" fmla="*/ 2147483647 h 768"/>
              <a:gd name="T28" fmla="*/ 2147483647 w 543"/>
              <a:gd name="T29" fmla="*/ 2147483647 h 768"/>
              <a:gd name="T30" fmla="*/ 2147483647 w 543"/>
              <a:gd name="T31" fmla="*/ 2147483647 h 768"/>
              <a:gd name="T32" fmla="*/ 2147483647 w 543"/>
              <a:gd name="T33" fmla="*/ 2147483647 h 7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3"/>
              <a:gd name="T52" fmla="*/ 0 h 768"/>
              <a:gd name="T53" fmla="*/ 543 w 543"/>
              <a:gd name="T54" fmla="*/ 768 h 7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3" h="768">
                <a:moveTo>
                  <a:pt x="7" y="0"/>
                </a:moveTo>
                <a:cubicBezTo>
                  <a:pt x="12" y="8"/>
                  <a:pt x="35" y="24"/>
                  <a:pt x="37" y="46"/>
                </a:cubicBezTo>
                <a:cubicBezTo>
                  <a:pt x="39" y="70"/>
                  <a:pt x="0" y="127"/>
                  <a:pt x="20" y="137"/>
                </a:cubicBezTo>
                <a:cubicBezTo>
                  <a:pt x="40" y="148"/>
                  <a:pt x="149" y="94"/>
                  <a:pt x="159" y="109"/>
                </a:cubicBezTo>
                <a:cubicBezTo>
                  <a:pt x="168" y="123"/>
                  <a:pt x="67" y="209"/>
                  <a:pt x="76" y="223"/>
                </a:cubicBezTo>
                <a:cubicBezTo>
                  <a:pt x="86" y="238"/>
                  <a:pt x="205" y="180"/>
                  <a:pt x="214" y="195"/>
                </a:cubicBezTo>
                <a:cubicBezTo>
                  <a:pt x="224" y="210"/>
                  <a:pt x="122" y="296"/>
                  <a:pt x="132" y="310"/>
                </a:cubicBezTo>
                <a:cubicBezTo>
                  <a:pt x="141" y="324"/>
                  <a:pt x="262" y="268"/>
                  <a:pt x="270" y="281"/>
                </a:cubicBezTo>
                <a:cubicBezTo>
                  <a:pt x="280" y="296"/>
                  <a:pt x="178" y="382"/>
                  <a:pt x="188" y="396"/>
                </a:cubicBezTo>
                <a:cubicBezTo>
                  <a:pt x="197" y="411"/>
                  <a:pt x="317" y="353"/>
                  <a:pt x="326" y="368"/>
                </a:cubicBezTo>
                <a:cubicBezTo>
                  <a:pt x="335" y="382"/>
                  <a:pt x="234" y="469"/>
                  <a:pt x="243" y="482"/>
                </a:cubicBezTo>
                <a:cubicBezTo>
                  <a:pt x="253" y="497"/>
                  <a:pt x="373" y="440"/>
                  <a:pt x="382" y="454"/>
                </a:cubicBezTo>
                <a:cubicBezTo>
                  <a:pt x="391" y="468"/>
                  <a:pt x="290" y="554"/>
                  <a:pt x="299" y="569"/>
                </a:cubicBezTo>
                <a:cubicBezTo>
                  <a:pt x="308" y="583"/>
                  <a:pt x="429" y="526"/>
                  <a:pt x="437" y="540"/>
                </a:cubicBezTo>
                <a:cubicBezTo>
                  <a:pt x="447" y="555"/>
                  <a:pt x="353" y="641"/>
                  <a:pt x="355" y="655"/>
                </a:cubicBezTo>
                <a:cubicBezTo>
                  <a:pt x="355" y="670"/>
                  <a:pt x="412" y="610"/>
                  <a:pt x="443" y="629"/>
                </a:cubicBezTo>
                <a:cubicBezTo>
                  <a:pt x="474" y="648"/>
                  <a:pt x="522" y="739"/>
                  <a:pt x="543" y="768"/>
                </a:cubicBezTo>
              </a:path>
            </a:pathLst>
          </a:custGeom>
          <a:noFill/>
          <a:ln w="31750">
            <a:solidFill>
              <a:srgbClr val="3366FF"/>
            </a:solidFill>
            <a:round/>
            <a:headEnd/>
            <a:tailEnd type="stealth"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2010" name="Text Box 34"/>
          <p:cNvSpPr txBox="1">
            <a:spLocks noChangeArrowheads="1"/>
          </p:cNvSpPr>
          <p:nvPr/>
        </p:nvSpPr>
        <p:spPr bwMode="auto">
          <a:xfrm>
            <a:off x="5029200" y="3581400"/>
            <a:ext cx="1143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r>
              <a:rPr lang="en-US" sz="2000">
                <a:solidFill>
                  <a:schemeClr val="bg1"/>
                </a:solidFill>
              </a:rPr>
              <a:t>M</a:t>
            </a:r>
            <a:r>
              <a:rPr lang="en-US" sz="2000" baseline="-25000">
                <a:solidFill>
                  <a:schemeClr val="bg1"/>
                </a:solidFill>
              </a:rPr>
              <a:t>1</a:t>
            </a:r>
            <a:r>
              <a:rPr lang="en-US" sz="2000">
                <a:solidFill>
                  <a:schemeClr val="bg1"/>
                </a:solidFill>
              </a:rPr>
              <a:t>= </a:t>
            </a:r>
            <a:r>
              <a:rPr lang="en-US" sz="2000">
                <a:solidFill>
                  <a:schemeClr val="bg1"/>
                </a:solidFill>
                <a:latin typeface="Symbol" pitchFamily="18" charset="2"/>
                <a:sym typeface="Symbol" pitchFamily="18" charset="2"/>
              </a:rPr>
              <a:t></a:t>
            </a:r>
            <a:r>
              <a:rPr lang="en-US" sz="2000">
                <a:solidFill>
                  <a:schemeClr val="bg1"/>
                </a:solidFill>
                <a:latin typeface="Symbol" pitchFamily="18" charset="2"/>
              </a:rPr>
              <a:t>0</a:t>
            </a:r>
            <a:r>
              <a:rPr lang="en-US" sz="2000" baseline="-25000">
                <a:solidFill>
                  <a:schemeClr val="bg1"/>
                </a:solidFill>
              </a:rPr>
              <a:t>A</a:t>
            </a:r>
            <a:r>
              <a:rPr lang="en-US" sz="2000">
                <a:solidFill>
                  <a:schemeClr val="bg1"/>
                </a:solidFill>
                <a:latin typeface="Symbol" pitchFamily="18" charset="2"/>
                <a:sym typeface="Symbol" pitchFamily="18" charset="2"/>
              </a:rPr>
              <a:t></a:t>
            </a:r>
            <a:r>
              <a:rPr lang="en-US" sz="2000">
                <a:solidFill>
                  <a:schemeClr val="bg1"/>
                </a:solidFill>
                <a:latin typeface="Symbol" pitchFamily="18" charset="2"/>
              </a:rPr>
              <a:t> </a:t>
            </a:r>
          </a:p>
        </p:txBody>
      </p:sp>
      <p:sp>
        <p:nvSpPr>
          <p:cNvPr id="42011" name="Text Box 35"/>
          <p:cNvSpPr txBox="1">
            <a:spLocks noChangeArrowheads="1"/>
          </p:cNvSpPr>
          <p:nvPr/>
        </p:nvSpPr>
        <p:spPr bwMode="auto">
          <a:xfrm>
            <a:off x="7239000" y="2328863"/>
            <a:ext cx="1143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r>
              <a:rPr lang="en-US" sz="2000">
                <a:solidFill>
                  <a:schemeClr val="bg1"/>
                </a:solidFill>
              </a:rPr>
              <a:t>M</a:t>
            </a:r>
            <a:r>
              <a:rPr lang="en-US" sz="2000" baseline="-25000">
                <a:solidFill>
                  <a:schemeClr val="bg1"/>
                </a:solidFill>
              </a:rPr>
              <a:t>2</a:t>
            </a:r>
            <a:r>
              <a:rPr lang="en-US" sz="2000">
                <a:solidFill>
                  <a:schemeClr val="bg1"/>
                </a:solidFill>
              </a:rPr>
              <a:t>= </a:t>
            </a:r>
            <a:r>
              <a:rPr lang="en-US" sz="2000">
                <a:solidFill>
                  <a:schemeClr val="bg1"/>
                </a:solidFill>
                <a:latin typeface="Symbol" pitchFamily="18" charset="2"/>
                <a:sym typeface="Symbol" pitchFamily="18" charset="2"/>
              </a:rPr>
              <a:t></a:t>
            </a:r>
            <a:r>
              <a:rPr lang="en-US" sz="2000">
                <a:solidFill>
                  <a:schemeClr val="bg1"/>
                </a:solidFill>
                <a:latin typeface="Symbol" pitchFamily="18" charset="2"/>
              </a:rPr>
              <a:t>1</a:t>
            </a:r>
            <a:r>
              <a:rPr lang="en-US" sz="2000" baseline="-25000">
                <a:solidFill>
                  <a:schemeClr val="bg1"/>
                </a:solidFill>
              </a:rPr>
              <a:t>A</a:t>
            </a:r>
            <a:r>
              <a:rPr lang="en-US" sz="2000">
                <a:solidFill>
                  <a:schemeClr val="bg1"/>
                </a:solidFill>
                <a:latin typeface="Symbol" pitchFamily="18" charset="2"/>
                <a:sym typeface="Symbol" pitchFamily="18" charset="2"/>
              </a:rPr>
              <a:t></a:t>
            </a:r>
            <a:r>
              <a:rPr lang="en-US" sz="2000">
                <a:solidFill>
                  <a:schemeClr val="bg1"/>
                </a:solidFill>
                <a:latin typeface="Symbol" pitchFamily="18" charset="2"/>
              </a:rPr>
              <a:t> </a:t>
            </a:r>
          </a:p>
        </p:txBody>
      </p:sp>
      <p:sp>
        <p:nvSpPr>
          <p:cNvPr id="42012" name="Text Box 36"/>
          <p:cNvSpPr txBox="1">
            <a:spLocks noChangeArrowheads="1"/>
          </p:cNvSpPr>
          <p:nvPr/>
        </p:nvSpPr>
        <p:spPr bwMode="auto">
          <a:xfrm>
            <a:off x="7315200" y="3581400"/>
            <a:ext cx="1143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r>
              <a:rPr lang="en-US" sz="2000">
                <a:solidFill>
                  <a:schemeClr val="bg1"/>
                </a:solidFill>
              </a:rPr>
              <a:t>A</a:t>
            </a:r>
            <a:r>
              <a:rPr lang="en-US" sz="2000" baseline="-25000">
                <a:solidFill>
                  <a:schemeClr val="bg1"/>
                </a:solidFill>
              </a:rPr>
              <a:t>1</a:t>
            </a:r>
            <a:r>
              <a:rPr lang="en-US" sz="2000">
                <a:solidFill>
                  <a:schemeClr val="bg1"/>
                </a:solidFill>
              </a:rPr>
              <a:t>= </a:t>
            </a:r>
            <a:r>
              <a:rPr lang="en-US" sz="2000">
                <a:solidFill>
                  <a:schemeClr val="bg1"/>
                </a:solidFill>
                <a:latin typeface="Symbol" pitchFamily="18" charset="2"/>
                <a:sym typeface="Symbol" pitchFamily="18" charset="2"/>
              </a:rPr>
              <a:t></a:t>
            </a:r>
            <a:r>
              <a:rPr lang="en-US" sz="2000">
                <a:solidFill>
                  <a:schemeClr val="bg1"/>
                </a:solidFill>
                <a:latin typeface="Symbol" pitchFamily="18" charset="2"/>
              </a:rPr>
              <a:t>0</a:t>
            </a:r>
            <a:r>
              <a:rPr lang="en-US" sz="2000" baseline="-25000">
                <a:solidFill>
                  <a:schemeClr val="bg1"/>
                </a:solidFill>
              </a:rPr>
              <a:t>M</a:t>
            </a:r>
            <a:r>
              <a:rPr lang="en-US" sz="2000">
                <a:solidFill>
                  <a:schemeClr val="bg1"/>
                </a:solidFill>
                <a:latin typeface="Symbol" pitchFamily="18" charset="2"/>
                <a:sym typeface="Symbol" pitchFamily="18" charset="2"/>
              </a:rPr>
              <a:t></a:t>
            </a:r>
            <a:r>
              <a:rPr lang="en-US" sz="2000">
                <a:solidFill>
                  <a:schemeClr val="bg1"/>
                </a:solidFill>
                <a:latin typeface="Symbol" pitchFamily="18" charset="2"/>
              </a:rPr>
              <a:t> </a:t>
            </a:r>
          </a:p>
        </p:txBody>
      </p:sp>
      <p:sp>
        <p:nvSpPr>
          <p:cNvPr id="42013" name="Text Box 37"/>
          <p:cNvSpPr txBox="1">
            <a:spLocks noChangeArrowheads="1"/>
          </p:cNvSpPr>
          <p:nvPr/>
        </p:nvSpPr>
        <p:spPr bwMode="auto">
          <a:xfrm>
            <a:off x="5105400" y="2309813"/>
            <a:ext cx="1143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r>
              <a:rPr lang="en-US" sz="2000">
                <a:solidFill>
                  <a:schemeClr val="bg1"/>
                </a:solidFill>
              </a:rPr>
              <a:t>A</a:t>
            </a:r>
            <a:r>
              <a:rPr lang="en-US" sz="2000" baseline="-25000">
                <a:solidFill>
                  <a:schemeClr val="bg1"/>
                </a:solidFill>
              </a:rPr>
              <a:t>2</a:t>
            </a:r>
            <a:r>
              <a:rPr lang="en-US" sz="2000">
                <a:solidFill>
                  <a:schemeClr val="bg1"/>
                </a:solidFill>
              </a:rPr>
              <a:t>= </a:t>
            </a:r>
            <a:r>
              <a:rPr lang="en-US" sz="2000">
                <a:solidFill>
                  <a:schemeClr val="bg1"/>
                </a:solidFill>
                <a:latin typeface="Symbol" pitchFamily="18" charset="2"/>
                <a:sym typeface="Symbol" pitchFamily="18" charset="2"/>
              </a:rPr>
              <a:t></a:t>
            </a:r>
            <a:r>
              <a:rPr lang="en-US" sz="2000">
                <a:solidFill>
                  <a:schemeClr val="bg1"/>
                </a:solidFill>
                <a:latin typeface="Symbol" pitchFamily="18" charset="2"/>
              </a:rPr>
              <a:t>1</a:t>
            </a:r>
            <a:r>
              <a:rPr lang="en-US" sz="2000" baseline="-25000">
                <a:solidFill>
                  <a:schemeClr val="bg1"/>
                </a:solidFill>
              </a:rPr>
              <a:t>M</a:t>
            </a:r>
            <a:r>
              <a:rPr lang="en-US" sz="2000">
                <a:solidFill>
                  <a:schemeClr val="bg1"/>
                </a:solidFill>
                <a:latin typeface="Symbol" pitchFamily="18" charset="2"/>
                <a:sym typeface="Symbol" pitchFamily="18" charset="2"/>
              </a:rPr>
              <a:t></a:t>
            </a:r>
            <a:r>
              <a:rPr lang="en-US" sz="2000">
                <a:solidFill>
                  <a:schemeClr val="bg1"/>
                </a:solidFill>
                <a:latin typeface="Symbol" pitchFamily="18" charset="2"/>
              </a:rPr>
              <a:t> </a:t>
            </a:r>
          </a:p>
        </p:txBody>
      </p:sp>
      <p:sp>
        <p:nvSpPr>
          <p:cNvPr id="42014" name="Text Box 38"/>
          <p:cNvSpPr txBox="1">
            <a:spLocks noChangeArrowheads="1"/>
          </p:cNvSpPr>
          <p:nvPr/>
        </p:nvSpPr>
        <p:spPr bwMode="auto">
          <a:xfrm>
            <a:off x="6019800" y="4191000"/>
            <a:ext cx="15621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spcBef>
                <a:spcPct val="50000"/>
              </a:spcBef>
            </a:pPr>
            <a:r>
              <a:rPr lang="en-US" sz="2000">
                <a:solidFill>
                  <a:schemeClr val="bg1"/>
                </a:solidFill>
                <a:latin typeface="Symbol" pitchFamily="18" charset="2"/>
                <a:sym typeface="Symbol" pitchFamily="18" charset="2"/>
              </a:rPr>
              <a:t></a:t>
            </a:r>
            <a:r>
              <a:rPr lang="en-US" sz="2000">
                <a:solidFill>
                  <a:schemeClr val="bg1"/>
                </a:solidFill>
                <a:latin typeface="Symbol" pitchFamily="18" charset="2"/>
              </a:rPr>
              <a:t>aa</a:t>
            </a:r>
            <a:r>
              <a:rPr lang="en-US" sz="2000">
                <a:solidFill>
                  <a:schemeClr val="bg1"/>
                </a:solidFill>
                <a:latin typeface="Symbol" pitchFamily="18" charset="2"/>
                <a:sym typeface="Symbol" pitchFamily="18" charset="2"/>
              </a:rPr>
              <a:t> = </a:t>
            </a:r>
            <a:r>
              <a:rPr lang="en-US" sz="2000">
                <a:solidFill>
                  <a:schemeClr val="bg1"/>
                </a:solidFill>
                <a:latin typeface="Symbol" pitchFamily="18" charset="2"/>
              </a:rPr>
              <a:t>00</a:t>
            </a:r>
            <a:r>
              <a:rPr lang="en-US" sz="2000">
                <a:solidFill>
                  <a:schemeClr val="bg1"/>
                </a:solidFill>
                <a:latin typeface="Symbol" pitchFamily="18" charset="2"/>
                <a:sym typeface="Symbol" pitchFamily="18" charset="2"/>
              </a:rPr>
              <a:t></a:t>
            </a:r>
            <a:r>
              <a:rPr lang="en-US" sz="2000">
                <a:solidFill>
                  <a:schemeClr val="bg1"/>
                </a:solidFill>
                <a:latin typeface="Symbol" pitchFamily="18" charset="2"/>
              </a:rPr>
              <a:t> </a:t>
            </a:r>
          </a:p>
        </p:txBody>
      </p:sp>
      <p:sp>
        <p:nvSpPr>
          <p:cNvPr id="42015" name="Text Box 39"/>
          <p:cNvSpPr txBox="1">
            <a:spLocks noChangeArrowheads="1"/>
          </p:cNvSpPr>
          <p:nvPr/>
        </p:nvSpPr>
        <p:spPr bwMode="auto">
          <a:xfrm>
            <a:off x="6096000" y="1752600"/>
            <a:ext cx="12573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spcBef>
                <a:spcPct val="50000"/>
              </a:spcBef>
            </a:pPr>
            <a:r>
              <a:rPr lang="en-US" sz="2000">
                <a:solidFill>
                  <a:schemeClr val="bg1"/>
                </a:solidFill>
                <a:latin typeface="Symbol" pitchFamily="18" charset="2"/>
                <a:sym typeface="Symbol" pitchFamily="18" charset="2"/>
              </a:rPr>
              <a:t></a:t>
            </a:r>
            <a:r>
              <a:rPr lang="en-US" sz="2000">
                <a:solidFill>
                  <a:schemeClr val="bg1"/>
                </a:solidFill>
                <a:latin typeface="Symbol" pitchFamily="18" charset="2"/>
              </a:rPr>
              <a:t>bb</a:t>
            </a:r>
            <a:r>
              <a:rPr lang="en-US" sz="2000">
                <a:solidFill>
                  <a:schemeClr val="bg1"/>
                </a:solidFill>
                <a:latin typeface="Symbol" pitchFamily="18" charset="2"/>
                <a:sym typeface="Symbol" pitchFamily="18" charset="2"/>
              </a:rPr>
              <a:t> = 11</a:t>
            </a:r>
            <a:r>
              <a:rPr lang="en-US" sz="2000">
                <a:solidFill>
                  <a:schemeClr val="bg1"/>
                </a:solidFill>
                <a:latin typeface="Symbol" pitchFamily="18" charset="2"/>
              </a:rPr>
              <a:t> </a:t>
            </a:r>
          </a:p>
        </p:txBody>
      </p:sp>
      <p:sp>
        <p:nvSpPr>
          <p:cNvPr id="42016" name="Text Box 40"/>
          <p:cNvSpPr txBox="1">
            <a:spLocks noChangeArrowheads="1"/>
          </p:cNvSpPr>
          <p:nvPr/>
        </p:nvSpPr>
        <p:spPr bwMode="auto">
          <a:xfrm>
            <a:off x="4800600" y="2800350"/>
            <a:ext cx="1295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spcBef>
                <a:spcPct val="50000"/>
              </a:spcBef>
            </a:pPr>
            <a:r>
              <a:rPr lang="en-US" sz="2000">
                <a:solidFill>
                  <a:schemeClr val="bg1"/>
                </a:solidFill>
                <a:latin typeface="Symbol" pitchFamily="18" charset="2"/>
                <a:sym typeface="Symbol" pitchFamily="18" charset="2"/>
              </a:rPr>
              <a:t></a:t>
            </a:r>
            <a:r>
              <a:rPr lang="en-US" sz="2000">
                <a:solidFill>
                  <a:schemeClr val="bg1"/>
                </a:solidFill>
                <a:latin typeface="Symbol" pitchFamily="18" charset="2"/>
              </a:rPr>
              <a:t>ab</a:t>
            </a:r>
            <a:r>
              <a:rPr lang="en-US" sz="2000">
                <a:solidFill>
                  <a:schemeClr val="bg1"/>
                </a:solidFill>
                <a:latin typeface="Symbol" pitchFamily="18" charset="2"/>
                <a:sym typeface="Symbol" pitchFamily="18" charset="2"/>
              </a:rPr>
              <a:t> = </a:t>
            </a:r>
            <a:r>
              <a:rPr lang="en-US" sz="2000">
                <a:solidFill>
                  <a:schemeClr val="bg1"/>
                </a:solidFill>
                <a:latin typeface="Symbol" pitchFamily="18" charset="2"/>
              </a:rPr>
              <a:t>01</a:t>
            </a:r>
            <a:r>
              <a:rPr lang="en-US" sz="2000">
                <a:solidFill>
                  <a:schemeClr val="bg1"/>
                </a:solidFill>
                <a:latin typeface="Symbol" pitchFamily="18" charset="2"/>
                <a:sym typeface="Symbol" pitchFamily="18" charset="2"/>
              </a:rPr>
              <a:t></a:t>
            </a:r>
            <a:r>
              <a:rPr lang="en-US" sz="2000">
                <a:solidFill>
                  <a:schemeClr val="bg1"/>
                </a:solidFill>
                <a:latin typeface="Symbol" pitchFamily="18" charset="2"/>
              </a:rPr>
              <a:t> </a:t>
            </a:r>
          </a:p>
        </p:txBody>
      </p:sp>
      <p:sp>
        <p:nvSpPr>
          <p:cNvPr id="42017" name="Text Box 41"/>
          <p:cNvSpPr txBox="1">
            <a:spLocks noChangeArrowheads="1"/>
          </p:cNvSpPr>
          <p:nvPr/>
        </p:nvSpPr>
        <p:spPr bwMode="auto">
          <a:xfrm>
            <a:off x="7315200" y="2800350"/>
            <a:ext cx="13716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nchor="ct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spcBef>
                <a:spcPct val="50000"/>
              </a:spcBef>
            </a:pPr>
            <a:r>
              <a:rPr lang="en-US" sz="2000">
                <a:solidFill>
                  <a:schemeClr val="bg1"/>
                </a:solidFill>
                <a:latin typeface="Symbol" pitchFamily="18" charset="2"/>
                <a:sym typeface="Symbol" pitchFamily="18" charset="2"/>
              </a:rPr>
              <a:t></a:t>
            </a:r>
            <a:r>
              <a:rPr lang="en-US" sz="2000">
                <a:solidFill>
                  <a:schemeClr val="bg1"/>
                </a:solidFill>
                <a:latin typeface="Symbol" pitchFamily="18" charset="2"/>
              </a:rPr>
              <a:t>ba</a:t>
            </a:r>
            <a:r>
              <a:rPr lang="en-US" sz="2000">
                <a:solidFill>
                  <a:schemeClr val="bg1"/>
                </a:solidFill>
                <a:latin typeface="Symbol" pitchFamily="18" charset="2"/>
                <a:sym typeface="Symbol" pitchFamily="18" charset="2"/>
              </a:rPr>
              <a:t> = </a:t>
            </a:r>
            <a:r>
              <a:rPr lang="en-US" sz="2000">
                <a:solidFill>
                  <a:schemeClr val="bg1"/>
                </a:solidFill>
                <a:latin typeface="Symbol" pitchFamily="18" charset="2"/>
              </a:rPr>
              <a:t>10</a:t>
            </a:r>
            <a:r>
              <a:rPr lang="en-US" sz="2000">
                <a:solidFill>
                  <a:schemeClr val="bg1"/>
                </a:solidFill>
                <a:latin typeface="Symbol" pitchFamily="18" charset="2"/>
                <a:sym typeface="Symbol" pitchFamily="18" charset="2"/>
              </a:rPr>
              <a:t></a:t>
            </a:r>
            <a:r>
              <a:rPr lang="en-US" sz="2000">
                <a:solidFill>
                  <a:schemeClr val="bg1"/>
                </a:solidFill>
                <a:latin typeface="Symbol" pitchFamily="18" charset="2"/>
              </a:rPr>
              <a:t> </a:t>
            </a:r>
          </a:p>
        </p:txBody>
      </p:sp>
      <p:sp>
        <p:nvSpPr>
          <p:cNvPr id="42018" name="Rectangle 42"/>
          <p:cNvSpPr>
            <a:spLocks noChangeArrowheads="1"/>
          </p:cNvSpPr>
          <p:nvPr/>
        </p:nvSpPr>
        <p:spPr bwMode="auto">
          <a:xfrm>
            <a:off x="736600" y="3505200"/>
            <a:ext cx="32797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p>
            <a:pPr algn="ctr" eaLnBrk="0" hangingPunct="0"/>
            <a:r>
              <a:rPr lang="en-US" sz="2400">
                <a:solidFill>
                  <a:schemeClr val="bg1"/>
                </a:solidFill>
                <a:latin typeface="Monotype Corsiva" pitchFamily="66" charset="0"/>
              </a:rPr>
              <a:t>H</a:t>
            </a:r>
            <a:r>
              <a:rPr lang="en-US" sz="2400">
                <a:solidFill>
                  <a:schemeClr val="bg1"/>
                </a:solidFill>
              </a:rPr>
              <a:t>  </a:t>
            </a:r>
            <a:r>
              <a:rPr lang="en-US" sz="2400" b="0">
                <a:solidFill>
                  <a:schemeClr val="bg1"/>
                </a:solidFill>
              </a:rPr>
              <a:t>= </a:t>
            </a:r>
            <a:r>
              <a:rPr lang="en-US" sz="2400" b="0">
                <a:solidFill>
                  <a:schemeClr val="bg1"/>
                </a:solidFill>
                <a:latin typeface="Symbol" pitchFamily="18" charset="2"/>
                <a:sym typeface="Symbol" pitchFamily="18" charset="2"/>
              </a:rPr>
              <a:t></a:t>
            </a:r>
            <a:r>
              <a:rPr lang="en-US" sz="2400" b="0">
                <a:solidFill>
                  <a:schemeClr val="bg1"/>
                </a:solidFill>
                <a:latin typeface="Symbol" pitchFamily="18" charset="2"/>
              </a:rPr>
              <a:t> w</a:t>
            </a:r>
            <a:r>
              <a:rPr lang="en-US" sz="2400" baseline="-25000">
                <a:solidFill>
                  <a:schemeClr val="bg1"/>
                </a:solidFill>
              </a:rPr>
              <a:t>i</a:t>
            </a:r>
            <a:r>
              <a:rPr lang="en-US" sz="2400" b="0">
                <a:solidFill>
                  <a:schemeClr val="bg1"/>
                </a:solidFill>
                <a:latin typeface="Symbol" pitchFamily="18" charset="2"/>
              </a:rPr>
              <a:t> I</a:t>
            </a:r>
            <a:r>
              <a:rPr lang="en-US" sz="2400" baseline="-25000">
                <a:solidFill>
                  <a:schemeClr val="bg1"/>
                </a:solidFill>
              </a:rPr>
              <a:t>zi</a:t>
            </a:r>
            <a:r>
              <a:rPr lang="en-US" sz="2400" b="0" baseline="-25000">
                <a:solidFill>
                  <a:schemeClr val="bg1"/>
                </a:solidFill>
              </a:rPr>
              <a:t>  </a:t>
            </a:r>
            <a:r>
              <a:rPr lang="en-US" sz="2400" b="0">
                <a:solidFill>
                  <a:schemeClr val="bg1"/>
                </a:solidFill>
                <a:latin typeface="Symbol" pitchFamily="18" charset="2"/>
              </a:rPr>
              <a:t>+ </a:t>
            </a:r>
            <a:r>
              <a:rPr lang="en-US" sz="2400" b="0">
                <a:solidFill>
                  <a:schemeClr val="bg1"/>
                </a:solidFill>
                <a:latin typeface="Symbol" pitchFamily="18" charset="2"/>
                <a:sym typeface="Symbol" pitchFamily="18" charset="2"/>
              </a:rPr>
              <a:t></a:t>
            </a:r>
            <a:r>
              <a:rPr lang="en-US" sz="2400" b="0">
                <a:solidFill>
                  <a:schemeClr val="bg1"/>
                </a:solidFill>
                <a:latin typeface="Symbol" pitchFamily="18" charset="2"/>
              </a:rPr>
              <a:t>  </a:t>
            </a:r>
            <a:r>
              <a:rPr lang="en-US" sz="2400" b="0">
                <a:solidFill>
                  <a:schemeClr val="bg1"/>
                </a:solidFill>
              </a:rPr>
              <a:t>J</a:t>
            </a:r>
            <a:r>
              <a:rPr lang="en-US" sz="2400" i="1" baseline="-25000">
                <a:solidFill>
                  <a:schemeClr val="bg1"/>
                </a:solidFill>
              </a:rPr>
              <a:t>ij</a:t>
            </a:r>
            <a:r>
              <a:rPr lang="en-US" sz="2400" b="0">
                <a:solidFill>
                  <a:schemeClr val="bg1"/>
                </a:solidFill>
              </a:rPr>
              <a:t> I</a:t>
            </a:r>
            <a:r>
              <a:rPr lang="en-US" sz="2400" i="1" baseline="-25000">
                <a:solidFill>
                  <a:schemeClr val="bg1"/>
                </a:solidFill>
              </a:rPr>
              <a:t>zi  </a:t>
            </a:r>
            <a:r>
              <a:rPr lang="en-US" sz="2400" b="0">
                <a:solidFill>
                  <a:schemeClr val="bg1"/>
                </a:solidFill>
              </a:rPr>
              <a:t>I</a:t>
            </a:r>
            <a:r>
              <a:rPr lang="en-US" sz="2400" i="1" baseline="-25000">
                <a:solidFill>
                  <a:schemeClr val="bg1"/>
                </a:solidFill>
              </a:rPr>
              <a:t>zj</a:t>
            </a:r>
          </a:p>
        </p:txBody>
      </p:sp>
      <p:sp>
        <p:nvSpPr>
          <p:cNvPr id="42019" name="Text Box 43"/>
          <p:cNvSpPr txBox="1">
            <a:spLocks noChangeArrowheads="1"/>
          </p:cNvSpPr>
          <p:nvPr/>
        </p:nvSpPr>
        <p:spPr bwMode="auto">
          <a:xfrm>
            <a:off x="0" y="5318125"/>
            <a:ext cx="4724400" cy="118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r>
              <a:rPr lang="en-US" sz="2400">
                <a:solidFill>
                  <a:srgbClr val="00FFFF"/>
                </a:solidFill>
              </a:rPr>
              <a:t>Under this approximation spins having same Larmor Frequency can be treated as one Qubit</a:t>
            </a:r>
          </a:p>
        </p:txBody>
      </p:sp>
      <p:sp>
        <p:nvSpPr>
          <p:cNvPr id="42020" name="AutoShape 44"/>
          <p:cNvSpPr>
            <a:spLocks/>
          </p:cNvSpPr>
          <p:nvPr/>
        </p:nvSpPr>
        <p:spPr bwMode="auto">
          <a:xfrm rot="-5358410">
            <a:off x="2214562" y="2890838"/>
            <a:ext cx="295275" cy="2895600"/>
          </a:xfrm>
          <a:prstGeom prst="leftBrace">
            <a:avLst>
              <a:gd name="adj1" fmla="val 81720"/>
              <a:gd name="adj2" fmla="val 50000"/>
            </a:avLst>
          </a:prstGeom>
          <a:noFill/>
          <a:ln w="28575">
            <a:solidFill>
              <a:srgbClr val="66FFFF"/>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en-US" sz="2400" b="0"/>
          </a:p>
        </p:txBody>
      </p:sp>
      <p:sp>
        <p:nvSpPr>
          <p:cNvPr id="42021" name="Text Box 45"/>
          <p:cNvSpPr txBox="1">
            <a:spLocks noChangeArrowheads="1"/>
          </p:cNvSpPr>
          <p:nvPr/>
        </p:nvSpPr>
        <p:spPr bwMode="auto">
          <a:xfrm>
            <a:off x="1371600" y="3962400"/>
            <a:ext cx="3810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r>
              <a:rPr lang="en-US" sz="2400" i="1" baseline="30000">
                <a:solidFill>
                  <a:schemeClr val="bg1"/>
                </a:solidFill>
              </a:rPr>
              <a:t>i</a:t>
            </a:r>
          </a:p>
        </p:txBody>
      </p:sp>
      <p:sp>
        <p:nvSpPr>
          <p:cNvPr id="42022" name="Text Box 46"/>
          <p:cNvSpPr txBox="1">
            <a:spLocks noChangeArrowheads="1"/>
          </p:cNvSpPr>
          <p:nvPr/>
        </p:nvSpPr>
        <p:spPr bwMode="auto">
          <a:xfrm>
            <a:off x="2438400" y="3962400"/>
            <a:ext cx="6858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just"/>
            <a:r>
              <a:rPr lang="en-US" sz="2400" i="1" baseline="30000">
                <a:solidFill>
                  <a:schemeClr val="bg1"/>
                </a:solidFill>
              </a:rPr>
              <a:t>i</a:t>
            </a:r>
            <a:r>
              <a:rPr lang="en-US" sz="2400" baseline="30000">
                <a:solidFill>
                  <a:schemeClr val="bg1"/>
                </a:solidFill>
              </a:rPr>
              <a:t> &lt; </a:t>
            </a:r>
            <a:r>
              <a:rPr lang="en-US" sz="2400" i="1" baseline="30000">
                <a:solidFill>
                  <a:schemeClr val="bg1"/>
                </a:solidFill>
              </a:rPr>
              <a:t>j</a:t>
            </a:r>
          </a:p>
        </p:txBody>
      </p:sp>
      <p:sp>
        <p:nvSpPr>
          <p:cNvPr id="42023" name="Text Box 47"/>
          <p:cNvSpPr txBox="1">
            <a:spLocks noChangeArrowheads="1"/>
          </p:cNvSpPr>
          <p:nvPr/>
        </p:nvSpPr>
        <p:spPr bwMode="auto">
          <a:xfrm>
            <a:off x="0" y="4572000"/>
            <a:ext cx="484145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sz="2400" dirty="0">
                <a:solidFill>
                  <a:srgbClr val="FFFF00"/>
                </a:solidFill>
              </a:rPr>
              <a:t>Spin </a:t>
            </a:r>
            <a:r>
              <a:rPr lang="en-US" sz="2400" dirty="0" smtClean="0">
                <a:solidFill>
                  <a:srgbClr val="FFFF00"/>
                </a:solidFill>
              </a:rPr>
              <a:t>Product States </a:t>
            </a:r>
            <a:r>
              <a:rPr lang="en-US" sz="2400" dirty="0">
                <a:solidFill>
                  <a:srgbClr val="FFFF00"/>
                </a:solidFill>
              </a:rPr>
              <a:t>are </a:t>
            </a:r>
            <a:r>
              <a:rPr lang="en-US" sz="2400" dirty="0" err="1">
                <a:solidFill>
                  <a:srgbClr val="FFFF00"/>
                </a:solidFill>
              </a:rPr>
              <a:t>E</a:t>
            </a:r>
            <a:r>
              <a:rPr lang="en-US" sz="2400" dirty="0" err="1" smtClean="0">
                <a:solidFill>
                  <a:srgbClr val="FFFF00"/>
                </a:solidFill>
              </a:rPr>
              <a:t>igenstates</a:t>
            </a:r>
            <a:endParaRPr lang="en-US" sz="2400" dirty="0">
              <a:solidFill>
                <a:srgbClr val="FFFF00"/>
              </a:solidFill>
            </a:endParaRPr>
          </a:p>
        </p:txBody>
      </p:sp>
      <p:sp>
        <p:nvSpPr>
          <p:cNvPr id="42024"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BCBA1355-08F7-4E99-8372-08E2DC02DF0F}" type="slidenum">
              <a:rPr lang="en-US" sz="1400" b="0" smtClean="0"/>
              <a:pPr eaLnBrk="1" hangingPunct="1"/>
              <a:t>7</a:t>
            </a:fld>
            <a:endParaRPr lang="en-US" sz="1400" b="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TextBox 1"/>
          <p:cNvSpPr txBox="1">
            <a:spLocks noChangeArrowheads="1"/>
          </p:cNvSpPr>
          <p:nvPr/>
        </p:nvSpPr>
        <p:spPr bwMode="auto">
          <a:xfrm>
            <a:off x="685800" y="1676400"/>
            <a:ext cx="3649663" cy="369888"/>
          </a:xfrm>
          <a:prstGeom prst="rect">
            <a:avLst/>
          </a:prstGeom>
          <a:noFill/>
          <a:ln w="9525">
            <a:noFill/>
            <a:miter lim="800000"/>
            <a:headEnd/>
            <a:tailEnd/>
          </a:ln>
        </p:spPr>
        <p:txBody>
          <a:bodyPr wrap="none">
            <a:spAutoFit/>
          </a:bodyPr>
          <a:lstStyle/>
          <a:p>
            <a:r>
              <a:rPr lang="en-US" sz="1800">
                <a:solidFill>
                  <a:srgbClr val="7F00FF"/>
                </a:solidFill>
                <a:latin typeface="Arial" pitchFamily="34" charset="0"/>
                <a:cs typeface="Arial" pitchFamily="34" charset="0"/>
              </a:rPr>
              <a:t>Negativity of spins 1 and 2 (N</a:t>
            </a:r>
            <a:r>
              <a:rPr lang="en-US" sz="1800" baseline="-25000">
                <a:solidFill>
                  <a:srgbClr val="7F00FF"/>
                </a:solidFill>
                <a:latin typeface="Arial" pitchFamily="34" charset="0"/>
                <a:cs typeface="Arial" pitchFamily="34" charset="0"/>
              </a:rPr>
              <a:t>12</a:t>
            </a:r>
            <a:r>
              <a:rPr lang="en-US" sz="1800">
                <a:solidFill>
                  <a:srgbClr val="7F00FF"/>
                </a:solidFill>
                <a:latin typeface="Arial" pitchFamily="34" charset="0"/>
                <a:cs typeface="Arial" pitchFamily="34" charset="0"/>
              </a:rPr>
              <a:t>)</a:t>
            </a:r>
          </a:p>
        </p:txBody>
      </p:sp>
      <p:sp>
        <p:nvSpPr>
          <p:cNvPr id="417795" name="TextBox 2"/>
          <p:cNvSpPr txBox="1">
            <a:spLocks noChangeArrowheads="1"/>
          </p:cNvSpPr>
          <p:nvPr/>
        </p:nvSpPr>
        <p:spPr bwMode="auto">
          <a:xfrm>
            <a:off x="4495800" y="1676400"/>
            <a:ext cx="4457700" cy="369888"/>
          </a:xfrm>
          <a:prstGeom prst="rect">
            <a:avLst/>
          </a:prstGeom>
          <a:noFill/>
          <a:ln w="9525">
            <a:noFill/>
            <a:miter lim="800000"/>
            <a:headEnd/>
            <a:tailEnd/>
          </a:ln>
        </p:spPr>
        <p:txBody>
          <a:bodyPr wrap="none">
            <a:spAutoFit/>
          </a:bodyPr>
          <a:lstStyle/>
          <a:p>
            <a:r>
              <a:rPr lang="en-US" sz="1800">
                <a:solidFill>
                  <a:srgbClr val="7F00FF"/>
                </a:solidFill>
                <a:latin typeface="Arial" pitchFamily="34" charset="0"/>
                <a:cs typeface="Arial" pitchFamily="34" charset="0"/>
              </a:rPr>
              <a:t>Quantum discord of spins 1 and 2 (D</a:t>
            </a:r>
            <a:r>
              <a:rPr lang="en-US" sz="1800" baseline="-25000">
                <a:solidFill>
                  <a:srgbClr val="7F00FF"/>
                </a:solidFill>
                <a:latin typeface="Arial" pitchFamily="34" charset="0"/>
                <a:cs typeface="Arial" pitchFamily="34" charset="0"/>
              </a:rPr>
              <a:t>12</a:t>
            </a:r>
            <a:r>
              <a:rPr lang="en-US" sz="1800">
                <a:solidFill>
                  <a:srgbClr val="7F00FF"/>
                </a:solidFill>
                <a:latin typeface="Arial" pitchFamily="34" charset="0"/>
                <a:cs typeface="Arial" pitchFamily="34" charset="0"/>
              </a:rPr>
              <a:t>)</a:t>
            </a:r>
          </a:p>
        </p:txBody>
      </p:sp>
      <p:grpSp>
        <p:nvGrpSpPr>
          <p:cNvPr id="2" name="Group 31"/>
          <p:cNvGrpSpPr>
            <a:grpSpLocks/>
          </p:cNvGrpSpPr>
          <p:nvPr/>
        </p:nvGrpSpPr>
        <p:grpSpPr bwMode="auto">
          <a:xfrm>
            <a:off x="381000" y="2305050"/>
            <a:ext cx="3990975" cy="2700338"/>
            <a:chOff x="504824" y="2387601"/>
            <a:chExt cx="3990975" cy="2701390"/>
          </a:xfrm>
        </p:grpSpPr>
        <p:pic>
          <p:nvPicPr>
            <p:cNvPr id="417797" name="Picture 2"/>
            <p:cNvPicPr>
              <a:picLocks noChangeAspect="1" noChangeArrowheads="1"/>
            </p:cNvPicPr>
            <p:nvPr/>
          </p:nvPicPr>
          <p:blipFill>
            <a:blip r:embed="rId2"/>
            <a:srcRect/>
            <a:stretch>
              <a:fillRect/>
            </a:stretch>
          </p:blipFill>
          <p:spPr bwMode="auto">
            <a:xfrm>
              <a:off x="504824" y="2738846"/>
              <a:ext cx="3990975" cy="2350145"/>
            </a:xfrm>
            <a:prstGeom prst="rect">
              <a:avLst/>
            </a:prstGeom>
            <a:noFill/>
            <a:ln w="9525">
              <a:noFill/>
              <a:miter lim="800000"/>
              <a:headEnd/>
              <a:tailEnd/>
            </a:ln>
          </p:spPr>
        </p:pic>
        <p:cxnSp>
          <p:nvCxnSpPr>
            <p:cNvPr id="6" name="Straight Arrow Connector 5"/>
            <p:cNvCxnSpPr/>
            <p:nvPr/>
          </p:nvCxnSpPr>
          <p:spPr>
            <a:xfrm>
              <a:off x="1073149" y="2667110"/>
              <a:ext cx="1635125"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708274" y="2667110"/>
              <a:ext cx="1627188"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17800" name="TextBox 29"/>
            <p:cNvSpPr txBox="1">
              <a:spLocks noChangeArrowheads="1"/>
            </p:cNvSpPr>
            <p:nvPr/>
          </p:nvSpPr>
          <p:spPr bwMode="auto">
            <a:xfrm>
              <a:off x="1262334" y="2387601"/>
              <a:ext cx="1252266" cy="276999"/>
            </a:xfrm>
            <a:prstGeom prst="rect">
              <a:avLst/>
            </a:prstGeom>
            <a:noFill/>
            <a:ln w="9525">
              <a:noFill/>
              <a:miter lim="800000"/>
              <a:headEnd/>
              <a:tailEnd/>
            </a:ln>
          </p:spPr>
          <p:txBody>
            <a:bodyPr wrap="none">
              <a:spAutoFit/>
            </a:bodyPr>
            <a:lstStyle/>
            <a:p>
              <a:r>
                <a:rPr lang="en-US" sz="1200">
                  <a:latin typeface="Arial" pitchFamily="34" charset="0"/>
                  <a:cs typeface="Arial" pitchFamily="34" charset="0"/>
                </a:rPr>
                <a:t>Non-frustrated</a:t>
              </a:r>
            </a:p>
          </p:txBody>
        </p:sp>
        <p:sp>
          <p:nvSpPr>
            <p:cNvPr id="417801" name="TextBox 30"/>
            <p:cNvSpPr txBox="1">
              <a:spLocks noChangeArrowheads="1"/>
            </p:cNvSpPr>
            <p:nvPr/>
          </p:nvSpPr>
          <p:spPr bwMode="auto">
            <a:xfrm>
              <a:off x="3094111" y="2391511"/>
              <a:ext cx="944489" cy="276999"/>
            </a:xfrm>
            <a:prstGeom prst="rect">
              <a:avLst/>
            </a:prstGeom>
            <a:noFill/>
            <a:ln w="9525">
              <a:noFill/>
              <a:miter lim="800000"/>
              <a:headEnd/>
              <a:tailEnd/>
            </a:ln>
          </p:spPr>
          <p:txBody>
            <a:bodyPr wrap="none">
              <a:spAutoFit/>
            </a:bodyPr>
            <a:lstStyle/>
            <a:p>
              <a:r>
                <a:rPr lang="en-US" sz="1200">
                  <a:latin typeface="Arial" pitchFamily="34" charset="0"/>
                  <a:cs typeface="Arial" pitchFamily="34" charset="0"/>
                </a:rPr>
                <a:t>Frustrated</a:t>
              </a:r>
            </a:p>
          </p:txBody>
        </p:sp>
      </p:grpSp>
      <p:grpSp>
        <p:nvGrpSpPr>
          <p:cNvPr id="3" name="Group 34"/>
          <p:cNvGrpSpPr>
            <a:grpSpLocks/>
          </p:cNvGrpSpPr>
          <p:nvPr/>
        </p:nvGrpSpPr>
        <p:grpSpPr bwMode="auto">
          <a:xfrm>
            <a:off x="4403725" y="2074863"/>
            <a:ext cx="4359275" cy="2930525"/>
            <a:chOff x="4404360" y="2157513"/>
            <a:chExt cx="4358640" cy="2931478"/>
          </a:xfrm>
        </p:grpSpPr>
        <p:pic>
          <p:nvPicPr>
            <p:cNvPr id="417803" name="Picture 3" descr="C:\Users\RKRAO\Downloads\Desktop\TMP\d12 PLOT.JPEG"/>
            <p:cNvPicPr>
              <a:picLocks noChangeAspect="1" noChangeArrowheads="1"/>
            </p:cNvPicPr>
            <p:nvPr/>
          </p:nvPicPr>
          <p:blipFill>
            <a:blip r:embed="rId3"/>
            <a:srcRect l="12907" t="18945" r="20740" b="52119"/>
            <a:stretch>
              <a:fillRect/>
            </a:stretch>
          </p:blipFill>
          <p:spPr bwMode="auto">
            <a:xfrm>
              <a:off x="4404360" y="2399309"/>
              <a:ext cx="4358640" cy="2689682"/>
            </a:xfrm>
            <a:prstGeom prst="rect">
              <a:avLst/>
            </a:prstGeom>
            <a:noFill/>
            <a:ln w="9525">
              <a:noFill/>
              <a:miter lim="800000"/>
              <a:headEnd/>
              <a:tailEnd/>
            </a:ln>
          </p:spPr>
        </p:pic>
        <p:cxnSp>
          <p:nvCxnSpPr>
            <p:cNvPr id="23" name="Straight Arrow Connector 22"/>
            <p:cNvCxnSpPr/>
            <p:nvPr/>
          </p:nvCxnSpPr>
          <p:spPr>
            <a:xfrm>
              <a:off x="4877366" y="2438591"/>
              <a:ext cx="1676156"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553522" y="2438591"/>
              <a:ext cx="1676156"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17806" name="TextBox 32"/>
            <p:cNvSpPr txBox="1">
              <a:spLocks noChangeArrowheads="1"/>
            </p:cNvSpPr>
            <p:nvPr/>
          </p:nvSpPr>
          <p:spPr bwMode="auto">
            <a:xfrm>
              <a:off x="5072334" y="2157513"/>
              <a:ext cx="1252266" cy="276999"/>
            </a:xfrm>
            <a:prstGeom prst="rect">
              <a:avLst/>
            </a:prstGeom>
            <a:noFill/>
            <a:ln w="9525">
              <a:noFill/>
              <a:miter lim="800000"/>
              <a:headEnd/>
              <a:tailEnd/>
            </a:ln>
          </p:spPr>
          <p:txBody>
            <a:bodyPr wrap="none">
              <a:spAutoFit/>
            </a:bodyPr>
            <a:lstStyle/>
            <a:p>
              <a:r>
                <a:rPr lang="en-US" sz="1200">
                  <a:latin typeface="Arial" pitchFamily="34" charset="0"/>
                  <a:cs typeface="Arial" pitchFamily="34" charset="0"/>
                </a:rPr>
                <a:t>Non-frustrated</a:t>
              </a:r>
            </a:p>
          </p:txBody>
        </p:sp>
        <p:sp>
          <p:nvSpPr>
            <p:cNvPr id="417807" name="TextBox 33"/>
            <p:cNvSpPr txBox="1">
              <a:spLocks noChangeArrowheads="1"/>
            </p:cNvSpPr>
            <p:nvPr/>
          </p:nvSpPr>
          <p:spPr bwMode="auto">
            <a:xfrm>
              <a:off x="6980311" y="2157513"/>
              <a:ext cx="944489" cy="276999"/>
            </a:xfrm>
            <a:prstGeom prst="rect">
              <a:avLst/>
            </a:prstGeom>
            <a:noFill/>
            <a:ln w="9525">
              <a:noFill/>
              <a:miter lim="800000"/>
              <a:headEnd/>
              <a:tailEnd/>
            </a:ln>
          </p:spPr>
          <p:txBody>
            <a:bodyPr wrap="none">
              <a:spAutoFit/>
            </a:bodyPr>
            <a:lstStyle/>
            <a:p>
              <a:r>
                <a:rPr lang="en-US" sz="1200">
                  <a:latin typeface="Arial" pitchFamily="34" charset="0"/>
                  <a:cs typeface="Arial" pitchFamily="34" charset="0"/>
                </a:rPr>
                <a:t>Frustrated</a:t>
              </a:r>
            </a:p>
          </p:txBody>
        </p:sp>
      </p:grpSp>
      <p:sp>
        <p:nvSpPr>
          <p:cNvPr id="417808" name="TextBox 35"/>
          <p:cNvSpPr txBox="1">
            <a:spLocks noChangeArrowheads="1"/>
          </p:cNvSpPr>
          <p:nvPr/>
        </p:nvSpPr>
        <p:spPr bwMode="auto">
          <a:xfrm>
            <a:off x="2514600" y="152400"/>
            <a:ext cx="3878263" cy="396875"/>
          </a:xfrm>
          <a:prstGeom prst="rect">
            <a:avLst/>
          </a:prstGeom>
          <a:noFill/>
          <a:ln w="9525">
            <a:noFill/>
            <a:miter lim="800000"/>
            <a:headEnd/>
            <a:tailEnd/>
          </a:ln>
        </p:spPr>
        <p:txBody>
          <a:bodyPr wrap="none">
            <a:spAutoFit/>
          </a:bodyPr>
          <a:lstStyle/>
          <a:p>
            <a:pPr algn="ctr"/>
            <a:r>
              <a:rPr lang="en-US" sz="2000">
                <a:solidFill>
                  <a:srgbClr val="960000"/>
                </a:solidFill>
                <a:latin typeface="Arial" pitchFamily="34" charset="0"/>
                <a:cs typeface="Arial" pitchFamily="34" charset="0"/>
              </a:rPr>
              <a:t>Bipartite quantum correlations</a:t>
            </a:r>
          </a:p>
        </p:txBody>
      </p:sp>
      <p:sp>
        <p:nvSpPr>
          <p:cNvPr id="417809" name="TextBox 3"/>
          <p:cNvSpPr txBox="1">
            <a:spLocks noChangeArrowheads="1"/>
          </p:cNvSpPr>
          <p:nvPr/>
        </p:nvSpPr>
        <p:spPr bwMode="auto">
          <a:xfrm>
            <a:off x="423863" y="533400"/>
            <a:ext cx="8186737" cy="917575"/>
          </a:xfrm>
          <a:prstGeom prst="rect">
            <a:avLst/>
          </a:prstGeom>
          <a:noFill/>
          <a:ln w="9525">
            <a:noFill/>
            <a:miter lim="800000"/>
            <a:headEnd/>
            <a:tailEnd/>
          </a:ln>
        </p:spPr>
        <p:txBody>
          <a:bodyPr>
            <a:spAutoFit/>
          </a:bodyPr>
          <a:lstStyle/>
          <a:p>
            <a:pPr>
              <a:lnSpc>
                <a:spcPct val="150000"/>
              </a:lnSpc>
            </a:pPr>
            <a:r>
              <a:rPr lang="en-US" sz="1800">
                <a:solidFill>
                  <a:srgbClr val="000099"/>
                </a:solidFill>
                <a:latin typeface="Arial" pitchFamily="34" charset="0"/>
                <a:cs typeface="Arial" pitchFamily="34" charset="0"/>
              </a:rPr>
              <a:t>The fidelity of the experimental initial state is 0.99 and that of all other final density matrices is greater than 0.984</a:t>
            </a:r>
          </a:p>
        </p:txBody>
      </p:sp>
      <p:sp>
        <p:nvSpPr>
          <p:cNvPr id="417810" name="Text Box 18"/>
          <p:cNvSpPr txBox="1">
            <a:spLocks noChangeArrowheads="1"/>
          </p:cNvSpPr>
          <p:nvPr/>
        </p:nvSpPr>
        <p:spPr bwMode="auto">
          <a:xfrm>
            <a:off x="685800" y="5181600"/>
            <a:ext cx="8229600" cy="915988"/>
          </a:xfrm>
          <a:prstGeom prst="rect">
            <a:avLst/>
          </a:prstGeom>
          <a:noFill/>
          <a:ln w="9525">
            <a:noFill/>
            <a:miter lim="800000"/>
            <a:headEnd/>
            <a:tailEnd/>
          </a:ln>
          <a:effectLst/>
        </p:spPr>
        <p:txBody>
          <a:bodyPr>
            <a:spAutoFit/>
          </a:bodyPr>
          <a:lstStyle/>
          <a:p>
            <a:r>
              <a:rPr lang="en-US" sz="1800">
                <a:solidFill>
                  <a:srgbClr val="9933FF"/>
                </a:solidFill>
                <a:latin typeface="Arial" pitchFamily="34" charset="0"/>
              </a:rPr>
              <a:t>Negativity as well as Discord between any pair of qubits in non-frustrated regime decays to zero and in frustrated regime goes to a finite value; verified experimentally</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8818" name="Picture 8"/>
          <p:cNvPicPr>
            <a:picLocks noChangeAspect="1" noChangeArrowheads="1"/>
          </p:cNvPicPr>
          <p:nvPr/>
        </p:nvPicPr>
        <p:blipFill>
          <a:blip r:embed="rId2"/>
          <a:srcRect b="5267"/>
          <a:stretch>
            <a:fillRect/>
          </a:stretch>
        </p:blipFill>
        <p:spPr bwMode="auto">
          <a:xfrm>
            <a:off x="1508125" y="760413"/>
            <a:ext cx="6569075" cy="5564187"/>
          </a:xfrm>
          <a:prstGeom prst="rect">
            <a:avLst/>
          </a:prstGeom>
          <a:noFill/>
          <a:ln w="9525">
            <a:noFill/>
            <a:miter lim="800000"/>
            <a:headEnd/>
            <a:tailEnd/>
          </a:ln>
        </p:spPr>
      </p:pic>
      <p:sp>
        <p:nvSpPr>
          <p:cNvPr id="418819" name="TextBox 1"/>
          <p:cNvSpPr txBox="1">
            <a:spLocks noChangeArrowheads="1"/>
          </p:cNvSpPr>
          <p:nvPr/>
        </p:nvSpPr>
        <p:spPr bwMode="auto">
          <a:xfrm>
            <a:off x="2514600" y="228600"/>
            <a:ext cx="4214813" cy="396875"/>
          </a:xfrm>
          <a:prstGeom prst="rect">
            <a:avLst/>
          </a:prstGeom>
          <a:noFill/>
          <a:ln w="9525">
            <a:noFill/>
            <a:miter lim="800000"/>
            <a:headEnd/>
            <a:tailEnd/>
          </a:ln>
        </p:spPr>
        <p:txBody>
          <a:bodyPr wrap="none">
            <a:spAutoFit/>
          </a:bodyPr>
          <a:lstStyle/>
          <a:p>
            <a:r>
              <a:rPr lang="en-US" sz="2000">
                <a:solidFill>
                  <a:srgbClr val="960000"/>
                </a:solidFill>
                <a:latin typeface="Arial" pitchFamily="34" charset="0"/>
                <a:cs typeface="Arial" pitchFamily="34" charset="0"/>
              </a:rPr>
              <a:t>Multipartite quantum correlations</a:t>
            </a:r>
          </a:p>
        </p:txBody>
      </p:sp>
      <p:sp>
        <p:nvSpPr>
          <p:cNvPr id="5" name="Rounded Rectangular Callout 4"/>
          <p:cNvSpPr/>
          <p:nvPr/>
        </p:nvSpPr>
        <p:spPr>
          <a:xfrm rot="16200000">
            <a:off x="499268" y="2275682"/>
            <a:ext cx="1090613" cy="1568450"/>
          </a:xfrm>
          <a:prstGeom prst="wedgeRoundRectCallout">
            <a:avLst>
              <a:gd name="adj1" fmla="val 42723"/>
              <a:gd name="adj2" fmla="val 67233"/>
              <a:gd name="adj3" fmla="val 16667"/>
            </a:avLst>
          </a:prstGeom>
          <a:noFill/>
          <a:ln>
            <a:solidFill>
              <a:srgbClr val="C80000"/>
            </a:solid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fontAlgn="auto">
              <a:spcBef>
                <a:spcPts val="0"/>
              </a:spcBef>
              <a:spcAft>
                <a:spcPts val="0"/>
              </a:spcAft>
              <a:defRPr/>
            </a:pPr>
            <a:r>
              <a:rPr lang="en-US" sz="1600" dirty="0">
                <a:solidFill>
                  <a:srgbClr val="7F00FF"/>
                </a:solidFill>
              </a:rPr>
              <a:t>Non-frustrated regime:</a:t>
            </a:r>
          </a:p>
          <a:p>
            <a:pPr algn="ctr" fontAlgn="auto">
              <a:spcBef>
                <a:spcPts val="0"/>
              </a:spcBef>
              <a:spcAft>
                <a:spcPts val="0"/>
              </a:spcAft>
              <a:defRPr/>
            </a:pPr>
            <a:r>
              <a:rPr lang="en-US" sz="1600" dirty="0">
                <a:solidFill>
                  <a:srgbClr val="7F00FF"/>
                </a:solidFill>
              </a:rPr>
              <a:t>Higher correlations</a:t>
            </a:r>
          </a:p>
        </p:txBody>
      </p:sp>
      <p:sp>
        <p:nvSpPr>
          <p:cNvPr id="7" name="Rounded Rectangular Callout 6"/>
          <p:cNvSpPr/>
          <p:nvPr/>
        </p:nvSpPr>
        <p:spPr>
          <a:xfrm rot="16200000">
            <a:off x="7731125" y="2309813"/>
            <a:ext cx="1182687" cy="1284288"/>
          </a:xfrm>
          <a:prstGeom prst="wedgeRoundRectCallout">
            <a:avLst>
              <a:gd name="adj1" fmla="val 39913"/>
              <a:gd name="adj2" fmla="val -71482"/>
              <a:gd name="adj3" fmla="val 16667"/>
            </a:avLst>
          </a:prstGeom>
          <a:noFill/>
          <a:ln>
            <a:solidFill>
              <a:srgbClr val="C80000"/>
            </a:solid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fontAlgn="auto">
              <a:spcBef>
                <a:spcPts val="0"/>
              </a:spcBef>
              <a:spcAft>
                <a:spcPts val="0"/>
              </a:spcAft>
              <a:defRPr/>
            </a:pPr>
            <a:r>
              <a:rPr lang="en-US" sz="1600" dirty="0">
                <a:solidFill>
                  <a:srgbClr val="7F00FF"/>
                </a:solidFill>
              </a:rPr>
              <a:t>Frustrated regime:</a:t>
            </a:r>
          </a:p>
          <a:p>
            <a:pPr algn="ctr" fontAlgn="auto">
              <a:spcBef>
                <a:spcPts val="0"/>
              </a:spcBef>
              <a:spcAft>
                <a:spcPts val="0"/>
              </a:spcAft>
              <a:defRPr/>
            </a:pPr>
            <a:r>
              <a:rPr lang="en-US" sz="1600" dirty="0">
                <a:solidFill>
                  <a:srgbClr val="7F00FF"/>
                </a:solidFill>
              </a:rPr>
              <a:t>Lower correlations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14400" y="2057400"/>
            <a:ext cx="6400800" cy="168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683" name="Rectangle 8"/>
          <p:cNvSpPr>
            <a:spLocks noChangeArrowheads="1"/>
          </p:cNvSpPr>
          <p:nvPr/>
        </p:nvSpPr>
        <p:spPr bwMode="auto">
          <a:xfrm>
            <a:off x="3090863" y="246063"/>
            <a:ext cx="30813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r>
              <a:rPr lang="en-US" sz="2400" b="0">
                <a:solidFill>
                  <a:srgbClr val="C00000"/>
                </a:solidFill>
                <a:latin typeface="Calibri" pitchFamily="34" charset="0"/>
              </a:rPr>
              <a:t>Fidelity is defined as</a:t>
            </a:r>
            <a:r>
              <a:rPr lang="en-US" sz="2400" b="0">
                <a:solidFill>
                  <a:srgbClr val="000000"/>
                </a:solidFill>
                <a:latin typeface="Calibri" pitchFamily="34" charset="0"/>
              </a:rPr>
              <a:t>.</a:t>
            </a:r>
          </a:p>
        </p:txBody>
      </p:sp>
      <p:sp>
        <p:nvSpPr>
          <p:cNvPr id="71684" name="TextBox 5"/>
          <p:cNvSpPr txBox="1">
            <a:spLocks noChangeArrowheads="1"/>
          </p:cNvSpPr>
          <p:nvPr/>
        </p:nvSpPr>
        <p:spPr bwMode="auto">
          <a:xfrm>
            <a:off x="209550" y="1371600"/>
            <a:ext cx="4114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1800" b="0">
                <a:solidFill>
                  <a:srgbClr val="0000FF"/>
                </a:solidFill>
                <a:latin typeface="Calibri" pitchFamily="34" charset="0"/>
              </a:rPr>
              <a:t>A. The Decomposition for </a:t>
            </a:r>
            <a:r>
              <a:rPr lang="el-GR" sz="1800" b="0">
                <a:solidFill>
                  <a:srgbClr val="0000FF"/>
                </a:solidFill>
                <a:latin typeface="Calibri" pitchFamily="34" charset="0"/>
              </a:rPr>
              <a:t>ϒ</a:t>
            </a:r>
            <a:r>
              <a:rPr lang="en-US" sz="1800" b="0">
                <a:solidFill>
                  <a:srgbClr val="0000FF"/>
                </a:solidFill>
                <a:latin typeface="Calibri" pitchFamily="34" charset="0"/>
              </a:rPr>
              <a:t> = 0 -1:</a:t>
            </a:r>
            <a:r>
              <a:rPr lang="en-US" sz="1800" b="0">
                <a:solidFill>
                  <a:srgbClr val="000000"/>
                </a:solidFill>
                <a:latin typeface="Calibri" pitchFamily="34" charset="0"/>
              </a:rPr>
              <a:t> </a:t>
            </a:r>
          </a:p>
        </p:txBody>
      </p:sp>
      <p:cxnSp>
        <p:nvCxnSpPr>
          <p:cNvPr id="11" name="Straight Connector 10"/>
          <p:cNvCxnSpPr/>
          <p:nvPr/>
        </p:nvCxnSpPr>
        <p:spPr>
          <a:xfrm>
            <a:off x="7442200" y="2759075"/>
            <a:ext cx="1016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8534400" y="2614613"/>
            <a:ext cx="304800" cy="287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800" b="0" dirty="0">
                <a:solidFill>
                  <a:srgbClr val="FFFFFF"/>
                </a:solidFill>
              </a:rPr>
              <a:t>1</a:t>
            </a:r>
          </a:p>
        </p:txBody>
      </p:sp>
      <p:pic>
        <p:nvPicPr>
          <p:cNvPr id="7168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10200" y="3962400"/>
            <a:ext cx="3633788"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688"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85800" y="4675188"/>
            <a:ext cx="4267200"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689" name="Rectangle 17"/>
          <p:cNvSpPr>
            <a:spLocks noChangeArrowheads="1"/>
          </p:cNvSpPr>
          <p:nvPr/>
        </p:nvSpPr>
        <p:spPr bwMode="auto">
          <a:xfrm>
            <a:off x="228600" y="6324600"/>
            <a:ext cx="6705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r>
              <a:rPr lang="en-US" sz="1800" b="0">
                <a:solidFill>
                  <a:srgbClr val="FF0000"/>
                </a:solidFill>
                <a:latin typeface="Calibri" pitchFamily="34" charset="0"/>
              </a:rPr>
              <a:t>Manu et al. Phys. Rev. A 89, 052331 (2014).</a:t>
            </a:r>
          </a:p>
        </p:txBody>
      </p:sp>
      <p:sp>
        <p:nvSpPr>
          <p:cNvPr id="71690" name="TextBox 14"/>
          <p:cNvSpPr txBox="1">
            <a:spLocks noChangeArrowheads="1"/>
          </p:cNvSpPr>
          <p:nvPr/>
        </p:nvSpPr>
        <p:spPr bwMode="auto">
          <a:xfrm>
            <a:off x="4051300" y="6019800"/>
            <a:ext cx="2819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1800" b="0">
                <a:solidFill>
                  <a:srgbClr val="FF0000"/>
                </a:solidFill>
                <a:latin typeface="Calibri" pitchFamily="34" charset="0"/>
              </a:rPr>
              <a:t>Fidelity &gt; 99.99 %</a:t>
            </a:r>
          </a:p>
        </p:txBody>
      </p:sp>
      <p:sp>
        <p:nvSpPr>
          <p:cNvPr id="71691" name="TextBox 15"/>
          <p:cNvSpPr txBox="1">
            <a:spLocks noChangeArrowheads="1"/>
          </p:cNvSpPr>
          <p:nvPr/>
        </p:nvSpPr>
        <p:spPr bwMode="auto">
          <a:xfrm>
            <a:off x="242888" y="4305300"/>
            <a:ext cx="34321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1800" b="0">
                <a:solidFill>
                  <a:srgbClr val="FF0000"/>
                </a:solidFill>
                <a:latin typeface="Calibri" pitchFamily="34" charset="0"/>
              </a:rPr>
              <a:t>Period of  U(</a:t>
            </a:r>
            <a:r>
              <a:rPr lang="el-GR" sz="1800" b="0">
                <a:solidFill>
                  <a:srgbClr val="FF0000"/>
                </a:solidFill>
                <a:latin typeface="Calibri" pitchFamily="34" charset="0"/>
              </a:rPr>
              <a:t>ϒ</a:t>
            </a:r>
            <a:r>
              <a:rPr lang="en-US" sz="1800" b="0">
                <a:solidFill>
                  <a:srgbClr val="FF0000"/>
                </a:solidFill>
                <a:latin typeface="Calibri" pitchFamily="34" charset="0"/>
              </a:rPr>
              <a:t>,</a:t>
            </a:r>
            <a:r>
              <a:rPr lang="el-GR" sz="1800" b="0">
                <a:solidFill>
                  <a:srgbClr val="FF0000"/>
                </a:solidFill>
                <a:latin typeface="Calibri" pitchFamily="34" charset="0"/>
              </a:rPr>
              <a:t>τ</a:t>
            </a:r>
            <a:r>
              <a:rPr lang="en-US" sz="1800" b="0">
                <a:solidFill>
                  <a:srgbClr val="FF0000"/>
                </a:solidFill>
                <a:latin typeface="Calibri" pitchFamily="34" charset="0"/>
              </a:rPr>
              <a:t>)</a:t>
            </a:r>
          </a:p>
        </p:txBody>
      </p:sp>
      <p:sp>
        <p:nvSpPr>
          <p:cNvPr id="71692" name="TextBox 16"/>
          <p:cNvSpPr txBox="1">
            <a:spLocks noChangeArrowheads="1"/>
          </p:cNvSpPr>
          <p:nvPr/>
        </p:nvSpPr>
        <p:spPr bwMode="auto">
          <a:xfrm>
            <a:off x="419100" y="5157788"/>
            <a:ext cx="4552950" cy="91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1800" b="0">
                <a:solidFill>
                  <a:srgbClr val="0000FF"/>
                </a:solidFill>
                <a:latin typeface="Calibri" pitchFamily="34" charset="0"/>
              </a:rPr>
              <a:t>This has a maximum value of 12.59. Optimization is performed for </a:t>
            </a:r>
            <a:r>
              <a:rPr lang="el-GR" sz="1800" b="0">
                <a:solidFill>
                  <a:srgbClr val="0000FF"/>
                </a:solidFill>
                <a:latin typeface="Calibri" pitchFamily="34" charset="0"/>
              </a:rPr>
              <a:t>τ</a:t>
            </a:r>
            <a:r>
              <a:rPr lang="en-US" sz="1800" b="0">
                <a:solidFill>
                  <a:srgbClr val="0000FF"/>
                </a:solidFill>
                <a:latin typeface="Calibri" pitchFamily="34" charset="0"/>
              </a:rPr>
              <a:t> -&gt; 0-15, which includes one complete period</a:t>
            </a:r>
            <a:r>
              <a:rPr lang="en-US" sz="1800" b="0">
                <a:solidFill>
                  <a:srgbClr val="000099"/>
                </a:solidFill>
                <a:latin typeface="Calibri" pitchFamily="34" charset="0"/>
              </a:rPr>
              <a:t>.</a:t>
            </a:r>
          </a:p>
        </p:txBody>
      </p:sp>
      <p:pic>
        <p:nvPicPr>
          <p:cNvPr id="71693"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303588" y="892175"/>
            <a:ext cx="235585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694" name="Slide Number Placeholder 1"/>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843D7F6D-714C-4637-BF83-5159DF1E3F64}" type="slidenum">
              <a:rPr lang="en-US" sz="1400" smtClean="0">
                <a:solidFill>
                  <a:srgbClr val="000000"/>
                </a:solidFill>
                <a:latin typeface="Arial" pitchFamily="34" charset="0"/>
              </a:rPr>
              <a:pPr eaLnBrk="1" hangingPunct="1"/>
              <a:t>72</a:t>
            </a:fld>
            <a:endParaRPr lang="en-US" sz="14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19200" y="2932113"/>
            <a:ext cx="5643563"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707"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9600" y="1314450"/>
            <a:ext cx="739775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708" name="Picture 7"/>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90600" y="1924050"/>
            <a:ext cx="5408613"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2" name="Straight Connector 11"/>
          <p:cNvCxnSpPr/>
          <p:nvPr/>
        </p:nvCxnSpPr>
        <p:spPr>
          <a:xfrm>
            <a:off x="7413625" y="2855913"/>
            <a:ext cx="1016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8505825" y="2713038"/>
            <a:ext cx="304800" cy="287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800" b="0" dirty="0">
                <a:solidFill>
                  <a:srgbClr val="FFFFFF"/>
                </a:solidFill>
              </a:rPr>
              <a:t>2</a:t>
            </a:r>
          </a:p>
        </p:txBody>
      </p:sp>
      <p:sp>
        <p:nvSpPr>
          <p:cNvPr id="2" name="TextBox 1"/>
          <p:cNvSpPr txBox="1">
            <a:spLocks noRot="1" noChangeAspect="1" noMove="1" noResize="1" noEditPoints="1" noAdjustHandles="1" noChangeArrowheads="1" noChangeShapeType="1" noTextEdit="1"/>
          </p:cNvSpPr>
          <p:nvPr/>
        </p:nvSpPr>
        <p:spPr>
          <a:xfrm>
            <a:off x="228600" y="356802"/>
            <a:ext cx="5715000" cy="400110"/>
          </a:xfrm>
          <a:prstGeom prst="rect">
            <a:avLst/>
          </a:prstGeom>
          <a:blipFill rotWithShape="1">
            <a:blip r:embed="rId6"/>
            <a:stretch>
              <a:fillRect l="-1174" t="-7692" b="-27692"/>
            </a:stretch>
          </a:blipFill>
        </p:spPr>
        <p:txBody>
          <a:bodyPr/>
          <a:lstStyle/>
          <a:p>
            <a:pPr eaLnBrk="0" fontAlgn="auto" hangingPunct="0">
              <a:spcBef>
                <a:spcPts val="0"/>
              </a:spcBef>
              <a:spcAft>
                <a:spcPts val="0"/>
              </a:spcAft>
              <a:defRPr/>
            </a:pPr>
            <a:r>
              <a:rPr lang="en-US" sz="1800" b="0">
                <a:noFill/>
                <a:latin typeface="Arial"/>
              </a:rPr>
              <a:t> </a:t>
            </a:r>
          </a:p>
        </p:txBody>
      </p:sp>
      <p:sp>
        <p:nvSpPr>
          <p:cNvPr id="72712" name="Rectangle 3"/>
          <p:cNvSpPr>
            <a:spLocks noChangeArrowheads="1"/>
          </p:cNvSpPr>
          <p:nvPr/>
        </p:nvSpPr>
        <p:spPr bwMode="auto">
          <a:xfrm>
            <a:off x="2620963" y="757238"/>
            <a:ext cx="27209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n-US" sz="1800" b="0">
                <a:solidFill>
                  <a:srgbClr val="000000"/>
                </a:solidFill>
                <a:latin typeface="Cambria Math" pitchFamily="18" charset="0"/>
                <a:ea typeface="Cambria Math" pitchFamily="18" charset="0"/>
                <a:cs typeface="Cambria Math" pitchFamily="18" charset="0"/>
              </a:rPr>
              <a:t>When </a:t>
            </a:r>
            <a:r>
              <a:rPr lang="el-GR" sz="1800" b="0">
                <a:solidFill>
                  <a:srgbClr val="000000"/>
                </a:solidFill>
                <a:latin typeface="Cambria Math" pitchFamily="18" charset="0"/>
                <a:ea typeface="Cambria Math" pitchFamily="18" charset="0"/>
                <a:cs typeface="Cambria Math" pitchFamily="18" charset="0"/>
              </a:rPr>
              <a:t>ϒ </a:t>
            </a:r>
            <a:r>
              <a:rPr lang="en-US" sz="1800" b="0">
                <a:solidFill>
                  <a:srgbClr val="000000"/>
                </a:solidFill>
                <a:latin typeface="Cambria Math" pitchFamily="18" charset="0"/>
                <a:ea typeface="Cambria Math" pitchFamily="18" charset="0"/>
                <a:cs typeface="Cambria Math" pitchFamily="18" charset="0"/>
              </a:rPr>
              <a:t>&gt; 1   -&gt;   </a:t>
            </a:r>
            <a:r>
              <a:rPr lang="el-GR" sz="1800" b="0">
                <a:solidFill>
                  <a:srgbClr val="000000"/>
                </a:solidFill>
                <a:latin typeface="Cambria Math" pitchFamily="18" charset="0"/>
                <a:ea typeface="Cambria Math" pitchFamily="18" charset="0"/>
                <a:cs typeface="Cambria Math" pitchFamily="18" charset="0"/>
              </a:rPr>
              <a:t>ϒ</a:t>
            </a:r>
            <a:r>
              <a:rPr lang="en-US" sz="1800" b="0">
                <a:solidFill>
                  <a:srgbClr val="000000"/>
                </a:solidFill>
                <a:latin typeface="Cambria Math" pitchFamily="18" charset="0"/>
                <a:ea typeface="Cambria Math" pitchFamily="18" charset="0"/>
                <a:cs typeface="Cambria Math" pitchFamily="18" charset="0"/>
              </a:rPr>
              <a:t>’  &lt;  1 </a:t>
            </a:r>
          </a:p>
        </p:txBody>
      </p:sp>
      <p:sp>
        <p:nvSpPr>
          <p:cNvPr id="72713" name="Rectangle 6"/>
          <p:cNvSpPr>
            <a:spLocks noChangeArrowheads="1"/>
          </p:cNvSpPr>
          <p:nvPr/>
        </p:nvSpPr>
        <p:spPr bwMode="auto">
          <a:xfrm>
            <a:off x="1047750" y="758825"/>
            <a:ext cx="11382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0" hangingPunct="0"/>
            <a:r>
              <a:rPr lang="el-GR" sz="1800" b="0">
                <a:solidFill>
                  <a:srgbClr val="000000"/>
                </a:solidFill>
                <a:latin typeface="Cambria Math" pitchFamily="18" charset="0"/>
                <a:ea typeface="Cambria Math" pitchFamily="18" charset="0"/>
                <a:cs typeface="Cambria Math" pitchFamily="18" charset="0"/>
              </a:rPr>
              <a:t>ϒ</a:t>
            </a:r>
            <a:r>
              <a:rPr lang="en-US" sz="1800" b="0">
                <a:solidFill>
                  <a:srgbClr val="000000"/>
                </a:solidFill>
                <a:latin typeface="Cambria Math" pitchFamily="18" charset="0"/>
                <a:ea typeface="Cambria Math" pitchFamily="18" charset="0"/>
                <a:cs typeface="Cambria Math" pitchFamily="18" charset="0"/>
              </a:rPr>
              <a:t>’ = 1/</a:t>
            </a:r>
            <a:r>
              <a:rPr lang="el-GR" sz="1800" b="0">
                <a:solidFill>
                  <a:srgbClr val="000000"/>
                </a:solidFill>
                <a:latin typeface="Cambria Math" pitchFamily="18" charset="0"/>
                <a:ea typeface="Cambria Math" pitchFamily="18" charset="0"/>
                <a:cs typeface="Cambria Math" pitchFamily="18" charset="0"/>
              </a:rPr>
              <a:t> ϒ</a:t>
            </a:r>
            <a:endParaRPr lang="en-US" sz="1800" b="0">
              <a:solidFill>
                <a:srgbClr val="000000"/>
              </a:solidFill>
              <a:latin typeface="Cambria Math" pitchFamily="18" charset="0"/>
              <a:ea typeface="Cambria Math" pitchFamily="18" charset="0"/>
              <a:cs typeface="Cambria Math" pitchFamily="18" charset="0"/>
            </a:endParaRPr>
          </a:p>
        </p:txBody>
      </p:sp>
      <p:sp>
        <p:nvSpPr>
          <p:cNvPr id="3" name="TextBox 2"/>
          <p:cNvSpPr txBox="1">
            <a:spLocks noRot="1" noChangeAspect="1" noMove="1" noResize="1" noEditPoints="1" noAdjustHandles="1" noChangeArrowheads="1" noChangeShapeType="1" noTextEdit="1"/>
          </p:cNvSpPr>
          <p:nvPr/>
        </p:nvSpPr>
        <p:spPr>
          <a:xfrm>
            <a:off x="603228" y="4657369"/>
            <a:ext cx="8035947" cy="615553"/>
          </a:xfrm>
          <a:prstGeom prst="rect">
            <a:avLst/>
          </a:prstGeom>
          <a:blipFill rotWithShape="1">
            <a:blip r:embed="rId7"/>
            <a:stretch>
              <a:fillRect l="-531" t="-2970" b="-12871"/>
            </a:stretch>
          </a:blipFill>
        </p:spPr>
        <p:txBody>
          <a:bodyPr/>
          <a:lstStyle/>
          <a:p>
            <a:pPr eaLnBrk="0" fontAlgn="auto" hangingPunct="0">
              <a:spcBef>
                <a:spcPts val="0"/>
              </a:spcBef>
              <a:spcAft>
                <a:spcPts val="0"/>
              </a:spcAft>
              <a:defRPr/>
            </a:pPr>
            <a:r>
              <a:rPr lang="en-US" sz="1800" b="0">
                <a:noFill/>
                <a:latin typeface="Arial"/>
              </a:rPr>
              <a:t> </a:t>
            </a:r>
          </a:p>
        </p:txBody>
      </p:sp>
      <p:sp>
        <p:nvSpPr>
          <p:cNvPr id="72715" name="TextBox 7"/>
          <p:cNvSpPr txBox="1">
            <a:spLocks noChangeArrowheads="1"/>
          </p:cNvSpPr>
          <p:nvPr/>
        </p:nvSpPr>
        <p:spPr bwMode="auto">
          <a:xfrm>
            <a:off x="534988" y="5557838"/>
            <a:ext cx="817245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2000" b="0">
                <a:solidFill>
                  <a:srgbClr val="FF0000"/>
                </a:solidFill>
                <a:latin typeface="Consolas" pitchFamily="49" charset="0"/>
                <a:cs typeface="Consolas" pitchFamily="49" charset="0"/>
              </a:rPr>
              <a:t>Using above decomposition, we studied entanglement preservation in a two qubit system.</a:t>
            </a:r>
          </a:p>
        </p:txBody>
      </p:sp>
      <p:sp>
        <p:nvSpPr>
          <p:cNvPr id="72716" name="Slide Number Placeholder 3"/>
          <p:cNvSpPr>
            <a:spLocks noGrp="1"/>
          </p:cNvSpPr>
          <p:nvPr>
            <p:ph type="sldNum" sz="quarter" idx="12"/>
          </p:nvPr>
        </p:nvSpPr>
        <p:spPr>
          <a:noFill/>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144A43C3-CD75-4370-B9D6-9F1F43ADA0D0}" type="slidenum">
              <a:rPr lang="en-US" sz="1400" smtClean="0">
                <a:solidFill>
                  <a:srgbClr val="000000"/>
                </a:solidFill>
                <a:latin typeface="Arial" pitchFamily="34" charset="0"/>
              </a:rPr>
              <a:pPr eaLnBrk="1" hangingPunct="1"/>
              <a:t>73</a:t>
            </a:fld>
            <a:endParaRPr lang="en-US" sz="140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7"/>
          <p:cNvSpPr txBox="1">
            <a:spLocks noChangeArrowheads="1"/>
          </p:cNvSpPr>
          <p:nvPr/>
        </p:nvSpPr>
        <p:spPr bwMode="auto">
          <a:xfrm>
            <a:off x="2209800" y="2209800"/>
            <a:ext cx="13081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2400" baseline="30000">
                <a:solidFill>
                  <a:srgbClr val="F2F2F2"/>
                </a:solidFill>
              </a:rPr>
              <a:t>13</a:t>
            </a:r>
            <a:r>
              <a:rPr lang="en-US" sz="2000">
                <a:solidFill>
                  <a:srgbClr val="F2F2F2"/>
                </a:solidFill>
              </a:rPr>
              <a:t>CHFBr</a:t>
            </a:r>
            <a:r>
              <a:rPr lang="en-US" sz="2400" baseline="-25000">
                <a:solidFill>
                  <a:srgbClr val="F2F2F2"/>
                </a:solidFill>
              </a:rPr>
              <a:t>2</a:t>
            </a:r>
          </a:p>
        </p:txBody>
      </p:sp>
      <p:pic>
        <p:nvPicPr>
          <p:cNvPr id="43011" name="Picture 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86200" y="1941513"/>
            <a:ext cx="1371600" cy="148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2" name="TextBox 4"/>
          <p:cNvSpPr txBox="1">
            <a:spLocks noChangeArrowheads="1"/>
          </p:cNvSpPr>
          <p:nvPr/>
        </p:nvSpPr>
        <p:spPr bwMode="auto">
          <a:xfrm>
            <a:off x="990600" y="838200"/>
            <a:ext cx="67818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eaLnBrk="1" hangingPunct="1"/>
            <a:r>
              <a:rPr lang="en-US" sz="2400" dirty="0">
                <a:solidFill>
                  <a:srgbClr val="F2F2F2"/>
                </a:solidFill>
              </a:rPr>
              <a:t>An example of a </a:t>
            </a:r>
            <a:r>
              <a:rPr lang="en-US" sz="2400" dirty="0" smtClean="0">
                <a:solidFill>
                  <a:srgbClr val="F2F2F2"/>
                </a:solidFill>
              </a:rPr>
              <a:t>Hetero-nuclear three </a:t>
            </a:r>
            <a:r>
              <a:rPr lang="en-US" sz="2400" dirty="0" err="1">
                <a:solidFill>
                  <a:srgbClr val="F2F2F2"/>
                </a:solidFill>
              </a:rPr>
              <a:t>qubit</a:t>
            </a:r>
            <a:r>
              <a:rPr lang="en-US" sz="2400" dirty="0">
                <a:solidFill>
                  <a:srgbClr val="F2F2F2"/>
                </a:solidFill>
              </a:rPr>
              <a:t> system.</a:t>
            </a:r>
            <a:r>
              <a:rPr lang="en-US" sz="2400" dirty="0">
                <a:solidFill>
                  <a:srgbClr val="FFC000"/>
                </a:solidFill>
              </a:rPr>
              <a:t> </a:t>
            </a:r>
            <a:endParaRPr lang="en-US" sz="2400" dirty="0">
              <a:solidFill>
                <a:srgbClr val="FFFF00"/>
              </a:solidFill>
            </a:endParaRPr>
          </a:p>
        </p:txBody>
      </p:sp>
      <p:pic>
        <p:nvPicPr>
          <p:cNvPr id="43013" name="Picture 12"/>
          <p:cNvPicPr>
            <a:picLocks noChangeAspect="1" noChangeArrowheads="1"/>
          </p:cNvPicPr>
          <p:nvPr/>
        </p:nvPicPr>
        <p:blipFill>
          <a:blip r:embed="rId4">
            <a:extLst>
              <a:ext uri="{28A0092B-C50C-407E-A947-70E740481C1C}">
                <a14:useLocalDpi xmlns:a14="http://schemas.microsoft.com/office/drawing/2010/main" xmlns="" val="0"/>
              </a:ext>
            </a:extLst>
          </a:blip>
          <a:srcRect l="27882" t="14101" r="42905" b="67097"/>
          <a:stretch>
            <a:fillRect/>
          </a:stretch>
        </p:blipFill>
        <p:spPr bwMode="auto">
          <a:xfrm>
            <a:off x="762000" y="4038600"/>
            <a:ext cx="2133600"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4" name="Picture 13"/>
          <p:cNvPicPr>
            <a:picLocks noChangeAspect="1" noChangeArrowheads="1"/>
          </p:cNvPicPr>
          <p:nvPr/>
        </p:nvPicPr>
        <p:blipFill>
          <a:blip r:embed="rId4">
            <a:extLst>
              <a:ext uri="{28A0092B-C50C-407E-A947-70E740481C1C}">
                <a14:useLocalDpi xmlns:a14="http://schemas.microsoft.com/office/drawing/2010/main" xmlns="" val="0"/>
              </a:ext>
            </a:extLst>
          </a:blip>
          <a:srcRect l="27884" t="40619" r="42905" b="43399"/>
          <a:stretch>
            <a:fillRect/>
          </a:stretch>
        </p:blipFill>
        <p:spPr bwMode="auto">
          <a:xfrm>
            <a:off x="3505200" y="4038600"/>
            <a:ext cx="2133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5" name="Picture 14"/>
          <p:cNvPicPr>
            <a:picLocks noChangeAspect="1" noChangeArrowheads="1"/>
          </p:cNvPicPr>
          <p:nvPr/>
        </p:nvPicPr>
        <p:blipFill>
          <a:blip r:embed="rId4">
            <a:extLst>
              <a:ext uri="{28A0092B-C50C-407E-A947-70E740481C1C}">
                <a14:useLocalDpi xmlns:a14="http://schemas.microsoft.com/office/drawing/2010/main" xmlns="" val="0"/>
              </a:ext>
            </a:extLst>
          </a:blip>
          <a:srcRect l="27898" t="67685" r="42891" b="14455"/>
          <a:stretch>
            <a:fillRect/>
          </a:stretch>
        </p:blipFill>
        <p:spPr bwMode="auto">
          <a:xfrm>
            <a:off x="6096000" y="4038600"/>
            <a:ext cx="20574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6" name="Rectangle 12"/>
          <p:cNvSpPr>
            <a:spLocks noChangeArrowheads="1"/>
          </p:cNvSpPr>
          <p:nvPr/>
        </p:nvSpPr>
        <p:spPr bwMode="auto">
          <a:xfrm>
            <a:off x="914400" y="3641725"/>
            <a:ext cx="179228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US" sz="2000" baseline="30000">
                <a:solidFill>
                  <a:srgbClr val="FFFF00"/>
                </a:solidFill>
              </a:rPr>
              <a:t>1</a:t>
            </a:r>
            <a:r>
              <a:rPr lang="en-US" sz="2000">
                <a:solidFill>
                  <a:srgbClr val="FFFF00"/>
                </a:solidFill>
              </a:rPr>
              <a:t>H =  500 MHz</a:t>
            </a:r>
          </a:p>
        </p:txBody>
      </p:sp>
      <p:sp>
        <p:nvSpPr>
          <p:cNvPr id="43017" name="Text Box 13"/>
          <p:cNvSpPr txBox="1">
            <a:spLocks noChangeArrowheads="1"/>
          </p:cNvSpPr>
          <p:nvPr/>
        </p:nvSpPr>
        <p:spPr bwMode="auto">
          <a:xfrm>
            <a:off x="3611563" y="3657600"/>
            <a:ext cx="1798637"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2000" baseline="30000">
                <a:solidFill>
                  <a:srgbClr val="FFFF00"/>
                </a:solidFill>
              </a:rPr>
              <a:t>13</a:t>
            </a:r>
            <a:r>
              <a:rPr lang="en-US" sz="2000">
                <a:solidFill>
                  <a:srgbClr val="FFFF00"/>
                </a:solidFill>
              </a:rPr>
              <a:t>C = 125 MHz</a:t>
            </a:r>
          </a:p>
        </p:txBody>
      </p:sp>
      <p:sp>
        <p:nvSpPr>
          <p:cNvPr id="43018" name="Text Box 14"/>
          <p:cNvSpPr txBox="1">
            <a:spLocks noChangeArrowheads="1"/>
          </p:cNvSpPr>
          <p:nvPr/>
        </p:nvSpPr>
        <p:spPr bwMode="auto">
          <a:xfrm>
            <a:off x="6172200" y="3657600"/>
            <a:ext cx="177006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2000" baseline="30000">
                <a:solidFill>
                  <a:srgbClr val="FFFF00"/>
                </a:solidFill>
              </a:rPr>
              <a:t>19</a:t>
            </a:r>
            <a:r>
              <a:rPr lang="en-US" sz="2000">
                <a:solidFill>
                  <a:srgbClr val="FFFF00"/>
                </a:solidFill>
              </a:rPr>
              <a:t>F = 470 MHz</a:t>
            </a:r>
          </a:p>
        </p:txBody>
      </p:sp>
      <p:sp>
        <p:nvSpPr>
          <p:cNvPr id="43019" name="Text Box 21"/>
          <p:cNvSpPr txBox="1">
            <a:spLocks noChangeArrowheads="1"/>
          </p:cNvSpPr>
          <p:nvPr/>
        </p:nvSpPr>
        <p:spPr bwMode="auto">
          <a:xfrm>
            <a:off x="4116388" y="2514600"/>
            <a:ext cx="608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2400" baseline="30000"/>
              <a:t>13</a:t>
            </a:r>
            <a:r>
              <a:rPr lang="en-US" sz="2400"/>
              <a:t>C</a:t>
            </a:r>
          </a:p>
        </p:txBody>
      </p:sp>
      <p:sp>
        <p:nvSpPr>
          <p:cNvPr id="43020" name="Rectangle 22"/>
          <p:cNvSpPr>
            <a:spLocks noChangeArrowheads="1"/>
          </p:cNvSpPr>
          <p:nvPr/>
        </p:nvSpPr>
        <p:spPr bwMode="auto">
          <a:xfrm>
            <a:off x="1143000" y="5759450"/>
            <a:ext cx="70104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2400">
                <a:solidFill>
                  <a:srgbClr val="FFFF00"/>
                </a:solidFill>
              </a:rPr>
              <a:t>Br (spin 3/2) is a quadrupolar nucleus, is decoupled from the rest of the spin system and can be ignored.</a:t>
            </a:r>
          </a:p>
        </p:txBody>
      </p:sp>
      <p:sp>
        <p:nvSpPr>
          <p:cNvPr id="43021" name="Text Box 23"/>
          <p:cNvSpPr txBox="1">
            <a:spLocks noChangeArrowheads="1"/>
          </p:cNvSpPr>
          <p:nvPr/>
        </p:nvSpPr>
        <p:spPr bwMode="auto">
          <a:xfrm>
            <a:off x="6384925" y="2041525"/>
            <a:ext cx="1735138"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2000">
                <a:solidFill>
                  <a:schemeClr val="bg1"/>
                </a:solidFill>
              </a:rPr>
              <a:t>J</a:t>
            </a:r>
            <a:r>
              <a:rPr lang="en-US" sz="2000" baseline="-25000">
                <a:solidFill>
                  <a:schemeClr val="bg1"/>
                </a:solidFill>
              </a:rPr>
              <a:t>CH</a:t>
            </a:r>
            <a:r>
              <a:rPr lang="en-US" sz="2000">
                <a:solidFill>
                  <a:schemeClr val="bg1"/>
                </a:solidFill>
              </a:rPr>
              <a:t> =   225 Hz</a:t>
            </a:r>
          </a:p>
          <a:p>
            <a:pPr eaLnBrk="1" hangingPunct="1"/>
            <a:r>
              <a:rPr lang="en-US" sz="2000">
                <a:solidFill>
                  <a:schemeClr val="bg1"/>
                </a:solidFill>
              </a:rPr>
              <a:t>J</a:t>
            </a:r>
            <a:r>
              <a:rPr lang="en-US" sz="2000" baseline="-25000">
                <a:solidFill>
                  <a:schemeClr val="bg1"/>
                </a:solidFill>
              </a:rPr>
              <a:t>CF</a:t>
            </a:r>
            <a:r>
              <a:rPr lang="en-US" sz="2000">
                <a:solidFill>
                  <a:schemeClr val="bg1"/>
                </a:solidFill>
              </a:rPr>
              <a:t>  = -311 Hz</a:t>
            </a:r>
          </a:p>
          <a:p>
            <a:pPr eaLnBrk="1" hangingPunct="1"/>
            <a:r>
              <a:rPr lang="en-US" sz="2000">
                <a:solidFill>
                  <a:schemeClr val="bg1"/>
                </a:solidFill>
              </a:rPr>
              <a:t>J</a:t>
            </a:r>
            <a:r>
              <a:rPr lang="en-US" sz="2000" baseline="-25000">
                <a:solidFill>
                  <a:schemeClr val="bg1"/>
                </a:solidFill>
              </a:rPr>
              <a:t>HF </a:t>
            </a:r>
            <a:r>
              <a:rPr lang="en-US" sz="2000">
                <a:solidFill>
                  <a:schemeClr val="bg1"/>
                </a:solidFill>
              </a:rPr>
              <a:t> =     50 Hz</a:t>
            </a:r>
          </a:p>
        </p:txBody>
      </p:sp>
      <p:sp>
        <p:nvSpPr>
          <p:cNvPr id="43022" name="Text Box 24"/>
          <p:cNvSpPr txBox="1">
            <a:spLocks noChangeArrowheads="1"/>
          </p:cNvSpPr>
          <p:nvPr/>
        </p:nvSpPr>
        <p:spPr bwMode="auto">
          <a:xfrm>
            <a:off x="3335338" y="166688"/>
            <a:ext cx="2151062"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a:solidFill>
                  <a:srgbClr val="66FFFF"/>
                </a:solidFill>
              </a:rPr>
              <a:t>NMR Qubits</a:t>
            </a:r>
          </a:p>
        </p:txBody>
      </p:sp>
      <p:sp>
        <p:nvSpPr>
          <p:cNvPr id="43023"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fld id="{4A6FE0C2-EBD5-458D-87C4-0D2D546F1AF3}" type="slidenum">
              <a:rPr lang="en-US" sz="1400" b="0" smtClean="0"/>
              <a:pPr eaLnBrk="1" hangingPunct="1"/>
              <a:t>8</a:t>
            </a:fld>
            <a:endParaRPr lang="en-US" sz="1400" b="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68300" y="1905000"/>
            <a:ext cx="1414463" cy="579438"/>
          </a:xfrm>
          <a:prstGeom prst="rect">
            <a:avLst/>
          </a:prstGeom>
          <a:noFill/>
          <a:ln w="9525">
            <a:noFill/>
            <a:miter lim="800000"/>
            <a:headEnd/>
            <a:tailEnd/>
          </a:ln>
          <a:effectLst/>
        </p:spPr>
        <p:txBody>
          <a:bodyPr wrap="none">
            <a:spAutoFit/>
          </a:bodyPr>
          <a:lstStyle/>
          <a:p>
            <a:pPr eaLnBrk="0" hangingPunct="0">
              <a:defRPr/>
            </a:pPr>
            <a:r>
              <a:rPr lang="en-US" sz="3200" b="0">
                <a:solidFill>
                  <a:srgbClr val="FFFF00"/>
                </a:solidFill>
                <a:effectLst>
                  <a:outerShdw blurRad="38100" dist="38100" dir="2700000" algn="tl">
                    <a:srgbClr val="000000"/>
                  </a:outerShdw>
                </a:effectLst>
              </a:rPr>
              <a:t>1 Qubit</a:t>
            </a:r>
          </a:p>
        </p:txBody>
      </p:sp>
      <p:grpSp>
        <p:nvGrpSpPr>
          <p:cNvPr id="2" name="Group 3"/>
          <p:cNvGrpSpPr>
            <a:grpSpLocks/>
          </p:cNvGrpSpPr>
          <p:nvPr/>
        </p:nvGrpSpPr>
        <p:grpSpPr bwMode="auto">
          <a:xfrm>
            <a:off x="762000" y="3475038"/>
            <a:ext cx="914400" cy="609600"/>
            <a:chOff x="624" y="1488"/>
            <a:chExt cx="768" cy="384"/>
          </a:xfrm>
        </p:grpSpPr>
        <p:sp>
          <p:nvSpPr>
            <p:cNvPr id="44080" name="Line 4"/>
            <p:cNvSpPr>
              <a:spLocks noChangeShapeType="1"/>
            </p:cNvSpPr>
            <p:nvPr/>
          </p:nvSpPr>
          <p:spPr bwMode="auto">
            <a:xfrm>
              <a:off x="624" y="1488"/>
              <a:ext cx="768" cy="0"/>
            </a:xfrm>
            <a:prstGeom prst="line">
              <a:avLst/>
            </a:prstGeom>
            <a:noFill/>
            <a:ln w="57150">
              <a:solidFill>
                <a:srgbClr val="00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081" name="Line 5"/>
            <p:cNvSpPr>
              <a:spLocks noChangeShapeType="1"/>
            </p:cNvSpPr>
            <p:nvPr/>
          </p:nvSpPr>
          <p:spPr bwMode="auto">
            <a:xfrm>
              <a:off x="624" y="1872"/>
              <a:ext cx="768" cy="0"/>
            </a:xfrm>
            <a:prstGeom prst="line">
              <a:avLst/>
            </a:prstGeom>
            <a:noFill/>
            <a:ln w="57150">
              <a:solidFill>
                <a:srgbClr val="00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3" name="Group 6"/>
          <p:cNvGrpSpPr>
            <a:grpSpLocks/>
          </p:cNvGrpSpPr>
          <p:nvPr/>
        </p:nvGrpSpPr>
        <p:grpSpPr bwMode="auto">
          <a:xfrm>
            <a:off x="2841625" y="3248025"/>
            <a:ext cx="1436688" cy="1066800"/>
            <a:chOff x="1790" y="1566"/>
            <a:chExt cx="905" cy="672"/>
          </a:xfrm>
        </p:grpSpPr>
        <p:sp>
          <p:nvSpPr>
            <p:cNvPr id="44076" name="Line 7"/>
            <p:cNvSpPr>
              <a:spLocks noChangeShapeType="1"/>
            </p:cNvSpPr>
            <p:nvPr/>
          </p:nvSpPr>
          <p:spPr bwMode="auto">
            <a:xfrm>
              <a:off x="2108" y="1566"/>
              <a:ext cx="293" cy="0"/>
            </a:xfrm>
            <a:prstGeom prst="line">
              <a:avLst/>
            </a:prstGeom>
            <a:noFill/>
            <a:ln w="57150">
              <a:solidFill>
                <a:srgbClr val="00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077" name="Line 8"/>
            <p:cNvSpPr>
              <a:spLocks noChangeShapeType="1"/>
            </p:cNvSpPr>
            <p:nvPr/>
          </p:nvSpPr>
          <p:spPr bwMode="auto">
            <a:xfrm>
              <a:off x="2401" y="1915"/>
              <a:ext cx="294" cy="0"/>
            </a:xfrm>
            <a:prstGeom prst="line">
              <a:avLst/>
            </a:prstGeom>
            <a:noFill/>
            <a:ln w="57150">
              <a:solidFill>
                <a:srgbClr val="00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078" name="Line 9"/>
            <p:cNvSpPr>
              <a:spLocks noChangeShapeType="1"/>
            </p:cNvSpPr>
            <p:nvPr/>
          </p:nvSpPr>
          <p:spPr bwMode="auto">
            <a:xfrm>
              <a:off x="1790" y="1920"/>
              <a:ext cx="294" cy="0"/>
            </a:xfrm>
            <a:prstGeom prst="line">
              <a:avLst/>
            </a:prstGeom>
            <a:noFill/>
            <a:ln w="57150">
              <a:solidFill>
                <a:srgbClr val="00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079" name="Line 10"/>
            <p:cNvSpPr>
              <a:spLocks noChangeShapeType="1"/>
            </p:cNvSpPr>
            <p:nvPr/>
          </p:nvSpPr>
          <p:spPr bwMode="auto">
            <a:xfrm>
              <a:off x="2108" y="2238"/>
              <a:ext cx="293" cy="0"/>
            </a:xfrm>
            <a:prstGeom prst="line">
              <a:avLst/>
            </a:prstGeom>
            <a:noFill/>
            <a:ln w="57150">
              <a:solidFill>
                <a:srgbClr val="00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44037" name="Text Box 11"/>
          <p:cNvSpPr txBox="1">
            <a:spLocks noChangeArrowheads="1"/>
          </p:cNvSpPr>
          <p:nvPr/>
        </p:nvSpPr>
        <p:spPr bwMode="auto">
          <a:xfrm>
            <a:off x="3322638" y="4267200"/>
            <a:ext cx="4889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sz="2400" b="0">
                <a:solidFill>
                  <a:schemeClr val="bg1"/>
                </a:solidFill>
              </a:rPr>
              <a:t>00</a:t>
            </a:r>
          </a:p>
        </p:txBody>
      </p:sp>
      <p:sp>
        <p:nvSpPr>
          <p:cNvPr id="44038" name="Text Box 12"/>
          <p:cNvSpPr txBox="1">
            <a:spLocks noChangeArrowheads="1"/>
          </p:cNvSpPr>
          <p:nvPr/>
        </p:nvSpPr>
        <p:spPr bwMode="auto">
          <a:xfrm>
            <a:off x="3865563" y="3733800"/>
            <a:ext cx="4889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sz="2400" b="0">
                <a:solidFill>
                  <a:schemeClr val="bg1"/>
                </a:solidFill>
              </a:rPr>
              <a:t>01</a:t>
            </a:r>
          </a:p>
        </p:txBody>
      </p:sp>
      <p:sp>
        <p:nvSpPr>
          <p:cNvPr id="44039" name="Text Box 13"/>
          <p:cNvSpPr txBox="1">
            <a:spLocks noChangeArrowheads="1"/>
          </p:cNvSpPr>
          <p:nvPr/>
        </p:nvSpPr>
        <p:spPr bwMode="auto">
          <a:xfrm>
            <a:off x="2819400" y="3733800"/>
            <a:ext cx="4889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sz="2400" b="0">
                <a:solidFill>
                  <a:schemeClr val="bg1"/>
                </a:solidFill>
              </a:rPr>
              <a:t>10</a:t>
            </a:r>
          </a:p>
        </p:txBody>
      </p:sp>
      <p:sp>
        <p:nvSpPr>
          <p:cNvPr id="44040" name="Text Box 14"/>
          <p:cNvSpPr txBox="1">
            <a:spLocks noChangeArrowheads="1"/>
          </p:cNvSpPr>
          <p:nvPr/>
        </p:nvSpPr>
        <p:spPr bwMode="auto">
          <a:xfrm>
            <a:off x="3322638" y="3171825"/>
            <a:ext cx="4889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sz="2400" b="0">
                <a:solidFill>
                  <a:schemeClr val="bg1"/>
                </a:solidFill>
              </a:rPr>
              <a:t>11</a:t>
            </a:r>
          </a:p>
        </p:txBody>
      </p:sp>
      <p:pic>
        <p:nvPicPr>
          <p:cNvPr id="44041" name="Picture 15"/>
          <p:cNvPicPr>
            <a:picLocks noChangeAspect="1" noChangeArrowheads="1"/>
          </p:cNvPicPr>
          <p:nvPr/>
        </p:nvPicPr>
        <p:blipFill>
          <a:blip r:embed="rId3">
            <a:extLst>
              <a:ext uri="{28A0092B-C50C-407E-A947-70E740481C1C}">
                <a14:useLocalDpi xmlns:a14="http://schemas.microsoft.com/office/drawing/2010/main" xmlns="" val="0"/>
              </a:ext>
            </a:extLst>
          </a:blip>
          <a:srcRect l="10541" t="74863" r="67700" b="15120"/>
          <a:stretch>
            <a:fillRect/>
          </a:stretch>
        </p:blipFill>
        <p:spPr bwMode="auto">
          <a:xfrm>
            <a:off x="6019800" y="1371600"/>
            <a:ext cx="18288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sp>
        <p:nvSpPr>
          <p:cNvPr id="44042" name="Text Box 16"/>
          <p:cNvSpPr txBox="1">
            <a:spLocks noChangeArrowheads="1"/>
          </p:cNvSpPr>
          <p:nvPr/>
        </p:nvSpPr>
        <p:spPr bwMode="auto">
          <a:xfrm>
            <a:off x="381000" y="3856038"/>
            <a:ext cx="336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sz="2400" b="0">
                <a:solidFill>
                  <a:schemeClr val="bg1"/>
                </a:solidFill>
              </a:rPr>
              <a:t>0</a:t>
            </a:r>
          </a:p>
        </p:txBody>
      </p:sp>
      <p:sp>
        <p:nvSpPr>
          <p:cNvPr id="44043" name="Text Box 17"/>
          <p:cNvSpPr txBox="1">
            <a:spLocks noChangeArrowheads="1"/>
          </p:cNvSpPr>
          <p:nvPr/>
        </p:nvSpPr>
        <p:spPr bwMode="auto">
          <a:xfrm>
            <a:off x="381000" y="3246438"/>
            <a:ext cx="336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sz="2400" b="0">
                <a:solidFill>
                  <a:schemeClr val="bg1"/>
                </a:solidFill>
              </a:rPr>
              <a:t>1</a:t>
            </a:r>
          </a:p>
        </p:txBody>
      </p:sp>
      <p:sp>
        <p:nvSpPr>
          <p:cNvPr id="44044" name="Text Box 18"/>
          <p:cNvSpPr txBox="1">
            <a:spLocks noChangeArrowheads="1"/>
          </p:cNvSpPr>
          <p:nvPr/>
        </p:nvSpPr>
        <p:spPr bwMode="auto">
          <a:xfrm>
            <a:off x="755650" y="2636838"/>
            <a:ext cx="9969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sz="2400" b="0">
                <a:solidFill>
                  <a:schemeClr val="bg1"/>
                </a:solidFill>
              </a:rPr>
              <a:t>CHCl</a:t>
            </a:r>
            <a:r>
              <a:rPr lang="en-US" sz="2400" b="0" baseline="-25000">
                <a:solidFill>
                  <a:schemeClr val="bg1"/>
                </a:solidFill>
              </a:rPr>
              <a:t>3</a:t>
            </a:r>
            <a:endParaRPr lang="en-US" sz="2400" b="0">
              <a:solidFill>
                <a:schemeClr val="bg1"/>
              </a:solidFill>
            </a:endParaRPr>
          </a:p>
        </p:txBody>
      </p:sp>
      <p:pic>
        <p:nvPicPr>
          <p:cNvPr id="44045" name="Picture 19"/>
          <p:cNvPicPr>
            <a:picLocks noChangeArrowheads="1"/>
          </p:cNvPicPr>
          <p:nvPr/>
        </p:nvPicPr>
        <p:blipFill>
          <a:blip r:embed="rId4">
            <a:lum contrast="38000"/>
            <a:extLst>
              <a:ext uri="{28A0092B-C50C-407E-A947-70E740481C1C}">
                <a14:useLocalDpi xmlns:a14="http://schemas.microsoft.com/office/drawing/2010/main" xmlns="" val="0"/>
              </a:ext>
            </a:extLst>
          </a:blip>
          <a:srcRect t="12500" b="62514"/>
          <a:stretch>
            <a:fillRect/>
          </a:stretch>
        </p:blipFill>
        <p:spPr bwMode="auto">
          <a:xfrm>
            <a:off x="228600" y="4572000"/>
            <a:ext cx="1946275"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46" name="Picture 20"/>
          <p:cNvPicPr>
            <a:picLocks noChangeAspect="1" noChangeArrowheads="1"/>
          </p:cNvPicPr>
          <p:nvPr/>
        </p:nvPicPr>
        <p:blipFill>
          <a:blip r:embed="rId5">
            <a:extLst>
              <a:ext uri="{28A0092B-C50C-407E-A947-70E740481C1C}">
                <a14:useLocalDpi xmlns:a14="http://schemas.microsoft.com/office/drawing/2010/main" xmlns="" val="0"/>
              </a:ext>
            </a:extLst>
          </a:blip>
          <a:srcRect l="65422" t="10295" r="6561" b="80534"/>
          <a:stretch>
            <a:fillRect/>
          </a:stretch>
        </p:blipFill>
        <p:spPr bwMode="auto">
          <a:xfrm>
            <a:off x="2362200" y="5105400"/>
            <a:ext cx="24384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sp>
        <p:nvSpPr>
          <p:cNvPr id="44047" name="Rectangle 21"/>
          <p:cNvSpPr>
            <a:spLocks noChangeArrowheads="1"/>
          </p:cNvSpPr>
          <p:nvPr/>
        </p:nvSpPr>
        <p:spPr bwMode="auto">
          <a:xfrm>
            <a:off x="304800" y="3094038"/>
            <a:ext cx="1676400" cy="1295400"/>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400" b="0"/>
          </a:p>
        </p:txBody>
      </p:sp>
      <p:sp>
        <p:nvSpPr>
          <p:cNvPr id="44048" name="Rectangle 22"/>
          <p:cNvSpPr>
            <a:spLocks noChangeArrowheads="1"/>
          </p:cNvSpPr>
          <p:nvPr/>
        </p:nvSpPr>
        <p:spPr bwMode="auto">
          <a:xfrm>
            <a:off x="2667000" y="3048000"/>
            <a:ext cx="1828800" cy="1752600"/>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400" b="0"/>
          </a:p>
        </p:txBody>
      </p:sp>
      <p:grpSp>
        <p:nvGrpSpPr>
          <p:cNvPr id="4" name="Group 23"/>
          <p:cNvGrpSpPr>
            <a:grpSpLocks/>
          </p:cNvGrpSpPr>
          <p:nvPr/>
        </p:nvGrpSpPr>
        <p:grpSpPr bwMode="auto">
          <a:xfrm>
            <a:off x="5562600" y="2514600"/>
            <a:ext cx="2757488" cy="2438400"/>
            <a:chOff x="3792" y="1296"/>
            <a:chExt cx="1737" cy="1536"/>
          </a:xfrm>
        </p:grpSpPr>
        <p:grpSp>
          <p:nvGrpSpPr>
            <p:cNvPr id="5" name="Group 24"/>
            <p:cNvGrpSpPr>
              <a:grpSpLocks/>
            </p:cNvGrpSpPr>
            <p:nvPr/>
          </p:nvGrpSpPr>
          <p:grpSpPr bwMode="auto">
            <a:xfrm>
              <a:off x="3840" y="1344"/>
              <a:ext cx="1689" cy="1451"/>
              <a:chOff x="3840" y="1477"/>
              <a:chExt cx="1689" cy="1451"/>
            </a:xfrm>
          </p:grpSpPr>
          <p:sp>
            <p:nvSpPr>
              <p:cNvPr id="44060" name="Line 25"/>
              <p:cNvSpPr>
                <a:spLocks noChangeShapeType="1"/>
              </p:cNvSpPr>
              <p:nvPr/>
            </p:nvSpPr>
            <p:spPr bwMode="auto">
              <a:xfrm>
                <a:off x="4175" y="1901"/>
                <a:ext cx="259" cy="0"/>
              </a:xfrm>
              <a:prstGeom prst="line">
                <a:avLst/>
              </a:prstGeom>
              <a:noFill/>
              <a:ln w="57150">
                <a:solidFill>
                  <a:srgbClr val="00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061" name="Line 26"/>
              <p:cNvSpPr>
                <a:spLocks noChangeShapeType="1"/>
              </p:cNvSpPr>
              <p:nvPr/>
            </p:nvSpPr>
            <p:spPr bwMode="auto">
              <a:xfrm>
                <a:off x="4467" y="2297"/>
                <a:ext cx="260" cy="0"/>
              </a:xfrm>
              <a:prstGeom prst="line">
                <a:avLst/>
              </a:prstGeom>
              <a:noFill/>
              <a:ln w="57150">
                <a:solidFill>
                  <a:srgbClr val="00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062" name="Line 27"/>
              <p:cNvSpPr>
                <a:spLocks noChangeShapeType="1"/>
              </p:cNvSpPr>
              <p:nvPr/>
            </p:nvSpPr>
            <p:spPr bwMode="auto">
              <a:xfrm>
                <a:off x="3894" y="2276"/>
                <a:ext cx="260" cy="0"/>
              </a:xfrm>
              <a:prstGeom prst="line">
                <a:avLst/>
              </a:prstGeom>
              <a:noFill/>
              <a:ln w="57150">
                <a:solidFill>
                  <a:srgbClr val="00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063" name="Line 28"/>
              <p:cNvSpPr>
                <a:spLocks noChangeShapeType="1"/>
              </p:cNvSpPr>
              <p:nvPr/>
            </p:nvSpPr>
            <p:spPr bwMode="auto">
              <a:xfrm>
                <a:off x="4175" y="2663"/>
                <a:ext cx="259" cy="0"/>
              </a:xfrm>
              <a:prstGeom prst="line">
                <a:avLst/>
              </a:prstGeom>
              <a:noFill/>
              <a:ln w="57150">
                <a:solidFill>
                  <a:srgbClr val="00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064" name="Text Box 29"/>
              <p:cNvSpPr txBox="1">
                <a:spLocks noChangeArrowheads="1"/>
              </p:cNvSpPr>
              <p:nvPr/>
            </p:nvSpPr>
            <p:spPr bwMode="auto">
              <a:xfrm>
                <a:off x="4108" y="2640"/>
                <a:ext cx="404"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sz="2400" b="0">
                    <a:solidFill>
                      <a:schemeClr val="bg1"/>
                    </a:solidFill>
                  </a:rPr>
                  <a:t>000</a:t>
                </a:r>
              </a:p>
            </p:txBody>
          </p:sp>
          <p:sp>
            <p:nvSpPr>
              <p:cNvPr id="44065" name="Text Box 30"/>
              <p:cNvSpPr txBox="1">
                <a:spLocks noChangeArrowheads="1"/>
              </p:cNvSpPr>
              <p:nvPr/>
            </p:nvSpPr>
            <p:spPr bwMode="auto">
              <a:xfrm>
                <a:off x="4396" y="2259"/>
                <a:ext cx="404"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sz="2400" b="0">
                    <a:solidFill>
                      <a:schemeClr val="bg1"/>
                    </a:solidFill>
                  </a:rPr>
                  <a:t>001</a:t>
                </a:r>
              </a:p>
            </p:txBody>
          </p:sp>
          <p:sp>
            <p:nvSpPr>
              <p:cNvPr id="44066" name="Text Box 31"/>
              <p:cNvSpPr txBox="1">
                <a:spLocks noChangeArrowheads="1"/>
              </p:cNvSpPr>
              <p:nvPr/>
            </p:nvSpPr>
            <p:spPr bwMode="auto">
              <a:xfrm>
                <a:off x="3840" y="2259"/>
                <a:ext cx="404"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sz="2400" b="0">
                    <a:solidFill>
                      <a:schemeClr val="bg1"/>
                    </a:solidFill>
                  </a:rPr>
                  <a:t>010</a:t>
                </a:r>
              </a:p>
            </p:txBody>
          </p:sp>
          <p:sp>
            <p:nvSpPr>
              <p:cNvPr id="44067" name="Text Box 32"/>
              <p:cNvSpPr txBox="1">
                <a:spLocks noChangeArrowheads="1"/>
              </p:cNvSpPr>
              <p:nvPr/>
            </p:nvSpPr>
            <p:spPr bwMode="auto">
              <a:xfrm>
                <a:off x="4106" y="1858"/>
                <a:ext cx="404"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sz="2400" b="0">
                    <a:solidFill>
                      <a:schemeClr val="bg1"/>
                    </a:solidFill>
                  </a:rPr>
                  <a:t>011</a:t>
                </a:r>
              </a:p>
            </p:txBody>
          </p:sp>
          <p:sp>
            <p:nvSpPr>
              <p:cNvPr id="44068" name="Line 33"/>
              <p:cNvSpPr>
                <a:spLocks noChangeShapeType="1"/>
              </p:cNvSpPr>
              <p:nvPr/>
            </p:nvSpPr>
            <p:spPr bwMode="auto">
              <a:xfrm>
                <a:off x="4875" y="1520"/>
                <a:ext cx="259" cy="0"/>
              </a:xfrm>
              <a:prstGeom prst="line">
                <a:avLst/>
              </a:prstGeom>
              <a:noFill/>
              <a:ln w="57150">
                <a:solidFill>
                  <a:srgbClr val="00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069" name="Line 34"/>
              <p:cNvSpPr>
                <a:spLocks noChangeShapeType="1"/>
              </p:cNvSpPr>
              <p:nvPr/>
            </p:nvSpPr>
            <p:spPr bwMode="auto">
              <a:xfrm>
                <a:off x="5167" y="1916"/>
                <a:ext cx="260" cy="0"/>
              </a:xfrm>
              <a:prstGeom prst="line">
                <a:avLst/>
              </a:prstGeom>
              <a:noFill/>
              <a:ln w="57150">
                <a:solidFill>
                  <a:srgbClr val="00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070" name="Line 35"/>
              <p:cNvSpPr>
                <a:spLocks noChangeShapeType="1"/>
              </p:cNvSpPr>
              <p:nvPr/>
            </p:nvSpPr>
            <p:spPr bwMode="auto">
              <a:xfrm>
                <a:off x="4594" y="1895"/>
                <a:ext cx="259" cy="0"/>
              </a:xfrm>
              <a:prstGeom prst="line">
                <a:avLst/>
              </a:prstGeom>
              <a:noFill/>
              <a:ln w="57150">
                <a:solidFill>
                  <a:srgbClr val="00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071" name="Line 36"/>
              <p:cNvSpPr>
                <a:spLocks noChangeShapeType="1"/>
              </p:cNvSpPr>
              <p:nvPr/>
            </p:nvSpPr>
            <p:spPr bwMode="auto">
              <a:xfrm>
                <a:off x="4875" y="2282"/>
                <a:ext cx="259" cy="0"/>
              </a:xfrm>
              <a:prstGeom prst="line">
                <a:avLst/>
              </a:prstGeom>
              <a:noFill/>
              <a:ln w="57150">
                <a:solidFill>
                  <a:srgbClr val="00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072" name="Text Box 37"/>
              <p:cNvSpPr txBox="1">
                <a:spLocks noChangeArrowheads="1"/>
              </p:cNvSpPr>
              <p:nvPr/>
            </p:nvSpPr>
            <p:spPr bwMode="auto">
              <a:xfrm>
                <a:off x="4805" y="2259"/>
                <a:ext cx="404"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sz="2400" b="0">
                    <a:solidFill>
                      <a:schemeClr val="bg1"/>
                    </a:solidFill>
                  </a:rPr>
                  <a:t>100</a:t>
                </a:r>
              </a:p>
            </p:txBody>
          </p:sp>
          <p:sp>
            <p:nvSpPr>
              <p:cNvPr id="44073" name="Text Box 38"/>
              <p:cNvSpPr txBox="1">
                <a:spLocks noChangeArrowheads="1"/>
              </p:cNvSpPr>
              <p:nvPr/>
            </p:nvSpPr>
            <p:spPr bwMode="auto">
              <a:xfrm>
                <a:off x="5125" y="1878"/>
                <a:ext cx="404"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sz="2400" b="0">
                    <a:solidFill>
                      <a:schemeClr val="bg1"/>
                    </a:solidFill>
                  </a:rPr>
                  <a:t>101</a:t>
                </a:r>
              </a:p>
            </p:txBody>
          </p:sp>
          <p:sp>
            <p:nvSpPr>
              <p:cNvPr id="44074" name="Text Box 39"/>
              <p:cNvSpPr txBox="1">
                <a:spLocks noChangeArrowheads="1"/>
              </p:cNvSpPr>
              <p:nvPr/>
            </p:nvSpPr>
            <p:spPr bwMode="auto">
              <a:xfrm>
                <a:off x="4540" y="1878"/>
                <a:ext cx="404"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sz="2400" b="0">
                    <a:solidFill>
                      <a:schemeClr val="bg1"/>
                    </a:solidFill>
                  </a:rPr>
                  <a:t>110</a:t>
                </a:r>
              </a:p>
            </p:txBody>
          </p:sp>
          <p:sp>
            <p:nvSpPr>
              <p:cNvPr id="44075" name="Text Box 40"/>
              <p:cNvSpPr txBox="1">
                <a:spLocks noChangeArrowheads="1"/>
              </p:cNvSpPr>
              <p:nvPr/>
            </p:nvSpPr>
            <p:spPr bwMode="auto">
              <a:xfrm>
                <a:off x="4806" y="1477"/>
                <a:ext cx="404"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sz="2400" b="0">
                    <a:solidFill>
                      <a:schemeClr val="bg1"/>
                    </a:solidFill>
                  </a:rPr>
                  <a:t>111</a:t>
                </a:r>
              </a:p>
            </p:txBody>
          </p:sp>
        </p:grpSp>
        <p:sp>
          <p:nvSpPr>
            <p:cNvPr id="44059" name="Rectangle 41"/>
            <p:cNvSpPr>
              <a:spLocks noChangeArrowheads="1"/>
            </p:cNvSpPr>
            <p:nvPr/>
          </p:nvSpPr>
          <p:spPr bwMode="auto">
            <a:xfrm>
              <a:off x="3792" y="1296"/>
              <a:ext cx="1728" cy="1536"/>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400" b="0"/>
            </a:p>
          </p:txBody>
        </p:sp>
      </p:grpSp>
      <p:pic>
        <p:nvPicPr>
          <p:cNvPr id="44050" name="Picture 42"/>
          <p:cNvPicPr>
            <a:picLocks noChangeAspect="1" noChangeArrowheads="1"/>
          </p:cNvPicPr>
          <p:nvPr/>
        </p:nvPicPr>
        <p:blipFill>
          <a:blip r:embed="rId6">
            <a:extLst>
              <a:ext uri="{28A0092B-C50C-407E-A947-70E740481C1C}">
                <a14:useLocalDpi xmlns:a14="http://schemas.microsoft.com/office/drawing/2010/main" xmlns="" val="0"/>
              </a:ext>
            </a:extLst>
          </a:blip>
          <a:srcRect l="50511" t="14137" r="21339" b="75145"/>
          <a:stretch>
            <a:fillRect/>
          </a:stretch>
        </p:blipFill>
        <p:spPr bwMode="auto">
          <a:xfrm>
            <a:off x="2590800" y="1828800"/>
            <a:ext cx="19812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sp>
        <p:nvSpPr>
          <p:cNvPr id="19499" name="Text Box 43"/>
          <p:cNvSpPr txBox="1">
            <a:spLocks noChangeArrowheads="1"/>
          </p:cNvSpPr>
          <p:nvPr/>
        </p:nvSpPr>
        <p:spPr bwMode="auto">
          <a:xfrm>
            <a:off x="2730500" y="990600"/>
            <a:ext cx="1573213" cy="579438"/>
          </a:xfrm>
          <a:prstGeom prst="rect">
            <a:avLst/>
          </a:prstGeom>
          <a:noFill/>
          <a:ln w="9525">
            <a:noFill/>
            <a:miter lim="800000"/>
            <a:headEnd/>
            <a:tailEnd/>
          </a:ln>
          <a:effectLst/>
        </p:spPr>
        <p:txBody>
          <a:bodyPr wrap="none">
            <a:spAutoFit/>
          </a:bodyPr>
          <a:lstStyle/>
          <a:p>
            <a:pPr eaLnBrk="0" hangingPunct="0">
              <a:defRPr/>
            </a:pPr>
            <a:r>
              <a:rPr lang="en-US" sz="3200" b="0">
                <a:solidFill>
                  <a:srgbClr val="FFFF00"/>
                </a:solidFill>
                <a:effectLst>
                  <a:outerShdw blurRad="38100" dist="38100" dir="2700000" algn="tl">
                    <a:srgbClr val="000000"/>
                  </a:outerShdw>
                </a:effectLst>
              </a:rPr>
              <a:t>2 Qubits</a:t>
            </a:r>
          </a:p>
        </p:txBody>
      </p:sp>
      <p:sp>
        <p:nvSpPr>
          <p:cNvPr id="19500" name="Text Box 44"/>
          <p:cNvSpPr txBox="1">
            <a:spLocks noChangeArrowheads="1"/>
          </p:cNvSpPr>
          <p:nvPr/>
        </p:nvSpPr>
        <p:spPr bwMode="auto">
          <a:xfrm>
            <a:off x="6096000" y="792163"/>
            <a:ext cx="1573213" cy="579437"/>
          </a:xfrm>
          <a:prstGeom prst="rect">
            <a:avLst/>
          </a:prstGeom>
          <a:noFill/>
          <a:ln w="9525">
            <a:noFill/>
            <a:miter lim="800000"/>
            <a:headEnd/>
            <a:tailEnd/>
          </a:ln>
          <a:effectLst/>
        </p:spPr>
        <p:txBody>
          <a:bodyPr wrap="none">
            <a:spAutoFit/>
          </a:bodyPr>
          <a:lstStyle/>
          <a:p>
            <a:pPr eaLnBrk="0" hangingPunct="0">
              <a:defRPr/>
            </a:pPr>
            <a:r>
              <a:rPr lang="en-US" sz="3200" b="0">
                <a:solidFill>
                  <a:srgbClr val="FFFF00"/>
                </a:solidFill>
                <a:effectLst>
                  <a:outerShdw blurRad="38100" dist="38100" dir="2700000" algn="tl">
                    <a:srgbClr val="000000"/>
                  </a:outerShdw>
                </a:effectLst>
              </a:rPr>
              <a:t>3 Qubits</a:t>
            </a:r>
          </a:p>
        </p:txBody>
      </p:sp>
      <p:pic>
        <p:nvPicPr>
          <p:cNvPr id="44053" name="Picture 45"/>
          <p:cNvPicPr>
            <a:picLocks noChangeAspect="1" noChangeArrowheads="1"/>
          </p:cNvPicPr>
          <p:nvPr/>
        </p:nvPicPr>
        <p:blipFill>
          <a:blip r:embed="rId7">
            <a:extLst>
              <a:ext uri="{28A0092B-C50C-407E-A947-70E740481C1C}">
                <a14:useLocalDpi xmlns:a14="http://schemas.microsoft.com/office/drawing/2010/main" xmlns="" val="0"/>
              </a:ext>
            </a:extLst>
          </a:blip>
          <a:srcRect l="30157" t="16208" r="15155" b="75592"/>
          <a:stretch>
            <a:fillRect/>
          </a:stretch>
        </p:blipFill>
        <p:spPr bwMode="auto">
          <a:xfrm>
            <a:off x="4953000" y="5029200"/>
            <a:ext cx="40386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54" name="Line 46"/>
          <p:cNvSpPr>
            <a:spLocks noChangeShapeType="1"/>
          </p:cNvSpPr>
          <p:nvPr/>
        </p:nvSpPr>
        <p:spPr bwMode="auto">
          <a:xfrm flipH="1">
            <a:off x="2286000" y="990600"/>
            <a:ext cx="23813" cy="5562600"/>
          </a:xfrm>
          <a:prstGeom prst="line">
            <a:avLst/>
          </a:prstGeom>
          <a:noFill/>
          <a:ln w="28575">
            <a:solidFill>
              <a:srgbClr val="00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055" name="Line 47"/>
          <p:cNvSpPr>
            <a:spLocks noChangeShapeType="1"/>
          </p:cNvSpPr>
          <p:nvPr/>
        </p:nvSpPr>
        <p:spPr bwMode="auto">
          <a:xfrm>
            <a:off x="4876800" y="1066800"/>
            <a:ext cx="0" cy="5638800"/>
          </a:xfrm>
          <a:prstGeom prst="line">
            <a:avLst/>
          </a:prstGeom>
          <a:noFill/>
          <a:ln w="28575">
            <a:solidFill>
              <a:srgbClr val="00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056" name="Text Box 50"/>
          <p:cNvSpPr txBox="1">
            <a:spLocks noChangeArrowheads="1"/>
          </p:cNvSpPr>
          <p:nvPr/>
        </p:nvSpPr>
        <p:spPr bwMode="auto">
          <a:xfrm>
            <a:off x="685800" y="76200"/>
            <a:ext cx="8229600"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r>
              <a:rPr lang="en-US" sz="2400">
                <a:solidFill>
                  <a:schemeClr val="bg1"/>
                </a:solidFill>
              </a:rPr>
              <a:t>Homo-nuclear spins having different Chemical shifts (Larmor frequencies) also form multi-qubit systems</a:t>
            </a:r>
          </a:p>
          <a:p>
            <a:pPr eaLnBrk="1" hangingPunct="1"/>
            <a:endParaRPr lang="en-US" sz="2400" b="0">
              <a:solidFill>
                <a:schemeClr val="bg1"/>
              </a:solidFill>
            </a:endParaRPr>
          </a:p>
        </p:txBody>
      </p:sp>
      <p:sp>
        <p:nvSpPr>
          <p:cNvPr id="44057"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eaLnBrk="1" hangingPunct="1"/>
            <a:endParaRPr lang="en-US" sz="1400" b="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563</TotalTime>
  <Words>4720</Words>
  <Application>Microsoft Macintosh PowerPoint</Application>
  <PresentationFormat>On-screen Show (4:3)</PresentationFormat>
  <Paragraphs>825</Paragraphs>
  <Slides>73</Slides>
  <Notes>48</Notes>
  <HiddenSlides>0</HiddenSlides>
  <MMClips>0</MMClips>
  <ScaleCrop>false</ScaleCrop>
  <HeadingPairs>
    <vt:vector size="6" baseType="variant">
      <vt:variant>
        <vt:lpstr>Theme</vt:lpstr>
      </vt:variant>
      <vt:variant>
        <vt:i4>9</vt:i4>
      </vt:variant>
      <vt:variant>
        <vt:lpstr>Embedded OLE Servers</vt:lpstr>
      </vt:variant>
      <vt:variant>
        <vt:i4>2</vt:i4>
      </vt:variant>
      <vt:variant>
        <vt:lpstr>Slide Titles</vt:lpstr>
      </vt:variant>
      <vt:variant>
        <vt:i4>73</vt:i4>
      </vt:variant>
    </vt:vector>
  </HeadingPairs>
  <TitlesOfParts>
    <vt:vector size="84" baseType="lpstr">
      <vt:lpstr>Default Design</vt:lpstr>
      <vt:lpstr>1_Default Design</vt:lpstr>
      <vt:lpstr>1_Office Theme</vt:lpstr>
      <vt:lpstr>2_Default Design</vt:lpstr>
      <vt:lpstr>2_Office Theme</vt:lpstr>
      <vt:lpstr>3_Default Design</vt:lpstr>
      <vt:lpstr>4_Default Design</vt:lpstr>
      <vt:lpstr>Office Theme</vt:lpstr>
      <vt:lpstr>3_Office Theme</vt:lpstr>
      <vt:lpstr>Slide</vt:lpstr>
      <vt:lpstr>Clip</vt:lpstr>
      <vt:lpstr>Slide 1</vt:lpstr>
      <vt:lpstr>Slide 2</vt:lpstr>
      <vt:lpstr>Slide 3</vt:lpstr>
      <vt:lpstr>Slide 4</vt:lpstr>
      <vt:lpstr>Why NMR?</vt:lpstr>
      <vt:lpstr>Slide 6</vt:lpstr>
      <vt:lpstr>Slide 7</vt:lpstr>
      <vt:lpstr>Slide 8</vt:lpstr>
      <vt:lpstr>Slide 9</vt:lpstr>
      <vt:lpstr>Slide 10</vt:lpstr>
      <vt:lpstr>Pseudo-Pure State</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anil kumar</dc:creator>
  <cp:lastModifiedBy>anil kumar</cp:lastModifiedBy>
  <cp:revision>56</cp:revision>
  <dcterms:created xsi:type="dcterms:W3CDTF">2006-08-16T00:00:00Z</dcterms:created>
  <dcterms:modified xsi:type="dcterms:W3CDTF">2015-12-08T10:01:50Z</dcterms:modified>
</cp:coreProperties>
</file>