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9" r:id="rId1"/>
  </p:sldMasterIdLst>
  <p:notesMasterIdLst>
    <p:notesMasterId r:id="rId24"/>
  </p:notesMasterIdLst>
  <p:sldIdLst>
    <p:sldId id="256" r:id="rId2"/>
    <p:sldId id="257" r:id="rId3"/>
    <p:sldId id="285" r:id="rId4"/>
    <p:sldId id="286" r:id="rId5"/>
    <p:sldId id="287" r:id="rId6"/>
    <p:sldId id="288" r:id="rId7"/>
    <p:sldId id="260" r:id="rId8"/>
    <p:sldId id="283" r:id="rId9"/>
    <p:sldId id="259" r:id="rId10"/>
    <p:sldId id="297" r:id="rId11"/>
    <p:sldId id="298" r:id="rId12"/>
    <p:sldId id="263" r:id="rId13"/>
    <p:sldId id="284" r:id="rId14"/>
    <p:sldId id="290" r:id="rId15"/>
    <p:sldId id="299" r:id="rId16"/>
    <p:sldId id="300" r:id="rId17"/>
    <p:sldId id="270" r:id="rId18"/>
    <p:sldId id="267" r:id="rId19"/>
    <p:sldId id="274" r:id="rId20"/>
    <p:sldId id="275" r:id="rId21"/>
    <p:sldId id="281" r:id="rId22"/>
    <p:sldId id="27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5" autoAdjust="0"/>
    <p:restoredTop sz="65745" autoAdjust="0"/>
  </p:normalViewPr>
  <p:slideViewPr>
    <p:cSldViewPr>
      <p:cViewPr>
        <p:scale>
          <a:sx n="80" d="100"/>
          <a:sy n="80" d="100"/>
        </p:scale>
        <p:origin x="-103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wmf"/><Relationship Id="rId1" Type="http://schemas.openxmlformats.org/officeDocument/2006/relationships/image" Target="../media/image22.wmf"/><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emf"/><Relationship Id="rId1" Type="http://schemas.openxmlformats.org/officeDocument/2006/relationships/image" Target="../media/image28.emf"/><Relationship Id="rId5" Type="http://schemas.openxmlformats.org/officeDocument/2006/relationships/image" Target="../media/image31.emf"/><Relationship Id="rId4" Type="http://schemas.openxmlformats.org/officeDocument/2006/relationships/image" Target="../media/image19.e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39.emf"/><Relationship Id="rId3" Type="http://schemas.openxmlformats.org/officeDocument/2006/relationships/image" Target="../media/image34.emf"/><Relationship Id="rId7" Type="http://schemas.openxmlformats.org/officeDocument/2006/relationships/image" Target="../media/image38.emf"/><Relationship Id="rId2" Type="http://schemas.openxmlformats.org/officeDocument/2006/relationships/image" Target="../media/image33.wmf"/><Relationship Id="rId1" Type="http://schemas.openxmlformats.org/officeDocument/2006/relationships/image" Target="../media/image32.wmf"/><Relationship Id="rId6" Type="http://schemas.openxmlformats.org/officeDocument/2006/relationships/image" Target="../media/image37.emf"/><Relationship Id="rId5" Type="http://schemas.openxmlformats.org/officeDocument/2006/relationships/image" Target="../media/image36.emf"/><Relationship Id="rId4" Type="http://schemas.openxmlformats.org/officeDocument/2006/relationships/image" Target="../media/image35.e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51.emf"/><Relationship Id="rId3" Type="http://schemas.openxmlformats.org/officeDocument/2006/relationships/image" Target="../media/image35.emf"/><Relationship Id="rId7" Type="http://schemas.openxmlformats.org/officeDocument/2006/relationships/image" Target="../media/image50.emf"/><Relationship Id="rId2" Type="http://schemas.openxmlformats.org/officeDocument/2006/relationships/image" Target="../media/image34.emf"/><Relationship Id="rId1" Type="http://schemas.openxmlformats.org/officeDocument/2006/relationships/image" Target="../media/image46.emf"/><Relationship Id="rId6" Type="http://schemas.openxmlformats.org/officeDocument/2006/relationships/image" Target="../media/image49.emf"/><Relationship Id="rId11" Type="http://schemas.openxmlformats.org/officeDocument/2006/relationships/image" Target="../media/image54.emf"/><Relationship Id="rId5" Type="http://schemas.openxmlformats.org/officeDocument/2006/relationships/image" Target="../media/image48.emf"/><Relationship Id="rId10" Type="http://schemas.openxmlformats.org/officeDocument/2006/relationships/image" Target="../media/image53.emf"/><Relationship Id="rId4" Type="http://schemas.openxmlformats.org/officeDocument/2006/relationships/image" Target="../media/image47.emf"/><Relationship Id="rId9" Type="http://schemas.openxmlformats.org/officeDocument/2006/relationships/image" Target="../media/image5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9294DF-1671-43C5-A1ED-92D564816694}" type="datetimeFigureOut">
              <a:rPr lang="en-IN" smtClean="0"/>
              <a:pPr/>
              <a:t>08-12-2015</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0ED80D-36A7-41DD-A78B-628FF2D1D0D1}" type="slidenum">
              <a:rPr lang="en-IN" smtClean="0"/>
              <a:pPr/>
              <a:t>‹#›</a:t>
            </a:fld>
            <a:endParaRPr lang="en-IN"/>
          </a:p>
        </p:txBody>
      </p:sp>
    </p:spTree>
    <p:extLst>
      <p:ext uri="{BB962C8B-B14F-4D97-AF65-F5344CB8AC3E}">
        <p14:creationId xmlns:p14="http://schemas.microsoft.com/office/powerpoint/2010/main" val="2809422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E0ED80D-36A7-41DD-A78B-628FF2D1D0D1}" type="slidenum">
              <a:rPr lang="en-IN" smtClean="0"/>
              <a:pPr/>
              <a:t>1</a:t>
            </a:fld>
            <a:endParaRPr lang="en-I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E0ED80D-36A7-41DD-A78B-628FF2D1D0D1}" type="slidenum">
              <a:rPr lang="en-IN" smtClean="0"/>
              <a:pPr/>
              <a:t>10</a:t>
            </a:fld>
            <a:endParaRPr lang="en-I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sz="1200" b="0" u="sng"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E0ED80D-36A7-41DD-A78B-628FF2D1D0D1}" type="slidenum">
              <a:rPr lang="en-IN" smtClean="0"/>
              <a:pPr/>
              <a:t>11</a:t>
            </a:fld>
            <a:endParaRPr lang="en-I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E0ED80D-36A7-41DD-A78B-628FF2D1D0D1}" type="slidenum">
              <a:rPr lang="en-IN" smtClean="0"/>
              <a:pPr/>
              <a:t>12</a:t>
            </a:fld>
            <a:endParaRPr lang="en-I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E0ED80D-36A7-41DD-A78B-628FF2D1D0D1}" type="slidenum">
              <a:rPr lang="en-IN" smtClean="0"/>
              <a:pPr/>
              <a:t>13</a:t>
            </a:fld>
            <a:endParaRPr lang="en-I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E0ED80D-36A7-41DD-A78B-628FF2D1D0D1}" type="slidenum">
              <a:rPr lang="en-IN" smtClean="0"/>
              <a:pPr/>
              <a:t>14</a:t>
            </a:fld>
            <a:endParaRPr lang="en-I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dirty="0" smtClean="0">
                <a:latin typeface="Times New Roman" pitchFamily="18" charset="0"/>
                <a:cs typeface="Times New Roman" pitchFamily="18" charset="0"/>
              </a:rPr>
              <a:t>There are</a:t>
            </a:r>
            <a:r>
              <a:rPr lang="en-IN" sz="1200" baseline="0" dirty="0" smtClean="0">
                <a:latin typeface="Times New Roman" pitchFamily="18" charset="0"/>
                <a:cs typeface="Times New Roman" pitchFamily="18" charset="0"/>
              </a:rPr>
              <a:t> the assumptions that </a:t>
            </a:r>
            <a:endParaRPr lang="en-IN" dirty="0"/>
          </a:p>
        </p:txBody>
      </p:sp>
      <p:sp>
        <p:nvSpPr>
          <p:cNvPr id="4" name="Slide Number Placeholder 3"/>
          <p:cNvSpPr>
            <a:spLocks noGrp="1"/>
          </p:cNvSpPr>
          <p:nvPr>
            <p:ph type="sldNum" sz="quarter" idx="10"/>
          </p:nvPr>
        </p:nvSpPr>
        <p:spPr/>
        <p:txBody>
          <a:bodyPr/>
          <a:lstStyle/>
          <a:p>
            <a:fld id="{7E0ED80D-36A7-41DD-A78B-628FF2D1D0D1}" type="slidenum">
              <a:rPr lang="en-IN" smtClean="0"/>
              <a:pPr/>
              <a:t>15</a:t>
            </a:fld>
            <a:endParaRPr lang="en-I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E0ED80D-36A7-41DD-A78B-628FF2D1D0D1}" type="slidenum">
              <a:rPr lang="en-IN" smtClean="0"/>
              <a:pPr/>
              <a:t>16</a:t>
            </a:fld>
            <a:endParaRPr lang="en-I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IN" dirty="0"/>
          </a:p>
        </p:txBody>
      </p:sp>
      <p:sp>
        <p:nvSpPr>
          <p:cNvPr id="4" name="Slide Number Placeholder 3"/>
          <p:cNvSpPr>
            <a:spLocks noGrp="1"/>
          </p:cNvSpPr>
          <p:nvPr>
            <p:ph type="sldNum" sz="quarter" idx="10"/>
          </p:nvPr>
        </p:nvSpPr>
        <p:spPr/>
        <p:txBody>
          <a:bodyPr/>
          <a:lstStyle/>
          <a:p>
            <a:fld id="{7E0ED80D-36A7-41DD-A78B-628FF2D1D0D1}" type="slidenum">
              <a:rPr lang="en-IN" smtClean="0"/>
              <a:pPr/>
              <a:t>17</a:t>
            </a:fld>
            <a:endParaRPr lang="en-I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E0ED80D-36A7-41DD-A78B-628FF2D1D0D1}" type="slidenum">
              <a:rPr lang="en-IN" smtClean="0"/>
              <a:pPr/>
              <a:t>18</a:t>
            </a:fld>
            <a:endParaRPr lang="en-I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57200" marR="0" indent="-457200" algn="l" defTabSz="914400" rtl="0" eaLnBrk="1" fontAlgn="auto" latinLnBrk="0" hangingPunct="1">
              <a:lnSpc>
                <a:spcPct val="100000"/>
              </a:lnSpc>
              <a:spcBef>
                <a:spcPts val="0"/>
              </a:spcBef>
              <a:spcAft>
                <a:spcPts val="0"/>
              </a:spcAft>
              <a:buClrTx/>
              <a:buSzTx/>
              <a:buFontTx/>
              <a:buNone/>
              <a:tabLst/>
              <a:defRPr/>
            </a:pPr>
            <a:endParaRPr lang="en-US" dirty="0" smtClean="0">
              <a:effectLst/>
            </a:endParaRPr>
          </a:p>
        </p:txBody>
      </p:sp>
      <p:sp>
        <p:nvSpPr>
          <p:cNvPr id="4" name="Slide Number Placeholder 3"/>
          <p:cNvSpPr>
            <a:spLocks noGrp="1"/>
          </p:cNvSpPr>
          <p:nvPr>
            <p:ph type="sldNum" sz="quarter" idx="10"/>
          </p:nvPr>
        </p:nvSpPr>
        <p:spPr/>
        <p:txBody>
          <a:bodyPr/>
          <a:lstStyle/>
          <a:p>
            <a:fld id="{7E0ED80D-36A7-41DD-A78B-628FF2D1D0D1}" type="slidenum">
              <a:rPr lang="en-IN" smtClean="0"/>
              <a:pPr/>
              <a:t>19</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E0ED80D-36A7-41DD-A78B-628FF2D1D0D1}" type="slidenum">
              <a:rPr lang="en-IN" smtClean="0"/>
              <a:pPr/>
              <a:t>2</a:t>
            </a:fld>
            <a:endParaRPr lang="en-I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57200" indent="-457200">
              <a:buNone/>
            </a:pPr>
            <a:endParaRPr lang="en-US" sz="1200"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7E0ED80D-36A7-41DD-A78B-628FF2D1D0D1}" type="slidenum">
              <a:rPr lang="en-IN" smtClean="0"/>
              <a:pPr/>
              <a:t>20</a:t>
            </a:fld>
            <a:endParaRPr lang="en-I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E0ED80D-36A7-41DD-A78B-628FF2D1D0D1}" type="slidenum">
              <a:rPr lang="en-IN" smtClean="0"/>
              <a:pPr/>
              <a:t>22</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352E6A-EE4C-4DA7-9D8F-7EEB9FC2F8D9}" type="slidenum">
              <a:rPr lang="en-US" smtClean="0"/>
              <a:pPr/>
              <a:t>3</a:t>
            </a:fld>
            <a:endParaRPr lang="en-US"/>
          </a:p>
        </p:txBody>
      </p:sp>
    </p:spTree>
    <p:extLst>
      <p:ext uri="{BB962C8B-B14F-4D97-AF65-F5344CB8AC3E}">
        <p14:creationId xmlns:p14="http://schemas.microsoft.com/office/powerpoint/2010/main" val="3969109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352E6A-EE4C-4DA7-9D8F-7EEB9FC2F8D9}" type="slidenum">
              <a:rPr lang="en-US" smtClean="0"/>
              <a:pPr/>
              <a:t>4</a:t>
            </a:fld>
            <a:endParaRPr lang="en-US"/>
          </a:p>
        </p:txBody>
      </p:sp>
    </p:spTree>
    <p:extLst>
      <p:ext uri="{BB962C8B-B14F-4D97-AF65-F5344CB8AC3E}">
        <p14:creationId xmlns:p14="http://schemas.microsoft.com/office/powerpoint/2010/main" val="1123474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352E6A-EE4C-4DA7-9D8F-7EEB9FC2F8D9}" type="slidenum">
              <a:rPr lang="en-US" smtClean="0"/>
              <a:pPr/>
              <a:t>5</a:t>
            </a:fld>
            <a:endParaRPr lang="en-US"/>
          </a:p>
        </p:txBody>
      </p:sp>
    </p:spTree>
    <p:extLst>
      <p:ext uri="{BB962C8B-B14F-4D97-AF65-F5344CB8AC3E}">
        <p14:creationId xmlns:p14="http://schemas.microsoft.com/office/powerpoint/2010/main" val="2126455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352E6A-EE4C-4DA7-9D8F-7EEB9FC2F8D9}" type="slidenum">
              <a:rPr lang="en-US" smtClean="0"/>
              <a:pPr/>
              <a:t>6</a:t>
            </a:fld>
            <a:endParaRPr lang="en-US"/>
          </a:p>
        </p:txBody>
      </p:sp>
    </p:spTree>
    <p:extLst>
      <p:ext uri="{BB962C8B-B14F-4D97-AF65-F5344CB8AC3E}">
        <p14:creationId xmlns:p14="http://schemas.microsoft.com/office/powerpoint/2010/main" val="1881997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E0ED80D-36A7-41DD-A78B-628FF2D1D0D1}" type="slidenum">
              <a:rPr lang="en-IN" smtClean="0"/>
              <a:pPr/>
              <a:t>7</a:t>
            </a:fld>
            <a:endParaRPr lang="en-I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E0ED80D-36A7-41DD-A78B-628FF2D1D0D1}" type="slidenum">
              <a:rPr lang="en-IN" smtClean="0"/>
              <a:pPr/>
              <a:t>8</a:t>
            </a:fld>
            <a:endParaRPr lang="en-I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E0ED80D-36A7-41DD-A78B-628FF2D1D0D1}" type="slidenum">
              <a:rPr lang="en-IN" smtClean="0"/>
              <a:pPr/>
              <a:t>9</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BBC50E51-587E-4DD8-B8E1-F44056DF1D70}" type="datetime1">
              <a:rPr lang="en-IN" smtClean="0"/>
              <a:pPr/>
              <a:t>08-12-2015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8AC8022-C464-4C71-BACC-1A1EFA972B65}" type="slidenum">
              <a:rPr lang="en-IN" smtClean="0"/>
              <a:pPr/>
              <a:t>‹#›</a:t>
            </a:fld>
            <a:endParaRPr lang="en-IN"/>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BBC50E51-587E-4DD8-B8E1-F44056DF1D70}" type="datetime1">
              <a:rPr lang="en-IN" smtClean="0"/>
              <a:pPr/>
              <a:t>08-12-2015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8AC8022-C464-4C71-BACC-1A1EFA972B65}" type="slidenum">
              <a:rPr lang="en-IN" smtClean="0"/>
              <a:pPr/>
              <a:t>‹#›</a:t>
            </a:fld>
            <a:endParaRPr lang="en-IN"/>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BC50E51-587E-4DD8-B8E1-F44056DF1D70}" type="datetime1">
              <a:rPr lang="en-IN" smtClean="0"/>
              <a:pPr/>
              <a:t>08-12-2015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8AC8022-C464-4C71-BACC-1A1EFA972B65}" type="slidenum">
              <a:rPr lang="en-IN" smtClean="0"/>
              <a:pPr/>
              <a:t>‹#›</a:t>
            </a:fld>
            <a:endParaRPr lang="en-IN"/>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BBC50E51-587E-4DD8-B8E1-F44056DF1D70}" type="datetime1">
              <a:rPr lang="en-IN" smtClean="0"/>
              <a:pPr/>
              <a:t>08-12-2015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8AC8022-C464-4C71-BACC-1A1EFA972B65}" type="slidenum">
              <a:rPr lang="en-IN" smtClean="0"/>
              <a:pPr/>
              <a:t>‹#›</a:t>
            </a:fld>
            <a:endParaRPr lang="en-IN"/>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BC50E51-587E-4DD8-B8E1-F44056DF1D70}" type="datetime1">
              <a:rPr lang="en-IN" smtClean="0"/>
              <a:pPr/>
              <a:t>08-12-2015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8AC8022-C464-4C71-BACC-1A1EFA972B65}" type="slidenum">
              <a:rPr lang="en-IN" smtClean="0"/>
              <a:pPr/>
              <a:t>‹#›</a:t>
            </a:fld>
            <a:endParaRPr lang="en-IN"/>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BBC50E51-587E-4DD8-B8E1-F44056DF1D70}" type="datetime1">
              <a:rPr lang="en-IN" smtClean="0"/>
              <a:pPr/>
              <a:t>08-12-2015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8AC8022-C464-4C71-BACC-1A1EFA972B65}" type="slidenum">
              <a:rPr lang="en-IN" smtClean="0"/>
              <a:pPr/>
              <a:t>‹#›</a:t>
            </a:fld>
            <a:endParaRPr lang="en-IN"/>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BBC50E51-587E-4DD8-B8E1-F44056DF1D70}" type="datetime1">
              <a:rPr lang="en-IN" smtClean="0"/>
              <a:pPr/>
              <a:t>08-12-2015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58AC8022-C464-4C71-BACC-1A1EFA972B65}" type="slidenum">
              <a:rPr lang="en-IN" smtClean="0"/>
              <a:pPr/>
              <a:t>‹#›</a:t>
            </a:fld>
            <a:endParaRPr lang="en-IN"/>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Date Placeholder 2"/>
          <p:cNvSpPr>
            <a:spLocks noGrp="1"/>
          </p:cNvSpPr>
          <p:nvPr>
            <p:ph type="dt" sz="half" idx="10"/>
          </p:nvPr>
        </p:nvSpPr>
        <p:spPr/>
        <p:txBody>
          <a:bodyPr/>
          <a:lstStyle/>
          <a:p>
            <a:fld id="{BBC50E51-587E-4DD8-B8E1-F44056DF1D70}" type="datetime1">
              <a:rPr lang="en-IN" smtClean="0"/>
              <a:pPr/>
              <a:t>08-12-2015</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8AC8022-C464-4C71-BACC-1A1EFA972B65}" type="slidenum">
              <a:rPr lang="en-IN" smtClean="0"/>
              <a:pPr/>
              <a:t>‹#›</a:t>
            </a:fld>
            <a:endParaRPr lang="en-IN"/>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C50E51-587E-4DD8-B8E1-F44056DF1D70}" type="datetime1">
              <a:rPr lang="en-IN" smtClean="0"/>
              <a:pPr/>
              <a:t>08-12-2015</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58AC8022-C464-4C71-BACC-1A1EFA972B65}" type="slidenum">
              <a:rPr lang="en-IN" smtClean="0"/>
              <a:pPr/>
              <a:t>‹#›</a:t>
            </a:fld>
            <a:endParaRPr lang="en-IN"/>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BC50E51-587E-4DD8-B8E1-F44056DF1D70}" type="datetime1">
              <a:rPr lang="en-IN" smtClean="0"/>
              <a:pPr/>
              <a:t>08-12-2015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8AC8022-C464-4C71-BACC-1A1EFA972B65}" type="slidenum">
              <a:rPr lang="en-IN" smtClean="0"/>
              <a:pPr/>
              <a:t>‹#›</a:t>
            </a:fld>
            <a:endParaRPr lang="en-IN"/>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プレースホルダーまでドラッグするかアイコンをクリックして図を追加</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BC50E51-587E-4DD8-B8E1-F44056DF1D70}" type="datetime1">
              <a:rPr lang="en-IN" smtClean="0"/>
              <a:pPr/>
              <a:t>08-12-2015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8AC8022-C464-4C71-BACC-1A1EFA972B65}" type="slidenum">
              <a:rPr lang="en-IN" smtClean="0"/>
              <a:pPr/>
              <a:t>‹#›</a:t>
            </a:fld>
            <a:endParaRPr lang="en-IN"/>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BBC50E51-587E-4DD8-B8E1-F44056DF1D70}" type="datetime1">
              <a:rPr lang="en-IN" smtClean="0"/>
              <a:pPr/>
              <a:t>08-12-2015</a:t>
            </a:fld>
            <a:endParaRPr lang="en-IN"/>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IN"/>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58AC8022-C464-4C71-BACC-1A1EFA972B65}"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hf sldNum="0" hdr="0" ftr="0" dt="0"/>
  <p:txStyles>
    <p:titleStyle>
      <a:lvl1pPr algn="l" defTabSz="914400" rtl="0" eaLnBrk="1" latinLnBrk="0" hangingPunct="1">
        <a:spcBef>
          <a:spcPct val="0"/>
        </a:spcBef>
        <a:buNone/>
        <a:defRPr kumimoji="1"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kumimoji="1"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kumimoji="1"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kumimoji="1"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kumimoji="1"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kumimoji="1"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hitrashukla07@gmail.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8.w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notesSlide" Target="../notesSlides/notesSlide13.xml"/><Relationship Id="rId7" Type="http://schemas.openxmlformats.org/officeDocument/2006/relationships/image" Target="../media/image7.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0.jpeg"/><Relationship Id="rId5" Type="http://schemas.openxmlformats.org/officeDocument/2006/relationships/image" Target="../media/image19.emf"/><Relationship Id="rId4" Type="http://schemas.openxmlformats.org/officeDocument/2006/relationships/oleObject" Target="../embeddings/oleObject1.bin"/><Relationship Id="rId9"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1.wmf"/><Relationship Id="rId5" Type="http://schemas.openxmlformats.org/officeDocument/2006/relationships/oleObject" Target="../embeddings/oleObject2.bin"/><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26.emf"/><Relationship Id="rId3" Type="http://schemas.openxmlformats.org/officeDocument/2006/relationships/notesSlide" Target="../notesSlides/notesSlide17.xml"/><Relationship Id="rId7" Type="http://schemas.openxmlformats.org/officeDocument/2006/relationships/image" Target="../media/image23.wmf"/><Relationship Id="rId12"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11" Type="http://schemas.openxmlformats.org/officeDocument/2006/relationships/image" Target="../media/image25.emf"/><Relationship Id="rId5" Type="http://schemas.openxmlformats.org/officeDocument/2006/relationships/image" Target="../media/image22.wmf"/><Relationship Id="rId15" Type="http://schemas.openxmlformats.org/officeDocument/2006/relationships/image" Target="../media/image27.emf"/><Relationship Id="rId10" Type="http://schemas.openxmlformats.org/officeDocument/2006/relationships/oleObject" Target="../embeddings/oleObject6.bin"/><Relationship Id="rId4" Type="http://schemas.openxmlformats.org/officeDocument/2006/relationships/oleObject" Target="../embeddings/oleObject3.bin"/><Relationship Id="rId9" Type="http://schemas.openxmlformats.org/officeDocument/2006/relationships/image" Target="../media/image24.emf"/><Relationship Id="rId14" Type="http://schemas.openxmlformats.org/officeDocument/2006/relationships/oleObject" Target="../embeddings/oleObject8.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11.bin"/><Relationship Id="rId13" Type="http://schemas.openxmlformats.org/officeDocument/2006/relationships/image" Target="../media/image31.emf"/><Relationship Id="rId3" Type="http://schemas.openxmlformats.org/officeDocument/2006/relationships/notesSlide" Target="../notesSlides/notesSlide18.xml"/><Relationship Id="rId7" Type="http://schemas.openxmlformats.org/officeDocument/2006/relationships/image" Target="../media/image29.emf"/><Relationship Id="rId12"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0.bin"/><Relationship Id="rId11" Type="http://schemas.openxmlformats.org/officeDocument/2006/relationships/image" Target="../media/image19.emf"/><Relationship Id="rId5" Type="http://schemas.openxmlformats.org/officeDocument/2006/relationships/image" Target="../media/image28.emf"/><Relationship Id="rId10" Type="http://schemas.openxmlformats.org/officeDocument/2006/relationships/oleObject" Target="../embeddings/oleObject12.bin"/><Relationship Id="rId4" Type="http://schemas.openxmlformats.org/officeDocument/2006/relationships/oleObject" Target="../embeddings/oleObject9.bin"/><Relationship Id="rId9" Type="http://schemas.openxmlformats.org/officeDocument/2006/relationships/image" Target="../media/image30.wmf"/></Relationships>
</file>

<file path=ppt/slides/_rels/slide19.xml.rels><?xml version="1.0" encoding="UTF-8" standalone="yes"?>
<Relationships xmlns="http://schemas.openxmlformats.org/package/2006/relationships"><Relationship Id="rId8" Type="http://schemas.openxmlformats.org/officeDocument/2006/relationships/image" Target="../media/image43.jpeg"/><Relationship Id="rId13" Type="http://schemas.openxmlformats.org/officeDocument/2006/relationships/oleObject" Target="../embeddings/oleObject15.bin"/><Relationship Id="rId18" Type="http://schemas.openxmlformats.org/officeDocument/2006/relationships/image" Target="../media/image35.emf"/><Relationship Id="rId26" Type="http://schemas.openxmlformats.org/officeDocument/2006/relationships/image" Target="../media/image38.emf"/><Relationship Id="rId3" Type="http://schemas.openxmlformats.org/officeDocument/2006/relationships/slideLayout" Target="../slideLayouts/slideLayout2.xml"/><Relationship Id="rId21" Type="http://schemas.openxmlformats.org/officeDocument/2006/relationships/oleObject" Target="../embeddings/oleObject20.bin"/><Relationship Id="rId7" Type="http://schemas.openxmlformats.org/officeDocument/2006/relationships/image" Target="../media/image42.jpeg"/><Relationship Id="rId12" Type="http://schemas.openxmlformats.org/officeDocument/2006/relationships/image" Target="../media/image32.wmf"/><Relationship Id="rId17" Type="http://schemas.openxmlformats.org/officeDocument/2006/relationships/oleObject" Target="../embeddings/oleObject17.bin"/><Relationship Id="rId25" Type="http://schemas.openxmlformats.org/officeDocument/2006/relationships/oleObject" Target="../embeddings/oleObject22.bin"/><Relationship Id="rId2" Type="http://schemas.openxmlformats.org/officeDocument/2006/relationships/tags" Target="../tags/tag1.xml"/><Relationship Id="rId16" Type="http://schemas.openxmlformats.org/officeDocument/2006/relationships/image" Target="../media/image34.emf"/><Relationship Id="rId20" Type="http://schemas.openxmlformats.org/officeDocument/2006/relationships/oleObject" Target="../embeddings/oleObject19.bin"/><Relationship Id="rId1" Type="http://schemas.openxmlformats.org/officeDocument/2006/relationships/vmlDrawing" Target="../drawings/vmlDrawing5.vml"/><Relationship Id="rId6" Type="http://schemas.openxmlformats.org/officeDocument/2006/relationships/image" Target="../media/image41.jpeg"/><Relationship Id="rId11" Type="http://schemas.openxmlformats.org/officeDocument/2006/relationships/oleObject" Target="../embeddings/oleObject14.bin"/><Relationship Id="rId24" Type="http://schemas.openxmlformats.org/officeDocument/2006/relationships/image" Target="../media/image37.emf"/><Relationship Id="rId5" Type="http://schemas.openxmlformats.org/officeDocument/2006/relationships/image" Target="../media/image40.jpeg"/><Relationship Id="rId15" Type="http://schemas.openxmlformats.org/officeDocument/2006/relationships/oleObject" Target="../embeddings/oleObject16.bin"/><Relationship Id="rId23" Type="http://schemas.openxmlformats.org/officeDocument/2006/relationships/oleObject" Target="../embeddings/oleObject21.bin"/><Relationship Id="rId28" Type="http://schemas.openxmlformats.org/officeDocument/2006/relationships/image" Target="../media/image39.emf"/><Relationship Id="rId10" Type="http://schemas.openxmlformats.org/officeDocument/2006/relationships/image" Target="../media/image45.wmf"/><Relationship Id="rId19" Type="http://schemas.openxmlformats.org/officeDocument/2006/relationships/oleObject" Target="../embeddings/oleObject18.bin"/><Relationship Id="rId4" Type="http://schemas.openxmlformats.org/officeDocument/2006/relationships/notesSlide" Target="../notesSlides/notesSlide19.xml"/><Relationship Id="rId9" Type="http://schemas.openxmlformats.org/officeDocument/2006/relationships/image" Target="../media/image44.wmf"/><Relationship Id="rId14" Type="http://schemas.openxmlformats.org/officeDocument/2006/relationships/image" Target="../media/image33.wmf"/><Relationship Id="rId22" Type="http://schemas.openxmlformats.org/officeDocument/2006/relationships/image" Target="../media/image36.emf"/><Relationship Id="rId27" Type="http://schemas.openxmlformats.org/officeDocument/2006/relationships/oleObject" Target="../embeddings/oleObject23.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59.wmf"/><Relationship Id="rId13" Type="http://schemas.openxmlformats.org/officeDocument/2006/relationships/image" Target="../media/image34.emf"/><Relationship Id="rId18" Type="http://schemas.openxmlformats.org/officeDocument/2006/relationships/oleObject" Target="../embeddings/oleObject28.bin"/><Relationship Id="rId26" Type="http://schemas.openxmlformats.org/officeDocument/2006/relationships/image" Target="../media/image51.emf"/><Relationship Id="rId3" Type="http://schemas.openxmlformats.org/officeDocument/2006/relationships/notesSlide" Target="../notesSlides/notesSlide20.xml"/><Relationship Id="rId21" Type="http://schemas.openxmlformats.org/officeDocument/2006/relationships/oleObject" Target="../embeddings/oleObject30.bin"/><Relationship Id="rId7" Type="http://schemas.openxmlformats.org/officeDocument/2006/relationships/image" Target="../media/image58.wmf"/><Relationship Id="rId12" Type="http://schemas.openxmlformats.org/officeDocument/2006/relationships/oleObject" Target="../embeddings/oleObject25.bin"/><Relationship Id="rId17" Type="http://schemas.openxmlformats.org/officeDocument/2006/relationships/image" Target="../media/image47.emf"/><Relationship Id="rId25" Type="http://schemas.openxmlformats.org/officeDocument/2006/relationships/oleObject" Target="../embeddings/oleObject32.bin"/><Relationship Id="rId2" Type="http://schemas.openxmlformats.org/officeDocument/2006/relationships/slideLayout" Target="../slideLayouts/slideLayout2.xml"/><Relationship Id="rId16" Type="http://schemas.openxmlformats.org/officeDocument/2006/relationships/oleObject" Target="../embeddings/oleObject27.bin"/><Relationship Id="rId20" Type="http://schemas.openxmlformats.org/officeDocument/2006/relationships/image" Target="../media/image48.emf"/><Relationship Id="rId29" Type="http://schemas.openxmlformats.org/officeDocument/2006/relationships/oleObject" Target="../embeddings/oleObject34.bin"/><Relationship Id="rId1" Type="http://schemas.openxmlformats.org/officeDocument/2006/relationships/vmlDrawing" Target="../drawings/vmlDrawing6.vml"/><Relationship Id="rId6" Type="http://schemas.openxmlformats.org/officeDocument/2006/relationships/image" Target="../media/image57.jpeg"/><Relationship Id="rId11" Type="http://schemas.openxmlformats.org/officeDocument/2006/relationships/image" Target="../media/image46.emf"/><Relationship Id="rId24" Type="http://schemas.openxmlformats.org/officeDocument/2006/relationships/image" Target="../media/image50.emf"/><Relationship Id="rId32" Type="http://schemas.openxmlformats.org/officeDocument/2006/relationships/image" Target="../media/image54.emf"/><Relationship Id="rId5" Type="http://schemas.openxmlformats.org/officeDocument/2006/relationships/image" Target="../media/image56.wmf"/><Relationship Id="rId15" Type="http://schemas.openxmlformats.org/officeDocument/2006/relationships/image" Target="../media/image35.emf"/><Relationship Id="rId23" Type="http://schemas.openxmlformats.org/officeDocument/2006/relationships/oleObject" Target="../embeddings/oleObject31.bin"/><Relationship Id="rId28" Type="http://schemas.openxmlformats.org/officeDocument/2006/relationships/image" Target="../media/image52.emf"/><Relationship Id="rId10" Type="http://schemas.openxmlformats.org/officeDocument/2006/relationships/oleObject" Target="../embeddings/oleObject24.bin"/><Relationship Id="rId19" Type="http://schemas.openxmlformats.org/officeDocument/2006/relationships/oleObject" Target="../embeddings/oleObject29.bin"/><Relationship Id="rId31" Type="http://schemas.openxmlformats.org/officeDocument/2006/relationships/oleObject" Target="../embeddings/oleObject35.bin"/><Relationship Id="rId4" Type="http://schemas.openxmlformats.org/officeDocument/2006/relationships/image" Target="../media/image55.jpeg"/><Relationship Id="rId9" Type="http://schemas.openxmlformats.org/officeDocument/2006/relationships/image" Target="../media/image60.wmf"/><Relationship Id="rId14" Type="http://schemas.openxmlformats.org/officeDocument/2006/relationships/oleObject" Target="../embeddings/oleObject26.bin"/><Relationship Id="rId22" Type="http://schemas.openxmlformats.org/officeDocument/2006/relationships/image" Target="../media/image49.emf"/><Relationship Id="rId27" Type="http://schemas.openxmlformats.org/officeDocument/2006/relationships/oleObject" Target="../embeddings/oleObject33.bin"/><Relationship Id="rId30" Type="http://schemas.openxmlformats.org/officeDocument/2006/relationships/image" Target="../media/image53.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9.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gif"/><Relationship Id="rId7"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1"/>
            <a:ext cx="7848600" cy="1625352"/>
          </a:xfrm>
        </p:spPr>
        <p:txBody>
          <a:bodyPr>
            <a:noAutofit/>
          </a:bodyPr>
          <a:lstStyle/>
          <a:p>
            <a:pPr algn="ctr"/>
            <a:r>
              <a:rPr lang="en-IN" sz="4000" dirty="0">
                <a:latin typeface="Times New Roman" pitchFamily="18" charset="0"/>
                <a:cs typeface="Times New Roman" pitchFamily="18" charset="0"/>
              </a:rPr>
              <a:t>Hierarchical Joint Remote State </a:t>
            </a:r>
            <a:r>
              <a:rPr lang="en-IN" sz="4000" dirty="0" smtClean="0">
                <a:latin typeface="Times New Roman" pitchFamily="18" charset="0"/>
                <a:cs typeface="Times New Roman" pitchFamily="18" charset="0"/>
              </a:rPr>
              <a:t>Preparation</a:t>
            </a:r>
            <a:endParaRPr lang="en-IN" sz="4000" dirty="0">
              <a:latin typeface="Times New Roman" pitchFamily="18" charset="0"/>
              <a:cs typeface="Times New Roman" pitchFamily="18" charset="0"/>
            </a:endParaRPr>
          </a:p>
        </p:txBody>
      </p:sp>
      <p:sp>
        <p:nvSpPr>
          <p:cNvPr id="4" name="Subtitle 2"/>
          <p:cNvSpPr txBox="1">
            <a:spLocks/>
          </p:cNvSpPr>
          <p:nvPr/>
        </p:nvSpPr>
        <p:spPr>
          <a:xfrm>
            <a:off x="-22076" y="6505037"/>
            <a:ext cx="8329159" cy="380347"/>
          </a:xfrm>
          <a:prstGeom prst="rect">
            <a:avLst/>
          </a:prstGeom>
        </p:spPr>
        <p:txBody>
          <a:bodyPr>
            <a:noAutofit/>
          </a:bodyPr>
          <a:lstStyle/>
          <a:p>
            <a:pPr marL="0" marR="0" lvl="0" indent="0" algn="just"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lang="en-US" dirty="0" smtClean="0">
                <a:solidFill>
                  <a:srgbClr val="292934"/>
                </a:solidFill>
                <a:latin typeface="Times New Roman" pitchFamily="18" charset="0"/>
                <a:cs typeface="Times New Roman" pitchFamily="18" charset="0"/>
              </a:rPr>
              <a:t>08</a:t>
            </a:r>
            <a:r>
              <a:rPr lang="en-US" baseline="30000" dirty="0" smtClean="0">
                <a:solidFill>
                  <a:srgbClr val="292934"/>
                </a:solidFill>
                <a:latin typeface="Times New Roman" pitchFamily="18" charset="0"/>
                <a:cs typeface="Times New Roman" pitchFamily="18" charset="0"/>
              </a:rPr>
              <a:t>th</a:t>
            </a:r>
            <a:r>
              <a:rPr lang="en-US" dirty="0" smtClean="0">
                <a:solidFill>
                  <a:srgbClr val="292934"/>
                </a:solidFill>
                <a:latin typeface="Times New Roman" pitchFamily="18" charset="0"/>
                <a:cs typeface="Times New Roman" pitchFamily="18" charset="0"/>
              </a:rPr>
              <a:t>  December, 2015   		           	 </a:t>
            </a:r>
            <a:r>
              <a:rPr kumimoji="0" lang="en-US" b="0" i="0" u="none" strike="noStrike" kern="1200" cap="none" spc="0" normalizeH="0" baseline="0" noProof="0" dirty="0" smtClean="0">
                <a:ln>
                  <a:noFill/>
                </a:ln>
                <a:solidFill>
                  <a:srgbClr val="292934"/>
                </a:solidFill>
                <a:effectLst/>
                <a:uLnTx/>
                <a:uFillTx/>
                <a:latin typeface="Times New Roman" pitchFamily="18" charset="0"/>
                <a:cs typeface="Times New Roman" pitchFamily="18" charset="0"/>
              </a:rPr>
              <a:t>QIPA 2015, HRI, Allahabad,</a:t>
            </a:r>
            <a:r>
              <a:rPr kumimoji="0" lang="en-US" b="0" i="0" u="none" strike="noStrike" kern="1200" cap="none" spc="0" normalizeH="0" noProof="0" dirty="0" smtClean="0">
                <a:ln>
                  <a:noFill/>
                </a:ln>
                <a:solidFill>
                  <a:srgbClr val="292934"/>
                </a:solidFill>
                <a:effectLst/>
                <a:uLnTx/>
                <a:uFillTx/>
                <a:latin typeface="Times New Roman" pitchFamily="18" charset="0"/>
                <a:cs typeface="Times New Roman" pitchFamily="18" charset="0"/>
              </a:rPr>
              <a:t> India</a:t>
            </a:r>
          </a:p>
        </p:txBody>
      </p:sp>
      <p:sp>
        <p:nvSpPr>
          <p:cNvPr id="6" name="Subtitle 2"/>
          <p:cNvSpPr txBox="1">
            <a:spLocks/>
          </p:cNvSpPr>
          <p:nvPr/>
        </p:nvSpPr>
        <p:spPr>
          <a:xfrm>
            <a:off x="179512" y="3429000"/>
            <a:ext cx="8640960" cy="2160240"/>
          </a:xfrm>
          <a:prstGeom prst="rect">
            <a:avLst/>
          </a:prstGeom>
        </p:spPr>
        <p:txBody>
          <a:bodyPr>
            <a:noAutofit/>
          </a:bodyPr>
          <a:lstStyle/>
          <a:p>
            <a:pPr algn="ctr"/>
            <a:r>
              <a:rPr kumimoji="0" lang="en-US" sz="3200" b="0" i="0" u="none" strike="noStrike" kern="1200" cap="none" spc="0" normalizeH="0" baseline="0" noProof="0" dirty="0" smtClean="0">
                <a:ln>
                  <a:noFill/>
                </a:ln>
                <a:effectLst/>
                <a:uLnTx/>
                <a:uFillTx/>
                <a:latin typeface="Times New Roman" pitchFamily="18" charset="0"/>
                <a:cs typeface="Times New Roman" pitchFamily="18" charset="0"/>
              </a:rPr>
              <a:t>Chitra </a:t>
            </a:r>
            <a:r>
              <a:rPr kumimoji="0" lang="en-US" sz="3200" b="0" i="0" u="none" strike="noStrike" kern="1200" cap="none" spc="0" normalizeH="0" baseline="0" noProof="0" dirty="0" err="1" smtClean="0">
                <a:ln>
                  <a:noFill/>
                </a:ln>
                <a:effectLst/>
                <a:uLnTx/>
                <a:uFillTx/>
                <a:latin typeface="Times New Roman" pitchFamily="18" charset="0"/>
                <a:cs typeface="Times New Roman" pitchFamily="18" charset="0"/>
              </a:rPr>
              <a:t>Shukla</a:t>
            </a:r>
            <a:endParaRPr lang="en-US" sz="3200" dirty="0" smtClean="0">
              <a:latin typeface="Times New Roman" pitchFamily="18" charset="0"/>
              <a:cs typeface="Times New Roman" pitchFamily="18" charset="0"/>
            </a:endParaRPr>
          </a:p>
          <a:p>
            <a:pPr algn="ctr"/>
            <a:r>
              <a:rPr lang="en-US" sz="2800" dirty="0" smtClean="0">
                <a:latin typeface="Times New Roman" pitchFamily="18" charset="0"/>
                <a:cs typeface="Times New Roman" pitchFamily="18" charset="0"/>
              </a:rPr>
              <a:t>JSPS </a:t>
            </a:r>
            <a:r>
              <a:rPr lang="en-US" sz="2800" dirty="0">
                <a:latin typeface="Times New Roman" pitchFamily="18" charset="0"/>
                <a:cs typeface="Times New Roman" pitchFamily="18" charset="0"/>
              </a:rPr>
              <a:t>Postdoctoral Research </a:t>
            </a:r>
            <a:r>
              <a:rPr lang="en-US" sz="2800" dirty="0" smtClean="0">
                <a:latin typeface="Times New Roman" pitchFamily="18" charset="0"/>
                <a:cs typeface="Times New Roman" pitchFamily="18" charset="0"/>
              </a:rPr>
              <a:t>Fellow </a:t>
            </a:r>
          </a:p>
          <a:p>
            <a:pPr algn="ctr"/>
            <a:r>
              <a:rPr lang="en-US" altLang="ja-JP" sz="2400" dirty="0" smtClean="0">
                <a:solidFill>
                  <a:srgbClr val="002060"/>
                </a:solidFill>
                <a:latin typeface="Times New Roman" pitchFamily="18" charset="0"/>
                <a:cs typeface="Times New Roman" pitchFamily="18" charset="0"/>
              </a:rPr>
              <a:t>Graduate </a:t>
            </a:r>
            <a:r>
              <a:rPr lang="en-US" altLang="ja-JP" sz="2400" dirty="0">
                <a:solidFill>
                  <a:srgbClr val="002060"/>
                </a:solidFill>
                <a:latin typeface="Times New Roman" pitchFamily="18" charset="0"/>
                <a:cs typeface="Times New Roman" pitchFamily="18" charset="0"/>
              </a:rPr>
              <a:t>School of Information Science Nagoya University, JAPAN</a:t>
            </a:r>
          </a:p>
          <a:p>
            <a:pPr algn="ctr">
              <a:spcBef>
                <a:spcPts val="580"/>
              </a:spcBef>
              <a:buClr>
                <a:schemeClr val="accent1"/>
              </a:buClr>
              <a:buSzPct val="85000"/>
              <a:defRPr/>
            </a:pPr>
            <a:r>
              <a:rPr lang="en-US" altLang="ja-JP" sz="2400" dirty="0">
                <a:solidFill>
                  <a:srgbClr val="002060"/>
                </a:solidFill>
                <a:latin typeface="Times New Roman" pitchFamily="18" charset="0"/>
                <a:cs typeface="Times New Roman" pitchFamily="18" charset="0"/>
              </a:rPr>
              <a:t>Email: </a:t>
            </a:r>
            <a:r>
              <a:rPr lang="en-US" altLang="ja-JP" sz="2400" dirty="0">
                <a:solidFill>
                  <a:srgbClr val="0000FF"/>
                </a:solidFill>
                <a:latin typeface="Times New Roman" pitchFamily="18" charset="0"/>
                <a:cs typeface="Times New Roman" pitchFamily="18" charset="0"/>
                <a:hlinkClick r:id="rId3"/>
              </a:rPr>
              <a:t>chitrashukla07@gmail.com</a:t>
            </a:r>
            <a:endParaRPr lang="en-US" altLang="ja-JP" sz="2400" dirty="0">
              <a:solidFill>
                <a:srgbClr val="0000FF"/>
              </a:solidFill>
              <a:latin typeface="Times New Roman" pitchFamily="18" charset="0"/>
              <a:cs typeface="Times New Roman" pitchFamily="18" charset="0"/>
            </a:endParaRPr>
          </a:p>
          <a:p>
            <a:pPr lvl="0" algn="ctr">
              <a:spcBef>
                <a:spcPts val="580"/>
              </a:spcBef>
              <a:buClr>
                <a:schemeClr val="accent1"/>
              </a:buClr>
              <a:buSzPct val="85000"/>
              <a:defRPr/>
            </a:pPr>
            <a:endParaRPr lang="en-US" sz="2800" dirty="0">
              <a:latin typeface="Times New Roman" pitchFamily="18" charset="0"/>
              <a:cs typeface="Times New Roman" pitchFamily="18" charset="0"/>
            </a:endParaRPr>
          </a:p>
        </p:txBody>
      </p:sp>
      <p:pic>
        <p:nvPicPr>
          <p:cNvPr id="7" name="Picture 14" descr="http://icp2014.org/wp-content/uploads/2014/05/nu_logo_s.png"/>
          <p:cNvPicPr>
            <a:picLocks noChangeAspect="1" noChangeArrowheads="1"/>
          </p:cNvPicPr>
          <p:nvPr/>
        </p:nvPicPr>
        <p:blipFill>
          <a:blip r:embed="rId4" cstate="print"/>
          <a:srcRect/>
          <a:stretch>
            <a:fillRect/>
          </a:stretch>
        </p:blipFill>
        <p:spPr bwMode="auto">
          <a:xfrm>
            <a:off x="7236296" y="476672"/>
            <a:ext cx="1744111" cy="1053550"/>
          </a:xfrm>
          <a:prstGeom prst="rect">
            <a:avLst/>
          </a:prstGeom>
          <a:noFill/>
        </p:spPr>
      </p:pic>
      <p:pic>
        <p:nvPicPr>
          <p:cNvPr id="3" name="図 2"/>
          <p:cNvPicPr>
            <a:picLocks noChangeAspect="1"/>
          </p:cNvPicPr>
          <p:nvPr/>
        </p:nvPicPr>
        <p:blipFill>
          <a:blip r:embed="rId5"/>
          <a:stretch>
            <a:fillRect/>
          </a:stretch>
        </p:blipFill>
        <p:spPr>
          <a:xfrm>
            <a:off x="8319716" y="6021288"/>
            <a:ext cx="792088" cy="78856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5496" y="1813174"/>
            <a:ext cx="8964488" cy="3416320"/>
          </a:xfrm>
          <a:prstGeom prst="rect">
            <a:avLst/>
          </a:prstGeom>
        </p:spPr>
        <p:txBody>
          <a:bodyPr wrap="square">
            <a:spAutoFit/>
          </a:bodyPr>
          <a:lstStyle/>
          <a:p>
            <a:r>
              <a:rPr lang="en-IN" altLang="ja-JP" sz="2400" dirty="0">
                <a:solidFill>
                  <a:srgbClr val="0000FF"/>
                </a:solidFill>
                <a:latin typeface="Times New Roman" pitchFamily="18" charset="0"/>
                <a:cs typeface="Times New Roman" pitchFamily="18" charset="0"/>
              </a:rPr>
              <a:t>Recent ideas on hierarchical quantum communication (HQC) </a:t>
            </a:r>
          </a:p>
          <a:p>
            <a:r>
              <a:rPr lang="en-IN" altLang="ja-JP" sz="2400" dirty="0">
                <a:latin typeface="Times New Roman" pitchFamily="18" charset="0"/>
                <a:cs typeface="Times New Roman" pitchFamily="18" charset="0"/>
              </a:rPr>
              <a:t>HQIS (Hierarchical QIS) </a:t>
            </a:r>
          </a:p>
          <a:p>
            <a:r>
              <a:rPr lang="en-IN" altLang="ja-JP" sz="2400" dirty="0">
                <a:latin typeface="Times New Roman" pitchFamily="18" charset="0"/>
                <a:cs typeface="Times New Roman" pitchFamily="18" charset="0"/>
              </a:rPr>
              <a:t>PHQIS (Probabilistic Hierarchical QIS) </a:t>
            </a:r>
          </a:p>
          <a:p>
            <a:r>
              <a:rPr lang="en-IN" altLang="ja-JP" sz="2400" dirty="0">
                <a:latin typeface="Times New Roman" pitchFamily="18" charset="0"/>
                <a:cs typeface="Times New Roman" pitchFamily="18" charset="0"/>
              </a:rPr>
              <a:t>HQSS (Hierarchical QSS)</a:t>
            </a:r>
            <a:br>
              <a:rPr lang="en-IN" altLang="ja-JP" sz="2400" dirty="0">
                <a:latin typeface="Times New Roman" pitchFamily="18" charset="0"/>
                <a:cs typeface="Times New Roman" pitchFamily="18" charset="0"/>
              </a:rPr>
            </a:br>
            <a:r>
              <a:rPr lang="en-IN" altLang="ja-JP" sz="2400" dirty="0">
                <a:latin typeface="Times New Roman" pitchFamily="18" charset="0"/>
                <a:cs typeface="Times New Roman" pitchFamily="18" charset="0"/>
              </a:rPr>
              <a:t>HDQSS (Hierarchical Dynamic QSS)</a:t>
            </a:r>
          </a:p>
          <a:p>
            <a:endParaRPr lang="en-IN" altLang="ja-JP" sz="2400" dirty="0">
              <a:solidFill>
                <a:srgbClr val="0000FF"/>
              </a:solidFill>
              <a:latin typeface="Times New Roman" pitchFamily="18" charset="0"/>
              <a:cs typeface="Times New Roman" pitchFamily="18" charset="0"/>
            </a:endParaRPr>
          </a:p>
          <a:p>
            <a:pPr marL="285750" indent="-285750">
              <a:buFont typeface="Arial"/>
              <a:buChar char="•"/>
            </a:pPr>
            <a:r>
              <a:rPr lang="hu-HU" altLang="ja-JP" b="1" dirty="0">
                <a:solidFill>
                  <a:srgbClr val="FF0000"/>
                </a:solidFill>
                <a:latin typeface="Times New Roman" pitchFamily="18" charset="0"/>
                <a:cs typeface="Times New Roman" pitchFamily="18" charset="0"/>
              </a:rPr>
              <a:t>C. Shukla</a:t>
            </a:r>
            <a:r>
              <a:rPr lang="hu-HU" altLang="ja-JP" dirty="0">
                <a:solidFill>
                  <a:srgbClr val="FF0000"/>
                </a:solidFill>
                <a:latin typeface="Times New Roman" pitchFamily="18" charset="0"/>
                <a:cs typeface="Times New Roman" pitchFamily="18" charset="0"/>
              </a:rPr>
              <a:t>, A.Pathak: </a:t>
            </a:r>
            <a:r>
              <a:rPr lang="en-US" altLang="ja-JP" dirty="0">
                <a:solidFill>
                  <a:srgbClr val="FF0000"/>
                </a:solidFill>
                <a:latin typeface="Times New Roman" pitchFamily="18" charset="0"/>
                <a:cs typeface="Times New Roman" pitchFamily="18" charset="0"/>
              </a:rPr>
              <a:t>Hierarchical quantum communication. </a:t>
            </a:r>
            <a:r>
              <a:rPr lang="hu-HU" altLang="ja-JP" dirty="0">
                <a:solidFill>
                  <a:srgbClr val="FF0000"/>
                </a:solidFill>
                <a:latin typeface="Times New Roman" pitchFamily="18" charset="0"/>
                <a:cs typeface="Times New Roman" pitchFamily="18" charset="0"/>
              </a:rPr>
              <a:t>Phys. Lett. A 377, 1337 (2013) </a:t>
            </a:r>
          </a:p>
          <a:p>
            <a:pPr marL="285750" indent="-285750">
              <a:buFont typeface="Arial"/>
              <a:buChar char="•"/>
            </a:pPr>
            <a:r>
              <a:rPr lang="en-US" altLang="ja-JP" dirty="0">
                <a:solidFill>
                  <a:srgbClr val="FF0000"/>
                </a:solidFill>
                <a:latin typeface="Times New Roman" pitchFamily="18" charset="0"/>
                <a:cs typeface="Times New Roman" pitchFamily="18" charset="0"/>
              </a:rPr>
              <a:t>S. Mishra, </a:t>
            </a:r>
            <a:r>
              <a:rPr lang="en-US" altLang="ja-JP" b="1" dirty="0">
                <a:solidFill>
                  <a:srgbClr val="FF0000"/>
                </a:solidFill>
                <a:latin typeface="Times New Roman" pitchFamily="18" charset="0"/>
                <a:cs typeface="Times New Roman" pitchFamily="18" charset="0"/>
              </a:rPr>
              <a:t>C. </a:t>
            </a:r>
            <a:r>
              <a:rPr lang="en-US" altLang="ja-JP" b="1" dirty="0" err="1">
                <a:solidFill>
                  <a:srgbClr val="FF0000"/>
                </a:solidFill>
                <a:latin typeface="Times New Roman" pitchFamily="18" charset="0"/>
                <a:cs typeface="Times New Roman" pitchFamily="18" charset="0"/>
              </a:rPr>
              <a:t>Shukla</a:t>
            </a:r>
            <a:r>
              <a:rPr lang="en-US" altLang="ja-JP" b="1" dirty="0">
                <a:solidFill>
                  <a:srgbClr val="FF0000"/>
                </a:solidFill>
                <a:latin typeface="Times New Roman" pitchFamily="18" charset="0"/>
                <a:cs typeface="Times New Roman" pitchFamily="18" charset="0"/>
              </a:rPr>
              <a:t>, </a:t>
            </a:r>
            <a:r>
              <a:rPr lang="en-US" altLang="ja-JP" dirty="0">
                <a:solidFill>
                  <a:srgbClr val="FF0000"/>
                </a:solidFill>
                <a:latin typeface="Times New Roman" pitchFamily="18" charset="0"/>
                <a:cs typeface="Times New Roman" pitchFamily="18" charset="0"/>
              </a:rPr>
              <a:t>A. </a:t>
            </a:r>
            <a:r>
              <a:rPr lang="en-US" altLang="ja-JP" dirty="0" err="1">
                <a:solidFill>
                  <a:srgbClr val="FF0000"/>
                </a:solidFill>
                <a:latin typeface="Times New Roman" pitchFamily="18" charset="0"/>
                <a:cs typeface="Times New Roman" pitchFamily="18" charset="0"/>
              </a:rPr>
              <a:t>Pathak</a:t>
            </a:r>
            <a:r>
              <a:rPr lang="en-US" altLang="ja-JP" dirty="0">
                <a:solidFill>
                  <a:srgbClr val="FF0000"/>
                </a:solidFill>
                <a:latin typeface="Times New Roman" pitchFamily="18" charset="0"/>
                <a:cs typeface="Times New Roman" pitchFamily="18" charset="0"/>
              </a:rPr>
              <a:t>, R. </a:t>
            </a:r>
            <a:r>
              <a:rPr lang="en-US" altLang="ja-JP" dirty="0" err="1">
                <a:solidFill>
                  <a:srgbClr val="FF0000"/>
                </a:solidFill>
                <a:latin typeface="Times New Roman" pitchFamily="18" charset="0"/>
                <a:cs typeface="Times New Roman" pitchFamily="18" charset="0"/>
              </a:rPr>
              <a:t>Srikanth</a:t>
            </a:r>
            <a:r>
              <a:rPr lang="en-US" altLang="ja-JP" dirty="0">
                <a:solidFill>
                  <a:srgbClr val="FF0000"/>
                </a:solidFill>
                <a:latin typeface="Times New Roman" pitchFamily="18" charset="0"/>
                <a:cs typeface="Times New Roman" pitchFamily="18" charset="0"/>
              </a:rPr>
              <a:t>, A. </a:t>
            </a:r>
            <a:r>
              <a:rPr lang="en-US" altLang="ja-JP" dirty="0" err="1">
                <a:solidFill>
                  <a:srgbClr val="FF0000"/>
                </a:solidFill>
                <a:latin typeface="Times New Roman" pitchFamily="18" charset="0"/>
                <a:cs typeface="Times New Roman" pitchFamily="18" charset="0"/>
              </a:rPr>
              <a:t>Venugopalan</a:t>
            </a:r>
            <a:r>
              <a:rPr lang="en-US" altLang="ja-JP" dirty="0">
                <a:solidFill>
                  <a:srgbClr val="FF0000"/>
                </a:solidFill>
                <a:latin typeface="Times New Roman" pitchFamily="18" charset="0"/>
                <a:cs typeface="Times New Roman" pitchFamily="18" charset="0"/>
              </a:rPr>
              <a:t>: An Integrated Hierarchical Dynamic Quantum Secret Sharing Protocol. </a:t>
            </a:r>
            <a:r>
              <a:rPr lang="en-US" altLang="ja-JP" dirty="0" err="1">
                <a:solidFill>
                  <a:srgbClr val="FF0000"/>
                </a:solidFill>
                <a:latin typeface="Times New Roman" pitchFamily="18" charset="0"/>
                <a:cs typeface="Times New Roman" pitchFamily="18" charset="0"/>
              </a:rPr>
              <a:t>Int</a:t>
            </a:r>
            <a:r>
              <a:rPr lang="en-US" altLang="ja-JP" dirty="0">
                <a:solidFill>
                  <a:srgbClr val="FF0000"/>
                </a:solidFill>
                <a:latin typeface="Times New Roman" pitchFamily="18" charset="0"/>
                <a:cs typeface="Times New Roman" pitchFamily="18" charset="0"/>
              </a:rPr>
              <a:t> J </a:t>
            </a:r>
            <a:r>
              <a:rPr lang="en-US" altLang="ja-JP" dirty="0" err="1">
                <a:solidFill>
                  <a:srgbClr val="FF0000"/>
                </a:solidFill>
                <a:latin typeface="Times New Roman" pitchFamily="18" charset="0"/>
                <a:cs typeface="Times New Roman" pitchFamily="18" charset="0"/>
              </a:rPr>
              <a:t>Theor</a:t>
            </a:r>
            <a:r>
              <a:rPr lang="en-US" altLang="ja-JP" dirty="0">
                <a:solidFill>
                  <a:srgbClr val="FF0000"/>
                </a:solidFill>
                <a:latin typeface="Times New Roman" pitchFamily="18" charset="0"/>
                <a:cs typeface="Times New Roman" pitchFamily="18" charset="0"/>
              </a:rPr>
              <a:t> </a:t>
            </a:r>
            <a:r>
              <a:rPr lang="en-US" altLang="ja-JP" dirty="0" err="1">
                <a:solidFill>
                  <a:srgbClr val="FF0000"/>
                </a:solidFill>
                <a:latin typeface="Times New Roman" pitchFamily="18" charset="0"/>
                <a:cs typeface="Times New Roman" pitchFamily="18" charset="0"/>
              </a:rPr>
              <a:t>Phys</a:t>
            </a:r>
            <a:r>
              <a:rPr lang="en-US" altLang="ja-JP" dirty="0">
                <a:solidFill>
                  <a:srgbClr val="FF0000"/>
                </a:solidFill>
                <a:latin typeface="Times New Roman" pitchFamily="18" charset="0"/>
                <a:cs typeface="Times New Roman" pitchFamily="18" charset="0"/>
              </a:rPr>
              <a:t> DOI 10.1007/s10773-015-2552-z (2015)</a:t>
            </a:r>
            <a:endParaRPr lang="hu-HU" altLang="ja-JP"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834812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Arrow Connector 164"/>
          <p:cNvCxnSpPr>
            <a:stCxn id="27" idx="2"/>
          </p:cNvCxnSpPr>
          <p:nvPr/>
        </p:nvCxnSpPr>
        <p:spPr>
          <a:xfrm flipH="1">
            <a:off x="1043608" y="1840951"/>
            <a:ext cx="1785960" cy="1011985"/>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72"/>
          <p:cNvCxnSpPr>
            <a:stCxn id="27" idx="2"/>
          </p:cNvCxnSpPr>
          <p:nvPr/>
        </p:nvCxnSpPr>
        <p:spPr>
          <a:xfrm>
            <a:off x="2829568" y="1840951"/>
            <a:ext cx="2390504" cy="1139505"/>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82"/>
          <p:cNvCxnSpPr/>
          <p:nvPr/>
        </p:nvCxnSpPr>
        <p:spPr>
          <a:xfrm flipH="1">
            <a:off x="683568" y="1772816"/>
            <a:ext cx="2232248" cy="1080120"/>
          </a:xfrm>
          <a:prstGeom prst="straightConnector1">
            <a:avLst/>
          </a:prstGeom>
          <a:ln>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205"/>
          <p:cNvCxnSpPr/>
          <p:nvPr/>
        </p:nvCxnSpPr>
        <p:spPr>
          <a:xfrm>
            <a:off x="2915816" y="5085184"/>
            <a:ext cx="3096344" cy="0"/>
          </a:xfrm>
          <a:prstGeom prst="straightConnector1">
            <a:avLst/>
          </a:prstGeom>
          <a:ln>
            <a:solidFill>
              <a:srgbClr val="00B05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206"/>
          <p:cNvCxnSpPr/>
          <p:nvPr/>
        </p:nvCxnSpPr>
        <p:spPr>
          <a:xfrm>
            <a:off x="899592" y="5301208"/>
            <a:ext cx="5112568" cy="0"/>
          </a:xfrm>
          <a:prstGeom prst="straightConnector1">
            <a:avLst/>
          </a:prstGeom>
          <a:ln>
            <a:solidFill>
              <a:srgbClr val="00B05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211"/>
          <p:cNvCxnSpPr/>
          <p:nvPr/>
        </p:nvCxnSpPr>
        <p:spPr>
          <a:xfrm>
            <a:off x="1691680" y="4869160"/>
            <a:ext cx="1296144" cy="0"/>
          </a:xfrm>
          <a:prstGeom prst="straightConnector1">
            <a:avLst/>
          </a:prstGeom>
          <a:ln>
            <a:solidFill>
              <a:srgbClr val="00B05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9" name="TextBox 235"/>
          <p:cNvSpPr txBox="1"/>
          <p:nvPr/>
        </p:nvSpPr>
        <p:spPr>
          <a:xfrm>
            <a:off x="2123728" y="3244623"/>
            <a:ext cx="2592288" cy="407602"/>
          </a:xfrm>
          <a:prstGeom prst="rect">
            <a:avLst/>
          </a:prstGeom>
          <a:noFill/>
        </p:spPr>
        <p:txBody>
          <a:bodyPr wrap="square" lIns="129342" tIns="64670" rIns="129342" bIns="64670">
            <a:spAutoFit/>
          </a:bodyPr>
          <a:lstStyle/>
          <a:p>
            <a:pPr algn="ctr">
              <a:defRPr/>
            </a:pPr>
            <a:r>
              <a:rPr lang="en-US" kern="0" dirty="0" smtClean="0">
                <a:latin typeface="Times New Roman" pitchFamily="18" charset="0"/>
                <a:cs typeface="Times New Roman" pitchFamily="18" charset="0"/>
              </a:rPr>
              <a:t>Bob</a:t>
            </a:r>
            <a:r>
              <a:rPr lang="en-US" kern="0" baseline="-25000" dirty="0" smtClean="0">
                <a:latin typeface="Times New Roman" pitchFamily="18" charset="0"/>
                <a:cs typeface="Times New Roman" pitchFamily="18" charset="0"/>
              </a:rPr>
              <a:t>2 </a:t>
            </a:r>
            <a:r>
              <a:rPr lang="en-US" altLang="ja-JP" kern="0" dirty="0">
                <a:latin typeface="Times New Roman" pitchFamily="18" charset="0"/>
                <a:cs typeface="Times New Roman" pitchFamily="18" charset="0"/>
              </a:rPr>
              <a:t>(High power agent)</a:t>
            </a:r>
            <a:r>
              <a:rPr lang="en-US" altLang="ja-JP" kern="0" baseline="-25000" dirty="0">
                <a:latin typeface="Times New Roman" pitchFamily="18" charset="0"/>
                <a:cs typeface="Times New Roman" pitchFamily="18" charset="0"/>
              </a:rPr>
              <a:t> </a:t>
            </a:r>
            <a:endParaRPr lang="en-IN" kern="0" baseline="-25000" dirty="0">
              <a:latin typeface="Times New Roman" pitchFamily="18" charset="0"/>
              <a:cs typeface="Times New Roman" pitchFamily="18" charset="0"/>
            </a:endParaRPr>
          </a:p>
        </p:txBody>
      </p:sp>
      <p:cxnSp>
        <p:nvCxnSpPr>
          <p:cNvPr id="20" name="Straight Arrow Connector 244"/>
          <p:cNvCxnSpPr>
            <a:stCxn id="27" idx="2"/>
          </p:cNvCxnSpPr>
          <p:nvPr/>
        </p:nvCxnSpPr>
        <p:spPr>
          <a:xfrm>
            <a:off x="2829568" y="1840951"/>
            <a:ext cx="211938" cy="354683"/>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7" name="TextBox 139"/>
          <p:cNvSpPr txBox="1"/>
          <p:nvPr/>
        </p:nvSpPr>
        <p:spPr>
          <a:xfrm>
            <a:off x="2244795" y="1433349"/>
            <a:ext cx="1169546" cy="407602"/>
          </a:xfrm>
          <a:prstGeom prst="rect">
            <a:avLst/>
          </a:prstGeom>
          <a:noFill/>
        </p:spPr>
        <p:txBody>
          <a:bodyPr wrap="square" lIns="129342" tIns="64670" rIns="129342" bIns="64670">
            <a:spAutoFit/>
          </a:bodyPr>
          <a:lstStyle/>
          <a:p>
            <a:pPr algn="ctr">
              <a:defRPr/>
            </a:pPr>
            <a:r>
              <a:rPr lang="en-US" kern="0" dirty="0" smtClean="0">
                <a:latin typeface="Times New Roman" pitchFamily="18" charset="0"/>
                <a:cs typeface="Times New Roman" pitchFamily="18" charset="0"/>
              </a:rPr>
              <a:t>Alice1</a:t>
            </a:r>
            <a:endParaRPr lang="en-IN" kern="0" dirty="0">
              <a:latin typeface="Times New Roman" pitchFamily="18" charset="0"/>
              <a:cs typeface="Times New Roman" pitchFamily="18" charset="0"/>
            </a:endParaRPr>
          </a:p>
        </p:txBody>
      </p:sp>
      <p:sp>
        <p:nvSpPr>
          <p:cNvPr id="28" name="TextBox 162"/>
          <p:cNvSpPr txBox="1"/>
          <p:nvPr/>
        </p:nvSpPr>
        <p:spPr>
          <a:xfrm>
            <a:off x="251520" y="3933056"/>
            <a:ext cx="2664296" cy="407602"/>
          </a:xfrm>
          <a:prstGeom prst="rect">
            <a:avLst/>
          </a:prstGeom>
          <a:noFill/>
        </p:spPr>
        <p:txBody>
          <a:bodyPr wrap="square" lIns="129342" tIns="64670" rIns="129342" bIns="64670">
            <a:spAutoFit/>
          </a:bodyPr>
          <a:lstStyle/>
          <a:p>
            <a:pPr algn="ctr">
              <a:defRPr/>
            </a:pPr>
            <a:r>
              <a:rPr lang="en-US" kern="0" dirty="0" smtClean="0">
                <a:latin typeface="Times New Roman" pitchFamily="18" charset="0"/>
                <a:cs typeface="Times New Roman" pitchFamily="18" charset="0"/>
              </a:rPr>
              <a:t>Bob</a:t>
            </a:r>
            <a:r>
              <a:rPr lang="en-US" kern="0" baseline="-25000" dirty="0" smtClean="0">
                <a:latin typeface="Times New Roman" pitchFamily="18" charset="0"/>
                <a:cs typeface="Times New Roman" pitchFamily="18" charset="0"/>
              </a:rPr>
              <a:t>1</a:t>
            </a:r>
            <a:r>
              <a:rPr lang="en-US" kern="0" dirty="0" smtClean="0">
                <a:latin typeface="Times New Roman" pitchFamily="18" charset="0"/>
                <a:cs typeface="Times New Roman" pitchFamily="18" charset="0"/>
              </a:rPr>
              <a:t> (Low power agent)</a:t>
            </a:r>
            <a:r>
              <a:rPr lang="en-US" kern="0" baseline="-25000" dirty="0" smtClean="0">
                <a:latin typeface="Times New Roman" pitchFamily="18" charset="0"/>
                <a:cs typeface="Times New Roman" pitchFamily="18" charset="0"/>
              </a:rPr>
              <a:t> </a:t>
            </a:r>
            <a:endParaRPr lang="en-IN" kern="0" baseline="-25000" dirty="0">
              <a:latin typeface="Times New Roman" pitchFamily="18" charset="0"/>
              <a:cs typeface="Times New Roman" pitchFamily="18" charset="0"/>
            </a:endParaRPr>
          </a:p>
        </p:txBody>
      </p:sp>
      <p:cxnSp>
        <p:nvCxnSpPr>
          <p:cNvPr id="29" name="Straight Arrow Connector 182"/>
          <p:cNvCxnSpPr>
            <a:stCxn id="27" idx="2"/>
          </p:cNvCxnSpPr>
          <p:nvPr/>
        </p:nvCxnSpPr>
        <p:spPr>
          <a:xfrm>
            <a:off x="2829568" y="1840951"/>
            <a:ext cx="14240" cy="291905"/>
          </a:xfrm>
          <a:prstGeom prst="straightConnector1">
            <a:avLst/>
          </a:prstGeom>
          <a:ln>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182"/>
          <p:cNvCxnSpPr/>
          <p:nvPr/>
        </p:nvCxnSpPr>
        <p:spPr>
          <a:xfrm>
            <a:off x="2843808" y="1772816"/>
            <a:ext cx="2736304" cy="1080120"/>
          </a:xfrm>
          <a:prstGeom prst="straightConnector1">
            <a:avLst/>
          </a:prstGeom>
          <a:ln>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pic>
        <p:nvPicPr>
          <p:cNvPr id="37" name="Picture 6" descr="bd06790_"/>
          <p:cNvPicPr>
            <a:picLocks noChangeAspect="1" noChangeArrowheads="1"/>
          </p:cNvPicPr>
          <p:nvPr/>
        </p:nvPicPr>
        <p:blipFill>
          <a:blip r:embed="rId3" cstate="print"/>
          <a:srcRect/>
          <a:stretch>
            <a:fillRect/>
          </a:stretch>
        </p:blipFill>
        <p:spPr bwMode="auto">
          <a:xfrm>
            <a:off x="2339752" y="548680"/>
            <a:ext cx="936104" cy="936104"/>
          </a:xfrm>
          <a:prstGeom prst="rect">
            <a:avLst/>
          </a:prstGeom>
          <a:noFill/>
          <a:ln w="9525">
            <a:noFill/>
            <a:miter lim="800000"/>
            <a:headEnd/>
            <a:tailEnd/>
          </a:ln>
        </p:spPr>
      </p:pic>
      <p:pic>
        <p:nvPicPr>
          <p:cNvPr id="38" name="Picture 8" descr="bd06784_"/>
          <p:cNvPicPr>
            <a:picLocks noChangeAspect="1" noChangeArrowheads="1"/>
          </p:cNvPicPr>
          <p:nvPr/>
        </p:nvPicPr>
        <p:blipFill>
          <a:blip r:embed="rId4" cstate="print"/>
          <a:srcRect/>
          <a:stretch>
            <a:fillRect/>
          </a:stretch>
        </p:blipFill>
        <p:spPr bwMode="auto">
          <a:xfrm>
            <a:off x="539552" y="3068960"/>
            <a:ext cx="936103" cy="865854"/>
          </a:xfrm>
          <a:prstGeom prst="rect">
            <a:avLst/>
          </a:prstGeom>
          <a:noFill/>
          <a:ln w="9525">
            <a:noFill/>
            <a:miter lim="800000"/>
            <a:headEnd/>
            <a:tailEnd/>
          </a:ln>
        </p:spPr>
      </p:pic>
      <p:pic>
        <p:nvPicPr>
          <p:cNvPr id="39" name="Picture 8" descr="bd06784_"/>
          <p:cNvPicPr>
            <a:picLocks noChangeAspect="1" noChangeArrowheads="1"/>
          </p:cNvPicPr>
          <p:nvPr/>
        </p:nvPicPr>
        <p:blipFill>
          <a:blip r:embed="rId4" cstate="print"/>
          <a:srcRect/>
          <a:stretch>
            <a:fillRect/>
          </a:stretch>
        </p:blipFill>
        <p:spPr bwMode="auto">
          <a:xfrm>
            <a:off x="5220072" y="3068960"/>
            <a:ext cx="936103" cy="865854"/>
          </a:xfrm>
          <a:prstGeom prst="rect">
            <a:avLst/>
          </a:prstGeom>
          <a:noFill/>
          <a:ln w="9525">
            <a:noFill/>
            <a:miter lim="800000"/>
            <a:headEnd/>
            <a:tailEnd/>
          </a:ln>
        </p:spPr>
      </p:pic>
      <p:pic>
        <p:nvPicPr>
          <p:cNvPr id="40" name="Picture 4" descr="http://www.imagesgallerys.com/wp-content/uploads/cartoon-caricatures-20150424060207-5539dc5fec33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71689" y="2343222"/>
            <a:ext cx="676175" cy="1013770"/>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11"/>
          <p:cNvSpPr txBox="1"/>
          <p:nvPr/>
        </p:nvSpPr>
        <p:spPr>
          <a:xfrm>
            <a:off x="539552" y="1484784"/>
            <a:ext cx="1800200" cy="400110"/>
          </a:xfrm>
          <a:prstGeom prst="rect">
            <a:avLst/>
          </a:prstGeom>
          <a:solidFill>
            <a:schemeClr val="accent1">
              <a:lumMod val="40000"/>
              <a:lumOff val="60000"/>
            </a:schemeClr>
          </a:solidFill>
        </p:spPr>
        <p:txBody>
          <a:bodyPr wrap="square" rtlCol="0">
            <a:spAutoFit/>
          </a:bodyPr>
          <a:lstStyle/>
          <a:p>
            <a:r>
              <a:rPr lang="en-IN" sz="2000" dirty="0" smtClean="0">
                <a:latin typeface="Times New Roman" pitchFamily="18" charset="0"/>
                <a:cs typeface="Times New Roman" pitchFamily="18" charset="0"/>
              </a:rPr>
              <a:t>Prime Minister</a:t>
            </a:r>
            <a:endParaRPr lang="en-IN" sz="2000" dirty="0">
              <a:latin typeface="Times New Roman" pitchFamily="18" charset="0"/>
              <a:cs typeface="Times New Roman" pitchFamily="18" charset="0"/>
            </a:endParaRPr>
          </a:p>
        </p:txBody>
      </p:sp>
      <p:sp>
        <p:nvSpPr>
          <p:cNvPr id="42" name="TextBox 11"/>
          <p:cNvSpPr txBox="1"/>
          <p:nvPr/>
        </p:nvSpPr>
        <p:spPr>
          <a:xfrm>
            <a:off x="2555776" y="3635732"/>
            <a:ext cx="1800200" cy="369332"/>
          </a:xfrm>
          <a:prstGeom prst="rect">
            <a:avLst/>
          </a:prstGeom>
          <a:solidFill>
            <a:schemeClr val="accent1">
              <a:lumMod val="40000"/>
              <a:lumOff val="60000"/>
            </a:schemeClr>
          </a:solidFill>
        </p:spPr>
        <p:txBody>
          <a:bodyPr wrap="square" rtlCol="0">
            <a:spAutoFit/>
          </a:bodyPr>
          <a:lstStyle/>
          <a:p>
            <a:r>
              <a:rPr lang="en-IN" dirty="0" smtClean="0">
                <a:latin typeface="Times New Roman" pitchFamily="18" charset="0"/>
                <a:cs typeface="Times New Roman" pitchFamily="18" charset="0"/>
              </a:rPr>
              <a:t>Defence Minister</a:t>
            </a:r>
            <a:endParaRPr lang="en-IN" dirty="0">
              <a:latin typeface="Times New Roman" pitchFamily="18" charset="0"/>
              <a:cs typeface="Times New Roman" pitchFamily="18" charset="0"/>
            </a:endParaRPr>
          </a:p>
        </p:txBody>
      </p:sp>
      <p:sp>
        <p:nvSpPr>
          <p:cNvPr id="43" name="TextBox 11"/>
          <p:cNvSpPr txBox="1"/>
          <p:nvPr/>
        </p:nvSpPr>
        <p:spPr>
          <a:xfrm>
            <a:off x="5148064" y="4221088"/>
            <a:ext cx="2520280" cy="400110"/>
          </a:xfrm>
          <a:prstGeom prst="rect">
            <a:avLst/>
          </a:prstGeom>
          <a:solidFill>
            <a:schemeClr val="accent1">
              <a:lumMod val="40000"/>
              <a:lumOff val="60000"/>
            </a:schemeClr>
          </a:solidFill>
        </p:spPr>
        <p:txBody>
          <a:bodyPr wrap="square" rtlCol="0">
            <a:spAutoFit/>
          </a:bodyPr>
          <a:lstStyle/>
          <a:p>
            <a:r>
              <a:rPr lang="en-IN" sz="2000" dirty="0" smtClean="0">
                <a:latin typeface="Times New Roman" pitchFamily="18" charset="0"/>
                <a:cs typeface="Times New Roman" pitchFamily="18" charset="0"/>
              </a:rPr>
              <a:t>Chief of Armed Forces</a:t>
            </a:r>
            <a:endParaRPr lang="en-IN" sz="2000" dirty="0">
              <a:latin typeface="Times New Roman" pitchFamily="18" charset="0"/>
              <a:cs typeface="Times New Roman" pitchFamily="18" charset="0"/>
            </a:endParaRPr>
          </a:p>
        </p:txBody>
      </p:sp>
      <p:sp>
        <p:nvSpPr>
          <p:cNvPr id="44" name="TextBox 11"/>
          <p:cNvSpPr txBox="1"/>
          <p:nvPr/>
        </p:nvSpPr>
        <p:spPr>
          <a:xfrm>
            <a:off x="467544" y="4325034"/>
            <a:ext cx="2088232" cy="400110"/>
          </a:xfrm>
          <a:prstGeom prst="rect">
            <a:avLst/>
          </a:prstGeom>
          <a:solidFill>
            <a:schemeClr val="accent1">
              <a:lumMod val="40000"/>
              <a:lumOff val="60000"/>
            </a:schemeClr>
          </a:solidFill>
        </p:spPr>
        <p:txBody>
          <a:bodyPr wrap="square" rtlCol="0">
            <a:spAutoFit/>
          </a:bodyPr>
          <a:lstStyle/>
          <a:p>
            <a:r>
              <a:rPr lang="en-IN" sz="2000" dirty="0" smtClean="0">
                <a:latin typeface="Times New Roman" pitchFamily="18" charset="0"/>
                <a:cs typeface="Times New Roman" pitchFamily="18" charset="0"/>
              </a:rPr>
              <a:t>Defence Secratery</a:t>
            </a:r>
            <a:endParaRPr lang="en-IN" sz="2000" dirty="0">
              <a:latin typeface="Times New Roman" pitchFamily="18" charset="0"/>
              <a:cs typeface="Times New Roman" pitchFamily="18" charset="0"/>
            </a:endParaRPr>
          </a:p>
        </p:txBody>
      </p:sp>
      <p:sp>
        <p:nvSpPr>
          <p:cNvPr id="46" name="TextBox 162"/>
          <p:cNvSpPr txBox="1"/>
          <p:nvPr/>
        </p:nvSpPr>
        <p:spPr>
          <a:xfrm>
            <a:off x="4860032" y="3861048"/>
            <a:ext cx="2808312" cy="407602"/>
          </a:xfrm>
          <a:prstGeom prst="rect">
            <a:avLst/>
          </a:prstGeom>
          <a:noFill/>
        </p:spPr>
        <p:txBody>
          <a:bodyPr wrap="square" lIns="129342" tIns="64670" rIns="129342" bIns="64670">
            <a:spAutoFit/>
          </a:bodyPr>
          <a:lstStyle/>
          <a:p>
            <a:pPr algn="ctr">
              <a:defRPr/>
            </a:pPr>
            <a:r>
              <a:rPr lang="en-US" kern="0" dirty="0" smtClean="0">
                <a:latin typeface="Times New Roman" pitchFamily="18" charset="0"/>
                <a:cs typeface="Times New Roman" pitchFamily="18" charset="0"/>
              </a:rPr>
              <a:t>Bob</a:t>
            </a:r>
            <a:r>
              <a:rPr lang="en-US" kern="0" baseline="-25000" dirty="0">
                <a:latin typeface="Times New Roman" pitchFamily="18" charset="0"/>
                <a:cs typeface="Times New Roman" pitchFamily="18" charset="0"/>
              </a:rPr>
              <a:t>3</a:t>
            </a:r>
            <a:r>
              <a:rPr lang="en-US" kern="0" dirty="0" smtClean="0">
                <a:latin typeface="Times New Roman" pitchFamily="18" charset="0"/>
                <a:cs typeface="Times New Roman" pitchFamily="18" charset="0"/>
              </a:rPr>
              <a:t> (Low power agent)</a:t>
            </a:r>
            <a:r>
              <a:rPr lang="en-US" kern="0" baseline="-25000" dirty="0" smtClean="0">
                <a:latin typeface="Times New Roman" pitchFamily="18" charset="0"/>
                <a:cs typeface="Times New Roman" pitchFamily="18" charset="0"/>
              </a:rPr>
              <a:t> </a:t>
            </a:r>
            <a:endParaRPr lang="en-IN" kern="0" baseline="-25000" dirty="0">
              <a:latin typeface="Times New Roman" pitchFamily="18" charset="0"/>
              <a:cs typeface="Times New Roman" pitchFamily="18" charset="0"/>
            </a:endParaRPr>
          </a:p>
        </p:txBody>
      </p:sp>
      <p:sp>
        <p:nvSpPr>
          <p:cNvPr id="47" name="TextBox 217"/>
          <p:cNvSpPr txBox="1"/>
          <p:nvPr/>
        </p:nvSpPr>
        <p:spPr>
          <a:xfrm>
            <a:off x="6012160" y="404664"/>
            <a:ext cx="3103953" cy="1238599"/>
          </a:xfrm>
          <a:prstGeom prst="rect">
            <a:avLst/>
          </a:prstGeom>
          <a:noFill/>
        </p:spPr>
        <p:txBody>
          <a:bodyPr wrap="square" lIns="129342" tIns="64670" rIns="129342" bIns="64670" rtlCol="0">
            <a:spAutoFit/>
          </a:bodyPr>
          <a:lstStyle/>
          <a:p>
            <a:r>
              <a:rPr lang="en-US" dirty="0" smtClean="0">
                <a:latin typeface="Times New Roman" pitchFamily="18" charset="0"/>
                <a:cs typeface="Times New Roman" pitchFamily="18" charset="0"/>
              </a:rPr>
              <a:t>Classical communication (CC)</a:t>
            </a:r>
          </a:p>
          <a:p>
            <a:pPr>
              <a:buFont typeface="Arial" pitchFamily="34" charset="0"/>
              <a:buChar char="•"/>
            </a:pPr>
            <a:r>
              <a:rPr lang="en-US" dirty="0" smtClean="0">
                <a:latin typeface="Times New Roman" pitchFamily="18" charset="0"/>
                <a:cs typeface="Times New Roman" pitchFamily="18" charset="0"/>
              </a:rPr>
              <a:t> Alice1 CC (                 )</a:t>
            </a:r>
          </a:p>
          <a:p>
            <a:r>
              <a:rPr lang="en-US" dirty="0" smtClean="0">
                <a:latin typeface="Times New Roman" pitchFamily="18" charset="0"/>
                <a:cs typeface="Times New Roman" pitchFamily="18" charset="0"/>
              </a:rPr>
              <a:t>Quantum Channel (        )</a:t>
            </a:r>
          </a:p>
          <a:p>
            <a:r>
              <a:rPr lang="en-US" dirty="0" smtClean="0">
                <a:latin typeface="Times New Roman" pitchFamily="18" charset="0"/>
                <a:cs typeface="Times New Roman" pitchFamily="18" charset="0"/>
              </a:rPr>
              <a:t>Shared by all the Participants</a:t>
            </a:r>
            <a:endParaRPr lang="en-IN" dirty="0">
              <a:latin typeface="Times New Roman" pitchFamily="18" charset="0"/>
              <a:cs typeface="Times New Roman" pitchFamily="18" charset="0"/>
            </a:endParaRPr>
          </a:p>
        </p:txBody>
      </p:sp>
      <p:cxnSp>
        <p:nvCxnSpPr>
          <p:cNvPr id="48" name="Straight Arrow Connector 219"/>
          <p:cNvCxnSpPr/>
          <p:nvPr/>
        </p:nvCxnSpPr>
        <p:spPr>
          <a:xfrm>
            <a:off x="7308304" y="908720"/>
            <a:ext cx="1041603" cy="0"/>
          </a:xfrm>
          <a:prstGeom prst="straightConnector1">
            <a:avLst/>
          </a:prstGeom>
          <a:ln>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233"/>
          <p:cNvCxnSpPr/>
          <p:nvPr/>
        </p:nvCxnSpPr>
        <p:spPr>
          <a:xfrm>
            <a:off x="7891977" y="1196752"/>
            <a:ext cx="520802" cy="0"/>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2723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edge">
                                      <p:cBhvr>
                                        <p:cTn id="7" dur="2000"/>
                                        <p:tgtEl>
                                          <p:spTgt spid="38"/>
                                        </p:tgtEl>
                                      </p:cBhvr>
                                    </p:animEffect>
                                  </p:childTnLst>
                                </p:cTn>
                              </p:par>
                            </p:childTnLst>
                          </p:cTn>
                        </p:par>
                        <p:par>
                          <p:cTn id="8" fill="hold">
                            <p:stCondLst>
                              <p:cond delay="2000"/>
                            </p:stCondLst>
                            <p:childTnLst>
                              <p:par>
                                <p:cTn id="9" presetID="20"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edge">
                                      <p:cBhvr>
                                        <p:cTn id="11" dur="2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1"/>
          <p:cNvSpPr txBox="1"/>
          <p:nvPr/>
        </p:nvSpPr>
        <p:spPr>
          <a:xfrm>
            <a:off x="251520" y="1700808"/>
            <a:ext cx="4032448" cy="830997"/>
          </a:xfrm>
          <a:prstGeom prst="rect">
            <a:avLst/>
          </a:prstGeom>
          <a:solidFill>
            <a:schemeClr val="accent1">
              <a:lumMod val="40000"/>
              <a:lumOff val="60000"/>
            </a:schemeClr>
          </a:solidFill>
        </p:spPr>
        <p:txBody>
          <a:bodyPr wrap="square" rtlCol="0">
            <a:spAutoFit/>
          </a:bodyPr>
          <a:lstStyle/>
          <a:p>
            <a:pPr algn="ctr"/>
            <a:r>
              <a:rPr lang="en-IN" sz="2400" dirty="0">
                <a:latin typeface="Times New Roman" pitchFamily="18" charset="0"/>
                <a:cs typeface="Times New Roman" pitchFamily="18" charset="0"/>
              </a:rPr>
              <a:t>Teleportation based Quantum Communication </a:t>
            </a:r>
          </a:p>
        </p:txBody>
      </p:sp>
      <p:sp>
        <p:nvSpPr>
          <p:cNvPr id="19" name="TextBox 11"/>
          <p:cNvSpPr txBox="1"/>
          <p:nvPr/>
        </p:nvSpPr>
        <p:spPr>
          <a:xfrm>
            <a:off x="4572000" y="1700808"/>
            <a:ext cx="4320480" cy="830997"/>
          </a:xfrm>
          <a:prstGeom prst="rect">
            <a:avLst/>
          </a:prstGeom>
          <a:solidFill>
            <a:schemeClr val="accent1">
              <a:lumMod val="40000"/>
              <a:lumOff val="60000"/>
            </a:schemeClr>
          </a:solidFill>
        </p:spPr>
        <p:txBody>
          <a:bodyPr wrap="square" rtlCol="0">
            <a:spAutoFit/>
          </a:bodyPr>
          <a:lstStyle/>
          <a:p>
            <a:pPr algn="ctr"/>
            <a:r>
              <a:rPr lang="en-IN" sz="2400" dirty="0">
                <a:latin typeface="Times New Roman" pitchFamily="18" charset="0"/>
                <a:cs typeface="Times New Roman" pitchFamily="18" charset="0"/>
              </a:rPr>
              <a:t>Teleportation based Hierarchical Quantum Communication </a:t>
            </a:r>
          </a:p>
        </p:txBody>
      </p:sp>
      <p:sp>
        <p:nvSpPr>
          <p:cNvPr id="20" name="TextBox 11"/>
          <p:cNvSpPr txBox="1"/>
          <p:nvPr/>
        </p:nvSpPr>
        <p:spPr>
          <a:xfrm>
            <a:off x="2483768" y="4830251"/>
            <a:ext cx="4032448" cy="830997"/>
          </a:xfrm>
          <a:prstGeom prst="rect">
            <a:avLst/>
          </a:prstGeom>
          <a:solidFill>
            <a:schemeClr val="accent1">
              <a:lumMod val="40000"/>
              <a:lumOff val="60000"/>
            </a:schemeClr>
          </a:solidFill>
        </p:spPr>
        <p:txBody>
          <a:bodyPr wrap="square" rtlCol="0">
            <a:spAutoFit/>
          </a:bodyPr>
          <a:lstStyle/>
          <a:p>
            <a:pPr algn="ctr"/>
            <a:r>
              <a:rPr lang="en-IN" sz="2400" dirty="0" smtClean="0">
                <a:latin typeface="Times New Roman" pitchFamily="18" charset="0"/>
                <a:cs typeface="Times New Roman" pitchFamily="18" charset="0"/>
              </a:rPr>
              <a:t>Hierarchical Joint Remote State Preparation (HJRSP)</a:t>
            </a:r>
            <a:endParaRPr lang="en-IN" sz="2400" dirty="0">
              <a:latin typeface="Times New Roman" pitchFamily="18" charset="0"/>
              <a:cs typeface="Times New Roman" pitchFamily="18" charset="0"/>
            </a:endParaRPr>
          </a:p>
        </p:txBody>
      </p:sp>
      <p:sp>
        <p:nvSpPr>
          <p:cNvPr id="2" name="下矢印 1"/>
          <p:cNvSpPr/>
          <p:nvPr/>
        </p:nvSpPr>
        <p:spPr>
          <a:xfrm>
            <a:off x="4427984" y="2780928"/>
            <a:ext cx="144016" cy="201622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251520" y="2564904"/>
            <a:ext cx="4032448" cy="1754327"/>
          </a:xfrm>
          <a:prstGeom prst="rect">
            <a:avLst/>
          </a:prstGeom>
        </p:spPr>
        <p:txBody>
          <a:bodyPr wrap="square">
            <a:spAutoFit/>
          </a:bodyPr>
          <a:lstStyle/>
          <a:p>
            <a:r>
              <a:rPr lang="en-US" altLang="ja-JP" dirty="0">
                <a:solidFill>
                  <a:srgbClr val="FF0000"/>
                </a:solidFill>
                <a:latin typeface="Times New Roman" pitchFamily="18" charset="0"/>
                <a:cs typeface="Times New Roman" pitchFamily="18" charset="0"/>
              </a:rPr>
              <a:t>RSP (Remote State Preparation)</a:t>
            </a:r>
          </a:p>
          <a:p>
            <a:r>
              <a:rPr lang="en-US" altLang="ja-JP" dirty="0">
                <a:solidFill>
                  <a:srgbClr val="FF0000"/>
                </a:solidFill>
                <a:latin typeface="Times New Roman" pitchFamily="18" charset="0"/>
                <a:cs typeface="Times New Roman" pitchFamily="18" charset="0"/>
              </a:rPr>
              <a:t>JRSP (Joint Remote State Preparation)</a:t>
            </a:r>
          </a:p>
          <a:p>
            <a:r>
              <a:rPr lang="en-US" altLang="ja-JP" dirty="0">
                <a:solidFill>
                  <a:srgbClr val="FF0000"/>
                </a:solidFill>
                <a:latin typeface="Times New Roman" pitchFamily="18" charset="0"/>
                <a:cs typeface="Times New Roman" pitchFamily="18" charset="0"/>
              </a:rPr>
              <a:t>CBRSP (Controlled Bidirectional Remote State Preparation)</a:t>
            </a:r>
          </a:p>
          <a:p>
            <a:r>
              <a:rPr lang="en-US" altLang="ja-JP" dirty="0">
                <a:solidFill>
                  <a:srgbClr val="008000"/>
                </a:solidFill>
                <a:latin typeface="Times New Roman" pitchFamily="18" charset="0"/>
                <a:cs typeface="Times New Roman" pitchFamily="18" charset="0"/>
              </a:rPr>
              <a:t>CJBRSP (Controlled Joint Bidirectional Remote State Preparation)</a:t>
            </a:r>
          </a:p>
        </p:txBody>
      </p:sp>
      <p:sp>
        <p:nvSpPr>
          <p:cNvPr id="25" name="正方形/長方形 24"/>
          <p:cNvSpPr/>
          <p:nvPr/>
        </p:nvSpPr>
        <p:spPr>
          <a:xfrm>
            <a:off x="4644008" y="2564904"/>
            <a:ext cx="4032448" cy="923330"/>
          </a:xfrm>
          <a:prstGeom prst="rect">
            <a:avLst/>
          </a:prstGeom>
        </p:spPr>
        <p:txBody>
          <a:bodyPr wrap="square">
            <a:spAutoFit/>
          </a:bodyPr>
          <a:lstStyle/>
          <a:p>
            <a:r>
              <a:rPr lang="en-US" altLang="ja-JP" dirty="0">
                <a:solidFill>
                  <a:srgbClr val="FF0000"/>
                </a:solidFill>
                <a:latin typeface="Times New Roman" pitchFamily="18" charset="0"/>
                <a:cs typeface="Times New Roman" pitchFamily="18" charset="0"/>
              </a:rPr>
              <a:t>HQIS (Hierarchical QIS)</a:t>
            </a:r>
          </a:p>
          <a:p>
            <a:r>
              <a:rPr lang="en-US" altLang="ja-JP" dirty="0">
                <a:solidFill>
                  <a:srgbClr val="008000"/>
                </a:solidFill>
                <a:latin typeface="Times New Roman" pitchFamily="18" charset="0"/>
                <a:cs typeface="Times New Roman" pitchFamily="18" charset="0"/>
              </a:rPr>
              <a:t>HQSS (Hierarchical QSS)</a:t>
            </a:r>
          </a:p>
          <a:p>
            <a:r>
              <a:rPr lang="en-US" altLang="ja-JP" dirty="0">
                <a:solidFill>
                  <a:srgbClr val="008000"/>
                </a:solidFill>
                <a:latin typeface="Times New Roman" pitchFamily="18" charset="0"/>
                <a:cs typeface="Times New Roman" pitchFamily="18" charset="0"/>
              </a:rPr>
              <a:t>HDQSS (Hierarchical Dynamic QSS</a:t>
            </a:r>
            <a:r>
              <a:rPr lang="en-US" altLang="ja-JP" dirty="0" smtClean="0">
                <a:solidFill>
                  <a:srgbClr val="008000"/>
                </a:solidFill>
                <a:latin typeface="Times New Roman" pitchFamily="18" charset="0"/>
                <a:cs typeface="Times New Roman" pitchFamily="18" charset="0"/>
              </a:rPr>
              <a:t>)</a:t>
            </a:r>
            <a:endParaRPr lang="en-US" altLang="ja-JP" dirty="0">
              <a:solidFill>
                <a:srgbClr val="008000"/>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TextBox 162"/>
          <p:cNvSpPr txBox="1"/>
          <p:nvPr/>
        </p:nvSpPr>
        <p:spPr>
          <a:xfrm>
            <a:off x="4860032" y="3861048"/>
            <a:ext cx="2077637" cy="684601"/>
          </a:xfrm>
          <a:prstGeom prst="rect">
            <a:avLst/>
          </a:prstGeom>
          <a:noFill/>
        </p:spPr>
        <p:txBody>
          <a:bodyPr wrap="square" lIns="129342" tIns="64670" rIns="129342" bIns="64670">
            <a:spAutoFit/>
          </a:bodyPr>
          <a:lstStyle/>
          <a:p>
            <a:pPr algn="ctr">
              <a:defRPr/>
            </a:pPr>
            <a:r>
              <a:rPr lang="en-US" kern="0" dirty="0" smtClean="0">
                <a:latin typeface="Times New Roman" pitchFamily="18" charset="0"/>
                <a:cs typeface="Times New Roman" pitchFamily="18" charset="0"/>
              </a:rPr>
              <a:t>Bob</a:t>
            </a:r>
            <a:r>
              <a:rPr lang="en-US" kern="0" baseline="-25000" dirty="0">
                <a:latin typeface="Times New Roman" pitchFamily="18" charset="0"/>
                <a:cs typeface="Times New Roman" pitchFamily="18" charset="0"/>
              </a:rPr>
              <a:t>3</a:t>
            </a:r>
            <a:r>
              <a:rPr lang="en-US" kern="0" dirty="0" smtClean="0">
                <a:latin typeface="Times New Roman" pitchFamily="18" charset="0"/>
                <a:cs typeface="Times New Roman" pitchFamily="18" charset="0"/>
              </a:rPr>
              <a:t> (Low power agent)</a:t>
            </a:r>
            <a:r>
              <a:rPr lang="en-US" kern="0" baseline="-25000" dirty="0" smtClean="0">
                <a:latin typeface="Times New Roman" pitchFamily="18" charset="0"/>
                <a:cs typeface="Times New Roman" pitchFamily="18" charset="0"/>
              </a:rPr>
              <a:t> </a:t>
            </a:r>
            <a:endParaRPr lang="en-IN" kern="0" baseline="-25000" dirty="0">
              <a:latin typeface="Times New Roman" pitchFamily="18" charset="0"/>
              <a:cs typeface="Times New Roman" pitchFamily="18" charset="0"/>
            </a:endParaRPr>
          </a:p>
        </p:txBody>
      </p:sp>
      <p:cxnSp>
        <p:nvCxnSpPr>
          <p:cNvPr id="312" name="Straight Arrow Connector 164"/>
          <p:cNvCxnSpPr>
            <a:stCxn id="331" idx="2"/>
          </p:cNvCxnSpPr>
          <p:nvPr/>
        </p:nvCxnSpPr>
        <p:spPr>
          <a:xfrm flipH="1">
            <a:off x="1043608" y="1840951"/>
            <a:ext cx="1785960" cy="1011985"/>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13" name="Straight Arrow Connector 172"/>
          <p:cNvCxnSpPr>
            <a:stCxn id="331" idx="2"/>
          </p:cNvCxnSpPr>
          <p:nvPr/>
        </p:nvCxnSpPr>
        <p:spPr>
          <a:xfrm>
            <a:off x="2829568" y="1840951"/>
            <a:ext cx="2390504" cy="1139505"/>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14" name="Straight Arrow Connector 182"/>
          <p:cNvCxnSpPr/>
          <p:nvPr/>
        </p:nvCxnSpPr>
        <p:spPr>
          <a:xfrm flipH="1">
            <a:off x="683568" y="1772816"/>
            <a:ext cx="2232248" cy="1080120"/>
          </a:xfrm>
          <a:prstGeom prst="straightConnector1">
            <a:avLst/>
          </a:prstGeom>
          <a:ln>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15" name="Straight Arrow Connector 205"/>
          <p:cNvCxnSpPr/>
          <p:nvPr/>
        </p:nvCxnSpPr>
        <p:spPr>
          <a:xfrm>
            <a:off x="2915816" y="4653136"/>
            <a:ext cx="3096344" cy="0"/>
          </a:xfrm>
          <a:prstGeom prst="straightConnector1">
            <a:avLst/>
          </a:prstGeom>
          <a:ln>
            <a:solidFill>
              <a:srgbClr val="00B05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16" name="Straight Arrow Connector 206"/>
          <p:cNvCxnSpPr/>
          <p:nvPr/>
        </p:nvCxnSpPr>
        <p:spPr>
          <a:xfrm>
            <a:off x="899592" y="4869160"/>
            <a:ext cx="5112568" cy="0"/>
          </a:xfrm>
          <a:prstGeom prst="straightConnector1">
            <a:avLst/>
          </a:prstGeom>
          <a:ln>
            <a:solidFill>
              <a:srgbClr val="00B05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17" name="Straight Arrow Connector 211"/>
          <p:cNvCxnSpPr/>
          <p:nvPr/>
        </p:nvCxnSpPr>
        <p:spPr>
          <a:xfrm>
            <a:off x="1691680" y="4437112"/>
            <a:ext cx="1296144" cy="0"/>
          </a:xfrm>
          <a:prstGeom prst="straightConnector1">
            <a:avLst/>
          </a:prstGeom>
          <a:ln>
            <a:solidFill>
              <a:srgbClr val="00B05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318" name="TextBox 217"/>
          <p:cNvSpPr txBox="1"/>
          <p:nvPr/>
        </p:nvSpPr>
        <p:spPr>
          <a:xfrm>
            <a:off x="5796136" y="404664"/>
            <a:ext cx="3319977" cy="1515598"/>
          </a:xfrm>
          <a:prstGeom prst="rect">
            <a:avLst/>
          </a:prstGeom>
          <a:noFill/>
        </p:spPr>
        <p:txBody>
          <a:bodyPr wrap="square" lIns="129342" tIns="64670" rIns="129342" bIns="64670" rtlCol="0">
            <a:spAutoFit/>
          </a:bodyPr>
          <a:lstStyle/>
          <a:p>
            <a:r>
              <a:rPr lang="en-US" dirty="0" smtClean="0">
                <a:latin typeface="Times New Roman" pitchFamily="18" charset="0"/>
                <a:cs typeface="Times New Roman" pitchFamily="18" charset="0"/>
              </a:rPr>
              <a:t>Classical communication (CC)</a:t>
            </a:r>
          </a:p>
          <a:p>
            <a:pPr>
              <a:buFont typeface="Arial" pitchFamily="34" charset="0"/>
              <a:buChar char="•"/>
            </a:pPr>
            <a:r>
              <a:rPr lang="en-US" dirty="0" smtClean="0">
                <a:latin typeface="Times New Roman" pitchFamily="18" charset="0"/>
                <a:cs typeface="Times New Roman" pitchFamily="18" charset="0"/>
              </a:rPr>
              <a:t> Alice1 CC (                 )</a:t>
            </a:r>
          </a:p>
          <a:p>
            <a:pPr>
              <a:buFont typeface="Arial" pitchFamily="34" charset="0"/>
              <a:buChar char="•"/>
            </a:pPr>
            <a:r>
              <a:rPr lang="en-US" dirty="0" smtClean="0">
                <a:latin typeface="Times New Roman" pitchFamily="18" charset="0"/>
                <a:cs typeface="Times New Roman" pitchFamily="18" charset="0"/>
              </a:rPr>
              <a:t> </a:t>
            </a:r>
            <a:r>
              <a:rPr lang="en-US" altLang="ja-JP" dirty="0" smtClean="0">
                <a:latin typeface="Times New Roman" pitchFamily="18" charset="0"/>
                <a:cs typeface="Times New Roman" pitchFamily="18" charset="0"/>
              </a:rPr>
              <a:t>Alice2 </a:t>
            </a:r>
            <a:r>
              <a:rPr lang="en-US" altLang="ja-JP" dirty="0">
                <a:latin typeface="Times New Roman" pitchFamily="18" charset="0"/>
                <a:cs typeface="Times New Roman" pitchFamily="18" charset="0"/>
              </a:rPr>
              <a:t>CC </a:t>
            </a:r>
            <a:r>
              <a:rPr lang="en-US" dirty="0" smtClean="0">
                <a:latin typeface="Times New Roman" pitchFamily="18" charset="0"/>
                <a:cs typeface="Times New Roman" pitchFamily="18" charset="0"/>
              </a:rPr>
              <a:t>(                 ) </a:t>
            </a:r>
          </a:p>
          <a:p>
            <a:r>
              <a:rPr lang="en-US" dirty="0" smtClean="0">
                <a:latin typeface="Times New Roman" pitchFamily="18" charset="0"/>
                <a:cs typeface="Times New Roman" pitchFamily="18" charset="0"/>
              </a:rPr>
              <a:t>Quantum Channel (        )</a:t>
            </a:r>
          </a:p>
          <a:p>
            <a:r>
              <a:rPr lang="en-US" dirty="0" smtClean="0">
                <a:latin typeface="Times New Roman" pitchFamily="18" charset="0"/>
                <a:cs typeface="Times New Roman" pitchFamily="18" charset="0"/>
              </a:rPr>
              <a:t>Shared by all the Participants</a:t>
            </a:r>
            <a:endParaRPr lang="en-IN" dirty="0">
              <a:latin typeface="Times New Roman" pitchFamily="18" charset="0"/>
              <a:cs typeface="Times New Roman" pitchFamily="18" charset="0"/>
            </a:endParaRPr>
          </a:p>
        </p:txBody>
      </p:sp>
      <p:cxnSp>
        <p:nvCxnSpPr>
          <p:cNvPr id="319" name="Straight Arrow Connector 219"/>
          <p:cNvCxnSpPr/>
          <p:nvPr/>
        </p:nvCxnSpPr>
        <p:spPr>
          <a:xfrm>
            <a:off x="7092280" y="908720"/>
            <a:ext cx="1041603" cy="0"/>
          </a:xfrm>
          <a:prstGeom prst="straightConnector1">
            <a:avLst/>
          </a:prstGeom>
          <a:ln>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20" name="Straight Arrow Connector 220"/>
          <p:cNvCxnSpPr/>
          <p:nvPr/>
        </p:nvCxnSpPr>
        <p:spPr>
          <a:xfrm>
            <a:off x="7164288" y="1196752"/>
            <a:ext cx="936104" cy="0"/>
          </a:xfrm>
          <a:prstGeom prst="straightConnector1">
            <a:avLst/>
          </a:prstGeom>
          <a:ln>
            <a:solidFill>
              <a:srgbClr val="00B05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21" name="Straight Arrow Connector 233"/>
          <p:cNvCxnSpPr/>
          <p:nvPr/>
        </p:nvCxnSpPr>
        <p:spPr>
          <a:xfrm>
            <a:off x="7740352" y="1484784"/>
            <a:ext cx="520802" cy="0"/>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322" name="TextBox 235"/>
          <p:cNvSpPr txBox="1"/>
          <p:nvPr/>
        </p:nvSpPr>
        <p:spPr>
          <a:xfrm>
            <a:off x="2123728" y="3244623"/>
            <a:ext cx="2023137" cy="684601"/>
          </a:xfrm>
          <a:prstGeom prst="rect">
            <a:avLst/>
          </a:prstGeom>
          <a:noFill/>
        </p:spPr>
        <p:txBody>
          <a:bodyPr wrap="square" lIns="129342" tIns="64670" rIns="129342" bIns="64670">
            <a:spAutoFit/>
          </a:bodyPr>
          <a:lstStyle/>
          <a:p>
            <a:pPr algn="ctr">
              <a:defRPr/>
            </a:pPr>
            <a:r>
              <a:rPr lang="en-US" kern="0" dirty="0" smtClean="0">
                <a:latin typeface="Times New Roman" pitchFamily="18" charset="0"/>
                <a:cs typeface="Times New Roman" pitchFamily="18" charset="0"/>
              </a:rPr>
              <a:t>Bob</a:t>
            </a:r>
            <a:r>
              <a:rPr lang="en-US" kern="0" baseline="-25000" dirty="0" smtClean="0">
                <a:latin typeface="Times New Roman" pitchFamily="18" charset="0"/>
                <a:cs typeface="Times New Roman" pitchFamily="18" charset="0"/>
              </a:rPr>
              <a:t>2 </a:t>
            </a:r>
            <a:r>
              <a:rPr lang="en-US" altLang="ja-JP" kern="0" dirty="0">
                <a:latin typeface="Times New Roman" pitchFamily="18" charset="0"/>
                <a:cs typeface="Times New Roman" pitchFamily="18" charset="0"/>
              </a:rPr>
              <a:t>(High power agent)</a:t>
            </a:r>
            <a:r>
              <a:rPr lang="en-US" altLang="ja-JP" kern="0" baseline="-25000" dirty="0">
                <a:latin typeface="Times New Roman" pitchFamily="18" charset="0"/>
                <a:cs typeface="Times New Roman" pitchFamily="18" charset="0"/>
              </a:rPr>
              <a:t> </a:t>
            </a:r>
            <a:endParaRPr lang="en-IN" kern="0" baseline="-25000" dirty="0">
              <a:latin typeface="Times New Roman" pitchFamily="18" charset="0"/>
              <a:cs typeface="Times New Roman" pitchFamily="18" charset="0"/>
            </a:endParaRPr>
          </a:p>
        </p:txBody>
      </p:sp>
      <p:cxnSp>
        <p:nvCxnSpPr>
          <p:cNvPr id="323" name="Straight Arrow Connector 244"/>
          <p:cNvCxnSpPr>
            <a:stCxn id="331" idx="2"/>
          </p:cNvCxnSpPr>
          <p:nvPr/>
        </p:nvCxnSpPr>
        <p:spPr>
          <a:xfrm>
            <a:off x="2829568" y="1840951"/>
            <a:ext cx="211938" cy="354683"/>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329" name="TextBox 139"/>
          <p:cNvSpPr txBox="1"/>
          <p:nvPr/>
        </p:nvSpPr>
        <p:spPr>
          <a:xfrm>
            <a:off x="4626590" y="1450298"/>
            <a:ext cx="1169546" cy="407602"/>
          </a:xfrm>
          <a:prstGeom prst="rect">
            <a:avLst/>
          </a:prstGeom>
          <a:noFill/>
        </p:spPr>
        <p:txBody>
          <a:bodyPr wrap="square" lIns="129342" tIns="64670" rIns="129342" bIns="64670">
            <a:spAutoFit/>
          </a:bodyPr>
          <a:lstStyle/>
          <a:p>
            <a:pPr algn="ctr">
              <a:defRPr/>
            </a:pPr>
            <a:r>
              <a:rPr lang="en-US" kern="0" dirty="0" smtClean="0">
                <a:latin typeface="Times New Roman" pitchFamily="18" charset="0"/>
                <a:cs typeface="Times New Roman" pitchFamily="18" charset="0"/>
              </a:rPr>
              <a:t>Alice2</a:t>
            </a:r>
            <a:endParaRPr lang="en-IN" kern="0" dirty="0">
              <a:latin typeface="Times New Roman" pitchFamily="18" charset="0"/>
              <a:cs typeface="Times New Roman" pitchFamily="18" charset="0"/>
            </a:endParaRPr>
          </a:p>
        </p:txBody>
      </p:sp>
      <p:cxnSp>
        <p:nvCxnSpPr>
          <p:cNvPr id="330" name="Straight Arrow Connector 233"/>
          <p:cNvCxnSpPr/>
          <p:nvPr/>
        </p:nvCxnSpPr>
        <p:spPr>
          <a:xfrm>
            <a:off x="3618477" y="1412776"/>
            <a:ext cx="858301" cy="0"/>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331" name="TextBox 139"/>
          <p:cNvSpPr txBox="1"/>
          <p:nvPr/>
        </p:nvSpPr>
        <p:spPr>
          <a:xfrm>
            <a:off x="2244795" y="1433349"/>
            <a:ext cx="1169546" cy="407602"/>
          </a:xfrm>
          <a:prstGeom prst="rect">
            <a:avLst/>
          </a:prstGeom>
          <a:noFill/>
        </p:spPr>
        <p:txBody>
          <a:bodyPr wrap="square" lIns="129342" tIns="64670" rIns="129342" bIns="64670">
            <a:spAutoFit/>
          </a:bodyPr>
          <a:lstStyle/>
          <a:p>
            <a:pPr algn="ctr">
              <a:defRPr/>
            </a:pPr>
            <a:r>
              <a:rPr lang="en-US" kern="0" dirty="0" smtClean="0">
                <a:latin typeface="Times New Roman" pitchFamily="18" charset="0"/>
                <a:cs typeface="Times New Roman" pitchFamily="18" charset="0"/>
              </a:rPr>
              <a:t>Alice1</a:t>
            </a:r>
            <a:endParaRPr lang="en-IN" kern="0" dirty="0">
              <a:latin typeface="Times New Roman" pitchFamily="18" charset="0"/>
              <a:cs typeface="Times New Roman" pitchFamily="18" charset="0"/>
            </a:endParaRPr>
          </a:p>
        </p:txBody>
      </p:sp>
      <p:sp>
        <p:nvSpPr>
          <p:cNvPr id="332" name="TextBox 162"/>
          <p:cNvSpPr txBox="1"/>
          <p:nvPr/>
        </p:nvSpPr>
        <p:spPr>
          <a:xfrm>
            <a:off x="251520" y="3933056"/>
            <a:ext cx="2077637" cy="684601"/>
          </a:xfrm>
          <a:prstGeom prst="rect">
            <a:avLst/>
          </a:prstGeom>
          <a:noFill/>
        </p:spPr>
        <p:txBody>
          <a:bodyPr wrap="square" lIns="129342" tIns="64670" rIns="129342" bIns="64670">
            <a:spAutoFit/>
          </a:bodyPr>
          <a:lstStyle/>
          <a:p>
            <a:pPr algn="ctr">
              <a:defRPr/>
            </a:pPr>
            <a:r>
              <a:rPr lang="en-US" kern="0" dirty="0" smtClean="0">
                <a:latin typeface="Times New Roman" pitchFamily="18" charset="0"/>
                <a:cs typeface="Times New Roman" pitchFamily="18" charset="0"/>
              </a:rPr>
              <a:t>Bob</a:t>
            </a:r>
            <a:r>
              <a:rPr lang="en-US" kern="0" baseline="-25000" dirty="0" smtClean="0">
                <a:latin typeface="Times New Roman" pitchFamily="18" charset="0"/>
                <a:cs typeface="Times New Roman" pitchFamily="18" charset="0"/>
              </a:rPr>
              <a:t>1</a:t>
            </a:r>
            <a:r>
              <a:rPr lang="en-US" kern="0" dirty="0" smtClean="0">
                <a:latin typeface="Times New Roman" pitchFamily="18" charset="0"/>
                <a:cs typeface="Times New Roman" pitchFamily="18" charset="0"/>
              </a:rPr>
              <a:t> (Low power agent)</a:t>
            </a:r>
            <a:r>
              <a:rPr lang="en-US" kern="0" baseline="-25000" dirty="0" smtClean="0">
                <a:latin typeface="Times New Roman" pitchFamily="18" charset="0"/>
                <a:cs typeface="Times New Roman" pitchFamily="18" charset="0"/>
              </a:rPr>
              <a:t> </a:t>
            </a:r>
            <a:endParaRPr lang="en-IN" kern="0" baseline="-25000" dirty="0">
              <a:latin typeface="Times New Roman" pitchFamily="18" charset="0"/>
              <a:cs typeface="Times New Roman" pitchFamily="18" charset="0"/>
            </a:endParaRPr>
          </a:p>
        </p:txBody>
      </p:sp>
      <p:cxnSp>
        <p:nvCxnSpPr>
          <p:cNvPr id="333" name="Straight Arrow Connector 182"/>
          <p:cNvCxnSpPr>
            <a:stCxn id="331" idx="2"/>
          </p:cNvCxnSpPr>
          <p:nvPr/>
        </p:nvCxnSpPr>
        <p:spPr>
          <a:xfrm>
            <a:off x="2829568" y="1840951"/>
            <a:ext cx="14240" cy="291905"/>
          </a:xfrm>
          <a:prstGeom prst="straightConnector1">
            <a:avLst/>
          </a:prstGeom>
          <a:ln>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graphicFrame>
        <p:nvGraphicFramePr>
          <p:cNvPr id="334" name="Object 4"/>
          <p:cNvGraphicFramePr>
            <a:graphicFrameLocks noChangeAspect="1"/>
          </p:cNvGraphicFramePr>
          <p:nvPr>
            <p:extLst>
              <p:ext uri="{D42A27DB-BD31-4B8C-83A1-F6EECF244321}">
                <p14:modId xmlns:p14="http://schemas.microsoft.com/office/powerpoint/2010/main" val="1284224372"/>
              </p:ext>
            </p:extLst>
          </p:nvPr>
        </p:nvGraphicFramePr>
        <p:xfrm>
          <a:off x="827584" y="5949280"/>
          <a:ext cx="6992026" cy="767808"/>
        </p:xfrm>
        <a:graphic>
          <a:graphicData uri="http://schemas.openxmlformats.org/presentationml/2006/ole">
            <mc:AlternateContent xmlns:mc="http://schemas.openxmlformats.org/markup-compatibility/2006">
              <mc:Choice xmlns:v="urn:schemas-microsoft-com:vml" Requires="v">
                <p:oleObj spid="_x0000_s68707" name="数式" r:id="rId4" imgW="3035300" imgH="393700" progId="Equation.3">
                  <p:embed/>
                </p:oleObj>
              </mc:Choice>
              <mc:Fallback>
                <p:oleObj name="数式" r:id="rId4" imgW="3035300" imgH="393700" progId="Equation.3">
                  <p:embed/>
                  <p:pic>
                    <p:nvPicPr>
                      <p:cNvPr id="0" name=""/>
                      <p:cNvPicPr>
                        <a:picLocks noChangeAspect="1" noChangeArrowheads="1"/>
                      </p:cNvPicPr>
                      <p:nvPr/>
                    </p:nvPicPr>
                    <p:blipFill>
                      <a:blip r:embed="rId5"/>
                      <a:srcRect/>
                      <a:stretch>
                        <a:fillRect/>
                      </a:stretch>
                    </p:blipFill>
                    <p:spPr bwMode="auto">
                      <a:xfrm>
                        <a:off x="827584" y="5949280"/>
                        <a:ext cx="6992026" cy="767808"/>
                      </a:xfrm>
                      <a:prstGeom prst="rect">
                        <a:avLst/>
                      </a:prstGeom>
                      <a:noFill/>
                      <a:ln>
                        <a:noFill/>
                      </a:ln>
                      <a:effectLst/>
                    </p:spPr>
                  </p:pic>
                </p:oleObj>
              </mc:Fallback>
            </mc:AlternateContent>
          </a:graphicData>
        </a:graphic>
      </p:graphicFrame>
      <p:sp>
        <p:nvSpPr>
          <p:cNvPr id="335" name="テキスト ボックス 334"/>
          <p:cNvSpPr txBox="1"/>
          <p:nvPr/>
        </p:nvSpPr>
        <p:spPr>
          <a:xfrm>
            <a:off x="971600" y="5733256"/>
            <a:ext cx="5998299" cy="369332"/>
          </a:xfrm>
          <a:prstGeom prst="rect">
            <a:avLst/>
          </a:prstGeom>
          <a:noFill/>
        </p:spPr>
        <p:txBody>
          <a:bodyPr wrap="square" rtlCol="0">
            <a:spAutoFit/>
          </a:bodyPr>
          <a:lstStyle/>
          <a:p>
            <a:r>
              <a:rPr lang="en-US" altLang="ja-JP" dirty="0" smtClean="0">
                <a:solidFill>
                  <a:srgbClr val="FF0000"/>
                </a:solidFill>
                <a:latin typeface="Times New Roman" pitchFamily="18" charset="0"/>
                <a:cs typeface="Times New Roman" pitchFamily="18" charset="0"/>
              </a:rPr>
              <a:t>5-qubit Cluster </a:t>
            </a:r>
            <a:r>
              <a:rPr lang="en-US" altLang="ja-JP" dirty="0">
                <a:solidFill>
                  <a:srgbClr val="FF0000"/>
                </a:solidFill>
                <a:latin typeface="Times New Roman" pitchFamily="18" charset="0"/>
                <a:cs typeface="Times New Roman" pitchFamily="18" charset="0"/>
              </a:rPr>
              <a:t>state </a:t>
            </a:r>
            <a:r>
              <a:rPr lang="en-US" altLang="ja-JP" dirty="0" smtClean="0">
                <a:solidFill>
                  <a:srgbClr val="FF0000"/>
                </a:solidFill>
                <a:latin typeface="Times New Roman" pitchFamily="18" charset="0"/>
                <a:cs typeface="Times New Roman" pitchFamily="18" charset="0"/>
              </a:rPr>
              <a:t>shared by the participants:</a:t>
            </a:r>
            <a:endParaRPr kumimoji="1" lang="ja-JP" altLang="en-US" dirty="0">
              <a:solidFill>
                <a:srgbClr val="FF0000"/>
              </a:solidFill>
              <a:latin typeface="Times New Roman" pitchFamily="18" charset="0"/>
              <a:cs typeface="Times New Roman" pitchFamily="18" charset="0"/>
            </a:endParaRPr>
          </a:p>
        </p:txBody>
      </p:sp>
      <p:cxnSp>
        <p:nvCxnSpPr>
          <p:cNvPr id="336" name="Straight Arrow Connector 182"/>
          <p:cNvCxnSpPr/>
          <p:nvPr/>
        </p:nvCxnSpPr>
        <p:spPr>
          <a:xfrm>
            <a:off x="2843808" y="1772816"/>
            <a:ext cx="2736304" cy="1080120"/>
          </a:xfrm>
          <a:prstGeom prst="straightConnector1">
            <a:avLst/>
          </a:prstGeom>
          <a:ln>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37" name="Straight Arrow Connector 205"/>
          <p:cNvCxnSpPr/>
          <p:nvPr/>
        </p:nvCxnSpPr>
        <p:spPr>
          <a:xfrm>
            <a:off x="4644008" y="1484784"/>
            <a:ext cx="1152128" cy="1296144"/>
          </a:xfrm>
          <a:prstGeom prst="straightConnector1">
            <a:avLst/>
          </a:prstGeom>
          <a:ln>
            <a:solidFill>
              <a:srgbClr val="00B05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38" name="Straight Arrow Connector 205"/>
          <p:cNvCxnSpPr/>
          <p:nvPr/>
        </p:nvCxnSpPr>
        <p:spPr>
          <a:xfrm flipH="1">
            <a:off x="3419872" y="1484784"/>
            <a:ext cx="1224136" cy="648072"/>
          </a:xfrm>
          <a:prstGeom prst="straightConnector1">
            <a:avLst/>
          </a:prstGeom>
          <a:ln>
            <a:solidFill>
              <a:srgbClr val="00B05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39" name="Straight Arrow Connector 205"/>
          <p:cNvCxnSpPr/>
          <p:nvPr/>
        </p:nvCxnSpPr>
        <p:spPr>
          <a:xfrm flipH="1">
            <a:off x="1187624" y="1484784"/>
            <a:ext cx="3456384" cy="1440160"/>
          </a:xfrm>
          <a:prstGeom prst="straightConnector1">
            <a:avLst/>
          </a:prstGeom>
          <a:ln>
            <a:solidFill>
              <a:srgbClr val="00B05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40" name="Straight Arrow Connector 219"/>
          <p:cNvCxnSpPr/>
          <p:nvPr/>
        </p:nvCxnSpPr>
        <p:spPr>
          <a:xfrm>
            <a:off x="3618477" y="1052736"/>
            <a:ext cx="858301" cy="0"/>
          </a:xfrm>
          <a:prstGeom prst="straightConnector1">
            <a:avLst/>
          </a:prstGeom>
          <a:ln>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41" name="Straight Arrow Connector 220"/>
          <p:cNvCxnSpPr/>
          <p:nvPr/>
        </p:nvCxnSpPr>
        <p:spPr>
          <a:xfrm flipH="1">
            <a:off x="3563888" y="764704"/>
            <a:ext cx="936103" cy="0"/>
          </a:xfrm>
          <a:prstGeom prst="straightConnector1">
            <a:avLst/>
          </a:prstGeom>
          <a:ln>
            <a:solidFill>
              <a:srgbClr val="00B050"/>
            </a:solidFill>
            <a:prstDash val="sysDash"/>
            <a:tailEnd type="arrow"/>
          </a:ln>
        </p:spPr>
        <p:style>
          <a:lnRef idx="1">
            <a:schemeClr val="accent1"/>
          </a:lnRef>
          <a:fillRef idx="0">
            <a:schemeClr val="accent1"/>
          </a:fillRef>
          <a:effectRef idx="0">
            <a:schemeClr val="accent1"/>
          </a:effectRef>
          <a:fontRef idx="minor">
            <a:schemeClr val="tx1"/>
          </a:fontRef>
        </p:style>
      </p:cxnSp>
      <p:pic>
        <p:nvPicPr>
          <p:cNvPr id="33" name="Picture 2" descr="http://www.bhmpics.com/download/beauty_girl_cartoon-normal.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60032" y="548680"/>
            <a:ext cx="816891" cy="901237"/>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6" descr="bd06790_"/>
          <p:cNvPicPr>
            <a:picLocks noChangeAspect="1" noChangeArrowheads="1"/>
          </p:cNvPicPr>
          <p:nvPr/>
        </p:nvPicPr>
        <p:blipFill>
          <a:blip r:embed="rId7" cstate="print"/>
          <a:srcRect/>
          <a:stretch>
            <a:fillRect/>
          </a:stretch>
        </p:blipFill>
        <p:spPr bwMode="auto">
          <a:xfrm>
            <a:off x="2339752" y="548680"/>
            <a:ext cx="936104" cy="936104"/>
          </a:xfrm>
          <a:prstGeom prst="rect">
            <a:avLst/>
          </a:prstGeom>
          <a:noFill/>
          <a:ln w="9525">
            <a:noFill/>
            <a:miter lim="800000"/>
            <a:headEnd/>
            <a:tailEnd/>
          </a:ln>
        </p:spPr>
      </p:pic>
      <p:pic>
        <p:nvPicPr>
          <p:cNvPr id="35" name="Picture 8" descr="bd06784_"/>
          <p:cNvPicPr>
            <a:picLocks noChangeAspect="1" noChangeArrowheads="1"/>
          </p:cNvPicPr>
          <p:nvPr/>
        </p:nvPicPr>
        <p:blipFill>
          <a:blip r:embed="rId8" cstate="print"/>
          <a:srcRect/>
          <a:stretch>
            <a:fillRect/>
          </a:stretch>
        </p:blipFill>
        <p:spPr bwMode="auto">
          <a:xfrm>
            <a:off x="539552" y="3068960"/>
            <a:ext cx="936103" cy="865854"/>
          </a:xfrm>
          <a:prstGeom prst="rect">
            <a:avLst/>
          </a:prstGeom>
          <a:noFill/>
          <a:ln w="9525">
            <a:noFill/>
            <a:miter lim="800000"/>
            <a:headEnd/>
            <a:tailEnd/>
          </a:ln>
        </p:spPr>
      </p:pic>
      <p:pic>
        <p:nvPicPr>
          <p:cNvPr id="36" name="Picture 8" descr="bd06784_"/>
          <p:cNvPicPr>
            <a:picLocks noChangeAspect="1" noChangeArrowheads="1"/>
          </p:cNvPicPr>
          <p:nvPr/>
        </p:nvPicPr>
        <p:blipFill>
          <a:blip r:embed="rId8" cstate="print"/>
          <a:srcRect/>
          <a:stretch>
            <a:fillRect/>
          </a:stretch>
        </p:blipFill>
        <p:spPr bwMode="auto">
          <a:xfrm>
            <a:off x="5220072" y="3068960"/>
            <a:ext cx="936103" cy="865854"/>
          </a:xfrm>
          <a:prstGeom prst="rect">
            <a:avLst/>
          </a:prstGeom>
          <a:noFill/>
          <a:ln w="9525">
            <a:noFill/>
            <a:miter lim="800000"/>
            <a:headEnd/>
            <a:tailEnd/>
          </a:ln>
        </p:spPr>
      </p:pic>
      <p:pic>
        <p:nvPicPr>
          <p:cNvPr id="37" name="Picture 4" descr="http://www.imagesgallerys.com/wp-content/uploads/cartoon-caricatures-20150424060207-5539dc5fec332.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71689" y="2343222"/>
            <a:ext cx="676175" cy="1013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7092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edge">
                                      <p:cBhvr>
                                        <p:cTn id="7" dur="2000"/>
                                        <p:tgtEl>
                                          <p:spTgt spid="35"/>
                                        </p:tgtEl>
                                      </p:cBhvr>
                                    </p:animEffect>
                                  </p:childTnLst>
                                </p:cTn>
                              </p:par>
                            </p:childTnLst>
                          </p:cTn>
                        </p:par>
                        <p:par>
                          <p:cTn id="8" fill="hold">
                            <p:stCondLst>
                              <p:cond delay="2000"/>
                            </p:stCondLst>
                            <p:childTnLst>
                              <p:par>
                                <p:cTn id="9" presetID="20" presetClass="entr" presetSubtype="0"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edge">
                                      <p:cBhvr>
                                        <p:cTn id="11" dur="2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2008" y="1037729"/>
                <a:ext cx="8964488" cy="5775647"/>
              </a:xfrm>
            </p:spPr>
            <p:txBody>
              <a:bodyPr>
                <a:noAutofit/>
              </a:bodyPr>
              <a:lstStyle/>
              <a:p>
                <a:pPr algn="just"/>
                <a:r>
                  <a:rPr lang="en-US" sz="2000" dirty="0" smtClean="0">
                    <a:latin typeface="Times New Roman" pitchFamily="18" charset="0"/>
                    <a:cs typeface="Times New Roman" pitchFamily="18" charset="0"/>
                  </a:rPr>
                  <a:t>In a HJRSP scheme, we have two senders such that Alice1 (S1) knows the information about the amplitude and Alice2 (S2) has the phase information of the </a:t>
                </a:r>
                <a:r>
                  <a:rPr lang="en-US" sz="2000" dirty="0" err="1">
                    <a:latin typeface="Times New Roman" pitchFamily="18" charset="0"/>
                    <a:cs typeface="Times New Roman" pitchFamily="18" charset="0"/>
                  </a:rPr>
                  <a:t>qubit</a:t>
                </a:r>
                <a:r>
                  <a:rPr lang="en-US" sz="2000" dirty="0">
                    <a:latin typeface="Times New Roman" pitchFamily="18" charset="0"/>
                    <a:cs typeface="Times New Roman" pitchFamily="18" charset="0"/>
                  </a:rPr>
                  <a:t> </a:t>
                </a:r>
                <a14:m>
                  <m:oMath xmlns:m="http://schemas.openxmlformats.org/officeDocument/2006/math">
                    <m:r>
                      <a:rPr lang="en-US" sz="2000" i="1" dirty="0">
                        <a:latin typeface="Cambria Math"/>
                      </a:rPr>
                      <m:t>𝑎</m:t>
                    </m:r>
                    <m:d>
                      <m:dPr>
                        <m:begChr m:val="|"/>
                        <m:endChr m:val="〉"/>
                        <m:ctrlPr>
                          <a:rPr lang="en-US" sz="2000" i="1" dirty="0">
                            <a:latin typeface="Cambria Math"/>
                          </a:rPr>
                        </m:ctrlPr>
                      </m:dPr>
                      <m:e>
                        <m:r>
                          <a:rPr lang="en-US" sz="2000" i="1" dirty="0">
                            <a:latin typeface="Cambria Math"/>
                          </a:rPr>
                          <m:t>0</m:t>
                        </m:r>
                      </m:e>
                    </m:d>
                    <m:r>
                      <a:rPr lang="en-US" sz="2000" i="1" dirty="0">
                        <a:latin typeface="Cambria Math"/>
                      </a:rPr>
                      <m:t>+</m:t>
                    </m:r>
                    <m:r>
                      <a:rPr lang="en-US" sz="2000" i="1" dirty="0" err="1">
                        <a:latin typeface="Cambria Math"/>
                      </a:rPr>
                      <m:t>𝑏</m:t>
                    </m:r>
                    <m:sSup>
                      <m:sSupPr>
                        <m:ctrlPr>
                          <a:rPr lang="en-US" sz="2000" i="1" dirty="0">
                            <a:latin typeface="Cambria Math"/>
                          </a:rPr>
                        </m:ctrlPr>
                      </m:sSupPr>
                      <m:e>
                        <m:r>
                          <a:rPr lang="en-US" sz="2000" i="1" dirty="0" err="1">
                            <a:latin typeface="Cambria Math"/>
                          </a:rPr>
                          <m:t>𝑒</m:t>
                        </m:r>
                      </m:e>
                      <m:sup>
                        <m:r>
                          <a:rPr lang="en-US" sz="2000" i="1" dirty="0">
                            <a:latin typeface="Cambria Math"/>
                          </a:rPr>
                          <m:t>𝑖</m:t>
                        </m:r>
                        <m:r>
                          <a:rPr lang="en-US" sz="2000" i="1" dirty="0">
                            <a:latin typeface="Cambria Math"/>
                          </a:rPr>
                          <m:t>𝜙</m:t>
                        </m:r>
                      </m:sup>
                    </m:sSup>
                    <m:r>
                      <a:rPr lang="en-US" sz="2000" i="1" dirty="0">
                        <a:latin typeface="Cambria Math"/>
                      </a:rPr>
                      <m:t>|1〉</m:t>
                    </m:r>
                    <m:r>
                      <a:rPr lang="en-US" sz="2000" i="1" dirty="0" err="1">
                        <a:latin typeface="Cambria Math"/>
                      </a:rPr>
                      <m:t>:</m:t>
                    </m:r>
                    <m:sSup>
                      <m:sSupPr>
                        <m:ctrlPr>
                          <a:rPr lang="en-US" sz="2000" i="1" dirty="0">
                            <a:latin typeface="Cambria Math"/>
                          </a:rPr>
                        </m:ctrlPr>
                      </m:sSupPr>
                      <m:e>
                        <m:r>
                          <a:rPr lang="en-US" sz="2000" i="1" dirty="0" err="1">
                            <a:latin typeface="Cambria Math"/>
                          </a:rPr>
                          <m:t>𝑎</m:t>
                        </m:r>
                      </m:e>
                      <m:sup>
                        <m:r>
                          <a:rPr lang="en-US" sz="2000" i="1" dirty="0">
                            <a:latin typeface="Cambria Math"/>
                          </a:rPr>
                          <m:t>2</m:t>
                        </m:r>
                      </m:sup>
                    </m:sSup>
                    <m:r>
                      <a:rPr lang="en-US" sz="2000" i="1" dirty="0">
                        <a:latin typeface="Cambria Math"/>
                      </a:rPr>
                      <m:t>+</m:t>
                    </m:r>
                    <m:sSup>
                      <m:sSupPr>
                        <m:ctrlPr>
                          <a:rPr lang="en-US" sz="2000" i="1" dirty="0">
                            <a:latin typeface="Cambria Math"/>
                          </a:rPr>
                        </m:ctrlPr>
                      </m:sSupPr>
                      <m:e>
                        <m:r>
                          <a:rPr lang="en-US" sz="2000" i="1" dirty="0">
                            <a:latin typeface="Cambria Math"/>
                          </a:rPr>
                          <m:t>𝑏</m:t>
                        </m:r>
                      </m:e>
                      <m:sup>
                        <m:r>
                          <a:rPr lang="en-US" sz="2000" i="1" dirty="0">
                            <a:latin typeface="Cambria Math"/>
                          </a:rPr>
                          <m:t>2</m:t>
                        </m:r>
                      </m:sup>
                    </m:sSup>
                    <m:r>
                      <a:rPr lang="en-US" sz="2000" i="1" dirty="0">
                        <a:latin typeface="Cambria Math"/>
                      </a:rPr>
                      <m:t>=1</m:t>
                    </m:r>
                  </m:oMath>
                </a14:m>
                <a:r>
                  <a:rPr lang="en-US" sz="2000" dirty="0">
                    <a:latin typeface="Times New Roman" pitchFamily="18" charset="0"/>
                    <a:cs typeface="Times New Roman" pitchFamily="18" charset="0"/>
                  </a:rPr>
                  <a:t>. It implies that senders know the quantum state to be prepared at the remote location at the receiver's end whereas it is unknown to the receivers. Further, we require at least three receivers to play a hierarchy game among each other to reconstruct the quantum state jointly sent by the senders S1 and S2. For this purpose, we choose a 5-qubit Cluster state of the form  </a:t>
                </a:r>
              </a:p>
              <a:p>
                <a:pPr algn="just"/>
                <a:r>
                  <a:rPr lang="en-US" sz="2000" dirty="0">
                    <a:latin typeface="Times New Roman" pitchFamily="18" charset="0"/>
                    <a:cs typeface="Times New Roman" pitchFamily="18" charset="0"/>
                  </a:rPr>
                  <a:t>             </a:t>
                </a:r>
                <a14:m>
                  <m:oMath xmlns:m="http://schemas.openxmlformats.org/officeDocument/2006/math">
                    <m:r>
                      <a:rPr lang="en-US" sz="2000" dirty="0">
                        <a:latin typeface="Cambria Math"/>
                      </a:rPr>
                      <m:t>  </m:t>
                    </m:r>
                    <m:r>
                      <a:rPr lang="en-US" sz="2000" i="1" dirty="0">
                        <a:latin typeface="Cambria Math"/>
                      </a:rPr>
                      <m:t>|</m:t>
                    </m:r>
                    <m:r>
                      <a:rPr lang="en-US" sz="2000" i="1" dirty="0">
                        <a:latin typeface="Cambria Math"/>
                      </a:rPr>
                      <m:t>𝐶</m:t>
                    </m:r>
                    <m:r>
                      <a:rPr lang="en-US" sz="2000" i="1" dirty="0">
                        <a:latin typeface="Cambria Math"/>
                      </a:rPr>
                      <m:t>〉=</m:t>
                    </m:r>
                    <m:f>
                      <m:fPr>
                        <m:ctrlPr>
                          <a:rPr lang="en-US" sz="2000" i="1" dirty="0">
                            <a:latin typeface="Cambria Math"/>
                          </a:rPr>
                        </m:ctrlPr>
                      </m:fPr>
                      <m:num>
                        <m:r>
                          <a:rPr lang="en-US" sz="2000" i="1" dirty="0">
                            <a:latin typeface="Cambria Math"/>
                          </a:rPr>
                          <m:t>1</m:t>
                        </m:r>
                      </m:num>
                      <m:den>
                        <m:r>
                          <a:rPr lang="en-US" sz="2000" i="1" dirty="0">
                            <a:latin typeface="Cambria Math"/>
                          </a:rPr>
                          <m:t>2</m:t>
                        </m:r>
                      </m:den>
                    </m:f>
                    <m:sSub>
                      <m:sSubPr>
                        <m:ctrlPr>
                          <a:rPr lang="en-US" sz="2000" i="1" dirty="0">
                            <a:latin typeface="Cambria Math"/>
                          </a:rPr>
                        </m:ctrlPr>
                      </m:sSubPr>
                      <m:e>
                        <m:d>
                          <m:dPr>
                            <m:begChr m:val="["/>
                            <m:endChr m:val="]"/>
                            <m:ctrlPr>
                              <a:rPr lang="en-US" sz="2000" i="1" dirty="0">
                                <a:latin typeface="Cambria Math"/>
                              </a:rPr>
                            </m:ctrlPr>
                          </m:dPr>
                          <m:e>
                            <m:d>
                              <m:dPr>
                                <m:begChr m:val="|"/>
                                <m:endChr m:val="〉"/>
                                <m:ctrlPr>
                                  <a:rPr lang="en-US" sz="2000" i="1" dirty="0">
                                    <a:latin typeface="Cambria Math"/>
                                  </a:rPr>
                                </m:ctrlPr>
                              </m:dPr>
                              <m:e>
                                <m:r>
                                  <a:rPr lang="en-US" sz="2000" i="1" dirty="0">
                                    <a:latin typeface="Cambria Math"/>
                                  </a:rPr>
                                  <m:t>00000</m:t>
                                </m:r>
                              </m:e>
                            </m:d>
                            <m:r>
                              <a:rPr lang="en-US" sz="2000" i="1" dirty="0">
                                <a:latin typeface="Cambria Math"/>
                              </a:rPr>
                              <m:t>+</m:t>
                            </m:r>
                            <m:d>
                              <m:dPr>
                                <m:begChr m:val="|"/>
                                <m:endChr m:val="〉"/>
                                <m:ctrlPr>
                                  <a:rPr lang="en-US" sz="2000" i="1" dirty="0">
                                    <a:latin typeface="Cambria Math"/>
                                  </a:rPr>
                                </m:ctrlPr>
                              </m:dPr>
                              <m:e>
                                <m:r>
                                  <a:rPr lang="en-US" sz="2000" i="1" dirty="0">
                                    <a:latin typeface="Cambria Math"/>
                                  </a:rPr>
                                  <m:t>00111</m:t>
                                </m:r>
                              </m:e>
                            </m:d>
                            <m:r>
                              <a:rPr lang="en-US" sz="2000" i="1" dirty="0">
                                <a:latin typeface="Cambria Math"/>
                              </a:rPr>
                              <m:t>+</m:t>
                            </m:r>
                            <m:d>
                              <m:dPr>
                                <m:begChr m:val="|"/>
                                <m:endChr m:val="〉"/>
                                <m:ctrlPr>
                                  <a:rPr lang="en-US" sz="2000" i="1" dirty="0">
                                    <a:latin typeface="Cambria Math"/>
                                  </a:rPr>
                                </m:ctrlPr>
                              </m:dPr>
                              <m:e>
                                <m:r>
                                  <a:rPr lang="en-US" sz="2000" i="1" dirty="0">
                                    <a:latin typeface="Cambria Math"/>
                                  </a:rPr>
                                  <m:t>11010</m:t>
                                </m:r>
                              </m:e>
                            </m:d>
                            <m:r>
                              <a:rPr lang="en-US" sz="2000" i="1" dirty="0">
                                <a:latin typeface="Cambria Math"/>
                              </a:rPr>
                              <m:t>+</m:t>
                            </m:r>
                            <m:d>
                              <m:dPr>
                                <m:begChr m:val="|"/>
                                <m:endChr m:val="〉"/>
                                <m:ctrlPr>
                                  <a:rPr lang="en-US" sz="2000" i="1" dirty="0">
                                    <a:latin typeface="Cambria Math"/>
                                  </a:rPr>
                                </m:ctrlPr>
                              </m:dPr>
                              <m:e>
                                <m:r>
                                  <a:rPr lang="en-US" sz="2000" i="1" dirty="0">
                                    <a:latin typeface="Cambria Math"/>
                                  </a:rPr>
                                  <m:t>11101</m:t>
                                </m:r>
                              </m:e>
                            </m:d>
                          </m:e>
                        </m:d>
                      </m:e>
                      <m:sub>
                        <m:r>
                          <a:rPr lang="en-US" sz="2000" i="1" dirty="0">
                            <a:latin typeface="Cambria Math"/>
                          </a:rPr>
                          <m:t>12345</m:t>
                        </m:r>
                        <m:r>
                          <a:rPr lang="en-US" sz="2000" b="0" i="1" dirty="0" smtClean="0">
                            <a:latin typeface="Cambria Math"/>
                          </a:rPr>
                          <m:t>,………..(1)</m:t>
                        </m:r>
                      </m:sub>
                    </m:sSub>
                  </m:oMath>
                </a14:m>
                <a:endParaRPr lang="en-US" sz="2000" dirty="0">
                  <a:latin typeface="Times New Roman" pitchFamily="18" charset="0"/>
                  <a:cs typeface="Times New Roman" pitchFamily="18" charset="0"/>
                </a:endParaRPr>
              </a:p>
              <a:p>
                <a:pPr algn="just"/>
                <a:r>
                  <a:rPr lang="en-US" sz="2000" dirty="0">
                    <a:latin typeface="Times New Roman" pitchFamily="18" charset="0"/>
                    <a:cs typeface="Times New Roman" pitchFamily="18" charset="0"/>
                  </a:rPr>
                  <a:t>where the </a:t>
                </a:r>
                <a:r>
                  <a:rPr lang="en-US" sz="2000" dirty="0" err="1">
                    <a:latin typeface="Times New Roman" pitchFamily="18" charset="0"/>
                    <a:cs typeface="Times New Roman" pitchFamily="18" charset="0"/>
                  </a:rPr>
                  <a:t>qubits</a:t>
                </a:r>
                <a:r>
                  <a:rPr lang="en-US" sz="2000" dirty="0">
                    <a:latin typeface="Times New Roman" pitchFamily="18" charset="0"/>
                    <a:cs typeface="Times New Roman" pitchFamily="18" charset="0"/>
                  </a:rPr>
                  <a:t> with subscripts 1 and 2 belong to S1 and S2 and 3, 4 and 5 belong to the three receivers Bob1 (R1), Bob2 (R2) and Bob3 (R3), respectively. Hence, HJRSP is a five-party scheme. Here, we describe our protocol in the following steps:</a:t>
                </a:r>
              </a:p>
              <a:p>
                <a:pPr algn="just"/>
                <a:r>
                  <a:rPr lang="en-US" sz="2000" b="1" dirty="0">
                    <a:latin typeface="Times New Roman" pitchFamily="18" charset="0"/>
                    <a:cs typeface="Times New Roman" pitchFamily="18" charset="0"/>
                  </a:rPr>
                  <a:t>Step1:</a:t>
                </a:r>
                <a:r>
                  <a:rPr lang="en-US" sz="2000" dirty="0">
                    <a:latin typeface="Times New Roman" pitchFamily="18" charset="0"/>
                    <a:cs typeface="Times New Roman" pitchFamily="18" charset="0"/>
                  </a:rPr>
                  <a:t> S1 prepares the 5-qubit Cluster state as a quantum channel. She keeps </a:t>
                </a:r>
                <a:r>
                  <a:rPr lang="en-US" sz="2000" dirty="0" err="1">
                    <a:latin typeface="Times New Roman" pitchFamily="18" charset="0"/>
                    <a:cs typeface="Times New Roman" pitchFamily="18" charset="0"/>
                  </a:rPr>
                  <a:t>qubit</a:t>
                </a:r>
                <a:r>
                  <a:rPr lang="en-US" sz="2000" dirty="0">
                    <a:latin typeface="Times New Roman" pitchFamily="18" charset="0"/>
                    <a:cs typeface="Times New Roman" pitchFamily="18" charset="0"/>
                  </a:rPr>
                  <a:t> 1 with herself and sends </a:t>
                </a:r>
                <a:r>
                  <a:rPr lang="en-US" sz="2000" dirty="0" err="1">
                    <a:latin typeface="Times New Roman" pitchFamily="18" charset="0"/>
                    <a:cs typeface="Times New Roman" pitchFamily="18" charset="0"/>
                  </a:rPr>
                  <a:t>qubit</a:t>
                </a:r>
                <a:r>
                  <a:rPr lang="en-US" sz="2000" dirty="0">
                    <a:latin typeface="Times New Roman" pitchFamily="18" charset="0"/>
                    <a:cs typeface="Times New Roman" pitchFamily="18" charset="0"/>
                  </a:rPr>
                  <a:t> 2 to S2 and </a:t>
                </a:r>
                <a:r>
                  <a:rPr lang="en-US" sz="2000" dirty="0" err="1">
                    <a:latin typeface="Times New Roman" pitchFamily="18" charset="0"/>
                    <a:cs typeface="Times New Roman" pitchFamily="18" charset="0"/>
                  </a:rPr>
                  <a:t>qubits</a:t>
                </a:r>
                <a:r>
                  <a:rPr lang="en-US" sz="2000" dirty="0">
                    <a:latin typeface="Times New Roman" pitchFamily="18" charset="0"/>
                    <a:cs typeface="Times New Roman" pitchFamily="18" charset="0"/>
                  </a:rPr>
                  <a:t> 3, 4 and 5 to the three receivers R1, R2 and R3, respectively</a:t>
                </a:r>
                <a:r>
                  <a:rPr lang="en-US" sz="2000" dirty="0" smtClean="0">
                    <a:latin typeface="Times New Roman" pitchFamily="18" charset="0"/>
                    <a:cs typeface="Times New Roman" pitchFamily="18" charset="0"/>
                  </a:rPr>
                  <a:t>.</a:t>
                </a:r>
                <a:endParaRPr lang="en-IN" sz="2000" dirty="0">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2008" y="1037729"/>
                <a:ext cx="8964488" cy="5775647"/>
              </a:xfrm>
              <a:blipFill rotWithShape="1">
                <a:blip r:embed="rId3"/>
                <a:stretch>
                  <a:fillRect l="-340" t="-527" r="-1361"/>
                </a:stretch>
              </a:blipFill>
            </p:spPr>
            <p:txBody>
              <a:bodyPr/>
              <a:lstStyle/>
              <a:p>
                <a:r>
                  <a:rPr lang="en-US">
                    <a:noFill/>
                  </a:rPr>
                  <a:t> </a:t>
                </a:r>
              </a:p>
            </p:txBody>
          </p:sp>
        </mc:Fallback>
      </mc:AlternateContent>
      <p:sp>
        <p:nvSpPr>
          <p:cNvPr id="6" name="正方形/長方形 5"/>
          <p:cNvSpPr/>
          <p:nvPr/>
        </p:nvSpPr>
        <p:spPr>
          <a:xfrm>
            <a:off x="35496" y="332656"/>
            <a:ext cx="9108504" cy="461665"/>
          </a:xfrm>
          <a:prstGeom prst="rect">
            <a:avLst/>
          </a:prstGeom>
        </p:spPr>
        <p:txBody>
          <a:bodyPr wrap="square">
            <a:spAutoFit/>
          </a:bodyPr>
          <a:lstStyle/>
          <a:p>
            <a:pPr algn="ctr"/>
            <a:r>
              <a:rPr lang="en-US" altLang="ja-JP" sz="2400" dirty="0" smtClean="0">
                <a:solidFill>
                  <a:srgbClr val="FF0000"/>
                </a:solidFill>
                <a:latin typeface="Times New Roman" pitchFamily="18" charset="0"/>
                <a:cs typeface="Times New Roman" pitchFamily="18" charset="0"/>
              </a:rPr>
              <a:t>Hierarchical  </a:t>
            </a:r>
            <a:r>
              <a:rPr lang="en-US" altLang="ja-JP" sz="2400" dirty="0">
                <a:solidFill>
                  <a:srgbClr val="FF0000"/>
                </a:solidFill>
                <a:latin typeface="Times New Roman" pitchFamily="18" charset="0"/>
                <a:cs typeface="Times New Roman" pitchFamily="18" charset="0"/>
              </a:rPr>
              <a:t>JRSP  (HJRSP) using 5qubit Cluster State</a:t>
            </a:r>
            <a:endParaRPr lang="en-IN" altLang="ja-JP" sz="2400" dirty="0">
              <a:latin typeface="Times New Roman" pitchFamily="18" charset="0"/>
              <a:cs typeface="Times New Roman" pitchFamily="18" charset="0"/>
            </a:endParaRPr>
          </a:p>
        </p:txBody>
      </p:sp>
    </p:spTree>
    <p:extLst>
      <p:ext uri="{BB962C8B-B14F-4D97-AF65-F5344CB8AC3E}">
        <p14:creationId xmlns:p14="http://schemas.microsoft.com/office/powerpoint/2010/main" val="2679438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2008" y="794320"/>
                <a:ext cx="8964488" cy="5775647"/>
              </a:xfrm>
            </p:spPr>
            <p:txBody>
              <a:bodyPr>
                <a:noAutofit/>
              </a:bodyPr>
              <a:lstStyle/>
              <a:p>
                <a:pPr algn="just"/>
                <a:r>
                  <a:rPr lang="en-US" sz="2000" b="1" dirty="0" smtClean="0">
                    <a:latin typeface="Times New Roman" pitchFamily="18" charset="0"/>
                    <a:cs typeface="Times New Roman" pitchFamily="18" charset="0"/>
                  </a:rPr>
                  <a:t>Step2</a:t>
                </a:r>
                <a:r>
                  <a:rPr lang="en-US" sz="2000" b="1" dirty="0">
                    <a:latin typeface="Times New Roman" pitchFamily="18" charset="0"/>
                    <a:cs typeface="Times New Roman" pitchFamily="18" charset="0"/>
                  </a:rPr>
                  <a:t>:</a:t>
                </a:r>
                <a:r>
                  <a:rPr lang="en-US" sz="2000" dirty="0">
                    <a:latin typeface="Times New Roman" pitchFamily="18" charset="0"/>
                    <a:cs typeface="Times New Roman" pitchFamily="18" charset="0"/>
                  </a:rPr>
                  <a:t> S1 measures her </a:t>
                </a:r>
                <a:r>
                  <a:rPr lang="en-US" sz="2000" dirty="0" err="1">
                    <a:latin typeface="Times New Roman" pitchFamily="18" charset="0"/>
                    <a:cs typeface="Times New Roman" pitchFamily="18" charset="0"/>
                  </a:rPr>
                  <a:t>qubit</a:t>
                </a:r>
                <a:r>
                  <a:rPr lang="en-US" sz="2000" dirty="0">
                    <a:latin typeface="Times New Roman" pitchFamily="18" charset="0"/>
                    <a:cs typeface="Times New Roman" pitchFamily="18" charset="0"/>
                  </a:rPr>
                  <a:t> in </a:t>
                </a:r>
                <a14:m>
                  <m:oMath xmlns:m="http://schemas.openxmlformats.org/officeDocument/2006/math">
                    <m:r>
                      <m:rPr>
                        <m:lit/>
                      </m:rPr>
                      <a:rPr lang="en-US" sz="2000" i="1" dirty="0">
                        <a:latin typeface="Cambria Math"/>
                      </a:rPr>
                      <m:t>{</m:t>
                    </m:r>
                    <m:sSub>
                      <m:sSubPr>
                        <m:ctrlPr>
                          <a:rPr lang="en-US" sz="2000" i="1" dirty="0">
                            <a:latin typeface="Cambria Math"/>
                          </a:rPr>
                        </m:ctrlPr>
                      </m:sSubPr>
                      <m:e>
                        <m:r>
                          <a:rPr lang="en-US" sz="2000" i="1" dirty="0">
                            <a:latin typeface="Cambria Math"/>
                          </a:rPr>
                          <m:t>𝑢</m:t>
                        </m:r>
                      </m:e>
                      <m:sub>
                        <m:r>
                          <a:rPr lang="en-US" sz="2000" i="1" dirty="0">
                            <a:latin typeface="Cambria Math"/>
                          </a:rPr>
                          <m:t>0</m:t>
                        </m:r>
                      </m:sub>
                    </m:sSub>
                    <m:r>
                      <a:rPr lang="en-US" sz="2000" i="1" dirty="0">
                        <a:latin typeface="Cambria Math"/>
                      </a:rPr>
                      <m:t>,</m:t>
                    </m:r>
                    <m:sSub>
                      <m:sSubPr>
                        <m:ctrlPr>
                          <a:rPr lang="en-US" sz="2000" i="1" dirty="0">
                            <a:latin typeface="Cambria Math"/>
                          </a:rPr>
                        </m:ctrlPr>
                      </m:sSubPr>
                      <m:e>
                        <m:r>
                          <a:rPr lang="en-US" sz="2000" i="1" dirty="0">
                            <a:latin typeface="Cambria Math"/>
                          </a:rPr>
                          <m:t>𝑢</m:t>
                        </m:r>
                      </m:e>
                      <m:sub>
                        <m:r>
                          <a:rPr lang="en-US" sz="2000" i="1" dirty="0">
                            <a:latin typeface="Cambria Math"/>
                          </a:rPr>
                          <m:t>1</m:t>
                        </m:r>
                      </m:sub>
                    </m:sSub>
                    <m:r>
                      <m:rPr>
                        <m:lit/>
                      </m:rPr>
                      <a:rPr lang="en-US" sz="2000" i="1" dirty="0">
                        <a:latin typeface="Cambria Math"/>
                      </a:rPr>
                      <m:t>}</m:t>
                    </m:r>
                  </m:oMath>
                </a14:m>
                <a:r>
                  <a:rPr lang="en-US" sz="2000" dirty="0">
                    <a:latin typeface="Times New Roman" pitchFamily="18" charset="0"/>
                    <a:cs typeface="Times New Roman" pitchFamily="18" charset="0"/>
                  </a:rPr>
                  <a:t> basis, where </a:t>
                </a:r>
                <a14:m>
                  <m:oMath xmlns:m="http://schemas.openxmlformats.org/officeDocument/2006/math">
                    <m:d>
                      <m:dPr>
                        <m:begChr m:val="|"/>
                        <m:endChr m:val="〉"/>
                        <m:ctrlPr>
                          <a:rPr lang="en-US" sz="2000" i="1" dirty="0">
                            <a:latin typeface="Cambria Math"/>
                          </a:rPr>
                        </m:ctrlPr>
                      </m:dPr>
                      <m:e>
                        <m:sSub>
                          <m:sSubPr>
                            <m:ctrlPr>
                              <a:rPr lang="en-US" sz="2000" i="1" dirty="0">
                                <a:latin typeface="Cambria Math"/>
                              </a:rPr>
                            </m:ctrlPr>
                          </m:sSubPr>
                          <m:e>
                            <m:r>
                              <a:rPr lang="en-US" sz="2000" i="1" dirty="0">
                                <a:latin typeface="Cambria Math"/>
                              </a:rPr>
                              <m:t>𝑢</m:t>
                            </m:r>
                          </m:e>
                          <m:sub>
                            <m:r>
                              <a:rPr lang="en-US" sz="2000" i="1" dirty="0">
                                <a:latin typeface="Cambria Math"/>
                              </a:rPr>
                              <m:t>0</m:t>
                            </m:r>
                          </m:sub>
                        </m:sSub>
                      </m:e>
                    </m:d>
                    <m:r>
                      <a:rPr lang="en-US" sz="2000" i="1" dirty="0">
                        <a:latin typeface="Cambria Math"/>
                      </a:rPr>
                      <m:t>=</m:t>
                    </m:r>
                    <m:r>
                      <a:rPr lang="en-US" sz="2000" i="1" dirty="0">
                        <a:latin typeface="Cambria Math"/>
                      </a:rPr>
                      <m:t>𝑎</m:t>
                    </m:r>
                    <m:d>
                      <m:dPr>
                        <m:begChr m:val="|"/>
                        <m:endChr m:val="〉"/>
                        <m:ctrlPr>
                          <a:rPr lang="en-US" sz="2000" i="1" dirty="0">
                            <a:latin typeface="Cambria Math"/>
                          </a:rPr>
                        </m:ctrlPr>
                      </m:dPr>
                      <m:e>
                        <m:r>
                          <a:rPr lang="en-US" sz="2000" i="1" dirty="0">
                            <a:latin typeface="Cambria Math"/>
                          </a:rPr>
                          <m:t>0</m:t>
                        </m:r>
                      </m:e>
                    </m:d>
                    <m:r>
                      <a:rPr lang="en-US" sz="2000" i="1" dirty="0">
                        <a:latin typeface="Cambria Math"/>
                      </a:rPr>
                      <m:t>+</m:t>
                    </m:r>
                    <m:r>
                      <a:rPr lang="en-US" sz="2000" i="1" dirty="0">
                        <a:latin typeface="Cambria Math"/>
                      </a:rPr>
                      <m:t>𝑏</m:t>
                    </m:r>
                    <m:d>
                      <m:dPr>
                        <m:begChr m:val="|"/>
                        <m:endChr m:val="〉"/>
                        <m:ctrlPr>
                          <a:rPr lang="en-US" sz="2000" i="1" dirty="0">
                            <a:latin typeface="Cambria Math"/>
                          </a:rPr>
                        </m:ctrlPr>
                      </m:dPr>
                      <m:e>
                        <m:r>
                          <a:rPr lang="en-US" sz="2000" i="1" dirty="0">
                            <a:latin typeface="Cambria Math"/>
                          </a:rPr>
                          <m:t>1</m:t>
                        </m:r>
                      </m:e>
                    </m:d>
                    <m:r>
                      <a:rPr lang="en-US" sz="2000" i="1" dirty="0">
                        <a:latin typeface="Cambria Math"/>
                      </a:rPr>
                      <m:t>,</m:t>
                    </m:r>
                    <m:d>
                      <m:dPr>
                        <m:begChr m:val="|"/>
                        <m:endChr m:val="〉"/>
                        <m:ctrlPr>
                          <a:rPr lang="en-US" sz="2000" i="1" dirty="0">
                            <a:latin typeface="Cambria Math"/>
                          </a:rPr>
                        </m:ctrlPr>
                      </m:dPr>
                      <m:e>
                        <m:sSub>
                          <m:sSubPr>
                            <m:ctrlPr>
                              <a:rPr lang="en-US" sz="2000" i="1" dirty="0">
                                <a:latin typeface="Cambria Math"/>
                              </a:rPr>
                            </m:ctrlPr>
                          </m:sSubPr>
                          <m:e>
                            <m:r>
                              <a:rPr lang="en-US" sz="2000" i="1" dirty="0">
                                <a:latin typeface="Cambria Math"/>
                              </a:rPr>
                              <m:t>𝑢</m:t>
                            </m:r>
                          </m:e>
                          <m:sub>
                            <m:r>
                              <a:rPr lang="en-US" sz="2000" i="1" dirty="0">
                                <a:latin typeface="Cambria Math"/>
                              </a:rPr>
                              <m:t>1</m:t>
                            </m:r>
                          </m:sub>
                        </m:sSub>
                      </m:e>
                    </m:d>
                    <m:r>
                      <a:rPr lang="en-US" sz="2000" i="1" dirty="0">
                        <a:latin typeface="Cambria Math"/>
                      </a:rPr>
                      <m:t>=</m:t>
                    </m:r>
                    <m:r>
                      <a:rPr lang="en-US" sz="2000" i="1" dirty="0">
                        <a:latin typeface="Cambria Math"/>
                      </a:rPr>
                      <m:t>𝑏</m:t>
                    </m:r>
                    <m:d>
                      <m:dPr>
                        <m:begChr m:val="|"/>
                        <m:endChr m:val="〉"/>
                        <m:ctrlPr>
                          <a:rPr lang="en-US" sz="2000" i="1" dirty="0">
                            <a:latin typeface="Cambria Math"/>
                          </a:rPr>
                        </m:ctrlPr>
                      </m:dPr>
                      <m:e>
                        <m:r>
                          <a:rPr lang="en-US" sz="2000" i="1" dirty="0">
                            <a:latin typeface="Cambria Math"/>
                          </a:rPr>
                          <m:t>0</m:t>
                        </m:r>
                      </m:e>
                    </m:d>
                    <m:r>
                      <a:rPr lang="en-US" sz="2000" i="1" dirty="0">
                        <a:latin typeface="Cambria Math"/>
                      </a:rPr>
                      <m:t>−</m:t>
                    </m:r>
                    <m:r>
                      <a:rPr lang="en-US" sz="2000" i="1" dirty="0">
                        <a:latin typeface="Cambria Math"/>
                      </a:rPr>
                      <m:t>𝑎</m:t>
                    </m:r>
                    <m:d>
                      <m:dPr>
                        <m:begChr m:val="|"/>
                        <m:endChr m:val="〉"/>
                        <m:ctrlPr>
                          <a:rPr lang="en-US" sz="2000" i="1" dirty="0">
                            <a:latin typeface="Cambria Math"/>
                          </a:rPr>
                        </m:ctrlPr>
                      </m:dPr>
                      <m:e>
                        <m:r>
                          <a:rPr lang="en-US" sz="2000" i="1" dirty="0">
                            <a:latin typeface="Cambria Math"/>
                          </a:rPr>
                          <m:t>1</m:t>
                        </m:r>
                      </m:e>
                    </m:d>
                    <m:r>
                      <a:rPr lang="en-US" sz="2000" i="1" dirty="0">
                        <a:latin typeface="Cambria Math"/>
                      </a:rPr>
                      <m:t> </m:t>
                    </m:r>
                  </m:oMath>
                </a14:m>
                <a:r>
                  <a:rPr lang="en-US" sz="2000" dirty="0">
                    <a:latin typeface="Times New Roman" pitchFamily="18" charset="0"/>
                    <a:cs typeface="Times New Roman" pitchFamily="18" charset="0"/>
                  </a:rPr>
                  <a:t>and announces her result </a:t>
                </a:r>
                <a14:m>
                  <m:oMath xmlns:m="http://schemas.openxmlformats.org/officeDocument/2006/math">
                    <m:r>
                      <a:rPr lang="en-US" sz="2000" i="1" dirty="0">
                        <a:latin typeface="Cambria Math"/>
                      </a:rPr>
                      <m:t>|</m:t>
                    </m:r>
                    <m:sSub>
                      <m:sSubPr>
                        <m:ctrlPr>
                          <a:rPr lang="en-US" sz="2000" i="1" dirty="0">
                            <a:latin typeface="Cambria Math"/>
                          </a:rPr>
                        </m:ctrlPr>
                      </m:sSubPr>
                      <m:e>
                        <m:r>
                          <m:rPr>
                            <m:sty m:val="p"/>
                          </m:rPr>
                          <a:rPr lang="en-US" sz="2000" dirty="0">
                            <a:latin typeface="Cambria Math"/>
                          </a:rPr>
                          <m:t>Ψ</m:t>
                        </m:r>
                      </m:e>
                      <m:sub>
                        <m:r>
                          <a:rPr lang="en-US" sz="2000" i="1" dirty="0">
                            <a:latin typeface="Cambria Math"/>
                          </a:rPr>
                          <m:t>0</m:t>
                        </m:r>
                      </m:sub>
                    </m:sSub>
                    <m:r>
                      <a:rPr lang="en-US" sz="2000" i="1" dirty="0">
                        <a:latin typeface="Cambria Math"/>
                      </a:rPr>
                      <m:t>〉(|</m:t>
                    </m:r>
                    <m:sSub>
                      <m:sSubPr>
                        <m:ctrlPr>
                          <a:rPr lang="en-US" sz="2000" i="1" dirty="0">
                            <a:latin typeface="Cambria Math"/>
                          </a:rPr>
                        </m:ctrlPr>
                      </m:sSubPr>
                      <m:e>
                        <m:r>
                          <m:rPr>
                            <m:sty m:val="p"/>
                          </m:rPr>
                          <a:rPr lang="en-US" sz="2000" dirty="0">
                            <a:latin typeface="Cambria Math"/>
                          </a:rPr>
                          <m:t>Ψ</m:t>
                        </m:r>
                      </m:e>
                      <m:sub>
                        <m:r>
                          <a:rPr lang="en-US" sz="2000" i="1" dirty="0">
                            <a:latin typeface="Cambria Math"/>
                          </a:rPr>
                          <m:t>1</m:t>
                        </m:r>
                      </m:sub>
                    </m:sSub>
                    <m:r>
                      <a:rPr lang="en-US" sz="2000" i="1" dirty="0">
                        <a:latin typeface="Cambria Math"/>
                      </a:rPr>
                      <m:t>〉)</m:t>
                    </m:r>
                  </m:oMath>
                </a14:m>
                <a:r>
                  <a:rPr lang="en-US" sz="2000" dirty="0">
                    <a:latin typeface="Times New Roman" pitchFamily="18" charset="0"/>
                    <a:cs typeface="Times New Roman" pitchFamily="18" charset="0"/>
                  </a:rPr>
                  <a:t> if her measurement outcome is </a:t>
                </a:r>
                <a14:m>
                  <m:oMath xmlns:m="http://schemas.openxmlformats.org/officeDocument/2006/math">
                    <m:r>
                      <a:rPr lang="en-US" sz="2000" i="1" dirty="0">
                        <a:latin typeface="Cambria Math"/>
                      </a:rPr>
                      <m:t>|</m:t>
                    </m:r>
                    <m:sSub>
                      <m:sSubPr>
                        <m:ctrlPr>
                          <a:rPr lang="en-US" sz="2000" i="1" dirty="0">
                            <a:latin typeface="Cambria Math"/>
                          </a:rPr>
                        </m:ctrlPr>
                      </m:sSubPr>
                      <m:e>
                        <m:r>
                          <a:rPr lang="en-US" sz="2000" i="1" dirty="0">
                            <a:latin typeface="Cambria Math"/>
                          </a:rPr>
                          <m:t>𝑢</m:t>
                        </m:r>
                      </m:e>
                      <m:sub>
                        <m:r>
                          <a:rPr lang="en-US" sz="2000" i="1" dirty="0">
                            <a:latin typeface="Cambria Math"/>
                          </a:rPr>
                          <m:t>0</m:t>
                        </m:r>
                      </m:sub>
                    </m:sSub>
                    <m:r>
                      <a:rPr lang="en-US" sz="2000" i="1" dirty="0">
                        <a:latin typeface="Cambria Math"/>
                      </a:rPr>
                      <m:t>〉(|</m:t>
                    </m:r>
                    <m:sSub>
                      <m:sSubPr>
                        <m:ctrlPr>
                          <a:rPr lang="en-US" sz="2000" i="1" dirty="0">
                            <a:latin typeface="Cambria Math"/>
                          </a:rPr>
                        </m:ctrlPr>
                      </m:sSubPr>
                      <m:e>
                        <m:r>
                          <a:rPr lang="en-US" sz="2000" i="1" dirty="0">
                            <a:latin typeface="Cambria Math"/>
                          </a:rPr>
                          <m:t>𝑢</m:t>
                        </m:r>
                      </m:e>
                      <m:sub>
                        <m:r>
                          <a:rPr lang="en-US" sz="2000" i="1" dirty="0">
                            <a:latin typeface="Cambria Math"/>
                          </a:rPr>
                          <m:t>1</m:t>
                        </m:r>
                      </m:sub>
                    </m:sSub>
                    <m:r>
                      <a:rPr lang="en-US" sz="2000" i="1" dirty="0">
                        <a:latin typeface="Cambria Math"/>
                      </a:rPr>
                      <m:t>〉</m:t>
                    </m:r>
                    <m:r>
                      <a:rPr lang="en-US" sz="2000" i="1" dirty="0" smtClean="0">
                        <a:latin typeface="Cambria Math"/>
                      </a:rPr>
                      <m:t>),</m:t>
                    </m:r>
                    <m:r>
                      <a:rPr lang="en-US" sz="2000" b="0" i="1" dirty="0" smtClean="0">
                        <a:latin typeface="Cambria Math"/>
                      </a:rPr>
                      <m:t> </m:t>
                    </m:r>
                    <m:r>
                      <m:rPr>
                        <m:sty m:val="p"/>
                      </m:rPr>
                      <a:rPr lang="en-US" sz="2000" b="0" i="0" dirty="0" smtClean="0">
                        <a:latin typeface="Cambria Math"/>
                      </a:rPr>
                      <m:t>where</m:t>
                    </m:r>
                    <m:r>
                      <a:rPr lang="en-US" sz="2000" i="1" dirty="0" smtClean="0">
                        <a:latin typeface="Cambria Math"/>
                      </a:rPr>
                      <m:t> </m:t>
                    </m:r>
                  </m:oMath>
                </a14:m>
                <a:endParaRPr lang="en-US" sz="2000" i="1" dirty="0" smtClean="0">
                  <a:latin typeface="Cambria Math"/>
                </a:endParaRPr>
              </a:p>
              <a:p>
                <a:pPr algn="just"/>
                <a:r>
                  <a:rPr lang="en-US" sz="2000" dirty="0" smtClean="0"/>
                  <a:t>        </a:t>
                </a:r>
                <a14:m>
                  <m:oMath xmlns:m="http://schemas.openxmlformats.org/officeDocument/2006/math">
                    <m:d>
                      <m:dPr>
                        <m:begChr m:val="|"/>
                        <m:endChr m:val="〉"/>
                        <m:ctrlPr>
                          <a:rPr lang="en-US" sz="2000" i="1" dirty="0">
                            <a:latin typeface="Cambria Math"/>
                          </a:rPr>
                        </m:ctrlPr>
                      </m:dPr>
                      <m:e>
                        <m:sSub>
                          <m:sSubPr>
                            <m:ctrlPr>
                              <a:rPr lang="en-US" sz="2000" i="1" dirty="0">
                                <a:latin typeface="Cambria Math"/>
                              </a:rPr>
                            </m:ctrlPr>
                          </m:sSubPr>
                          <m:e>
                            <m:r>
                              <m:rPr>
                                <m:sty m:val="p"/>
                              </m:rPr>
                              <a:rPr lang="en-US" sz="2000" dirty="0">
                                <a:latin typeface="Cambria Math"/>
                              </a:rPr>
                              <m:t>Ψ</m:t>
                            </m:r>
                          </m:e>
                          <m:sub>
                            <m:r>
                              <a:rPr lang="en-US" sz="2000" i="1" dirty="0">
                                <a:latin typeface="Cambria Math"/>
                              </a:rPr>
                              <m:t>0</m:t>
                            </m:r>
                          </m:sub>
                        </m:sSub>
                      </m:e>
                    </m:d>
                    <m:r>
                      <a:rPr lang="en-US" sz="2000" i="1" dirty="0">
                        <a:latin typeface="Cambria Math"/>
                      </a:rPr>
                      <m:t>= </m:t>
                    </m:r>
                    <m:f>
                      <m:fPr>
                        <m:ctrlPr>
                          <a:rPr lang="en-US" sz="2000" i="1" dirty="0">
                            <a:latin typeface="Cambria Math"/>
                          </a:rPr>
                        </m:ctrlPr>
                      </m:fPr>
                      <m:num>
                        <m:r>
                          <a:rPr lang="en-US" sz="2000" i="1" dirty="0">
                            <a:latin typeface="Cambria Math"/>
                          </a:rPr>
                          <m:t>1</m:t>
                        </m:r>
                      </m:num>
                      <m:den>
                        <m:rad>
                          <m:radPr>
                            <m:degHide m:val="on"/>
                            <m:ctrlPr>
                              <a:rPr lang="en-US" sz="2000" i="1" dirty="0">
                                <a:latin typeface="Cambria Math"/>
                              </a:rPr>
                            </m:ctrlPr>
                          </m:radPr>
                          <m:deg/>
                          <m:e>
                            <m:r>
                              <a:rPr lang="en-US" sz="2000" i="1" dirty="0">
                                <a:latin typeface="Cambria Math"/>
                              </a:rPr>
                              <m:t>2</m:t>
                            </m:r>
                          </m:e>
                        </m:rad>
                      </m:den>
                    </m:f>
                    <m:sSub>
                      <m:sSubPr>
                        <m:ctrlPr>
                          <a:rPr lang="en-US" sz="2000" i="1" dirty="0">
                            <a:latin typeface="Cambria Math"/>
                          </a:rPr>
                        </m:ctrlPr>
                      </m:sSubPr>
                      <m:e>
                        <m:d>
                          <m:dPr>
                            <m:begChr m:val="{"/>
                            <m:endChr m:val="}"/>
                            <m:ctrlPr>
                              <a:rPr lang="en-US" sz="2000" i="1" dirty="0">
                                <a:latin typeface="Cambria Math"/>
                              </a:rPr>
                            </m:ctrlPr>
                          </m:dPr>
                          <m:e>
                            <m:r>
                              <a:rPr lang="en-US" sz="2000" i="1" dirty="0">
                                <a:latin typeface="Cambria Math"/>
                              </a:rPr>
                              <m:t>𝑎</m:t>
                            </m:r>
                            <m:r>
                              <a:rPr lang="en-US" sz="2000" i="1" dirty="0">
                                <a:latin typeface="Cambria Math"/>
                              </a:rPr>
                              <m:t>(|0000〉+|0111〉)+</m:t>
                            </m:r>
                            <m:r>
                              <a:rPr lang="en-US" sz="2000" i="1" dirty="0">
                                <a:latin typeface="Cambria Math"/>
                              </a:rPr>
                              <m:t>𝑏</m:t>
                            </m:r>
                            <m:r>
                              <a:rPr lang="en-US" sz="2000" i="1" dirty="0">
                                <a:latin typeface="Cambria Math"/>
                              </a:rPr>
                              <m:t>(|1010〉+(|1101〉)</m:t>
                            </m:r>
                          </m:e>
                        </m:d>
                      </m:e>
                      <m:sub>
                        <m:r>
                          <a:rPr lang="en-US" sz="2000" i="1" dirty="0">
                            <a:latin typeface="Cambria Math"/>
                          </a:rPr>
                          <m:t>2345</m:t>
                        </m:r>
                      </m:sub>
                    </m:sSub>
                    <m:r>
                      <a:rPr lang="en-US" sz="2000" i="1" dirty="0">
                        <a:latin typeface="Cambria Math"/>
                      </a:rPr>
                      <m:t>,</m:t>
                    </m:r>
                  </m:oMath>
                </a14:m>
                <a:endParaRPr lang="en-US" sz="2000" dirty="0">
                  <a:latin typeface="Times New Roman" pitchFamily="18" charset="0"/>
                  <a:cs typeface="Times New Roman" pitchFamily="18" charset="0"/>
                </a:endParaRPr>
              </a:p>
              <a:p>
                <a:r>
                  <a:rPr lang="en-US" sz="2000" dirty="0" smtClean="0"/>
                  <a:t>       </a:t>
                </a:r>
                <a14:m>
                  <m:oMath xmlns:m="http://schemas.openxmlformats.org/officeDocument/2006/math">
                    <m:d>
                      <m:dPr>
                        <m:begChr m:val="|"/>
                        <m:endChr m:val="〉"/>
                        <m:ctrlPr>
                          <a:rPr lang="en-US" sz="2000" i="1" dirty="0">
                            <a:latin typeface="Cambria Math"/>
                          </a:rPr>
                        </m:ctrlPr>
                      </m:dPr>
                      <m:e>
                        <m:sSub>
                          <m:sSubPr>
                            <m:ctrlPr>
                              <a:rPr lang="en-US" sz="2000" i="1" dirty="0">
                                <a:latin typeface="Cambria Math"/>
                              </a:rPr>
                            </m:ctrlPr>
                          </m:sSubPr>
                          <m:e>
                            <m:r>
                              <m:rPr>
                                <m:sty m:val="p"/>
                              </m:rPr>
                              <a:rPr lang="en-US" sz="2000" dirty="0">
                                <a:latin typeface="Cambria Math"/>
                              </a:rPr>
                              <m:t>Ψ</m:t>
                            </m:r>
                          </m:e>
                          <m:sub>
                            <m:r>
                              <a:rPr lang="en-US" sz="2000" i="1" dirty="0">
                                <a:latin typeface="Cambria Math"/>
                              </a:rPr>
                              <m:t>1</m:t>
                            </m:r>
                          </m:sub>
                        </m:sSub>
                      </m:e>
                    </m:d>
                    <m:r>
                      <a:rPr lang="en-US" sz="2000" i="1" dirty="0">
                        <a:latin typeface="Cambria Math"/>
                      </a:rPr>
                      <m:t>=</m:t>
                    </m:r>
                    <m:f>
                      <m:fPr>
                        <m:ctrlPr>
                          <a:rPr lang="en-US" sz="2000" i="1" dirty="0">
                            <a:latin typeface="Cambria Math"/>
                          </a:rPr>
                        </m:ctrlPr>
                      </m:fPr>
                      <m:num>
                        <m:r>
                          <a:rPr lang="en-US" sz="2000" i="1" dirty="0">
                            <a:latin typeface="Cambria Math"/>
                          </a:rPr>
                          <m:t>1</m:t>
                        </m:r>
                      </m:num>
                      <m:den>
                        <m:rad>
                          <m:radPr>
                            <m:degHide m:val="on"/>
                            <m:ctrlPr>
                              <a:rPr lang="en-US" sz="2000" i="1" dirty="0">
                                <a:latin typeface="Cambria Math"/>
                              </a:rPr>
                            </m:ctrlPr>
                          </m:radPr>
                          <m:deg/>
                          <m:e>
                            <m:r>
                              <a:rPr lang="en-US" sz="2000" i="1" dirty="0">
                                <a:latin typeface="Cambria Math"/>
                              </a:rPr>
                              <m:t>2</m:t>
                            </m:r>
                          </m:e>
                        </m:rad>
                      </m:den>
                    </m:f>
                    <m:sSub>
                      <m:sSubPr>
                        <m:ctrlPr>
                          <a:rPr lang="en-US" sz="2000" i="1" dirty="0">
                            <a:latin typeface="Cambria Math"/>
                          </a:rPr>
                        </m:ctrlPr>
                      </m:sSubPr>
                      <m:e>
                        <m:d>
                          <m:dPr>
                            <m:begChr m:val="{"/>
                            <m:endChr m:val="}"/>
                            <m:ctrlPr>
                              <a:rPr lang="en-US" sz="2000" i="1" dirty="0">
                                <a:latin typeface="Cambria Math"/>
                              </a:rPr>
                            </m:ctrlPr>
                          </m:dPr>
                          <m:e>
                            <m:r>
                              <a:rPr lang="en-US" sz="2000" i="1" dirty="0">
                                <a:latin typeface="Cambria Math"/>
                              </a:rPr>
                              <m:t>𝑏</m:t>
                            </m:r>
                            <m:r>
                              <a:rPr lang="en-US" sz="2000" i="1" dirty="0">
                                <a:latin typeface="Cambria Math"/>
                              </a:rPr>
                              <m:t>(|0000〉+|0111〉)−</m:t>
                            </m:r>
                            <m:r>
                              <a:rPr lang="en-US" sz="2000" i="1" dirty="0">
                                <a:latin typeface="Cambria Math"/>
                              </a:rPr>
                              <m:t>𝑎</m:t>
                            </m:r>
                            <m:r>
                              <a:rPr lang="en-US" sz="2000" i="1" dirty="0">
                                <a:latin typeface="Cambria Math"/>
                              </a:rPr>
                              <m:t>(|1010〉+(|1101〉)</m:t>
                            </m:r>
                          </m:e>
                        </m:d>
                      </m:e>
                      <m:sub>
                        <m:r>
                          <a:rPr lang="en-US" sz="2000" i="1" dirty="0">
                            <a:latin typeface="Cambria Math"/>
                          </a:rPr>
                          <m:t>2345</m:t>
                        </m:r>
                      </m:sub>
                    </m:sSub>
                  </m:oMath>
                </a14:m>
                <a:r>
                  <a:rPr lang="en-US" sz="2000" dirty="0">
                    <a:latin typeface="Times New Roman" pitchFamily="18" charset="0"/>
                    <a:cs typeface="Times New Roman" pitchFamily="18" charset="0"/>
                  </a:rPr>
                  <a:t>…….…(2)</a:t>
                </a:r>
                <a:br>
                  <a:rPr lang="en-US" sz="2000" dirty="0">
                    <a:latin typeface="Times New Roman" pitchFamily="18" charset="0"/>
                    <a:cs typeface="Times New Roman" pitchFamily="18" charset="0"/>
                  </a:rPr>
                </a:br>
                <a:r>
                  <a:rPr lang="en-US" sz="2000" b="1" dirty="0">
                    <a:latin typeface="Times New Roman" pitchFamily="18" charset="0"/>
                    <a:cs typeface="Times New Roman" pitchFamily="18" charset="0"/>
                  </a:rPr>
                  <a:t>Step3:</a:t>
                </a:r>
                <a:r>
                  <a:rPr lang="en-US" sz="2000" dirty="0">
                    <a:latin typeface="Times New Roman" pitchFamily="18" charset="0"/>
                    <a:cs typeface="Times New Roman" pitchFamily="18" charset="0"/>
                  </a:rPr>
                  <a:t> Subsequently, S2 applies a phase operator </a:t>
                </a:r>
                <a14:m>
                  <m:oMath xmlns:m="http://schemas.openxmlformats.org/officeDocument/2006/math">
                    <m:r>
                      <m:rPr>
                        <m:sty m:val="p"/>
                      </m:rPr>
                      <a:rPr lang="en-US" sz="2000" dirty="0">
                        <a:latin typeface="Cambria Math"/>
                      </a:rPr>
                      <m:t>Π</m:t>
                    </m:r>
                    <m:r>
                      <a:rPr lang="en-US" sz="2000" i="1" dirty="0">
                        <a:latin typeface="Cambria Math"/>
                      </a:rPr>
                      <m:t>=</m:t>
                    </m:r>
                    <m:d>
                      <m:dPr>
                        <m:begChr m:val="["/>
                        <m:endChr m:val="]"/>
                        <m:ctrlPr>
                          <a:rPr lang="en-US" sz="2000" i="1" dirty="0">
                            <a:latin typeface="Cambria Math"/>
                          </a:rPr>
                        </m:ctrlPr>
                      </m:dPr>
                      <m:e>
                        <m:m>
                          <m:mPr>
                            <m:mcs>
                              <m:mc>
                                <m:mcPr>
                                  <m:count m:val="2"/>
                                  <m:mcJc m:val="center"/>
                                </m:mcPr>
                              </m:mc>
                            </m:mcs>
                            <m:ctrlPr>
                              <a:rPr lang="en-US" sz="2000" i="1" dirty="0">
                                <a:latin typeface="Cambria Math"/>
                              </a:rPr>
                            </m:ctrlPr>
                          </m:mPr>
                          <m:mr>
                            <m:e>
                              <m:r>
                                <m:rPr>
                                  <m:brk m:alnAt="7"/>
                                </m:rPr>
                                <a:rPr lang="en-US" sz="2000" i="1" dirty="0">
                                  <a:latin typeface="Cambria Math"/>
                                </a:rPr>
                                <m:t>1</m:t>
                              </m:r>
                            </m:e>
                            <m:e>
                              <m:r>
                                <a:rPr lang="en-US" sz="2000" i="1" dirty="0">
                                  <a:latin typeface="Cambria Math"/>
                                </a:rPr>
                                <m:t>0</m:t>
                              </m:r>
                            </m:e>
                          </m:mr>
                          <m:mr>
                            <m:e>
                              <m:r>
                                <a:rPr lang="en-US" sz="2000" i="1" dirty="0">
                                  <a:latin typeface="Cambria Math"/>
                                </a:rPr>
                                <m:t>0</m:t>
                              </m:r>
                            </m:e>
                            <m:e>
                              <m:sSup>
                                <m:sSupPr>
                                  <m:ctrlPr>
                                    <a:rPr lang="en-US" sz="2000" i="1" dirty="0">
                                      <a:latin typeface="Cambria Math"/>
                                    </a:rPr>
                                  </m:ctrlPr>
                                </m:sSupPr>
                                <m:e>
                                  <m:r>
                                    <a:rPr lang="en-US" sz="2000" i="1" dirty="0" err="1">
                                      <a:latin typeface="Cambria Math"/>
                                    </a:rPr>
                                    <m:t>𝑒</m:t>
                                  </m:r>
                                </m:e>
                                <m:sup>
                                  <m:r>
                                    <a:rPr lang="en-US" sz="2000" i="1" dirty="0">
                                      <a:latin typeface="Cambria Math"/>
                                    </a:rPr>
                                    <m:t>2</m:t>
                                  </m:r>
                                  <m:r>
                                    <a:rPr lang="en-US" sz="2000" i="1" dirty="0">
                                      <a:latin typeface="Cambria Math"/>
                                    </a:rPr>
                                    <m:t>𝑖</m:t>
                                  </m:r>
                                  <m:r>
                                    <a:rPr lang="en-US" sz="2000" i="1" dirty="0">
                                      <a:latin typeface="Cambria Math"/>
                                    </a:rPr>
                                    <m:t>𝜙</m:t>
                                  </m:r>
                                </m:sup>
                              </m:sSup>
                            </m:e>
                          </m:mr>
                        </m:m>
                      </m:e>
                    </m:d>
                    <m:r>
                      <a:rPr lang="en-US" sz="2000" dirty="0">
                        <a:latin typeface="Cambria Math"/>
                      </a:rPr>
                      <m:t> </m:t>
                    </m:r>
                  </m:oMath>
                </a14:m>
                <a:r>
                  <a:rPr lang="en-US" sz="2000" dirty="0">
                    <a:latin typeface="Times New Roman" pitchFamily="18" charset="0"/>
                    <a:cs typeface="Times New Roman" pitchFamily="18" charset="0"/>
                  </a:rPr>
                  <a:t>on </a:t>
                </a:r>
                <a14:m>
                  <m:oMath xmlns:m="http://schemas.openxmlformats.org/officeDocument/2006/math">
                    <m:r>
                      <a:rPr lang="en-US" sz="2000" i="1" dirty="0">
                        <a:latin typeface="Cambria Math"/>
                      </a:rPr>
                      <m:t>|</m:t>
                    </m:r>
                    <m:sSub>
                      <m:sSubPr>
                        <m:ctrlPr>
                          <a:rPr lang="en-US" sz="2000" i="1" dirty="0">
                            <a:latin typeface="Cambria Math"/>
                          </a:rPr>
                        </m:ctrlPr>
                      </m:sSubPr>
                      <m:e>
                        <m:r>
                          <m:rPr>
                            <m:sty m:val="p"/>
                          </m:rPr>
                          <a:rPr lang="en-US" sz="2000" dirty="0">
                            <a:latin typeface="Cambria Math"/>
                          </a:rPr>
                          <m:t>Ψ</m:t>
                        </m:r>
                      </m:e>
                      <m:sub>
                        <m:r>
                          <a:rPr lang="en-US" sz="2000" i="1" dirty="0">
                            <a:latin typeface="Cambria Math"/>
                          </a:rPr>
                          <m:t>0</m:t>
                        </m:r>
                      </m:sub>
                    </m:sSub>
                    <m:r>
                      <a:rPr lang="en-US" sz="2000" i="1" dirty="0">
                        <a:latin typeface="Cambria Math"/>
                      </a:rPr>
                      <m:t>〉   </m:t>
                    </m:r>
                  </m:oMath>
                </a14:m>
                <a:r>
                  <a:rPr lang="en-US" sz="2000" dirty="0">
                    <a:latin typeface="Times New Roman" pitchFamily="18" charset="0"/>
                    <a:cs typeface="Times New Roman" pitchFamily="18" charset="0"/>
                  </a:rPr>
                  <a:t>if the measurement outcome of S1 is </a:t>
                </a:r>
                <a14:m>
                  <m:oMath xmlns:m="http://schemas.openxmlformats.org/officeDocument/2006/math">
                    <m:r>
                      <a:rPr lang="en-US" sz="2000" i="1" dirty="0">
                        <a:latin typeface="Cambria Math"/>
                      </a:rPr>
                      <m:t>|</m:t>
                    </m:r>
                    <m:sSub>
                      <m:sSubPr>
                        <m:ctrlPr>
                          <a:rPr lang="en-US" sz="2000" i="1" dirty="0">
                            <a:latin typeface="Cambria Math"/>
                          </a:rPr>
                        </m:ctrlPr>
                      </m:sSubPr>
                      <m:e>
                        <m:r>
                          <a:rPr lang="en-US" sz="2000" i="1" dirty="0">
                            <a:latin typeface="Cambria Math"/>
                          </a:rPr>
                          <m:t>𝑢</m:t>
                        </m:r>
                      </m:e>
                      <m:sub>
                        <m:r>
                          <a:rPr lang="en-US" sz="2000" i="1" dirty="0">
                            <a:latin typeface="Cambria Math"/>
                          </a:rPr>
                          <m:t>0</m:t>
                        </m:r>
                      </m:sub>
                    </m:sSub>
                    <m:r>
                      <a:rPr lang="en-US" sz="2000" i="1" dirty="0">
                        <a:latin typeface="Cambria Math"/>
                      </a:rPr>
                      <m:t>〉 </m:t>
                    </m:r>
                  </m:oMath>
                </a14:m>
                <a:r>
                  <a:rPr lang="en-US" sz="2000" dirty="0">
                    <a:latin typeface="Times New Roman" pitchFamily="18" charset="0"/>
                    <a:cs typeface="Times New Roman" pitchFamily="18" charset="0"/>
                  </a:rPr>
                  <a:t>, before measuring her </a:t>
                </a:r>
                <a:r>
                  <a:rPr lang="en-US" sz="2000" dirty="0" err="1">
                    <a:latin typeface="Times New Roman" pitchFamily="18" charset="0"/>
                    <a:cs typeface="Times New Roman" pitchFamily="18" charset="0"/>
                  </a:rPr>
                  <a:t>qubit</a:t>
                </a:r>
                <a:r>
                  <a:rPr lang="en-US" sz="2000" dirty="0">
                    <a:latin typeface="Times New Roman" pitchFamily="18" charset="0"/>
                    <a:cs typeface="Times New Roman" pitchFamily="18" charset="0"/>
                  </a:rPr>
                  <a:t> in </a:t>
                </a:r>
                <a14:m>
                  <m:oMath xmlns:m="http://schemas.openxmlformats.org/officeDocument/2006/math">
                    <m:sSub>
                      <m:sSubPr>
                        <m:ctrlPr>
                          <a:rPr lang="en-US" sz="2000" i="1" dirty="0">
                            <a:latin typeface="Cambria Math"/>
                          </a:rPr>
                        </m:ctrlPr>
                      </m:sSubPr>
                      <m:e>
                        <m:r>
                          <a:rPr lang="en-US" sz="2000" i="1" dirty="0">
                            <a:latin typeface="Cambria Math"/>
                          </a:rPr>
                          <m:t>{</m:t>
                        </m:r>
                        <m:r>
                          <a:rPr lang="en-US" sz="2000" i="1" dirty="0">
                            <a:latin typeface="Cambria Math"/>
                          </a:rPr>
                          <m:t>𝑣</m:t>
                        </m:r>
                      </m:e>
                      <m:sub>
                        <m:r>
                          <a:rPr lang="en-US" sz="2000" i="1" dirty="0">
                            <a:latin typeface="Cambria Math"/>
                          </a:rPr>
                          <m:t>0</m:t>
                        </m:r>
                      </m:sub>
                    </m:sSub>
                    <m:r>
                      <a:rPr lang="en-US" sz="2000" i="1" dirty="0">
                        <a:latin typeface="Cambria Math"/>
                      </a:rPr>
                      <m:t>,</m:t>
                    </m:r>
                    <m:sSub>
                      <m:sSubPr>
                        <m:ctrlPr>
                          <a:rPr lang="en-US" sz="2000" i="1" dirty="0">
                            <a:latin typeface="Cambria Math"/>
                          </a:rPr>
                        </m:ctrlPr>
                      </m:sSubPr>
                      <m:e>
                        <m:r>
                          <a:rPr lang="en-US" sz="2000" i="1" dirty="0">
                            <a:latin typeface="Cambria Math"/>
                          </a:rPr>
                          <m:t>𝑣</m:t>
                        </m:r>
                      </m:e>
                      <m:sub>
                        <m:r>
                          <a:rPr lang="en-US" sz="2000" i="1" dirty="0">
                            <a:latin typeface="Cambria Math"/>
                          </a:rPr>
                          <m:t>1</m:t>
                        </m:r>
                      </m:sub>
                    </m:sSub>
                    <m:r>
                      <m:rPr>
                        <m:lit/>
                      </m:rPr>
                      <a:rPr lang="en-US" sz="2000" i="1" dirty="0">
                        <a:latin typeface="Cambria Math"/>
                      </a:rPr>
                      <m:t>}</m:t>
                    </m:r>
                    <m:r>
                      <a:rPr lang="en-US" sz="2000" dirty="0">
                        <a:latin typeface="Cambria Math"/>
                      </a:rPr>
                      <m:t> </m:t>
                    </m:r>
                  </m:oMath>
                </a14:m>
                <a:r>
                  <a:rPr lang="en-US" sz="2000" dirty="0">
                    <a:latin typeface="Times New Roman" pitchFamily="18" charset="0"/>
                    <a:cs typeface="Times New Roman" pitchFamily="18" charset="0"/>
                  </a:rPr>
                  <a:t>basis, where </a:t>
                </a:r>
                <a14:m>
                  <m:oMath xmlns:m="http://schemas.openxmlformats.org/officeDocument/2006/math">
                    <m:r>
                      <a:rPr lang="en-US" sz="2000" i="1" dirty="0">
                        <a:latin typeface="Cambria Math"/>
                      </a:rPr>
                      <m:t>|</m:t>
                    </m:r>
                    <m:sSub>
                      <m:sSubPr>
                        <m:ctrlPr>
                          <a:rPr lang="en-US" sz="2000" i="1" dirty="0">
                            <a:latin typeface="Cambria Math"/>
                          </a:rPr>
                        </m:ctrlPr>
                      </m:sSubPr>
                      <m:e>
                        <m:r>
                          <a:rPr lang="en-US" sz="2000" i="1" dirty="0">
                            <a:latin typeface="Cambria Math"/>
                          </a:rPr>
                          <m:t>𝑣</m:t>
                        </m:r>
                      </m:e>
                      <m:sub>
                        <m:r>
                          <a:rPr lang="en-US" sz="2000" i="1" dirty="0">
                            <a:latin typeface="Cambria Math"/>
                          </a:rPr>
                          <m:t>0</m:t>
                        </m:r>
                      </m:sub>
                    </m:sSub>
                    <m:r>
                      <a:rPr lang="en-US" sz="2000" i="1" dirty="0">
                        <a:latin typeface="Cambria Math"/>
                      </a:rPr>
                      <m:t>〉=</m:t>
                    </m:r>
                    <m:f>
                      <m:fPr>
                        <m:ctrlPr>
                          <a:rPr lang="en-US" sz="2000" i="1" dirty="0">
                            <a:latin typeface="Cambria Math"/>
                          </a:rPr>
                        </m:ctrlPr>
                      </m:fPr>
                      <m:num>
                        <m:r>
                          <a:rPr lang="en-US" sz="2000" i="1" dirty="0">
                            <a:latin typeface="Cambria Math"/>
                          </a:rPr>
                          <m:t>1</m:t>
                        </m:r>
                      </m:num>
                      <m:den>
                        <m:rad>
                          <m:radPr>
                            <m:degHide m:val="on"/>
                            <m:ctrlPr>
                              <a:rPr lang="en-US" sz="2000" i="1" dirty="0">
                                <a:latin typeface="Cambria Math"/>
                              </a:rPr>
                            </m:ctrlPr>
                          </m:radPr>
                          <m:deg/>
                          <m:e>
                            <m:r>
                              <a:rPr lang="en-US" sz="2000" i="1" dirty="0">
                                <a:latin typeface="Cambria Math"/>
                              </a:rPr>
                              <m:t>2</m:t>
                            </m:r>
                          </m:e>
                        </m:rad>
                      </m:den>
                    </m:f>
                    <m:r>
                      <a:rPr lang="en-US" sz="2000" i="1" dirty="0">
                        <a:latin typeface="Cambria Math"/>
                      </a:rPr>
                      <m:t>{|0〉</m:t>
                    </m:r>
                    <m:r>
                      <a:rPr lang="en-US" sz="2000" i="1" dirty="0" err="1">
                        <a:latin typeface="Cambria Math"/>
                      </a:rPr>
                      <m:t>+</m:t>
                    </m:r>
                    <m:sSup>
                      <m:sSupPr>
                        <m:ctrlPr>
                          <a:rPr lang="en-US" sz="2000" i="1" dirty="0">
                            <a:latin typeface="Cambria Math"/>
                          </a:rPr>
                        </m:ctrlPr>
                      </m:sSupPr>
                      <m:e>
                        <m:r>
                          <a:rPr lang="en-US" sz="2000" i="1" dirty="0" err="1">
                            <a:latin typeface="Cambria Math"/>
                          </a:rPr>
                          <m:t>𝑒</m:t>
                        </m:r>
                      </m:e>
                      <m:sup>
                        <m:r>
                          <a:rPr lang="en-US" sz="2000" i="1" dirty="0">
                            <a:latin typeface="Cambria Math"/>
                          </a:rPr>
                          <m:t>𝑖</m:t>
                        </m:r>
                        <m:r>
                          <a:rPr lang="en-US" sz="2000" i="1" dirty="0">
                            <a:latin typeface="Cambria Math"/>
                          </a:rPr>
                          <m:t>𝜙</m:t>
                        </m:r>
                      </m:sup>
                    </m:sSup>
                    <m:r>
                      <a:rPr lang="en-US" sz="2000" i="1" dirty="0">
                        <a:latin typeface="Cambria Math"/>
                      </a:rPr>
                      <m:t>|1〉},|</m:t>
                    </m:r>
                    <m:sSub>
                      <m:sSubPr>
                        <m:ctrlPr>
                          <a:rPr lang="en-US" sz="2000" i="1" dirty="0">
                            <a:latin typeface="Cambria Math"/>
                          </a:rPr>
                        </m:ctrlPr>
                      </m:sSubPr>
                      <m:e>
                        <m:r>
                          <a:rPr lang="en-US" sz="2000" i="1" dirty="0">
                            <a:latin typeface="Cambria Math"/>
                          </a:rPr>
                          <m:t>𝑣</m:t>
                        </m:r>
                      </m:e>
                      <m:sub>
                        <m:r>
                          <a:rPr lang="en-US" sz="2000" i="1" dirty="0">
                            <a:latin typeface="Cambria Math"/>
                          </a:rPr>
                          <m:t>1</m:t>
                        </m:r>
                      </m:sub>
                    </m:sSub>
                    <m:r>
                      <a:rPr lang="en-US" sz="2000" i="1" dirty="0">
                        <a:latin typeface="Cambria Math"/>
                      </a:rPr>
                      <m:t>〉=</m:t>
                    </m:r>
                    <m:f>
                      <m:fPr>
                        <m:ctrlPr>
                          <a:rPr lang="en-US" sz="2000" i="1" dirty="0">
                            <a:latin typeface="Cambria Math"/>
                          </a:rPr>
                        </m:ctrlPr>
                      </m:fPr>
                      <m:num>
                        <m:r>
                          <a:rPr lang="en-US" sz="2000" i="1" dirty="0">
                            <a:latin typeface="Cambria Math"/>
                          </a:rPr>
                          <m:t>1</m:t>
                        </m:r>
                      </m:num>
                      <m:den>
                        <m:rad>
                          <m:radPr>
                            <m:degHide m:val="on"/>
                            <m:ctrlPr>
                              <a:rPr lang="en-US" sz="2000" i="1" dirty="0">
                                <a:latin typeface="Cambria Math"/>
                              </a:rPr>
                            </m:ctrlPr>
                          </m:radPr>
                          <m:deg/>
                          <m:e>
                            <m:r>
                              <a:rPr lang="en-US" sz="2000" i="1" dirty="0">
                                <a:latin typeface="Cambria Math"/>
                              </a:rPr>
                              <m:t>2</m:t>
                            </m:r>
                          </m:e>
                        </m:rad>
                      </m:den>
                    </m:f>
                    <m:r>
                      <a:rPr lang="en-US" sz="2000" i="1" dirty="0">
                        <a:latin typeface="Cambria Math"/>
                      </a:rPr>
                      <m:t>{</m:t>
                    </m:r>
                    <m:sSup>
                      <m:sSupPr>
                        <m:ctrlPr>
                          <a:rPr lang="en-US" sz="2000" i="1" dirty="0">
                            <a:latin typeface="Cambria Math"/>
                          </a:rPr>
                        </m:ctrlPr>
                      </m:sSupPr>
                      <m:e>
                        <m:r>
                          <a:rPr lang="en-US" sz="2000" i="1" dirty="0" err="1">
                            <a:latin typeface="Cambria Math"/>
                          </a:rPr>
                          <m:t>𝑒</m:t>
                        </m:r>
                      </m:e>
                      <m:sup>
                        <m:r>
                          <a:rPr lang="en-US" sz="2000" i="1" dirty="0">
                            <a:latin typeface="Cambria Math"/>
                          </a:rPr>
                          <m:t>−</m:t>
                        </m:r>
                        <m:r>
                          <a:rPr lang="en-US" sz="2000" i="1" dirty="0">
                            <a:latin typeface="Cambria Math"/>
                          </a:rPr>
                          <m:t>𝑖</m:t>
                        </m:r>
                        <m:r>
                          <a:rPr lang="en-US" sz="2000" i="1" dirty="0">
                            <a:latin typeface="Cambria Math"/>
                          </a:rPr>
                          <m:t>𝜙</m:t>
                        </m:r>
                      </m:sup>
                    </m:sSup>
                    <m:r>
                      <a:rPr lang="en-US" sz="2000" i="1" dirty="0">
                        <a:latin typeface="Cambria Math"/>
                      </a:rPr>
                      <m:t>|0〉−|1〉}</m:t>
                    </m:r>
                  </m:oMath>
                </a14:m>
                <a:r>
                  <a:rPr lang="en-US" sz="2000" dirty="0">
                    <a:latin typeface="Times New Roman" pitchFamily="18" charset="0"/>
                    <a:cs typeface="Times New Roman" pitchFamily="18" charset="0"/>
                  </a:rPr>
                  <a:t>. Consequently, the state becomes</a:t>
                </a:r>
              </a:p>
              <a:p>
                <a:pPr algn="just"/>
                <a:endParaRPr lang="en-US" sz="2000" b="1" dirty="0">
                  <a:latin typeface="Times New Roman" pitchFamily="18" charset="0"/>
                  <a:cs typeface="Times New Roman" pitchFamily="18" charset="0"/>
                </a:endParaRPr>
              </a:p>
              <a:p>
                <a:r>
                  <a:rPr lang="en-US" sz="2000" b="1" dirty="0">
                    <a:latin typeface="Times New Roman" pitchFamily="18" charset="0"/>
                    <a:cs typeface="Times New Roman" pitchFamily="18" charset="0"/>
                  </a:rPr>
                  <a:t>Step4:</a:t>
                </a:r>
                <a:r>
                  <a:rPr lang="en-US" sz="2000" dirty="0">
                    <a:latin typeface="Times New Roman" pitchFamily="18" charset="0"/>
                    <a:cs typeface="Times New Roman" pitchFamily="18" charset="0"/>
                  </a:rPr>
                  <a:t> </a:t>
                </a:r>
                <a:r>
                  <a:rPr lang="en-US" sz="2000" b="1" dirty="0">
                    <a:latin typeface="Times New Roman" pitchFamily="18" charset="0"/>
                    <a:cs typeface="Times New Roman" pitchFamily="18" charset="0"/>
                  </a:rPr>
                  <a:t>The receiver R2 recovers:</a:t>
                </a:r>
                <a:r>
                  <a:rPr lang="en-US" sz="2000" dirty="0">
                    <a:latin typeface="Times New Roman" pitchFamily="18" charset="0"/>
                    <a:cs typeface="Times New Roman" pitchFamily="18" charset="0"/>
                  </a:rPr>
                  <a:t> If the agents decide that R2 will reconstruct the unknown quantum state </a:t>
                </a:r>
                <a14:m>
                  <m:oMath xmlns:m="http://schemas.openxmlformats.org/officeDocument/2006/math">
                    <m:r>
                      <a:rPr lang="en-US" sz="2000" i="1" dirty="0">
                        <a:latin typeface="Cambria Math"/>
                      </a:rPr>
                      <m:t>𝑎</m:t>
                    </m:r>
                    <m:r>
                      <a:rPr lang="en-US" sz="2000" i="1" dirty="0">
                        <a:latin typeface="Cambria Math"/>
                      </a:rPr>
                      <m:t>|0〉+</m:t>
                    </m:r>
                    <m:r>
                      <a:rPr lang="en-US" sz="2000" i="1" dirty="0">
                        <a:latin typeface="Cambria Math"/>
                      </a:rPr>
                      <m:t>𝑏</m:t>
                    </m:r>
                    <m:sSup>
                      <m:sSupPr>
                        <m:ctrlPr>
                          <a:rPr lang="en-US" sz="2000" i="1" dirty="0">
                            <a:latin typeface="Cambria Math"/>
                          </a:rPr>
                        </m:ctrlPr>
                      </m:sSupPr>
                      <m:e>
                        <m:r>
                          <a:rPr lang="en-US" sz="2000" i="1" dirty="0" err="1">
                            <a:latin typeface="Cambria Math"/>
                          </a:rPr>
                          <m:t>𝑒</m:t>
                        </m:r>
                      </m:e>
                      <m:sup>
                        <m:r>
                          <a:rPr lang="en-US" sz="2000" i="1" dirty="0">
                            <a:latin typeface="Cambria Math"/>
                          </a:rPr>
                          <m:t>𝑖</m:t>
                        </m:r>
                        <m:r>
                          <a:rPr lang="en-US" sz="2000" i="1" dirty="0">
                            <a:latin typeface="Cambria Math"/>
                          </a:rPr>
                          <m:t>𝜙</m:t>
                        </m:r>
                      </m:sup>
                    </m:sSup>
                    <m:r>
                      <a:rPr lang="en-US" sz="2000" i="1" dirty="0">
                        <a:latin typeface="Cambria Math"/>
                      </a:rPr>
                      <m:t>|1〉, </m:t>
                    </m:r>
                  </m:oMath>
                </a14:m>
                <a:r>
                  <a:rPr lang="en-US" sz="2000" dirty="0">
                    <a:latin typeface="Times New Roman" pitchFamily="18" charset="0"/>
                    <a:cs typeface="Times New Roman" pitchFamily="18" charset="0"/>
                  </a:rPr>
                  <a:t> and suppose S1's measurement outcome was </a:t>
                </a:r>
                <a14:m>
                  <m:oMath xmlns:m="http://schemas.openxmlformats.org/officeDocument/2006/math">
                    <m:d>
                      <m:dPr>
                        <m:begChr m:val="|"/>
                        <m:endChr m:val="〉"/>
                        <m:ctrlPr>
                          <a:rPr lang="en-US" sz="2000" i="1" dirty="0">
                            <a:latin typeface="Cambria Math"/>
                          </a:rPr>
                        </m:ctrlPr>
                      </m:dPr>
                      <m:e>
                        <m:sSub>
                          <m:sSubPr>
                            <m:ctrlPr>
                              <a:rPr lang="en-US" sz="2000" i="1" dirty="0">
                                <a:latin typeface="Cambria Math"/>
                              </a:rPr>
                            </m:ctrlPr>
                          </m:sSubPr>
                          <m:e>
                            <m:r>
                              <a:rPr lang="en-US" sz="2000" i="1" dirty="0">
                                <a:latin typeface="Cambria Math"/>
                              </a:rPr>
                              <m:t>𝑢</m:t>
                            </m:r>
                          </m:e>
                          <m:sub>
                            <m:r>
                              <a:rPr lang="en-US" sz="2000" i="1" dirty="0">
                                <a:latin typeface="Cambria Math"/>
                              </a:rPr>
                              <m:t>0</m:t>
                            </m:r>
                          </m:sub>
                        </m:sSub>
                      </m:e>
                    </m:d>
                    <m:r>
                      <a:rPr lang="en-US" sz="2000" b="0" i="1" dirty="0" smtClean="0">
                        <a:latin typeface="Cambria Math"/>
                      </a:rPr>
                      <m:t>,</m:t>
                    </m:r>
                  </m:oMath>
                </a14:m>
                <a:r>
                  <a:rPr lang="en-US" sz="2000" dirty="0">
                    <a:latin typeface="Times New Roman" pitchFamily="18" charset="0"/>
                    <a:cs typeface="Times New Roman" pitchFamily="18" charset="0"/>
                  </a:rPr>
                  <a:t> the state can also be written </a:t>
                </a:r>
                <a:r>
                  <a:rPr lang="en-US" sz="2000" dirty="0" smtClean="0">
                    <a:latin typeface="Times New Roman" pitchFamily="18" charset="0"/>
                    <a:cs typeface="Times New Roman" pitchFamily="18" charset="0"/>
                  </a:rPr>
                  <a:t>as</a:t>
                </a:r>
                <a14:m>
                  <m:oMath xmlns:m="http://schemas.openxmlformats.org/officeDocument/2006/math">
                    <m:d>
                      <m:dPr>
                        <m:begChr m:val="|"/>
                        <m:endChr m:val="〉"/>
                        <m:ctrlPr>
                          <a:rPr lang="en-US" sz="2000" i="1" dirty="0">
                            <a:latin typeface="Cambria Math"/>
                          </a:rPr>
                        </m:ctrlPr>
                      </m:dPr>
                      <m:e>
                        <m:sSubSup>
                          <m:sSubSupPr>
                            <m:ctrlPr>
                              <a:rPr lang="en-US" sz="2000" i="1" dirty="0">
                                <a:latin typeface="Cambria Math"/>
                              </a:rPr>
                            </m:ctrlPr>
                          </m:sSubSupPr>
                          <m:e>
                            <m:r>
                              <m:rPr>
                                <m:sty m:val="p"/>
                              </m:rPr>
                              <a:rPr lang="en-US" sz="2000" dirty="0">
                                <a:latin typeface="Cambria Math"/>
                              </a:rPr>
                              <m:t>Ψ</m:t>
                            </m:r>
                          </m:e>
                          <m:sub>
                            <m:r>
                              <a:rPr lang="en-US" sz="2000" i="1" dirty="0">
                                <a:latin typeface="Cambria Math"/>
                              </a:rPr>
                              <m:t>0</m:t>
                            </m:r>
                          </m:sub>
                          <m:sup>
                            <m:r>
                              <a:rPr lang="en-US" sz="2000" i="1" dirty="0">
                                <a:latin typeface="Cambria Math"/>
                              </a:rPr>
                              <m:t>′′′</m:t>
                            </m:r>
                          </m:sup>
                        </m:sSubSup>
                      </m:e>
                    </m:d>
                    <m:r>
                      <a:rPr lang="en-US" sz="2000" i="1" dirty="0">
                        <a:latin typeface="Cambria Math"/>
                      </a:rPr>
                      <m:t>=</m:t>
                    </m:r>
                    <m:f>
                      <m:fPr>
                        <m:ctrlPr>
                          <a:rPr lang="en-US" sz="2000" i="1" dirty="0">
                            <a:latin typeface="Cambria Math"/>
                          </a:rPr>
                        </m:ctrlPr>
                      </m:fPr>
                      <m:num>
                        <m:r>
                          <a:rPr lang="en-US" sz="2000" i="1" dirty="0">
                            <a:latin typeface="Cambria Math"/>
                          </a:rPr>
                          <m:t>1</m:t>
                        </m:r>
                      </m:num>
                      <m:den>
                        <m:r>
                          <a:rPr lang="en-US" sz="2000" i="1" dirty="0">
                            <a:latin typeface="Cambria Math"/>
                          </a:rPr>
                          <m:t>2</m:t>
                        </m:r>
                      </m:den>
                    </m:f>
                    <m:d>
                      <m:dPr>
                        <m:begChr m:val="["/>
                        <m:endChr m:val=""/>
                        <m:ctrlPr>
                          <a:rPr lang="en-US" sz="2000" i="1" dirty="0">
                            <a:latin typeface="Cambria Math"/>
                          </a:rPr>
                        </m:ctrlPr>
                      </m:dPr>
                      <m:e>
                        <m:sSub>
                          <m:sSubPr>
                            <m:ctrlPr>
                              <a:rPr lang="en-US" sz="2000" i="1" dirty="0">
                                <a:latin typeface="Cambria Math"/>
                              </a:rPr>
                            </m:ctrlPr>
                          </m:sSubPr>
                          <m:e>
                            <m:d>
                              <m:dPr>
                                <m:begChr m:val="|"/>
                                <m:endChr m:val="〉"/>
                                <m:ctrlPr>
                                  <a:rPr lang="en-US" sz="2000" i="1" dirty="0">
                                    <a:latin typeface="Cambria Math"/>
                                  </a:rPr>
                                </m:ctrlPr>
                              </m:dPr>
                              <m:e>
                                <m:sSub>
                                  <m:sSubPr>
                                    <m:ctrlPr>
                                      <a:rPr lang="en-US" sz="2000" i="1" dirty="0">
                                        <a:latin typeface="Cambria Math"/>
                                      </a:rPr>
                                    </m:ctrlPr>
                                  </m:sSubPr>
                                  <m:e>
                                    <m:r>
                                      <a:rPr lang="en-US" sz="2000" i="1" dirty="0">
                                        <a:latin typeface="Cambria Math"/>
                                      </a:rPr>
                                      <m:t>𝑣</m:t>
                                    </m:r>
                                  </m:e>
                                  <m:sub>
                                    <m:r>
                                      <a:rPr lang="en-US" sz="2000" i="1" dirty="0">
                                        <a:latin typeface="Cambria Math"/>
                                      </a:rPr>
                                      <m:t>0</m:t>
                                    </m:r>
                                  </m:sub>
                                </m:sSub>
                              </m:e>
                            </m:d>
                          </m:e>
                          <m:sub>
                            <m:r>
                              <a:rPr lang="en-US" sz="2000" i="1" dirty="0">
                                <a:latin typeface="Cambria Math"/>
                              </a:rPr>
                              <m:t>2</m:t>
                            </m:r>
                          </m:sub>
                        </m:sSub>
                      </m:e>
                    </m:d>
                    <m:r>
                      <m:rPr>
                        <m:lit/>
                      </m:rPr>
                      <a:rPr lang="en-US" sz="2000" i="1" dirty="0">
                        <a:latin typeface="Cambria Math"/>
                      </a:rPr>
                      <m:t>{</m:t>
                    </m:r>
                    <m:sSub>
                      <m:sSubPr>
                        <m:ctrlPr>
                          <a:rPr lang="en-US" sz="2000" i="1" dirty="0">
                            <a:latin typeface="Cambria Math"/>
                          </a:rPr>
                        </m:ctrlPr>
                      </m:sSubPr>
                      <m:e>
                        <m:d>
                          <m:dPr>
                            <m:begChr m:val="|"/>
                            <m:endChr m:val="〉"/>
                            <m:ctrlPr>
                              <a:rPr lang="en-US" sz="2000" i="1" dirty="0">
                                <a:latin typeface="Cambria Math"/>
                              </a:rPr>
                            </m:ctrlPr>
                          </m:dPr>
                          <m:e>
                            <m:r>
                              <a:rPr lang="en-US" sz="2000" i="1" dirty="0">
                                <a:latin typeface="Cambria Math"/>
                              </a:rPr>
                              <m:t>00</m:t>
                            </m:r>
                          </m:e>
                        </m:d>
                      </m:e>
                      <m:sub>
                        <m:r>
                          <a:rPr lang="en-US" sz="2000" i="1" dirty="0">
                            <a:latin typeface="Cambria Math"/>
                          </a:rPr>
                          <m:t>35</m:t>
                        </m:r>
                      </m:sub>
                    </m:sSub>
                    <m:sSub>
                      <m:sSubPr>
                        <m:ctrlPr>
                          <a:rPr lang="en-US" sz="2000" i="1" dirty="0">
                            <a:latin typeface="Cambria Math"/>
                          </a:rPr>
                        </m:ctrlPr>
                      </m:sSubPr>
                      <m:e>
                        <m:d>
                          <m:dPr>
                            <m:ctrlPr>
                              <a:rPr lang="en-US" sz="2000" i="1" dirty="0">
                                <a:latin typeface="Cambria Math"/>
                              </a:rPr>
                            </m:ctrlPr>
                          </m:dPr>
                          <m:e>
                            <m:r>
                              <a:rPr lang="en-US" sz="2000" i="1" dirty="0">
                                <a:latin typeface="Cambria Math"/>
                              </a:rPr>
                              <m:t>𝑎</m:t>
                            </m:r>
                            <m:d>
                              <m:dPr>
                                <m:begChr m:val="|"/>
                                <m:endChr m:val="〉"/>
                                <m:ctrlPr>
                                  <a:rPr lang="en-US" sz="2000" i="1" dirty="0">
                                    <a:latin typeface="Cambria Math"/>
                                  </a:rPr>
                                </m:ctrlPr>
                              </m:dPr>
                              <m:e>
                                <m:r>
                                  <a:rPr lang="en-US" sz="2000" i="1" dirty="0">
                                    <a:latin typeface="Cambria Math"/>
                                  </a:rPr>
                                  <m:t>0</m:t>
                                </m:r>
                              </m:e>
                            </m:d>
                            <m:r>
                              <a:rPr lang="en-US" sz="2000" i="1" dirty="0">
                                <a:latin typeface="Cambria Math"/>
                              </a:rPr>
                              <m:t>+</m:t>
                            </m:r>
                            <m:r>
                              <a:rPr lang="en-US" sz="2000" i="1" dirty="0" err="1">
                                <a:latin typeface="Cambria Math"/>
                              </a:rPr>
                              <m:t>𝑏</m:t>
                            </m:r>
                            <m:sSup>
                              <m:sSupPr>
                                <m:ctrlPr>
                                  <a:rPr lang="en-US" sz="2000" i="1" dirty="0">
                                    <a:latin typeface="Cambria Math"/>
                                  </a:rPr>
                                </m:ctrlPr>
                              </m:sSupPr>
                              <m:e>
                                <m:r>
                                  <a:rPr lang="en-US" sz="2000" i="1" dirty="0" err="1">
                                    <a:latin typeface="Cambria Math"/>
                                  </a:rPr>
                                  <m:t>𝑒</m:t>
                                </m:r>
                              </m:e>
                              <m:sup>
                                <m:r>
                                  <a:rPr lang="en-US" sz="2000" i="1" dirty="0">
                                    <a:latin typeface="Cambria Math"/>
                                  </a:rPr>
                                  <m:t>𝑖</m:t>
                                </m:r>
                                <m:r>
                                  <a:rPr lang="en-US" sz="2000" i="1" dirty="0">
                                    <a:latin typeface="Cambria Math"/>
                                  </a:rPr>
                                  <m:t>𝜙</m:t>
                                </m:r>
                              </m:sup>
                            </m:sSup>
                            <m:d>
                              <m:dPr>
                                <m:begChr m:val="|"/>
                                <m:endChr m:val="〉"/>
                                <m:ctrlPr>
                                  <a:rPr lang="en-US" sz="2000" i="1" dirty="0">
                                    <a:latin typeface="Cambria Math"/>
                                  </a:rPr>
                                </m:ctrlPr>
                              </m:dPr>
                              <m:e>
                                <m:r>
                                  <a:rPr lang="en-US" sz="2000" i="1" dirty="0">
                                    <a:latin typeface="Cambria Math"/>
                                  </a:rPr>
                                  <m:t>1</m:t>
                                </m:r>
                              </m:e>
                            </m:d>
                          </m:e>
                        </m:d>
                      </m:e>
                      <m:sub>
                        <m:r>
                          <a:rPr lang="en-US" sz="2000" i="1" dirty="0">
                            <a:latin typeface="Cambria Math"/>
                          </a:rPr>
                          <m:t>4</m:t>
                        </m:r>
                      </m:sub>
                    </m:sSub>
                    <m:r>
                      <a:rPr lang="en-US" sz="2000" i="1" dirty="0">
                        <a:latin typeface="Cambria Math"/>
                      </a:rPr>
                      <m:t>+</m:t>
                    </m:r>
                    <m:sSub>
                      <m:sSubPr>
                        <m:ctrlPr>
                          <a:rPr lang="en-US" sz="2000" i="1" dirty="0">
                            <a:latin typeface="Cambria Math"/>
                          </a:rPr>
                        </m:ctrlPr>
                      </m:sSubPr>
                      <m:e>
                        <m:d>
                          <m:dPr>
                            <m:begChr m:val="|"/>
                            <m:endChr m:val="〉"/>
                            <m:ctrlPr>
                              <a:rPr lang="en-US" sz="2000" i="1" dirty="0">
                                <a:latin typeface="Cambria Math"/>
                              </a:rPr>
                            </m:ctrlPr>
                          </m:dPr>
                          <m:e>
                            <m:r>
                              <a:rPr lang="en-US" sz="2000" i="1" dirty="0">
                                <a:latin typeface="Cambria Math"/>
                              </a:rPr>
                              <m:t>11</m:t>
                            </m:r>
                          </m:e>
                        </m:d>
                      </m:e>
                      <m:sub>
                        <m:r>
                          <a:rPr lang="en-US" sz="2000" i="1" dirty="0">
                            <a:latin typeface="Cambria Math"/>
                          </a:rPr>
                          <m:t>35</m:t>
                        </m:r>
                      </m:sub>
                    </m:sSub>
                    <m:sSub>
                      <m:sSubPr>
                        <m:ctrlPr>
                          <a:rPr lang="en-US" sz="2000" i="1" dirty="0">
                            <a:latin typeface="Cambria Math"/>
                          </a:rPr>
                        </m:ctrlPr>
                      </m:sSubPr>
                      <m:e>
                        <m:d>
                          <m:dPr>
                            <m:ctrlPr>
                              <a:rPr lang="en-US" sz="2000" i="1" dirty="0">
                                <a:latin typeface="Cambria Math"/>
                              </a:rPr>
                            </m:ctrlPr>
                          </m:dPr>
                          <m:e>
                            <m:r>
                              <a:rPr lang="en-US" sz="2000" i="1" dirty="0">
                                <a:latin typeface="Cambria Math"/>
                              </a:rPr>
                              <m:t>𝑎</m:t>
                            </m:r>
                            <m:d>
                              <m:dPr>
                                <m:begChr m:val="|"/>
                                <m:endChr m:val="〉"/>
                                <m:ctrlPr>
                                  <a:rPr lang="en-US" sz="2000" i="1" dirty="0">
                                    <a:latin typeface="Cambria Math"/>
                                  </a:rPr>
                                </m:ctrlPr>
                              </m:dPr>
                              <m:e>
                                <m:r>
                                  <a:rPr lang="en-US" sz="2000" i="1" dirty="0">
                                    <a:latin typeface="Cambria Math"/>
                                  </a:rPr>
                                  <m:t>1</m:t>
                                </m:r>
                              </m:e>
                            </m:d>
                            <m:r>
                              <a:rPr lang="en-US" sz="2000" i="1" dirty="0">
                                <a:latin typeface="Cambria Math"/>
                              </a:rPr>
                              <m:t>+</m:t>
                            </m:r>
                            <m:r>
                              <a:rPr lang="en-US" sz="2000" i="1" dirty="0" err="1">
                                <a:latin typeface="Cambria Math"/>
                              </a:rPr>
                              <m:t>𝑏</m:t>
                            </m:r>
                            <m:sSup>
                              <m:sSupPr>
                                <m:ctrlPr>
                                  <a:rPr lang="en-US" sz="2000" i="1" dirty="0">
                                    <a:latin typeface="Cambria Math"/>
                                  </a:rPr>
                                </m:ctrlPr>
                              </m:sSupPr>
                              <m:e>
                                <m:r>
                                  <a:rPr lang="en-US" sz="2000" i="1" dirty="0" err="1">
                                    <a:latin typeface="Cambria Math"/>
                                  </a:rPr>
                                  <m:t>𝑒</m:t>
                                </m:r>
                              </m:e>
                              <m:sup>
                                <m:r>
                                  <a:rPr lang="en-US" sz="2000" i="1" dirty="0">
                                    <a:latin typeface="Cambria Math"/>
                                  </a:rPr>
                                  <m:t>𝑖</m:t>
                                </m:r>
                                <m:r>
                                  <a:rPr lang="en-US" sz="2000" i="1" dirty="0">
                                    <a:latin typeface="Cambria Math"/>
                                  </a:rPr>
                                  <m:t>𝜙</m:t>
                                </m:r>
                              </m:sup>
                            </m:sSup>
                            <m:d>
                              <m:dPr>
                                <m:begChr m:val="|"/>
                                <m:endChr m:val="〉"/>
                                <m:ctrlPr>
                                  <a:rPr lang="en-US" sz="2000" i="1" dirty="0">
                                    <a:latin typeface="Cambria Math"/>
                                  </a:rPr>
                                </m:ctrlPr>
                              </m:dPr>
                              <m:e>
                                <m:r>
                                  <a:rPr lang="en-US" sz="2000" i="1" dirty="0">
                                    <a:latin typeface="Cambria Math"/>
                                  </a:rPr>
                                  <m:t>0</m:t>
                                </m:r>
                              </m:e>
                            </m:d>
                          </m:e>
                        </m:d>
                      </m:e>
                      <m:sub>
                        <m:r>
                          <a:rPr lang="en-US" sz="2000" i="1" dirty="0">
                            <a:latin typeface="Cambria Math"/>
                          </a:rPr>
                          <m:t>4</m:t>
                        </m:r>
                      </m:sub>
                    </m:sSub>
                    <m:r>
                      <a:rPr lang="en-US" sz="2000" i="1" dirty="0">
                        <a:latin typeface="Cambria Math"/>
                      </a:rPr>
                      <m:t>}+</m:t>
                    </m:r>
                    <m:sSup>
                      <m:sSupPr>
                        <m:ctrlPr>
                          <a:rPr lang="en-US" sz="2000" i="1" dirty="0">
                            <a:latin typeface="Cambria Math"/>
                          </a:rPr>
                        </m:ctrlPr>
                      </m:sSupPr>
                      <m:e>
                        <m:r>
                          <a:rPr lang="en-US" sz="2000" i="1" dirty="0">
                            <a:latin typeface="Cambria Math"/>
                          </a:rPr>
                          <m:t>          </m:t>
                        </m:r>
                        <m:r>
                          <a:rPr lang="en-US" sz="2000" b="0" i="1" dirty="0" smtClean="0">
                            <a:latin typeface="Cambria Math"/>
                          </a:rPr>
                          <m:t>                      </m:t>
                        </m:r>
                        <m:r>
                          <a:rPr lang="en-US" sz="2000" i="1" dirty="0">
                            <a:latin typeface="Cambria Math"/>
                          </a:rPr>
                          <m:t>𝑒</m:t>
                        </m:r>
                      </m:e>
                      <m:sup>
                        <m:r>
                          <a:rPr lang="en-US" sz="2000" i="1" dirty="0">
                            <a:latin typeface="Cambria Math"/>
                          </a:rPr>
                          <m:t>𝑖</m:t>
                        </m:r>
                        <m:r>
                          <a:rPr lang="en-US" sz="2000" i="1" dirty="0">
                            <a:latin typeface="Cambria Math"/>
                          </a:rPr>
                          <m:t>𝜙</m:t>
                        </m:r>
                      </m:sup>
                    </m:sSup>
                    <m:sSub>
                      <m:sSubPr>
                        <m:ctrlPr>
                          <a:rPr lang="en-US" sz="2000" i="1" dirty="0">
                            <a:latin typeface="Cambria Math"/>
                          </a:rPr>
                        </m:ctrlPr>
                      </m:sSubPr>
                      <m:e>
                        <m:d>
                          <m:dPr>
                            <m:begChr m:val="|"/>
                            <m:endChr m:val="〉"/>
                            <m:ctrlPr>
                              <a:rPr lang="en-US" sz="2000" i="1" dirty="0">
                                <a:latin typeface="Cambria Math"/>
                              </a:rPr>
                            </m:ctrlPr>
                          </m:dPr>
                          <m:e>
                            <m:sSub>
                              <m:sSubPr>
                                <m:ctrlPr>
                                  <a:rPr lang="en-US" sz="2000" i="1" dirty="0">
                                    <a:latin typeface="Cambria Math"/>
                                  </a:rPr>
                                </m:ctrlPr>
                              </m:sSubPr>
                              <m:e>
                                <m:r>
                                  <a:rPr lang="en-US" sz="2000" i="1" dirty="0">
                                    <a:latin typeface="Cambria Math"/>
                                  </a:rPr>
                                  <m:t>𝑣</m:t>
                                </m:r>
                              </m:e>
                              <m:sub>
                                <m:r>
                                  <a:rPr lang="en-US" sz="2000" i="1" dirty="0">
                                    <a:latin typeface="Cambria Math"/>
                                  </a:rPr>
                                  <m:t>1</m:t>
                                </m:r>
                              </m:sub>
                            </m:sSub>
                          </m:e>
                        </m:d>
                      </m:e>
                      <m:sub>
                        <m:r>
                          <a:rPr lang="en-US" sz="2000" i="1" dirty="0">
                            <a:latin typeface="Cambria Math"/>
                          </a:rPr>
                          <m:t>2</m:t>
                        </m:r>
                      </m:sub>
                    </m:sSub>
                    <m:r>
                      <m:rPr>
                        <m:lit/>
                      </m:rPr>
                      <a:rPr lang="en-US" sz="2000" i="1" dirty="0">
                        <a:latin typeface="Cambria Math"/>
                      </a:rPr>
                      <m:t>{</m:t>
                    </m:r>
                    <m:sSub>
                      <m:sSubPr>
                        <m:ctrlPr>
                          <a:rPr lang="en-US" sz="2000" i="1" dirty="0">
                            <a:latin typeface="Cambria Math"/>
                          </a:rPr>
                        </m:ctrlPr>
                      </m:sSubPr>
                      <m:e>
                        <m:d>
                          <m:dPr>
                            <m:begChr m:val="|"/>
                            <m:endChr m:val="〉"/>
                            <m:ctrlPr>
                              <a:rPr lang="en-US" sz="2000" i="1" dirty="0">
                                <a:latin typeface="Cambria Math"/>
                              </a:rPr>
                            </m:ctrlPr>
                          </m:dPr>
                          <m:e>
                            <m:r>
                              <a:rPr lang="en-US" sz="2000" i="1" dirty="0">
                                <a:latin typeface="Cambria Math"/>
                              </a:rPr>
                              <m:t>00</m:t>
                            </m:r>
                          </m:e>
                        </m:d>
                      </m:e>
                      <m:sub>
                        <m:r>
                          <a:rPr lang="en-US" sz="2000" i="1" dirty="0">
                            <a:latin typeface="Cambria Math"/>
                          </a:rPr>
                          <m:t>35</m:t>
                        </m:r>
                      </m:sub>
                    </m:sSub>
                    <m:sSub>
                      <m:sSubPr>
                        <m:ctrlPr>
                          <a:rPr lang="en-US" sz="2000" i="1" dirty="0">
                            <a:latin typeface="Cambria Math"/>
                          </a:rPr>
                        </m:ctrlPr>
                      </m:sSubPr>
                      <m:e>
                        <m:d>
                          <m:dPr>
                            <m:ctrlPr>
                              <a:rPr lang="en-US" sz="2000" i="1" dirty="0">
                                <a:latin typeface="Cambria Math"/>
                              </a:rPr>
                            </m:ctrlPr>
                          </m:dPr>
                          <m:e>
                            <m:r>
                              <a:rPr lang="en-US" sz="2000" i="1" dirty="0">
                                <a:latin typeface="Cambria Math"/>
                              </a:rPr>
                              <m:t>𝑎</m:t>
                            </m:r>
                            <m:d>
                              <m:dPr>
                                <m:begChr m:val="|"/>
                                <m:endChr m:val="〉"/>
                                <m:ctrlPr>
                                  <a:rPr lang="en-US" sz="2000" i="1" dirty="0">
                                    <a:latin typeface="Cambria Math"/>
                                  </a:rPr>
                                </m:ctrlPr>
                              </m:dPr>
                              <m:e>
                                <m:r>
                                  <a:rPr lang="en-US" sz="2000" i="1" dirty="0">
                                    <a:latin typeface="Cambria Math"/>
                                  </a:rPr>
                                  <m:t>0</m:t>
                                </m:r>
                              </m:e>
                            </m:d>
                            <m:r>
                              <a:rPr lang="en-US" sz="2000" i="1" dirty="0">
                                <a:latin typeface="Cambria Math"/>
                              </a:rPr>
                              <m:t>−</m:t>
                            </m:r>
                            <m:r>
                              <a:rPr lang="en-US" sz="2000" i="1" dirty="0" err="1">
                                <a:latin typeface="Cambria Math"/>
                              </a:rPr>
                              <m:t>𝑏</m:t>
                            </m:r>
                            <m:sSup>
                              <m:sSupPr>
                                <m:ctrlPr>
                                  <a:rPr lang="en-US" sz="2000" i="1" dirty="0">
                                    <a:latin typeface="Cambria Math"/>
                                  </a:rPr>
                                </m:ctrlPr>
                              </m:sSupPr>
                              <m:e>
                                <m:r>
                                  <a:rPr lang="en-US" sz="2000" i="1" dirty="0" err="1">
                                    <a:latin typeface="Cambria Math"/>
                                  </a:rPr>
                                  <m:t>𝑒</m:t>
                                </m:r>
                              </m:e>
                              <m:sup>
                                <m:r>
                                  <a:rPr lang="en-US" sz="2000" i="1" dirty="0">
                                    <a:latin typeface="Cambria Math"/>
                                  </a:rPr>
                                  <m:t>𝑖</m:t>
                                </m:r>
                                <m:r>
                                  <a:rPr lang="en-US" sz="2000" i="1" dirty="0">
                                    <a:latin typeface="Cambria Math"/>
                                  </a:rPr>
                                  <m:t>𝜙</m:t>
                                </m:r>
                              </m:sup>
                            </m:sSup>
                            <m:d>
                              <m:dPr>
                                <m:begChr m:val="|"/>
                                <m:endChr m:val="〉"/>
                                <m:ctrlPr>
                                  <a:rPr lang="en-US" sz="2000" i="1" dirty="0">
                                    <a:latin typeface="Cambria Math"/>
                                  </a:rPr>
                                </m:ctrlPr>
                              </m:dPr>
                              <m:e>
                                <m:r>
                                  <a:rPr lang="en-US" sz="2000" i="1" dirty="0">
                                    <a:latin typeface="Cambria Math"/>
                                  </a:rPr>
                                  <m:t>1</m:t>
                                </m:r>
                              </m:e>
                            </m:d>
                          </m:e>
                        </m:d>
                      </m:e>
                      <m:sub>
                        <m:r>
                          <a:rPr lang="en-US" sz="2000" i="1" dirty="0">
                            <a:latin typeface="Cambria Math"/>
                          </a:rPr>
                          <m:t>4</m:t>
                        </m:r>
                      </m:sub>
                    </m:sSub>
                    <m:r>
                      <a:rPr lang="en-US" sz="2000" i="1" dirty="0">
                        <a:latin typeface="Cambria Math"/>
                      </a:rPr>
                      <m:t>+</m:t>
                    </m:r>
                    <m:sSub>
                      <m:sSubPr>
                        <m:ctrlPr>
                          <a:rPr lang="en-US" sz="2000" i="1" dirty="0">
                            <a:latin typeface="Cambria Math"/>
                          </a:rPr>
                        </m:ctrlPr>
                      </m:sSubPr>
                      <m:e>
                        <m:d>
                          <m:dPr>
                            <m:begChr m:val="|"/>
                            <m:endChr m:val="〉"/>
                            <m:ctrlPr>
                              <a:rPr lang="en-US" sz="2000" i="1" dirty="0">
                                <a:latin typeface="Cambria Math"/>
                              </a:rPr>
                            </m:ctrlPr>
                          </m:dPr>
                          <m:e>
                            <m:r>
                              <a:rPr lang="en-US" sz="2000" i="1" dirty="0">
                                <a:latin typeface="Cambria Math"/>
                              </a:rPr>
                              <m:t>11</m:t>
                            </m:r>
                          </m:e>
                        </m:d>
                      </m:e>
                      <m:sub>
                        <m:r>
                          <a:rPr lang="en-US" sz="2000" i="1" dirty="0">
                            <a:latin typeface="Cambria Math"/>
                          </a:rPr>
                          <m:t>35</m:t>
                        </m:r>
                      </m:sub>
                    </m:sSub>
                    <m:sSub>
                      <m:sSubPr>
                        <m:ctrlPr>
                          <a:rPr lang="en-US" sz="2000" i="1" dirty="0">
                            <a:latin typeface="Cambria Math"/>
                          </a:rPr>
                        </m:ctrlPr>
                      </m:sSubPr>
                      <m:e>
                        <m:d>
                          <m:dPr>
                            <m:ctrlPr>
                              <a:rPr lang="en-US" sz="2000" i="1" dirty="0">
                                <a:latin typeface="Cambria Math"/>
                              </a:rPr>
                            </m:ctrlPr>
                          </m:dPr>
                          <m:e>
                            <m:r>
                              <a:rPr lang="en-US" sz="2000" i="1" dirty="0">
                                <a:latin typeface="Cambria Math"/>
                              </a:rPr>
                              <m:t>𝑎</m:t>
                            </m:r>
                            <m:d>
                              <m:dPr>
                                <m:begChr m:val="|"/>
                                <m:endChr m:val="〉"/>
                                <m:ctrlPr>
                                  <a:rPr lang="en-US" sz="2000" i="1" dirty="0">
                                    <a:latin typeface="Cambria Math"/>
                                  </a:rPr>
                                </m:ctrlPr>
                              </m:dPr>
                              <m:e>
                                <m:r>
                                  <a:rPr lang="en-US" sz="2000" i="1" dirty="0">
                                    <a:latin typeface="Cambria Math"/>
                                  </a:rPr>
                                  <m:t>1</m:t>
                                </m:r>
                              </m:e>
                            </m:d>
                            <m:r>
                              <a:rPr lang="en-US" sz="2000" i="1" dirty="0">
                                <a:latin typeface="Cambria Math"/>
                              </a:rPr>
                              <m:t>−</m:t>
                            </m:r>
                            <m:r>
                              <a:rPr lang="en-US" sz="2000" i="1" dirty="0" err="1">
                                <a:latin typeface="Cambria Math"/>
                              </a:rPr>
                              <m:t>𝑏</m:t>
                            </m:r>
                            <m:sSup>
                              <m:sSupPr>
                                <m:ctrlPr>
                                  <a:rPr lang="en-US" sz="2000" i="1" dirty="0">
                                    <a:latin typeface="Cambria Math"/>
                                  </a:rPr>
                                </m:ctrlPr>
                              </m:sSupPr>
                              <m:e>
                                <m:r>
                                  <a:rPr lang="en-US" sz="2000" i="1" dirty="0" err="1">
                                    <a:latin typeface="Cambria Math"/>
                                  </a:rPr>
                                  <m:t>𝑒</m:t>
                                </m:r>
                              </m:e>
                              <m:sup>
                                <m:r>
                                  <a:rPr lang="en-US" sz="2000" i="1" dirty="0">
                                    <a:latin typeface="Cambria Math"/>
                                  </a:rPr>
                                  <m:t>𝑖</m:t>
                                </m:r>
                                <m:r>
                                  <a:rPr lang="en-US" sz="2000" i="1" dirty="0">
                                    <a:latin typeface="Cambria Math"/>
                                  </a:rPr>
                                  <m:t>𝜙</m:t>
                                </m:r>
                              </m:sup>
                            </m:sSup>
                            <m:d>
                              <m:dPr>
                                <m:begChr m:val="|"/>
                                <m:endChr m:val="〉"/>
                                <m:ctrlPr>
                                  <a:rPr lang="en-US" sz="2000" i="1" dirty="0">
                                    <a:latin typeface="Cambria Math"/>
                                  </a:rPr>
                                </m:ctrlPr>
                              </m:dPr>
                              <m:e>
                                <m:r>
                                  <a:rPr lang="en-US" sz="2000" i="1" dirty="0">
                                    <a:latin typeface="Cambria Math"/>
                                  </a:rPr>
                                  <m:t>0</m:t>
                                </m:r>
                              </m:e>
                            </m:d>
                          </m:e>
                        </m:d>
                      </m:e>
                      <m:sub>
                        <m:r>
                          <a:rPr lang="en-US" sz="2000" i="1" dirty="0">
                            <a:latin typeface="Cambria Math"/>
                          </a:rPr>
                          <m:t>4</m:t>
                        </m:r>
                      </m:sub>
                    </m:sSub>
                    <m:r>
                      <m:rPr>
                        <m:lit/>
                      </m:rPr>
                      <a:rPr lang="en-US" sz="2000" i="1" dirty="0">
                        <a:latin typeface="Cambria Math"/>
                      </a:rPr>
                      <m:t>}</m:t>
                    </m:r>
                    <m:r>
                      <a:rPr lang="en-US" sz="2000" i="1" dirty="0">
                        <a:latin typeface="Cambria Math"/>
                      </a:rPr>
                      <m:t>]</m:t>
                    </m:r>
                  </m:oMath>
                </a14:m>
                <a:endParaRPr lang="en-US" sz="2000" i="1" dirty="0" smtClean="0">
                  <a:latin typeface="Cambria Math"/>
                </a:endParaRPr>
              </a:p>
              <a:p>
                <a:pPr algn="just"/>
                <a:r>
                  <a:rPr lang="en-US" sz="2000" dirty="0" smtClean="0"/>
                  <a:t>                                                                                                            </a:t>
                </a:r>
                <a14:m>
                  <m:oMath xmlns:m="http://schemas.openxmlformats.org/officeDocument/2006/math">
                    <m:r>
                      <a:rPr lang="en-US" sz="2000" i="1" dirty="0">
                        <a:latin typeface="Cambria Math"/>
                      </a:rPr>
                      <m:t>……(4)</m:t>
                    </m:r>
                  </m:oMath>
                </a14:m>
                <a:endParaRPr lang="en-US" sz="2000" dirty="0">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2008" y="794320"/>
                <a:ext cx="8964488" cy="5775647"/>
              </a:xfrm>
              <a:blipFill rotWithShape="1">
                <a:blip r:embed="rId4"/>
                <a:stretch>
                  <a:fillRect l="-340" t="-527" r="-1361" b="-9072"/>
                </a:stretch>
              </a:blipFill>
            </p:spPr>
            <p:txBody>
              <a:bodyPr/>
              <a:lstStyle/>
              <a:p>
                <a:r>
                  <a:rPr lang="en-US">
                    <a:noFill/>
                  </a:rPr>
                  <a:t> </a:t>
                </a:r>
              </a:p>
            </p:txBody>
          </p:sp>
        </mc:Fallback>
      </mc:AlternateContent>
      <p:sp>
        <p:nvSpPr>
          <p:cNvPr id="6" name="正方形/長方形 5"/>
          <p:cNvSpPr/>
          <p:nvPr/>
        </p:nvSpPr>
        <p:spPr>
          <a:xfrm>
            <a:off x="35496" y="332656"/>
            <a:ext cx="9108504" cy="461665"/>
          </a:xfrm>
          <a:prstGeom prst="rect">
            <a:avLst/>
          </a:prstGeom>
        </p:spPr>
        <p:txBody>
          <a:bodyPr wrap="square">
            <a:spAutoFit/>
          </a:bodyPr>
          <a:lstStyle/>
          <a:p>
            <a:pPr algn="ctr"/>
            <a:r>
              <a:rPr lang="en-US" altLang="ja-JP" sz="2400" smtClean="0">
                <a:solidFill>
                  <a:srgbClr val="FF0000"/>
                </a:solidFill>
                <a:latin typeface="Times New Roman" pitchFamily="18" charset="0"/>
                <a:cs typeface="Times New Roman" pitchFamily="18" charset="0"/>
              </a:rPr>
              <a:t>Hierarchical  </a:t>
            </a:r>
            <a:r>
              <a:rPr lang="en-US" altLang="ja-JP" sz="2400" dirty="0">
                <a:solidFill>
                  <a:srgbClr val="FF0000"/>
                </a:solidFill>
                <a:latin typeface="Times New Roman" pitchFamily="18" charset="0"/>
                <a:cs typeface="Times New Roman" pitchFamily="18" charset="0"/>
              </a:rPr>
              <a:t>JRSP  (HJRSP) using 5qubit Cluster State</a:t>
            </a:r>
            <a:endParaRPr lang="en-IN" altLang="ja-JP" sz="2400" dirty="0">
              <a:latin typeface="Times New Roman" pitchFamily="18" charset="0"/>
              <a:cs typeface="Times New Roman" pitchFamily="18"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611474546"/>
              </p:ext>
            </p:extLst>
          </p:nvPr>
        </p:nvGraphicFramePr>
        <p:xfrm>
          <a:off x="323529" y="4293097"/>
          <a:ext cx="8568952" cy="521889"/>
        </p:xfrm>
        <a:graphic>
          <a:graphicData uri="http://schemas.openxmlformats.org/presentationml/2006/ole">
            <mc:AlternateContent xmlns:mc="http://schemas.openxmlformats.org/markup-compatibility/2006">
              <mc:Choice xmlns:v="urn:schemas-microsoft-com:vml" Requires="v">
                <p:oleObj spid="_x0000_s79891" name="Equation" r:id="rId5" imgW="6806880" imgH="393480" progId="Equation.3">
                  <p:embed/>
                </p:oleObj>
              </mc:Choice>
              <mc:Fallback>
                <p:oleObj name="Equation" r:id="rId5" imgW="6806880" imgH="393480" progId="Equation.3">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529" y="4293097"/>
                        <a:ext cx="8568952" cy="521889"/>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442590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2008" y="794320"/>
                <a:ext cx="8964488" cy="5775647"/>
              </a:xfrm>
            </p:spPr>
            <p:txBody>
              <a:bodyPr>
                <a:noAutofit/>
              </a:bodyPr>
              <a:lstStyle/>
              <a:p>
                <a:pPr algn="just"/>
                <a:r>
                  <a:rPr lang="en-US" sz="2000" dirty="0" smtClean="0">
                    <a:latin typeface="Times New Roman" pitchFamily="18" charset="0"/>
                    <a:cs typeface="Times New Roman" pitchFamily="18" charset="0"/>
                  </a:rPr>
                  <a:t>It </a:t>
                </a:r>
                <a:r>
                  <a:rPr lang="en-US" sz="2000" dirty="0">
                    <a:latin typeface="Times New Roman" pitchFamily="18" charset="0"/>
                    <a:cs typeface="Times New Roman" pitchFamily="18" charset="0"/>
                  </a:rPr>
                  <a:t>is clear that R2 can reconstruct </a:t>
                </a:r>
                <a14:m>
                  <m:oMath xmlns:m="http://schemas.openxmlformats.org/officeDocument/2006/math">
                    <m:r>
                      <a:rPr lang="en-US" sz="2000" i="1" dirty="0">
                        <a:latin typeface="Cambria Math"/>
                      </a:rPr>
                      <m:t>𝑎</m:t>
                    </m:r>
                    <m:r>
                      <a:rPr lang="en-US" sz="2000" i="1" dirty="0">
                        <a:latin typeface="Cambria Math"/>
                      </a:rPr>
                      <m:t>|0〉+</m:t>
                    </m:r>
                    <m:r>
                      <a:rPr lang="en-US" sz="2000" i="1" dirty="0" err="1">
                        <a:latin typeface="Cambria Math"/>
                      </a:rPr>
                      <m:t>𝑏</m:t>
                    </m:r>
                    <m:sSup>
                      <m:sSupPr>
                        <m:ctrlPr>
                          <a:rPr lang="en-US" sz="2000" i="1" dirty="0">
                            <a:latin typeface="Cambria Math"/>
                          </a:rPr>
                        </m:ctrlPr>
                      </m:sSupPr>
                      <m:e>
                        <m:r>
                          <a:rPr lang="en-US" sz="2000" i="1" dirty="0" err="1">
                            <a:latin typeface="Cambria Math"/>
                          </a:rPr>
                          <m:t>𝑒</m:t>
                        </m:r>
                      </m:e>
                      <m:sup>
                        <m:r>
                          <a:rPr lang="en-US" sz="2000" i="1" dirty="0">
                            <a:latin typeface="Cambria Math"/>
                          </a:rPr>
                          <m:t>𝑖</m:t>
                        </m:r>
                        <m:r>
                          <a:rPr lang="en-US" sz="2000" i="1" dirty="0">
                            <a:latin typeface="Cambria Math"/>
                          </a:rPr>
                          <m:t>𝜙</m:t>
                        </m:r>
                      </m:sup>
                    </m:sSup>
                    <m:r>
                      <a:rPr lang="en-US" sz="2000" i="1" dirty="0">
                        <a:latin typeface="Cambria Math"/>
                      </a:rPr>
                      <m:t>|1〉</m:t>
                    </m:r>
                  </m:oMath>
                </a14:m>
                <a:r>
                  <a:rPr lang="en-US" sz="2000" dirty="0">
                    <a:latin typeface="Times New Roman" pitchFamily="18" charset="0"/>
                    <a:cs typeface="Times New Roman" pitchFamily="18" charset="0"/>
                  </a:rPr>
                  <a:t> with the collaboration of either R1 or R3 and by applying Pauli operations I, X, Z and </a:t>
                </a:r>
                <a:r>
                  <a:rPr lang="en-US" sz="2000" dirty="0" err="1">
                    <a:latin typeface="Times New Roman" pitchFamily="18" charset="0"/>
                    <a:cs typeface="Times New Roman" pitchFamily="18" charset="0"/>
                  </a:rPr>
                  <a:t>iY</a:t>
                </a:r>
                <a:r>
                  <a:rPr lang="en-US" sz="2000" dirty="0">
                    <a:latin typeface="Times New Roman" pitchFamily="18" charset="0"/>
                    <a:cs typeface="Times New Roman" pitchFamily="18" charset="0"/>
                  </a:rPr>
                  <a:t>, respectively. Therefore, the communication from any one of R1 or R3 is sufficient for R2. Hence, the receiver R2 is the higher power agent in the HJRSP scheme.</a:t>
                </a:r>
              </a:p>
              <a:p>
                <a:pPr algn="just"/>
                <a:r>
                  <a:rPr lang="en-US" sz="2000" b="1" dirty="0">
                    <a:latin typeface="Times New Roman" pitchFamily="18" charset="0"/>
                    <a:cs typeface="Times New Roman" pitchFamily="18" charset="0"/>
                  </a:rPr>
                  <a:t>Step4’:</a:t>
                </a:r>
                <a:r>
                  <a:rPr lang="en-US" sz="2000" dirty="0">
                    <a:latin typeface="Times New Roman" pitchFamily="18" charset="0"/>
                    <a:cs typeface="Times New Roman" pitchFamily="18" charset="0"/>
                  </a:rPr>
                  <a:t> </a:t>
                </a:r>
                <a:r>
                  <a:rPr lang="en-US" sz="2000" b="1" dirty="0">
                    <a:latin typeface="Times New Roman" pitchFamily="18" charset="0"/>
                    <a:cs typeface="Times New Roman" pitchFamily="18" charset="0"/>
                  </a:rPr>
                  <a:t>The receiver R3 recovers:</a:t>
                </a:r>
                <a:r>
                  <a:rPr lang="en-US" sz="2000" dirty="0">
                    <a:latin typeface="Times New Roman" pitchFamily="18" charset="0"/>
                    <a:cs typeface="Times New Roman" pitchFamily="18" charset="0"/>
                  </a:rPr>
                  <a:t> If the agents decide that R3 will reconstruct the state, then for the measurement outcome of S1 and S2 </a:t>
                </a:r>
                <a14:m>
                  <m:oMath xmlns:m="http://schemas.openxmlformats.org/officeDocument/2006/math">
                    <m:r>
                      <a:rPr lang="en-US" sz="2000" i="1" dirty="0">
                        <a:latin typeface="Cambria Math"/>
                      </a:rPr>
                      <m:t>|</m:t>
                    </m:r>
                    <m:sSub>
                      <m:sSubPr>
                        <m:ctrlPr>
                          <a:rPr lang="en-US" sz="2000" i="1" dirty="0">
                            <a:latin typeface="Cambria Math"/>
                          </a:rPr>
                        </m:ctrlPr>
                      </m:sSubPr>
                      <m:e>
                        <m:r>
                          <a:rPr lang="en-US" sz="2000" i="1" dirty="0">
                            <a:latin typeface="Cambria Math"/>
                          </a:rPr>
                          <m:t>𝑢</m:t>
                        </m:r>
                      </m:e>
                      <m:sub>
                        <m:r>
                          <a:rPr lang="en-US" sz="2000" i="1" dirty="0">
                            <a:latin typeface="Cambria Math"/>
                          </a:rPr>
                          <m:t>0</m:t>
                        </m:r>
                      </m:sub>
                    </m:sSub>
                    <m:r>
                      <a:rPr lang="en-US" sz="2000" i="1" dirty="0">
                        <a:latin typeface="Cambria Math"/>
                      </a:rPr>
                      <m:t>〉</m:t>
                    </m:r>
                  </m:oMath>
                </a14:m>
                <a:r>
                  <a:rPr lang="en-US" sz="2000" dirty="0">
                    <a:latin typeface="Times New Roman" pitchFamily="18" charset="0"/>
                    <a:cs typeface="Times New Roman" pitchFamily="18" charset="0"/>
                  </a:rPr>
                  <a:t> and </a:t>
                </a:r>
                <a14:m>
                  <m:oMath xmlns:m="http://schemas.openxmlformats.org/officeDocument/2006/math">
                    <m:r>
                      <a:rPr lang="en-US" sz="2000" i="1" dirty="0">
                        <a:latin typeface="Cambria Math"/>
                      </a:rPr>
                      <m:t>|</m:t>
                    </m:r>
                    <m:sSub>
                      <m:sSubPr>
                        <m:ctrlPr>
                          <a:rPr lang="en-US" sz="2000" i="1" dirty="0">
                            <a:latin typeface="Cambria Math"/>
                          </a:rPr>
                        </m:ctrlPr>
                      </m:sSubPr>
                      <m:e>
                        <m:r>
                          <a:rPr lang="en-US" sz="2000" i="1" dirty="0">
                            <a:latin typeface="Cambria Math"/>
                          </a:rPr>
                          <m:t>𝑣</m:t>
                        </m:r>
                      </m:e>
                      <m:sub>
                        <m:r>
                          <a:rPr lang="en-US" sz="2000" i="1" dirty="0">
                            <a:latin typeface="Cambria Math"/>
                          </a:rPr>
                          <m:t>0</m:t>
                        </m:r>
                      </m:sub>
                    </m:sSub>
                    <m:r>
                      <a:rPr lang="en-US" sz="2000" i="1" dirty="0">
                        <a:latin typeface="Cambria Math"/>
                      </a:rPr>
                      <m:t>〉</m:t>
                    </m:r>
                  </m:oMath>
                </a14:m>
                <a:r>
                  <a:rPr lang="en-US" sz="2000" dirty="0">
                    <a:latin typeface="Times New Roman" pitchFamily="18" charset="0"/>
                    <a:cs typeface="Times New Roman" pitchFamily="18" charset="0"/>
                  </a:rPr>
                  <a:t>, respectively, the state can be written as </a:t>
                </a:r>
              </a:p>
              <a:p>
                <a:pPr algn="just"/>
                <a14:m>
                  <m:oMath xmlns:m="http://schemas.openxmlformats.org/officeDocument/2006/math">
                    <m:d>
                      <m:dPr>
                        <m:begChr m:val="|"/>
                        <m:endChr m:val="〉"/>
                        <m:ctrlPr>
                          <a:rPr lang="en-US" sz="2000" i="1" dirty="0">
                            <a:latin typeface="Cambria Math"/>
                          </a:rPr>
                        </m:ctrlPr>
                      </m:dPr>
                      <m:e>
                        <m:sSubSup>
                          <m:sSubSupPr>
                            <m:ctrlPr>
                              <a:rPr lang="en-US" sz="2000" i="1" dirty="0">
                                <a:latin typeface="Cambria Math"/>
                              </a:rPr>
                            </m:ctrlPr>
                          </m:sSubSupPr>
                          <m:e>
                            <m:r>
                              <m:rPr>
                                <m:sty m:val="p"/>
                              </m:rPr>
                              <a:rPr lang="en-US" sz="2000" dirty="0">
                                <a:latin typeface="Cambria Math"/>
                              </a:rPr>
                              <m:t>Ψ</m:t>
                            </m:r>
                          </m:e>
                          <m:sub>
                            <m:r>
                              <a:rPr lang="en-US" sz="2000" i="1" dirty="0">
                                <a:latin typeface="Cambria Math"/>
                              </a:rPr>
                              <m:t>0</m:t>
                            </m:r>
                          </m:sub>
                          <m:sup>
                            <m:r>
                              <a:rPr lang="en-US" sz="2000" i="1" dirty="0">
                                <a:latin typeface="Cambria Math"/>
                              </a:rPr>
                              <m:t>′′′</m:t>
                            </m:r>
                          </m:sup>
                        </m:sSubSup>
                      </m:e>
                    </m:d>
                    <m:r>
                      <a:rPr lang="en-US" sz="2000" i="1" dirty="0">
                        <a:latin typeface="Cambria Math"/>
                      </a:rPr>
                      <m:t>=</m:t>
                    </m:r>
                    <m:f>
                      <m:fPr>
                        <m:ctrlPr>
                          <a:rPr lang="en-US" sz="2000" i="1" dirty="0">
                            <a:latin typeface="Cambria Math"/>
                          </a:rPr>
                        </m:ctrlPr>
                      </m:fPr>
                      <m:num>
                        <m:r>
                          <a:rPr lang="en-US" sz="2000" i="1" dirty="0">
                            <a:latin typeface="Cambria Math"/>
                          </a:rPr>
                          <m:t>1</m:t>
                        </m:r>
                      </m:num>
                      <m:den>
                        <m:rad>
                          <m:radPr>
                            <m:degHide m:val="on"/>
                            <m:ctrlPr>
                              <a:rPr lang="en-US" sz="2000" i="1" dirty="0">
                                <a:latin typeface="Cambria Math"/>
                              </a:rPr>
                            </m:ctrlPr>
                          </m:radPr>
                          <m:deg/>
                          <m:e>
                            <m:r>
                              <a:rPr lang="en-US" sz="2000" i="1" dirty="0">
                                <a:latin typeface="Cambria Math"/>
                              </a:rPr>
                              <m:t>2</m:t>
                            </m:r>
                          </m:e>
                        </m:rad>
                      </m:den>
                    </m:f>
                    <m:d>
                      <m:dPr>
                        <m:begChr m:val="["/>
                        <m:endChr m:val=""/>
                        <m:ctrlPr>
                          <a:rPr lang="en-US" sz="2000" i="1" dirty="0">
                            <a:latin typeface="Cambria Math"/>
                          </a:rPr>
                        </m:ctrlPr>
                      </m:dPr>
                      <m:e>
                        <m:sSub>
                          <m:sSubPr>
                            <m:ctrlPr>
                              <a:rPr lang="en-US" sz="2000" i="1" dirty="0">
                                <a:latin typeface="Cambria Math"/>
                              </a:rPr>
                            </m:ctrlPr>
                          </m:sSubPr>
                          <m:e>
                            <m:d>
                              <m:dPr>
                                <m:begChr m:val="|"/>
                                <m:endChr m:val="〉"/>
                                <m:ctrlPr>
                                  <a:rPr lang="en-US" sz="2000" i="1" dirty="0">
                                    <a:latin typeface="Cambria Math"/>
                                  </a:rPr>
                                </m:ctrlPr>
                              </m:dPr>
                              <m:e>
                                <m:r>
                                  <a:rPr lang="en-US" sz="2000" i="1" dirty="0">
                                    <a:latin typeface="Cambria Math"/>
                                  </a:rPr>
                                  <m:t>+0</m:t>
                                </m:r>
                              </m:e>
                            </m:d>
                          </m:e>
                          <m:sub>
                            <m:r>
                              <a:rPr lang="en-US" sz="2000" i="1" dirty="0">
                                <a:latin typeface="Cambria Math"/>
                              </a:rPr>
                              <m:t>34</m:t>
                            </m:r>
                          </m:sub>
                        </m:sSub>
                      </m:e>
                    </m:d>
                    <m:sSub>
                      <m:sSubPr>
                        <m:ctrlPr>
                          <a:rPr lang="en-US" sz="2000" i="1" dirty="0">
                            <a:latin typeface="Cambria Math"/>
                          </a:rPr>
                        </m:ctrlPr>
                      </m:sSubPr>
                      <m:e>
                        <m:d>
                          <m:dPr>
                            <m:ctrlPr>
                              <a:rPr lang="en-US" sz="2000" i="1" dirty="0">
                                <a:latin typeface="Cambria Math"/>
                              </a:rPr>
                            </m:ctrlPr>
                          </m:dPr>
                          <m:e>
                            <m:r>
                              <a:rPr lang="en-US" sz="2000" i="1" dirty="0">
                                <a:latin typeface="Cambria Math"/>
                              </a:rPr>
                              <m:t>𝑎</m:t>
                            </m:r>
                            <m:d>
                              <m:dPr>
                                <m:begChr m:val="|"/>
                                <m:endChr m:val="〉"/>
                                <m:ctrlPr>
                                  <a:rPr lang="en-US" sz="2000" i="1" dirty="0">
                                    <a:latin typeface="Cambria Math"/>
                                  </a:rPr>
                                </m:ctrlPr>
                              </m:dPr>
                              <m:e>
                                <m:r>
                                  <a:rPr lang="en-US" sz="2000" i="1" dirty="0">
                                    <a:latin typeface="Cambria Math"/>
                                  </a:rPr>
                                  <m:t>0</m:t>
                                </m:r>
                              </m:e>
                            </m:d>
                            <m:r>
                              <a:rPr lang="en-US" sz="2000" i="1" dirty="0">
                                <a:latin typeface="Cambria Math"/>
                              </a:rPr>
                              <m:t>+</m:t>
                            </m:r>
                            <m:r>
                              <a:rPr lang="en-US" sz="2000" i="1" dirty="0" err="1">
                                <a:latin typeface="Cambria Math"/>
                              </a:rPr>
                              <m:t>𝑏</m:t>
                            </m:r>
                            <m:sSup>
                              <m:sSupPr>
                                <m:ctrlPr>
                                  <a:rPr lang="en-US" sz="2000" i="1" dirty="0">
                                    <a:latin typeface="Cambria Math"/>
                                  </a:rPr>
                                </m:ctrlPr>
                              </m:sSupPr>
                              <m:e>
                                <m:r>
                                  <a:rPr lang="en-US" sz="2000" i="1" dirty="0" err="1">
                                    <a:latin typeface="Cambria Math"/>
                                  </a:rPr>
                                  <m:t>𝑒</m:t>
                                </m:r>
                              </m:e>
                              <m:sup>
                                <m:r>
                                  <a:rPr lang="en-US" sz="2000" i="1" dirty="0">
                                    <a:latin typeface="Cambria Math"/>
                                  </a:rPr>
                                  <m:t>𝑖</m:t>
                                </m:r>
                                <m:r>
                                  <a:rPr lang="en-US" sz="2000" i="1" dirty="0">
                                    <a:latin typeface="Cambria Math"/>
                                  </a:rPr>
                                  <m:t>𝜙</m:t>
                                </m:r>
                              </m:sup>
                            </m:sSup>
                            <m:d>
                              <m:dPr>
                                <m:begChr m:val="|"/>
                                <m:endChr m:val="〉"/>
                                <m:ctrlPr>
                                  <a:rPr lang="en-US" sz="2000" i="1" dirty="0">
                                    <a:latin typeface="Cambria Math"/>
                                  </a:rPr>
                                </m:ctrlPr>
                              </m:dPr>
                              <m:e>
                                <m:r>
                                  <a:rPr lang="en-US" sz="2000" i="1" dirty="0">
                                    <a:latin typeface="Cambria Math"/>
                                  </a:rPr>
                                  <m:t>1</m:t>
                                </m:r>
                              </m:e>
                            </m:d>
                          </m:e>
                        </m:d>
                      </m:e>
                      <m:sub>
                        <m:r>
                          <a:rPr lang="en-US" sz="2000" i="1" dirty="0">
                            <a:latin typeface="Cambria Math"/>
                          </a:rPr>
                          <m:t>5</m:t>
                        </m:r>
                      </m:sub>
                    </m:sSub>
                    <m:r>
                      <a:rPr lang="en-US" sz="2000" i="1" dirty="0">
                        <a:latin typeface="Cambria Math"/>
                      </a:rPr>
                      <m:t>+</m:t>
                    </m:r>
                    <m:sSub>
                      <m:sSubPr>
                        <m:ctrlPr>
                          <a:rPr lang="en-US" sz="2000" i="1" dirty="0">
                            <a:latin typeface="Cambria Math"/>
                          </a:rPr>
                        </m:ctrlPr>
                      </m:sSubPr>
                      <m:e>
                        <m:d>
                          <m:dPr>
                            <m:begChr m:val="|"/>
                            <m:endChr m:val="〉"/>
                            <m:ctrlPr>
                              <a:rPr lang="en-US" sz="2000" i="1" dirty="0">
                                <a:latin typeface="Cambria Math"/>
                              </a:rPr>
                            </m:ctrlPr>
                          </m:dPr>
                          <m:e>
                            <m:r>
                              <a:rPr lang="en-US" sz="2000" i="1" dirty="0">
                                <a:latin typeface="Cambria Math"/>
                              </a:rPr>
                              <m:t>−0</m:t>
                            </m:r>
                          </m:e>
                        </m:d>
                      </m:e>
                      <m:sub>
                        <m:r>
                          <a:rPr lang="en-US" sz="2000" i="1" dirty="0">
                            <a:latin typeface="Cambria Math"/>
                          </a:rPr>
                          <m:t>34</m:t>
                        </m:r>
                      </m:sub>
                    </m:sSub>
                    <m:sSub>
                      <m:sSubPr>
                        <m:ctrlPr>
                          <a:rPr lang="en-US" sz="2000" i="1" dirty="0">
                            <a:latin typeface="Cambria Math"/>
                          </a:rPr>
                        </m:ctrlPr>
                      </m:sSubPr>
                      <m:e>
                        <m:d>
                          <m:dPr>
                            <m:ctrlPr>
                              <a:rPr lang="en-US" sz="2000" i="1" dirty="0">
                                <a:latin typeface="Cambria Math"/>
                              </a:rPr>
                            </m:ctrlPr>
                          </m:dPr>
                          <m:e>
                            <m:r>
                              <a:rPr lang="en-US" sz="2000" i="1" dirty="0">
                                <a:latin typeface="Cambria Math"/>
                              </a:rPr>
                              <m:t>𝑎</m:t>
                            </m:r>
                            <m:d>
                              <m:dPr>
                                <m:begChr m:val="|"/>
                                <m:endChr m:val="〉"/>
                                <m:ctrlPr>
                                  <a:rPr lang="en-US" sz="2000" i="1" dirty="0">
                                    <a:latin typeface="Cambria Math"/>
                                  </a:rPr>
                                </m:ctrlPr>
                              </m:dPr>
                              <m:e>
                                <m:r>
                                  <a:rPr lang="en-US" sz="2000" i="1" dirty="0">
                                    <a:latin typeface="Cambria Math"/>
                                  </a:rPr>
                                  <m:t>0</m:t>
                                </m:r>
                              </m:e>
                            </m:d>
                            <m:r>
                              <a:rPr lang="en-US" sz="2000" i="1" dirty="0">
                                <a:latin typeface="Cambria Math"/>
                              </a:rPr>
                              <m:t>−</m:t>
                            </m:r>
                            <m:r>
                              <a:rPr lang="en-US" sz="2000" i="1" dirty="0" err="1">
                                <a:latin typeface="Cambria Math"/>
                              </a:rPr>
                              <m:t>𝑏</m:t>
                            </m:r>
                            <m:sSup>
                              <m:sSupPr>
                                <m:ctrlPr>
                                  <a:rPr lang="en-US" sz="2000" i="1" dirty="0">
                                    <a:latin typeface="Cambria Math"/>
                                  </a:rPr>
                                </m:ctrlPr>
                              </m:sSupPr>
                              <m:e>
                                <m:r>
                                  <a:rPr lang="en-US" sz="2000" i="1" dirty="0" err="1">
                                    <a:latin typeface="Cambria Math"/>
                                  </a:rPr>
                                  <m:t>𝑒</m:t>
                                </m:r>
                              </m:e>
                              <m:sup>
                                <m:r>
                                  <a:rPr lang="en-US" sz="2000" i="1" dirty="0">
                                    <a:latin typeface="Cambria Math"/>
                                  </a:rPr>
                                  <m:t>𝑖</m:t>
                                </m:r>
                                <m:r>
                                  <a:rPr lang="en-US" sz="2000" i="1" dirty="0">
                                    <a:latin typeface="Cambria Math"/>
                                  </a:rPr>
                                  <m:t>𝜙</m:t>
                                </m:r>
                              </m:sup>
                            </m:sSup>
                            <m:d>
                              <m:dPr>
                                <m:begChr m:val="|"/>
                                <m:endChr m:val="〉"/>
                                <m:ctrlPr>
                                  <a:rPr lang="en-US" sz="2000" i="1" dirty="0">
                                    <a:latin typeface="Cambria Math"/>
                                  </a:rPr>
                                </m:ctrlPr>
                              </m:dPr>
                              <m:e>
                                <m:r>
                                  <a:rPr lang="en-US" sz="2000" i="1" dirty="0">
                                    <a:latin typeface="Cambria Math"/>
                                  </a:rPr>
                                  <m:t>1</m:t>
                                </m:r>
                              </m:e>
                            </m:d>
                          </m:e>
                        </m:d>
                      </m:e>
                      <m:sub>
                        <m:r>
                          <a:rPr lang="en-US" sz="2000" i="1" dirty="0">
                            <a:latin typeface="Cambria Math"/>
                          </a:rPr>
                          <m:t>5</m:t>
                        </m:r>
                      </m:sub>
                    </m:sSub>
                    <m:r>
                      <a:rPr lang="en-US" sz="2000" i="1" dirty="0">
                        <a:latin typeface="Cambria Math"/>
                      </a:rPr>
                      <m:t>+</m:t>
                    </m:r>
                    <m:sSub>
                      <m:sSubPr>
                        <m:ctrlPr>
                          <a:rPr lang="en-US" sz="2000" i="1" dirty="0">
                            <a:latin typeface="Cambria Math"/>
                          </a:rPr>
                        </m:ctrlPr>
                      </m:sSubPr>
                      <m:e>
                        <m:r>
                          <a:rPr lang="en-US" sz="2000" i="1" dirty="0">
                            <a:latin typeface="Cambria Math"/>
                          </a:rPr>
                          <m:t>  </m:t>
                        </m:r>
                        <m:d>
                          <m:dPr>
                            <m:begChr m:val="|"/>
                            <m:endChr m:val="〉"/>
                            <m:ctrlPr>
                              <a:rPr lang="en-US" sz="2000" i="1" dirty="0">
                                <a:latin typeface="Cambria Math"/>
                              </a:rPr>
                            </m:ctrlPr>
                          </m:dPr>
                          <m:e>
                            <m:r>
                              <a:rPr lang="en-US" sz="2000" i="1" dirty="0">
                                <a:latin typeface="Cambria Math"/>
                              </a:rPr>
                              <m:t>+1</m:t>
                            </m:r>
                          </m:e>
                        </m:d>
                      </m:e>
                      <m:sub>
                        <m:r>
                          <a:rPr lang="en-US" sz="2000" i="1" dirty="0">
                            <a:latin typeface="Cambria Math"/>
                          </a:rPr>
                          <m:t>34</m:t>
                        </m:r>
                      </m:sub>
                    </m:sSub>
                    <m:sSub>
                      <m:sSubPr>
                        <m:ctrlPr>
                          <a:rPr lang="en-US" sz="2000" i="1" dirty="0">
                            <a:latin typeface="Cambria Math"/>
                          </a:rPr>
                        </m:ctrlPr>
                      </m:sSubPr>
                      <m:e>
                        <m:d>
                          <m:dPr>
                            <m:ctrlPr>
                              <a:rPr lang="en-US" sz="2000" i="1" dirty="0">
                                <a:latin typeface="Cambria Math"/>
                              </a:rPr>
                            </m:ctrlPr>
                          </m:dPr>
                          <m:e>
                            <m:r>
                              <a:rPr lang="en-US" sz="2000" i="1" dirty="0">
                                <a:latin typeface="Cambria Math"/>
                              </a:rPr>
                              <m:t>𝑎</m:t>
                            </m:r>
                            <m:d>
                              <m:dPr>
                                <m:begChr m:val="|"/>
                                <m:endChr m:val="〉"/>
                                <m:ctrlPr>
                                  <a:rPr lang="en-US" sz="2000" i="1" dirty="0">
                                    <a:latin typeface="Cambria Math"/>
                                  </a:rPr>
                                </m:ctrlPr>
                              </m:dPr>
                              <m:e>
                                <m:r>
                                  <a:rPr lang="en-US" sz="2000" i="1" dirty="0">
                                    <a:latin typeface="Cambria Math"/>
                                  </a:rPr>
                                  <m:t>1</m:t>
                                </m:r>
                              </m:e>
                            </m:d>
                            <m:r>
                              <a:rPr lang="en-US" sz="2000" i="1" dirty="0">
                                <a:latin typeface="Cambria Math"/>
                              </a:rPr>
                              <m:t>+</m:t>
                            </m:r>
                            <m:r>
                              <a:rPr lang="en-US" sz="2000" i="1" dirty="0" err="1">
                                <a:latin typeface="Cambria Math"/>
                              </a:rPr>
                              <m:t>𝑏</m:t>
                            </m:r>
                            <m:sSup>
                              <m:sSupPr>
                                <m:ctrlPr>
                                  <a:rPr lang="en-US" sz="2000" i="1" dirty="0">
                                    <a:latin typeface="Cambria Math"/>
                                  </a:rPr>
                                </m:ctrlPr>
                              </m:sSupPr>
                              <m:e>
                                <m:r>
                                  <a:rPr lang="en-US" sz="2000" i="1" dirty="0" err="1">
                                    <a:latin typeface="Cambria Math"/>
                                  </a:rPr>
                                  <m:t>𝑒</m:t>
                                </m:r>
                              </m:e>
                              <m:sup>
                                <m:r>
                                  <a:rPr lang="en-US" sz="2000" i="1" dirty="0">
                                    <a:latin typeface="Cambria Math"/>
                                  </a:rPr>
                                  <m:t>𝑖</m:t>
                                </m:r>
                                <m:r>
                                  <a:rPr lang="en-US" sz="2000" i="1" dirty="0">
                                    <a:latin typeface="Cambria Math"/>
                                  </a:rPr>
                                  <m:t>𝜙</m:t>
                                </m:r>
                              </m:sup>
                            </m:sSup>
                            <m:d>
                              <m:dPr>
                                <m:begChr m:val="|"/>
                                <m:endChr m:val="〉"/>
                                <m:ctrlPr>
                                  <a:rPr lang="en-US" sz="2000" i="1" dirty="0">
                                    <a:latin typeface="Cambria Math"/>
                                  </a:rPr>
                                </m:ctrlPr>
                              </m:dPr>
                              <m:e>
                                <m:r>
                                  <a:rPr lang="en-US" sz="2000" i="1" dirty="0">
                                    <a:latin typeface="Cambria Math"/>
                                  </a:rPr>
                                  <m:t>0</m:t>
                                </m:r>
                              </m:e>
                            </m:d>
                          </m:e>
                        </m:d>
                      </m:e>
                      <m:sub>
                        <m:r>
                          <a:rPr lang="en-US" sz="2000" i="1" dirty="0">
                            <a:latin typeface="Cambria Math"/>
                          </a:rPr>
                          <m:t>5</m:t>
                        </m:r>
                      </m:sub>
                    </m:sSub>
                    <m:r>
                      <a:rPr lang="en-US" sz="2000" i="1" dirty="0">
                        <a:latin typeface="Cambria Math"/>
                      </a:rPr>
                      <m:t>−</m:t>
                    </m:r>
                    <m:sSub>
                      <m:sSubPr>
                        <m:ctrlPr>
                          <a:rPr lang="en-US" sz="2000" i="1" dirty="0">
                            <a:latin typeface="Cambria Math"/>
                          </a:rPr>
                        </m:ctrlPr>
                      </m:sSubPr>
                      <m:e>
                        <m:d>
                          <m:dPr>
                            <m:begChr m:val="|"/>
                            <m:endChr m:val="〉"/>
                            <m:ctrlPr>
                              <a:rPr lang="en-US" sz="2000" i="1" dirty="0">
                                <a:latin typeface="Cambria Math"/>
                              </a:rPr>
                            </m:ctrlPr>
                          </m:dPr>
                          <m:e>
                            <m:r>
                              <a:rPr lang="en-US" sz="2000" i="1" dirty="0">
                                <a:latin typeface="Cambria Math"/>
                              </a:rPr>
                              <m:t>−1</m:t>
                            </m:r>
                          </m:e>
                        </m:d>
                      </m:e>
                      <m:sub>
                        <m:r>
                          <a:rPr lang="en-US" sz="2000" i="1" dirty="0">
                            <a:latin typeface="Cambria Math"/>
                          </a:rPr>
                          <m:t>34</m:t>
                        </m:r>
                      </m:sub>
                    </m:sSub>
                    <m:sSub>
                      <m:sSubPr>
                        <m:ctrlPr>
                          <a:rPr lang="en-US" sz="2000" i="1" dirty="0">
                            <a:latin typeface="Cambria Math"/>
                          </a:rPr>
                        </m:ctrlPr>
                      </m:sSubPr>
                      <m:e>
                        <m:d>
                          <m:dPr>
                            <m:ctrlPr>
                              <a:rPr lang="en-US" sz="2000" i="1" dirty="0">
                                <a:latin typeface="Cambria Math"/>
                              </a:rPr>
                            </m:ctrlPr>
                          </m:dPr>
                          <m:e>
                            <m:r>
                              <a:rPr lang="en-US" sz="2000" i="1" dirty="0">
                                <a:latin typeface="Cambria Math"/>
                              </a:rPr>
                              <m:t>𝑎</m:t>
                            </m:r>
                            <m:d>
                              <m:dPr>
                                <m:begChr m:val="|"/>
                                <m:endChr m:val="〉"/>
                                <m:ctrlPr>
                                  <a:rPr lang="en-US" sz="2000" i="1" dirty="0">
                                    <a:latin typeface="Cambria Math"/>
                                  </a:rPr>
                                </m:ctrlPr>
                              </m:dPr>
                              <m:e>
                                <m:r>
                                  <a:rPr lang="en-US" sz="2000" i="1" dirty="0">
                                    <a:latin typeface="Cambria Math"/>
                                  </a:rPr>
                                  <m:t>1</m:t>
                                </m:r>
                              </m:e>
                            </m:d>
                            <m:r>
                              <a:rPr lang="en-US" sz="2000" i="1" dirty="0">
                                <a:latin typeface="Cambria Math"/>
                              </a:rPr>
                              <m:t>−</m:t>
                            </m:r>
                            <m:r>
                              <a:rPr lang="en-US" sz="2000" i="1" dirty="0" err="1">
                                <a:latin typeface="Cambria Math"/>
                              </a:rPr>
                              <m:t>𝑏</m:t>
                            </m:r>
                            <m:sSup>
                              <m:sSupPr>
                                <m:ctrlPr>
                                  <a:rPr lang="en-US" sz="2000" i="1" dirty="0">
                                    <a:latin typeface="Cambria Math"/>
                                  </a:rPr>
                                </m:ctrlPr>
                              </m:sSupPr>
                              <m:e>
                                <m:r>
                                  <a:rPr lang="en-US" sz="2000" i="1" dirty="0" err="1">
                                    <a:latin typeface="Cambria Math"/>
                                  </a:rPr>
                                  <m:t>𝑒</m:t>
                                </m:r>
                              </m:e>
                              <m:sup>
                                <m:r>
                                  <a:rPr lang="en-US" sz="2000" i="1" dirty="0">
                                    <a:latin typeface="Cambria Math"/>
                                  </a:rPr>
                                  <m:t>𝑖</m:t>
                                </m:r>
                                <m:r>
                                  <a:rPr lang="en-US" sz="2000" i="1" dirty="0">
                                    <a:latin typeface="Cambria Math"/>
                                  </a:rPr>
                                  <m:t>𝜙</m:t>
                                </m:r>
                              </m:sup>
                            </m:sSup>
                            <m:d>
                              <m:dPr>
                                <m:begChr m:val="|"/>
                                <m:endChr m:val="〉"/>
                                <m:ctrlPr>
                                  <a:rPr lang="en-US" sz="2000" i="1" dirty="0">
                                    <a:latin typeface="Cambria Math"/>
                                  </a:rPr>
                                </m:ctrlPr>
                              </m:dPr>
                              <m:e>
                                <m:r>
                                  <a:rPr lang="en-US" sz="2000" i="1" dirty="0">
                                    <a:latin typeface="Cambria Math"/>
                                  </a:rPr>
                                  <m:t>0</m:t>
                                </m:r>
                              </m:e>
                            </m:d>
                          </m:e>
                        </m:d>
                      </m:e>
                      <m:sub>
                        <m:r>
                          <a:rPr lang="en-US" sz="2000" i="1" dirty="0">
                            <a:latin typeface="Cambria Math"/>
                          </a:rPr>
                          <m:t>5</m:t>
                        </m:r>
                      </m:sub>
                    </m:sSub>
                    <m:r>
                      <a:rPr lang="en-US" sz="2000" i="1" dirty="0">
                        <a:latin typeface="Cambria Math"/>
                      </a:rPr>
                      <m:t>]</m:t>
                    </m:r>
                    <m:r>
                      <a:rPr lang="en-US" sz="2000" i="1" dirty="0" smtClean="0">
                        <a:latin typeface="Cambria Math"/>
                      </a:rPr>
                      <m:t>…</m:t>
                    </m:r>
                  </m:oMath>
                </a14:m>
                <a:r>
                  <a:rPr lang="en-US" sz="2000" dirty="0" smtClean="0">
                    <a:latin typeface="Times New Roman" pitchFamily="18" charset="0"/>
                    <a:cs typeface="Times New Roman" pitchFamily="18" charset="0"/>
                  </a:rPr>
                  <a:t>……..(5)</a:t>
                </a:r>
                <a:endParaRPr lang="en-US" sz="2000" dirty="0">
                  <a:latin typeface="Times New Roman" pitchFamily="18" charset="0"/>
                  <a:cs typeface="Times New Roman" pitchFamily="18" charset="0"/>
                </a:endParaRPr>
              </a:p>
              <a:p>
                <a:pPr algn="just"/>
                <a:r>
                  <a:rPr lang="en-US" sz="2000" dirty="0">
                    <a:latin typeface="Times New Roman" pitchFamily="18" charset="0"/>
                    <a:cs typeface="Times New Roman" pitchFamily="18" charset="0"/>
                  </a:rPr>
                  <a:t>It is clear that R3 can reconstruct </a:t>
                </a:r>
                <a14:m>
                  <m:oMath xmlns:m="http://schemas.openxmlformats.org/officeDocument/2006/math">
                    <m:r>
                      <a:rPr lang="en-US" sz="2000" i="1" dirty="0">
                        <a:latin typeface="Cambria Math"/>
                      </a:rPr>
                      <m:t>𝑎</m:t>
                    </m:r>
                    <m:r>
                      <a:rPr lang="en-US" sz="2000" i="1" dirty="0">
                        <a:latin typeface="Cambria Math"/>
                      </a:rPr>
                      <m:t>|0〉+</m:t>
                    </m:r>
                    <m:r>
                      <a:rPr lang="en-US" sz="2000" i="1" dirty="0" err="1">
                        <a:latin typeface="Cambria Math"/>
                      </a:rPr>
                      <m:t>𝑏</m:t>
                    </m:r>
                    <m:sSup>
                      <m:sSupPr>
                        <m:ctrlPr>
                          <a:rPr lang="en-US" sz="2000" i="1" dirty="0">
                            <a:latin typeface="Cambria Math"/>
                          </a:rPr>
                        </m:ctrlPr>
                      </m:sSupPr>
                      <m:e>
                        <m:r>
                          <a:rPr lang="en-US" sz="2000" i="1" dirty="0" err="1">
                            <a:latin typeface="Cambria Math"/>
                          </a:rPr>
                          <m:t>𝑒</m:t>
                        </m:r>
                      </m:e>
                      <m:sup>
                        <m:r>
                          <a:rPr lang="en-US" sz="2000" i="1" dirty="0">
                            <a:latin typeface="Cambria Math"/>
                          </a:rPr>
                          <m:t>𝑖</m:t>
                        </m:r>
                        <m:r>
                          <a:rPr lang="en-US" sz="2000" i="1" dirty="0">
                            <a:latin typeface="Cambria Math"/>
                          </a:rPr>
                          <m:t>𝜙</m:t>
                        </m:r>
                      </m:sup>
                    </m:sSup>
                    <m:r>
                      <a:rPr lang="en-US" sz="2000" i="1" dirty="0">
                        <a:latin typeface="Cambria Math"/>
                      </a:rPr>
                      <m:t>|1〉 </m:t>
                    </m:r>
                  </m:oMath>
                </a14:m>
                <a:r>
                  <a:rPr lang="en-US" sz="2000" dirty="0">
                    <a:latin typeface="Times New Roman" pitchFamily="18" charset="0"/>
                    <a:cs typeface="Times New Roman" pitchFamily="18" charset="0"/>
                  </a:rPr>
                  <a:t> by applying Pauli gates </a:t>
                </a:r>
                <a:r>
                  <a:rPr lang="en-US" sz="2000" dirty="0" err="1">
                    <a:latin typeface="Times New Roman" pitchFamily="18" charset="0"/>
                    <a:cs typeface="Times New Roman" pitchFamily="18" charset="0"/>
                  </a:rPr>
                  <a:t>iff</a:t>
                </a:r>
                <a:r>
                  <a:rPr lang="en-US" sz="2000" dirty="0">
                    <a:latin typeface="Times New Roman" pitchFamily="18" charset="0"/>
                    <a:cs typeface="Times New Roman" pitchFamily="18" charset="0"/>
                  </a:rPr>
                  <a:t> both R1 and R2 cooperate. Therefore, the receiver R3 requires the cooperation of all the other receivers. Hence, R3 is the lower power agent in the HJRSP scheme. Interestingly, R1 is at the same level of hierarchy as R3. </a:t>
                </a:r>
                <a:endParaRPr lang="en-IN" sz="2000" dirty="0">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2008" y="794320"/>
                <a:ext cx="8964488" cy="5775647"/>
              </a:xfrm>
              <a:blipFill rotWithShape="1">
                <a:blip r:embed="rId3"/>
                <a:stretch>
                  <a:fillRect l="-340" t="-316" r="-1429"/>
                </a:stretch>
              </a:blipFill>
            </p:spPr>
            <p:txBody>
              <a:bodyPr/>
              <a:lstStyle/>
              <a:p>
                <a:r>
                  <a:rPr lang="en-US">
                    <a:noFill/>
                  </a:rPr>
                  <a:t> </a:t>
                </a:r>
              </a:p>
            </p:txBody>
          </p:sp>
        </mc:Fallback>
      </mc:AlternateContent>
      <p:sp>
        <p:nvSpPr>
          <p:cNvPr id="6" name="正方形/長方形 5"/>
          <p:cNvSpPr/>
          <p:nvPr/>
        </p:nvSpPr>
        <p:spPr>
          <a:xfrm>
            <a:off x="35496" y="332656"/>
            <a:ext cx="9108504" cy="461665"/>
          </a:xfrm>
          <a:prstGeom prst="rect">
            <a:avLst/>
          </a:prstGeom>
        </p:spPr>
        <p:txBody>
          <a:bodyPr wrap="square">
            <a:spAutoFit/>
          </a:bodyPr>
          <a:lstStyle/>
          <a:p>
            <a:pPr algn="ctr"/>
            <a:r>
              <a:rPr lang="en-US" altLang="ja-JP" sz="2400" smtClean="0">
                <a:solidFill>
                  <a:srgbClr val="FF0000"/>
                </a:solidFill>
                <a:latin typeface="Times New Roman" pitchFamily="18" charset="0"/>
                <a:cs typeface="Times New Roman" pitchFamily="18" charset="0"/>
              </a:rPr>
              <a:t>Hierarchical  </a:t>
            </a:r>
            <a:r>
              <a:rPr lang="en-US" altLang="ja-JP" sz="2400" dirty="0">
                <a:solidFill>
                  <a:srgbClr val="FF0000"/>
                </a:solidFill>
                <a:latin typeface="Times New Roman" pitchFamily="18" charset="0"/>
                <a:cs typeface="Times New Roman" pitchFamily="18" charset="0"/>
              </a:rPr>
              <a:t>JRSP  (HJRSP) using 5qubit Cluster State</a:t>
            </a:r>
            <a:endParaRPr lang="en-IN" altLang="ja-JP" sz="2400" dirty="0">
              <a:latin typeface="Times New Roman" pitchFamily="18" charset="0"/>
              <a:cs typeface="Times New Roman" pitchFamily="18" charset="0"/>
            </a:endParaRPr>
          </a:p>
        </p:txBody>
      </p:sp>
    </p:spTree>
    <p:extLst>
      <p:ext uri="{BB962C8B-B14F-4D97-AF65-F5344CB8AC3E}">
        <p14:creationId xmlns:p14="http://schemas.microsoft.com/office/powerpoint/2010/main" val="1442590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6632"/>
            <a:ext cx="7772400" cy="576064"/>
          </a:xfrm>
        </p:spPr>
        <p:txBody>
          <a:bodyPr>
            <a:normAutofit/>
          </a:bodyPr>
          <a:lstStyle/>
          <a:p>
            <a:pPr algn="ctr"/>
            <a:r>
              <a:rPr lang="en-IN" sz="2800" dirty="0" smtClean="0">
                <a:solidFill>
                  <a:srgbClr val="002060"/>
                </a:solidFill>
                <a:latin typeface="Times New Roman" pitchFamily="18" charset="0"/>
                <a:cs typeface="Times New Roman" pitchFamily="18" charset="0"/>
              </a:rPr>
              <a:t>Effect of noise on the HJRSP scheme</a:t>
            </a:r>
            <a:endParaRPr lang="en-IN" sz="2800" dirty="0">
              <a:solidFill>
                <a:srgbClr val="002060"/>
              </a:solidFill>
              <a:latin typeface="Times New Roman" pitchFamily="18" charset="0"/>
              <a:cs typeface="Times New Roman" pitchFamily="18" charset="0"/>
            </a:endParaRPr>
          </a:p>
        </p:txBody>
      </p:sp>
      <p:sp>
        <p:nvSpPr>
          <p:cNvPr id="3" name="Content Placeholder 2"/>
          <p:cNvSpPr>
            <a:spLocks noGrp="1"/>
          </p:cNvSpPr>
          <p:nvPr>
            <p:ph idx="1"/>
          </p:nvPr>
        </p:nvSpPr>
        <p:spPr>
          <a:xfrm>
            <a:off x="72008" y="836712"/>
            <a:ext cx="8964488" cy="6021288"/>
          </a:xfrm>
        </p:spPr>
        <p:txBody>
          <a:bodyPr>
            <a:noAutofit/>
          </a:bodyPr>
          <a:lstStyle/>
          <a:p>
            <a:pPr marL="457200" indent="-457200" algn="just">
              <a:buFont typeface="Arial" pitchFamily="34" charset="0"/>
              <a:buChar char="•"/>
            </a:pPr>
            <a:r>
              <a:rPr lang="en-IN" sz="2000" dirty="0" smtClean="0">
                <a:solidFill>
                  <a:srgbClr val="FF0000"/>
                </a:solidFill>
                <a:latin typeface="Times New Roman" pitchFamily="18" charset="0"/>
                <a:cs typeface="Times New Roman" pitchFamily="18" charset="0"/>
              </a:rPr>
              <a:t>Amplitude damping (AD) noise</a:t>
            </a:r>
          </a:p>
          <a:p>
            <a:pPr marL="457200" indent="-457200" algn="just">
              <a:buFont typeface="Arial" pitchFamily="34" charset="0"/>
              <a:buChar char="•"/>
            </a:pPr>
            <a:r>
              <a:rPr lang="en-IN" sz="2000" dirty="0" smtClean="0">
                <a:solidFill>
                  <a:srgbClr val="FF0000"/>
                </a:solidFill>
                <a:latin typeface="Times New Roman" pitchFamily="18" charset="0"/>
                <a:cs typeface="Times New Roman" pitchFamily="18" charset="0"/>
              </a:rPr>
              <a:t>Phase damping (PD) noise</a:t>
            </a:r>
          </a:p>
          <a:p>
            <a:pPr marL="457200" indent="-457200" algn="just">
              <a:buFont typeface="Arial" pitchFamily="34" charset="0"/>
              <a:buChar char="•"/>
            </a:pPr>
            <a:r>
              <a:rPr lang="en-IN" sz="2000" dirty="0" smtClean="0">
                <a:solidFill>
                  <a:srgbClr val="FF0000"/>
                </a:solidFill>
                <a:latin typeface="Times New Roman" pitchFamily="18" charset="0"/>
                <a:cs typeface="Times New Roman" pitchFamily="18" charset="0"/>
              </a:rPr>
              <a:t>Collective dephasing  (CD) noise</a:t>
            </a:r>
          </a:p>
          <a:p>
            <a:pPr marL="457200" indent="-457200" algn="just">
              <a:buFont typeface="Arial" pitchFamily="34" charset="0"/>
              <a:buChar char="•"/>
            </a:pPr>
            <a:r>
              <a:rPr lang="en-IN" sz="2000" dirty="0" smtClean="0">
                <a:solidFill>
                  <a:srgbClr val="FF0000"/>
                </a:solidFill>
                <a:latin typeface="Times New Roman" pitchFamily="18" charset="0"/>
                <a:cs typeface="Times New Roman" pitchFamily="18" charset="0"/>
              </a:rPr>
              <a:t>Collective rotation (CR) noise</a:t>
            </a:r>
          </a:p>
          <a:p>
            <a:pPr marL="457200" indent="-457200" algn="just">
              <a:buNone/>
            </a:pPr>
            <a:r>
              <a:rPr lang="en-IN" sz="2000" u="sng" dirty="0" smtClean="0">
                <a:solidFill>
                  <a:srgbClr val="002060"/>
                </a:solidFill>
                <a:latin typeface="Times New Roman" pitchFamily="18" charset="0"/>
                <a:cs typeface="Times New Roman" pitchFamily="18" charset="0"/>
              </a:rPr>
              <a:t>Kraus operators for the noise models:</a:t>
            </a:r>
            <a:endParaRPr lang="en-US" sz="2000" dirty="0" smtClean="0">
              <a:latin typeface="Times New Roman" pitchFamily="18" charset="0"/>
              <a:cs typeface="Times New Roman" pitchFamily="18" charset="0"/>
            </a:endParaRPr>
          </a:p>
          <a:p>
            <a:pPr marL="457200" indent="-457200" algn="just">
              <a:buNone/>
            </a:pPr>
            <a:r>
              <a:rPr lang="en-IN" sz="2000" dirty="0" smtClean="0">
                <a:solidFill>
                  <a:srgbClr val="FF0000"/>
                </a:solidFill>
                <a:latin typeface="Times New Roman" pitchFamily="18" charset="0"/>
                <a:cs typeface="Times New Roman" pitchFamily="18" charset="0"/>
              </a:rPr>
              <a:t>(AD)</a:t>
            </a:r>
          </a:p>
          <a:p>
            <a:pPr marL="457200" indent="-457200" algn="just">
              <a:buNone/>
            </a:pPr>
            <a:endParaRPr lang="en-IN" sz="2000" dirty="0" smtClean="0">
              <a:solidFill>
                <a:srgbClr val="FF0000"/>
              </a:solidFill>
              <a:latin typeface="Times New Roman" pitchFamily="18" charset="0"/>
              <a:cs typeface="Times New Roman" pitchFamily="18" charset="0"/>
            </a:endParaRPr>
          </a:p>
          <a:p>
            <a:pPr marL="457200" indent="-457200" algn="just">
              <a:buNone/>
            </a:pPr>
            <a:r>
              <a:rPr lang="en-IN" sz="2000" dirty="0" smtClean="0">
                <a:solidFill>
                  <a:srgbClr val="FF0000"/>
                </a:solidFill>
                <a:latin typeface="Times New Roman" pitchFamily="18" charset="0"/>
                <a:cs typeface="Times New Roman" pitchFamily="18" charset="0"/>
              </a:rPr>
              <a:t>(PD)</a:t>
            </a:r>
          </a:p>
          <a:p>
            <a:pPr marL="457200" indent="-457200" algn="just">
              <a:buNone/>
            </a:pPr>
            <a:endParaRPr lang="en-US" sz="2000" dirty="0" smtClean="0">
              <a:solidFill>
                <a:srgbClr val="FF0066"/>
              </a:solidFill>
              <a:latin typeface="Times New Roman" pitchFamily="18" charset="0"/>
              <a:cs typeface="Times New Roman" pitchFamily="18" charset="0"/>
            </a:endParaRPr>
          </a:p>
          <a:p>
            <a:pPr marL="457200" indent="-457200" algn="just">
              <a:buNone/>
            </a:pPr>
            <a:r>
              <a:rPr lang="en-US" sz="2000" dirty="0" smtClean="0">
                <a:latin typeface="Times New Roman" pitchFamily="18" charset="0"/>
                <a:cs typeface="Times New Roman" pitchFamily="18" charset="0"/>
              </a:rPr>
              <a:t>where,                         describes the probability of error/</a:t>
            </a:r>
            <a:r>
              <a:rPr lang="en-US" sz="2000" dirty="0" err="1" smtClean="0">
                <a:latin typeface="Times New Roman" pitchFamily="18" charset="0"/>
                <a:cs typeface="Times New Roman" pitchFamily="18" charset="0"/>
              </a:rPr>
              <a:t>decoherence</a:t>
            </a:r>
            <a:r>
              <a:rPr lang="en-US" sz="2000" dirty="0" smtClean="0">
                <a:latin typeface="Times New Roman" pitchFamily="18" charset="0"/>
                <a:cs typeface="Times New Roman" pitchFamily="18" charset="0"/>
              </a:rPr>
              <a:t> rate due to AD/PD noisy environment when a travel </a:t>
            </a:r>
            <a:r>
              <a:rPr lang="en-US" sz="2000" dirty="0" err="1" smtClean="0">
                <a:latin typeface="Times New Roman" pitchFamily="18" charset="0"/>
                <a:cs typeface="Times New Roman" pitchFamily="18" charset="0"/>
              </a:rPr>
              <a:t>qubit</a:t>
            </a:r>
            <a:r>
              <a:rPr lang="en-US" sz="2000" dirty="0" smtClean="0">
                <a:latin typeface="Times New Roman" pitchFamily="18" charset="0"/>
                <a:cs typeface="Times New Roman" pitchFamily="18" charset="0"/>
              </a:rPr>
              <a:t> passing through it.</a:t>
            </a:r>
          </a:p>
          <a:p>
            <a:pPr marL="457200" indent="-457200" algn="just">
              <a:buNone/>
            </a:pPr>
            <a:endParaRPr lang="en-US" sz="2000" dirty="0">
              <a:latin typeface="Times New Roman" pitchFamily="18" charset="0"/>
              <a:cs typeface="Times New Roman" pitchFamily="18" charset="0"/>
            </a:endParaRPr>
          </a:p>
          <a:p>
            <a:pPr marL="457200" indent="-457200" algn="just">
              <a:buNone/>
            </a:pPr>
            <a:r>
              <a:rPr lang="en-US" sz="2000" dirty="0" smtClean="0">
                <a:solidFill>
                  <a:srgbClr val="FF0000"/>
                </a:solidFill>
                <a:latin typeface="Times New Roman" pitchFamily="18" charset="0"/>
                <a:cs typeface="Times New Roman" pitchFamily="18" charset="0"/>
              </a:rPr>
              <a:t>(CD)</a:t>
            </a:r>
            <a:r>
              <a:rPr lang="en-US" sz="2000" dirty="0" smtClean="0">
                <a:latin typeface="Times New Roman" pitchFamily="18" charset="0"/>
                <a:cs typeface="Times New Roman" pitchFamily="18" charset="0"/>
              </a:rPr>
              <a:t>		            where    </a:t>
            </a:r>
            <a:r>
              <a:rPr lang="en-US" sz="2000" dirty="0">
                <a:latin typeface="Times New Roman" pitchFamily="18" charset="0"/>
                <a:cs typeface="Times New Roman" pitchFamily="18" charset="0"/>
              </a:rPr>
              <a:t>is the noise parameter that </a:t>
            </a:r>
            <a:r>
              <a:rPr lang="en-US" sz="2000" dirty="0" smtClean="0">
                <a:latin typeface="Times New Roman" pitchFamily="18" charset="0"/>
                <a:cs typeface="Times New Roman" pitchFamily="18" charset="0"/>
              </a:rPr>
              <a:t>fluctuates </a:t>
            </a:r>
            <a:r>
              <a:rPr lang="en-US" sz="2000" dirty="0">
                <a:latin typeface="Times New Roman" pitchFamily="18" charset="0"/>
                <a:cs typeface="Times New Roman" pitchFamily="18" charset="0"/>
              </a:rPr>
              <a:t>with time, but </a:t>
            </a:r>
            <a:r>
              <a:rPr lang="en-US" sz="2000" dirty="0" smtClean="0">
                <a:latin typeface="Times New Roman" pitchFamily="18" charset="0"/>
                <a:cs typeface="Times New Roman" pitchFamily="18" charset="0"/>
              </a:rPr>
              <a:t>			remains </a:t>
            </a:r>
            <a:r>
              <a:rPr lang="en-US" sz="2000" dirty="0">
                <a:latin typeface="Times New Roman" pitchFamily="18" charset="0"/>
                <a:cs typeface="Times New Roman" pitchFamily="18" charset="0"/>
              </a:rPr>
              <a:t>the same at an </a:t>
            </a:r>
            <a:r>
              <a:rPr lang="en-US" sz="2000" dirty="0" smtClean="0">
                <a:latin typeface="Times New Roman" pitchFamily="18" charset="0"/>
                <a:cs typeface="Times New Roman" pitchFamily="18" charset="0"/>
              </a:rPr>
              <a:t>instant </a:t>
            </a:r>
            <a:r>
              <a:rPr lang="en-US" sz="2000" dirty="0">
                <a:latin typeface="Times New Roman" pitchFamily="18" charset="0"/>
                <a:cs typeface="Times New Roman" pitchFamily="18" charset="0"/>
              </a:rPr>
              <a:t>for all the </a:t>
            </a:r>
            <a:r>
              <a:rPr lang="en-US" sz="2000" dirty="0" err="1">
                <a:latin typeface="Times New Roman" pitchFamily="18" charset="0"/>
                <a:cs typeface="Times New Roman" pitchFamily="18" charset="0"/>
              </a:rPr>
              <a:t>qubits</a:t>
            </a:r>
            <a:r>
              <a:rPr lang="en-US" sz="2000" dirty="0">
                <a:latin typeface="Times New Roman" pitchFamily="18" charset="0"/>
                <a:cs typeface="Times New Roman" pitchFamily="18" charset="0"/>
              </a:rPr>
              <a:t> traveling </a:t>
            </a:r>
            <a:r>
              <a:rPr lang="en-US" sz="2000" dirty="0" smtClean="0">
                <a:latin typeface="Times New Roman" pitchFamily="18" charset="0"/>
                <a:cs typeface="Times New Roman" pitchFamily="18" charset="0"/>
              </a:rPr>
              <a:t>			simultaneously </a:t>
            </a:r>
            <a:r>
              <a:rPr lang="en-US" sz="2000" dirty="0">
                <a:latin typeface="Times New Roman" pitchFamily="18" charset="0"/>
                <a:cs typeface="Times New Roman" pitchFamily="18" charset="0"/>
              </a:rPr>
              <a:t>through a noisy channel. </a:t>
            </a:r>
            <a:r>
              <a:rPr lang="en-US" sz="2000" dirty="0" smtClean="0">
                <a:latin typeface="Times New Roman" pitchFamily="18" charset="0"/>
                <a:cs typeface="Times New Roman" pitchFamily="18" charset="0"/>
              </a:rPr>
              <a:t>							        		</a:t>
            </a:r>
            <a:endParaRPr lang="en-US" sz="2000" dirty="0">
              <a:latin typeface="Times New Roman" pitchFamily="18" charset="0"/>
              <a:cs typeface="Times New Roman" pitchFamily="18" charset="0"/>
            </a:endParaRPr>
          </a:p>
          <a:p>
            <a:pPr marL="0" indent="0">
              <a:buNone/>
            </a:pPr>
            <a:r>
              <a:rPr lang="en-US" sz="2000" dirty="0" smtClean="0">
                <a:solidFill>
                  <a:srgbClr val="FF0000"/>
                </a:solidFill>
                <a:latin typeface="Times New Roman" pitchFamily="18" charset="0"/>
                <a:cs typeface="Times New Roman" pitchFamily="18" charset="0"/>
              </a:rPr>
              <a:t>(CR)</a:t>
            </a:r>
            <a:r>
              <a:rPr lang="en-US" sz="2000" dirty="0" smtClean="0">
                <a:latin typeface="Times New Roman" pitchFamily="18" charset="0"/>
                <a:cs typeface="Times New Roman" pitchFamily="18" charset="0"/>
              </a:rPr>
              <a:t>			</a:t>
            </a:r>
            <a:r>
              <a:rPr lang="en-IN" altLang="ja-JP" sz="2000" dirty="0">
                <a:latin typeface="Times New Roman" pitchFamily="18" charset="0"/>
                <a:cs typeface="Times New Roman" pitchFamily="18" charset="0"/>
              </a:rPr>
              <a:t>where</a:t>
            </a:r>
            <a:r>
              <a:rPr lang="en-IN" altLang="ja-JP" sz="2000" b="1" dirty="0">
                <a:latin typeface="Times New Roman" pitchFamily="18" charset="0"/>
                <a:cs typeface="Times New Roman" pitchFamily="18" charset="0"/>
              </a:rPr>
              <a:t>  </a:t>
            </a:r>
            <a:r>
              <a:rPr lang="en-IN" altLang="ja-JP" sz="2000" b="1" dirty="0" smtClean="0">
                <a:latin typeface="Times New Roman" pitchFamily="18" charset="0"/>
                <a:cs typeface="Times New Roman" pitchFamily="18" charset="0"/>
              </a:rPr>
              <a:t> </a:t>
            </a:r>
            <a:r>
              <a:rPr lang="en-IN" altLang="ja-JP" sz="2000" dirty="0" smtClean="0">
                <a:latin typeface="Times New Roman" pitchFamily="18" charset="0"/>
                <a:cs typeface="Times New Roman" pitchFamily="18" charset="0"/>
              </a:rPr>
              <a:t>is </a:t>
            </a:r>
            <a:r>
              <a:rPr lang="en-IN" altLang="ja-JP" sz="2000" dirty="0">
                <a:latin typeface="Times New Roman" pitchFamily="18" charset="0"/>
                <a:cs typeface="Times New Roman" pitchFamily="18" charset="0"/>
              </a:rPr>
              <a:t>the </a:t>
            </a:r>
            <a:r>
              <a:rPr lang="en-IN" altLang="ja-JP" sz="2000" dirty="0" smtClean="0">
                <a:latin typeface="Times New Roman" pitchFamily="18" charset="0"/>
                <a:cs typeface="Times New Roman" pitchFamily="18" charset="0"/>
              </a:rPr>
              <a:t>noise parameter</a:t>
            </a:r>
            <a:r>
              <a:rPr lang="en-IN" altLang="ja-JP" sz="2000" dirty="0">
                <a:latin typeface="Times New Roman" pitchFamily="18" charset="0"/>
                <a:cs typeface="Times New Roman" pitchFamily="18" charset="0"/>
              </a:rPr>
              <a:t>, </a:t>
            </a:r>
            <a:r>
              <a:rPr lang="en-IN" altLang="ja-JP" sz="2000" dirty="0" smtClean="0">
                <a:latin typeface="Times New Roman" pitchFamily="18" charset="0"/>
                <a:cs typeface="Times New Roman" pitchFamily="18" charset="0"/>
              </a:rPr>
              <a:t>and have the same effect as</a:t>
            </a:r>
          </a:p>
          <a:p>
            <a:pPr marL="457200" indent="-457200" algn="just">
              <a:buNone/>
            </a:pPr>
            <a:endParaRPr lang="en-US" sz="2000" dirty="0" smtClean="0">
              <a:latin typeface="Times New Roman" pitchFamily="18" charset="0"/>
              <a:cs typeface="Times New Roman" pitchFamily="18" charset="0"/>
            </a:endParaRPr>
          </a:p>
          <a:p>
            <a:pPr marL="457200" indent="-457200" algn="just">
              <a:buNone/>
            </a:pPr>
            <a:endParaRPr lang="en-US" sz="2000" dirty="0" smtClean="0">
              <a:latin typeface="Times New Roman" pitchFamily="18" charset="0"/>
              <a:cs typeface="Times New Roman" pitchFamily="18" charset="0"/>
            </a:endParaRPr>
          </a:p>
          <a:p>
            <a:pPr marL="457200" indent="-457200" algn="just">
              <a:buNone/>
            </a:pPr>
            <a:endParaRPr lang="en-IN" sz="2000" dirty="0" smtClean="0">
              <a:latin typeface="Times New Roman" pitchFamily="18" charset="0"/>
              <a:cs typeface="Times New Roman" pitchFamily="18" charset="0"/>
            </a:endParaRPr>
          </a:p>
        </p:txBody>
      </p:sp>
      <p:graphicFrame>
        <p:nvGraphicFramePr>
          <p:cNvPr id="3074" name="Object 2"/>
          <p:cNvGraphicFramePr>
            <a:graphicFrameLocks noChangeAspect="1"/>
          </p:cNvGraphicFramePr>
          <p:nvPr>
            <p:extLst>
              <p:ext uri="{D42A27DB-BD31-4B8C-83A1-F6EECF244321}">
                <p14:modId xmlns:p14="http://schemas.microsoft.com/office/powerpoint/2010/main" val="1092458441"/>
              </p:ext>
            </p:extLst>
          </p:nvPr>
        </p:nvGraphicFramePr>
        <p:xfrm>
          <a:off x="1115616" y="2668964"/>
          <a:ext cx="4982567" cy="1336100"/>
        </p:xfrm>
        <a:graphic>
          <a:graphicData uri="http://schemas.openxmlformats.org/presentationml/2006/ole">
            <mc:AlternateContent xmlns:mc="http://schemas.openxmlformats.org/markup-compatibility/2006">
              <mc:Choice xmlns:v="urn:schemas-microsoft-com:vml" Requires="v">
                <p:oleObj spid="_x0000_s30196" name="Equation" r:id="rId4" imgW="3225600" imgH="863280" progId="Equation.3">
                  <p:embed/>
                </p:oleObj>
              </mc:Choice>
              <mc:Fallback>
                <p:oleObj name="Equation" r:id="rId4" imgW="3225600" imgH="86328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5616" y="2668964"/>
                        <a:ext cx="4982567" cy="1336100"/>
                      </a:xfrm>
                      <a:prstGeom prst="rect">
                        <a:avLst/>
                      </a:prstGeom>
                      <a:noFill/>
                      <a:ln>
                        <a:noFill/>
                      </a:ln>
                      <a:effectLst/>
                    </p:spPr>
                  </p:pic>
                </p:oleObj>
              </mc:Fallback>
            </mc:AlternateContent>
          </a:graphicData>
        </a:graphic>
      </p:graphicFrame>
      <p:graphicFrame>
        <p:nvGraphicFramePr>
          <p:cNvPr id="3075" name="Object 3"/>
          <p:cNvGraphicFramePr>
            <a:graphicFrameLocks noChangeAspect="1"/>
          </p:cNvGraphicFramePr>
          <p:nvPr>
            <p:extLst>
              <p:ext uri="{D42A27DB-BD31-4B8C-83A1-F6EECF244321}">
                <p14:modId xmlns:p14="http://schemas.microsoft.com/office/powerpoint/2010/main" val="2865533135"/>
              </p:ext>
            </p:extLst>
          </p:nvPr>
        </p:nvGraphicFramePr>
        <p:xfrm>
          <a:off x="899592" y="4149080"/>
          <a:ext cx="1655260" cy="347092"/>
        </p:xfrm>
        <a:graphic>
          <a:graphicData uri="http://schemas.openxmlformats.org/presentationml/2006/ole">
            <mc:AlternateContent xmlns:mc="http://schemas.openxmlformats.org/markup-compatibility/2006">
              <mc:Choice xmlns:v="urn:schemas-microsoft-com:vml" Requires="v">
                <p:oleObj spid="_x0000_s30197" name="Equation" r:id="rId6" imgW="1091880" imgH="228600" progId="Equation.3">
                  <p:embed/>
                </p:oleObj>
              </mc:Choice>
              <mc:Fallback>
                <p:oleObj name="Equation" r:id="rId6" imgW="1091880" imgH="2286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9592" y="4149080"/>
                        <a:ext cx="1655260" cy="347092"/>
                      </a:xfrm>
                      <a:prstGeom prst="rect">
                        <a:avLst/>
                      </a:prstGeom>
                      <a:noFill/>
                      <a:ln>
                        <a:noFill/>
                      </a:ln>
                      <a:effectLst/>
                    </p:spPr>
                  </p:pic>
                </p:oleObj>
              </mc:Fallback>
            </mc:AlternateContent>
          </a:graphicData>
        </a:graphic>
      </p:graphicFrame>
      <p:graphicFrame>
        <p:nvGraphicFramePr>
          <p:cNvPr id="10" name="Object 2"/>
          <p:cNvGraphicFramePr>
            <a:graphicFrameLocks noChangeAspect="1"/>
          </p:cNvGraphicFramePr>
          <p:nvPr>
            <p:extLst>
              <p:ext uri="{D42A27DB-BD31-4B8C-83A1-F6EECF244321}">
                <p14:modId xmlns:p14="http://schemas.microsoft.com/office/powerpoint/2010/main" val="4070137310"/>
              </p:ext>
            </p:extLst>
          </p:nvPr>
        </p:nvGraphicFramePr>
        <p:xfrm>
          <a:off x="899592" y="5204222"/>
          <a:ext cx="2028825" cy="1681162"/>
        </p:xfrm>
        <a:graphic>
          <a:graphicData uri="http://schemas.openxmlformats.org/presentationml/2006/ole">
            <mc:AlternateContent xmlns:mc="http://schemas.openxmlformats.org/markup-compatibility/2006">
              <mc:Choice xmlns:v="urn:schemas-microsoft-com:vml" Requires="v">
                <p:oleObj spid="_x0000_s30198" name="数式" r:id="rId8" imgW="1524000" imgH="1257300" progId="Equation.3">
                  <p:embed/>
                </p:oleObj>
              </mc:Choice>
              <mc:Fallback>
                <p:oleObj name="数式" r:id="rId8" imgW="1524000" imgH="1257300" progId="Equation.3">
                  <p:embed/>
                  <p:pic>
                    <p:nvPicPr>
                      <p:cNvPr id="0" name=""/>
                      <p:cNvPicPr>
                        <a:picLocks noChangeAspect="1" noChangeArrowheads="1"/>
                      </p:cNvPicPr>
                      <p:nvPr/>
                    </p:nvPicPr>
                    <p:blipFill>
                      <a:blip r:embed="rId9"/>
                      <a:srcRect/>
                      <a:stretch>
                        <a:fillRect/>
                      </a:stretch>
                    </p:blipFill>
                    <p:spPr bwMode="auto">
                      <a:xfrm>
                        <a:off x="899592" y="5204222"/>
                        <a:ext cx="2028825" cy="1681162"/>
                      </a:xfrm>
                      <a:prstGeom prst="rect">
                        <a:avLst/>
                      </a:prstGeom>
                      <a:noFill/>
                      <a:ln>
                        <a:noFill/>
                      </a:ln>
                      <a:effectLst/>
                      <a:extLst/>
                    </p:spPr>
                  </p:pic>
                </p:oleObj>
              </mc:Fallback>
            </mc:AlternateContent>
          </a:graphicData>
        </a:graphic>
      </p:graphicFrame>
      <p:graphicFrame>
        <p:nvGraphicFramePr>
          <p:cNvPr id="8" name="Object 5"/>
          <p:cNvGraphicFramePr>
            <a:graphicFrameLocks noChangeAspect="1"/>
          </p:cNvGraphicFramePr>
          <p:nvPr>
            <p:extLst>
              <p:ext uri="{D42A27DB-BD31-4B8C-83A1-F6EECF244321}">
                <p14:modId xmlns:p14="http://schemas.microsoft.com/office/powerpoint/2010/main" val="2476013253"/>
              </p:ext>
            </p:extLst>
          </p:nvPr>
        </p:nvGraphicFramePr>
        <p:xfrm>
          <a:off x="3347864" y="5301208"/>
          <a:ext cx="192087" cy="136525"/>
        </p:xfrm>
        <a:graphic>
          <a:graphicData uri="http://schemas.openxmlformats.org/presentationml/2006/ole">
            <mc:AlternateContent xmlns:mc="http://schemas.openxmlformats.org/markup-compatibility/2006">
              <mc:Choice xmlns:v="urn:schemas-microsoft-com:vml" Requires="v">
                <p:oleObj spid="_x0000_s30199" name="数式" r:id="rId10" imgW="215900" imgH="152400" progId="Equation.3">
                  <p:embed/>
                </p:oleObj>
              </mc:Choice>
              <mc:Fallback>
                <p:oleObj name="数式" r:id="rId10" imgW="215900" imgH="152400" progId="Equation.3">
                  <p:embed/>
                  <p:pic>
                    <p:nvPicPr>
                      <p:cNvPr id="0" name=""/>
                      <p:cNvPicPr>
                        <a:picLocks noChangeAspect="1" noChangeArrowheads="1"/>
                      </p:cNvPicPr>
                      <p:nvPr/>
                    </p:nvPicPr>
                    <p:blipFill>
                      <a:blip r:embed="rId11"/>
                      <a:srcRect/>
                      <a:stretch>
                        <a:fillRect/>
                      </a:stretch>
                    </p:blipFill>
                    <p:spPr bwMode="auto">
                      <a:xfrm>
                        <a:off x="3347864" y="5301208"/>
                        <a:ext cx="192087" cy="136525"/>
                      </a:xfrm>
                      <a:prstGeom prst="rect">
                        <a:avLst/>
                      </a:prstGeom>
                      <a:noFill/>
                      <a:ln>
                        <a:noFill/>
                      </a:ln>
                      <a:effectLst/>
                    </p:spPr>
                  </p:pic>
                </p:oleObj>
              </mc:Fallback>
            </mc:AlternateContent>
          </a:graphicData>
        </a:graphic>
      </p:graphicFrame>
      <p:graphicFrame>
        <p:nvGraphicFramePr>
          <p:cNvPr id="9" name="Object 5"/>
          <p:cNvGraphicFramePr>
            <a:graphicFrameLocks noChangeAspect="1"/>
          </p:cNvGraphicFramePr>
          <p:nvPr>
            <p:extLst>
              <p:ext uri="{D42A27DB-BD31-4B8C-83A1-F6EECF244321}">
                <p14:modId xmlns:p14="http://schemas.microsoft.com/office/powerpoint/2010/main" val="3997574477"/>
              </p:ext>
            </p:extLst>
          </p:nvPr>
        </p:nvGraphicFramePr>
        <p:xfrm>
          <a:off x="3491880" y="6581031"/>
          <a:ext cx="180975" cy="160337"/>
        </p:xfrm>
        <a:graphic>
          <a:graphicData uri="http://schemas.openxmlformats.org/presentationml/2006/ole">
            <mc:AlternateContent xmlns:mc="http://schemas.openxmlformats.org/markup-compatibility/2006">
              <mc:Choice xmlns:v="urn:schemas-microsoft-com:vml" Requires="v">
                <p:oleObj spid="_x0000_s30200" name="数式" r:id="rId12" imgW="203200" imgH="177800" progId="Equation.3">
                  <p:embed/>
                </p:oleObj>
              </mc:Choice>
              <mc:Fallback>
                <p:oleObj name="数式" r:id="rId12" imgW="203200" imgH="177800" progId="Equation.3">
                  <p:embed/>
                  <p:pic>
                    <p:nvPicPr>
                      <p:cNvPr id="0" name=""/>
                      <p:cNvPicPr>
                        <a:picLocks noChangeAspect="1" noChangeArrowheads="1"/>
                      </p:cNvPicPr>
                      <p:nvPr/>
                    </p:nvPicPr>
                    <p:blipFill>
                      <a:blip r:embed="rId13"/>
                      <a:srcRect/>
                      <a:stretch>
                        <a:fillRect/>
                      </a:stretch>
                    </p:blipFill>
                    <p:spPr bwMode="auto">
                      <a:xfrm>
                        <a:off x="3491880" y="6581031"/>
                        <a:ext cx="180975" cy="160337"/>
                      </a:xfrm>
                      <a:prstGeom prst="rect">
                        <a:avLst/>
                      </a:prstGeom>
                      <a:noFill/>
                      <a:ln>
                        <a:noFill/>
                      </a:ln>
                      <a:effectLst/>
                    </p:spPr>
                  </p:pic>
                </p:oleObj>
              </mc:Fallback>
            </mc:AlternateContent>
          </a:graphicData>
        </a:graphic>
      </p:graphicFrame>
      <p:graphicFrame>
        <p:nvGraphicFramePr>
          <p:cNvPr id="11" name="Object 5"/>
          <p:cNvGraphicFramePr>
            <a:graphicFrameLocks noChangeAspect="1"/>
          </p:cNvGraphicFramePr>
          <p:nvPr>
            <p:extLst>
              <p:ext uri="{D42A27DB-BD31-4B8C-83A1-F6EECF244321}">
                <p14:modId xmlns:p14="http://schemas.microsoft.com/office/powerpoint/2010/main" val="3843237399"/>
              </p:ext>
            </p:extLst>
          </p:nvPr>
        </p:nvGraphicFramePr>
        <p:xfrm>
          <a:off x="8822184" y="6593731"/>
          <a:ext cx="214312" cy="147637"/>
        </p:xfrm>
        <a:graphic>
          <a:graphicData uri="http://schemas.openxmlformats.org/presentationml/2006/ole">
            <mc:AlternateContent xmlns:mc="http://schemas.openxmlformats.org/markup-compatibility/2006">
              <mc:Choice xmlns:v="urn:schemas-microsoft-com:vml" Requires="v">
                <p:oleObj spid="_x0000_s30201" name="数式" r:id="rId14" imgW="241300" imgH="165100" progId="Equation.3">
                  <p:embed/>
                </p:oleObj>
              </mc:Choice>
              <mc:Fallback>
                <p:oleObj name="数式" r:id="rId14" imgW="241300" imgH="165100" progId="Equation.3">
                  <p:embed/>
                  <p:pic>
                    <p:nvPicPr>
                      <p:cNvPr id="0" name=""/>
                      <p:cNvPicPr>
                        <a:picLocks noChangeAspect="1" noChangeArrowheads="1"/>
                      </p:cNvPicPr>
                      <p:nvPr/>
                    </p:nvPicPr>
                    <p:blipFill>
                      <a:blip r:embed="rId15"/>
                      <a:srcRect/>
                      <a:stretch>
                        <a:fillRect/>
                      </a:stretch>
                    </p:blipFill>
                    <p:spPr bwMode="auto">
                      <a:xfrm>
                        <a:off x="8822184" y="6593731"/>
                        <a:ext cx="214312" cy="147637"/>
                      </a:xfrm>
                      <a:prstGeom prst="rect">
                        <a:avLst/>
                      </a:prstGeom>
                      <a:noFill/>
                      <a:ln>
                        <a:noFill/>
                      </a:ln>
                      <a:effec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008" y="548680"/>
            <a:ext cx="8964488" cy="6021288"/>
          </a:xfrm>
        </p:spPr>
        <p:txBody>
          <a:bodyPr>
            <a:noAutofit/>
          </a:bodyPr>
          <a:lstStyle/>
          <a:p>
            <a:pPr>
              <a:buNone/>
            </a:pPr>
            <a:endParaRPr lang="en-US" sz="2000" dirty="0" smtClean="0">
              <a:latin typeface="Times New Roman" pitchFamily="18" charset="0"/>
              <a:cs typeface="Times New Roman" pitchFamily="18" charset="0"/>
            </a:endParaRPr>
          </a:p>
          <a:p>
            <a:pPr>
              <a:buNone/>
            </a:pPr>
            <a:endParaRPr lang="en-US" sz="2000" dirty="0" smtClean="0">
              <a:latin typeface="Times New Roman" pitchFamily="18" charset="0"/>
              <a:cs typeface="Times New Roman" pitchFamily="18" charset="0"/>
            </a:endParaRPr>
          </a:p>
          <a:p>
            <a:pPr>
              <a:buNone/>
            </a:pPr>
            <a:endParaRPr lang="en-US" sz="2000" dirty="0" smtClean="0">
              <a:latin typeface="Times New Roman" pitchFamily="18" charset="0"/>
              <a:cs typeface="Times New Roman" pitchFamily="18" charset="0"/>
            </a:endParaRPr>
          </a:p>
          <a:p>
            <a:pPr marL="457200" indent="-457200">
              <a:buNone/>
            </a:pPr>
            <a:r>
              <a:rPr lang="en-US" sz="2000" dirty="0" smtClean="0">
                <a:latin typeface="Times New Roman" pitchFamily="18" charset="0"/>
                <a:cs typeface="Times New Roman" pitchFamily="18" charset="0"/>
              </a:rPr>
              <a:t>Density Matrix</a:t>
            </a:r>
          </a:p>
          <a:p>
            <a:pPr marL="0" indent="0">
              <a:buNone/>
            </a:pPr>
            <a:endParaRPr lang="en-US" sz="2000" dirty="0" smtClean="0">
              <a:latin typeface="Times New Roman" pitchFamily="18" charset="0"/>
              <a:cs typeface="Times New Roman" pitchFamily="18" charset="0"/>
            </a:endParaRPr>
          </a:p>
          <a:p>
            <a:pPr marL="457200" indent="-457200">
              <a:buFont typeface="+mj-lt"/>
              <a:buAutoNum type="arabicPeriod"/>
            </a:pPr>
            <a:endParaRPr lang="en-US" sz="2000" dirty="0">
              <a:latin typeface="Times New Roman" pitchFamily="18" charset="0"/>
              <a:cs typeface="Times New Roman" pitchFamily="18" charset="0"/>
            </a:endParaRPr>
          </a:p>
          <a:p>
            <a:pPr marL="457200" indent="-457200">
              <a:buFont typeface="+mj-lt"/>
              <a:buAutoNum type="arabicPeriod"/>
            </a:pPr>
            <a:endParaRPr lang="en-US" sz="2000" dirty="0" smtClean="0">
              <a:latin typeface="Times New Roman" pitchFamily="18" charset="0"/>
              <a:cs typeface="Times New Roman" pitchFamily="18" charset="0"/>
            </a:endParaRPr>
          </a:p>
          <a:p>
            <a:pPr marL="457200" indent="-457200">
              <a:buNone/>
            </a:pPr>
            <a:r>
              <a:rPr lang="en-US" sz="2000" dirty="0" smtClean="0">
                <a:latin typeface="Times New Roman" pitchFamily="18" charset="0"/>
                <a:cs typeface="Times New Roman" pitchFamily="18" charset="0"/>
              </a:rPr>
              <a:t>Effect of Noise</a:t>
            </a:r>
          </a:p>
          <a:p>
            <a:pPr marL="457200" indent="-457200">
              <a:buFont typeface="+mj-lt"/>
              <a:buAutoNum type="arabicPeriod"/>
            </a:pPr>
            <a:endParaRPr lang="en-US" sz="2000" dirty="0" smtClean="0">
              <a:latin typeface="Times New Roman" pitchFamily="18" charset="0"/>
              <a:cs typeface="Times New Roman" pitchFamily="18" charset="0"/>
            </a:endParaRPr>
          </a:p>
          <a:p>
            <a:pPr marL="457200" indent="-457200">
              <a:buFont typeface="+mj-lt"/>
              <a:buAutoNum type="arabicPeriod"/>
            </a:pPr>
            <a:endParaRPr lang="en-US" sz="2000" dirty="0" smtClean="0">
              <a:latin typeface="Times New Roman" pitchFamily="18" charset="0"/>
              <a:cs typeface="Times New Roman" pitchFamily="18" charset="0"/>
            </a:endParaRPr>
          </a:p>
          <a:p>
            <a:pPr marL="0" indent="0">
              <a:buNone/>
            </a:pPr>
            <a:endParaRPr lang="en-US" sz="2000" dirty="0" smtClean="0">
              <a:latin typeface="Times New Roman" pitchFamily="18" charset="0"/>
              <a:cs typeface="Times New Roman" pitchFamily="18" charset="0"/>
            </a:endParaRPr>
          </a:p>
          <a:p>
            <a:pPr marL="0" indent="0">
              <a:buNone/>
            </a:pPr>
            <a:endParaRPr lang="en-US" sz="2000" dirty="0" smtClean="0">
              <a:latin typeface="Times New Roman" pitchFamily="18" charset="0"/>
              <a:cs typeface="Times New Roman" pitchFamily="18" charset="0"/>
            </a:endParaRPr>
          </a:p>
          <a:p>
            <a:pPr marL="457200" indent="-457200">
              <a:buNone/>
            </a:pPr>
            <a:r>
              <a:rPr lang="en-US" altLang="ja-JP" sz="2000" dirty="0" smtClean="0">
                <a:latin typeface="Times New Roman" pitchFamily="18" charset="0"/>
                <a:cs typeface="Times New Roman" pitchFamily="18" charset="0"/>
              </a:rPr>
              <a:t>To </a:t>
            </a:r>
            <a:r>
              <a:rPr lang="en-US" altLang="ja-JP" sz="2000" dirty="0">
                <a:latin typeface="Times New Roman" pitchFamily="18" charset="0"/>
                <a:cs typeface="Times New Roman" pitchFamily="18" charset="0"/>
              </a:rPr>
              <a:t>see the effect of </a:t>
            </a:r>
            <a:r>
              <a:rPr lang="en-US" altLang="ja-JP" sz="2000" dirty="0" smtClean="0">
                <a:latin typeface="Times New Roman" pitchFamily="18" charset="0"/>
                <a:cs typeface="Times New Roman" pitchFamily="18" charset="0"/>
              </a:rPr>
              <a:t>noise we </a:t>
            </a:r>
            <a:r>
              <a:rPr lang="en-US" altLang="ja-JP" sz="2000" dirty="0">
                <a:latin typeface="Times New Roman" pitchFamily="18" charset="0"/>
                <a:cs typeface="Times New Roman" pitchFamily="18" charset="0"/>
              </a:rPr>
              <a:t>calculate Fidelity</a:t>
            </a:r>
          </a:p>
          <a:p>
            <a:pPr marL="457200" indent="-457200">
              <a:buNone/>
            </a:pPr>
            <a:endParaRPr lang="en-US" sz="2000" dirty="0" smtClean="0">
              <a:latin typeface="Times New Roman" pitchFamily="18" charset="0"/>
              <a:cs typeface="Times New Roman" pitchFamily="18" charset="0"/>
            </a:endParaRPr>
          </a:p>
        </p:txBody>
      </p:sp>
      <p:graphicFrame>
        <p:nvGraphicFramePr>
          <p:cNvPr id="44033" name="Object 1"/>
          <p:cNvGraphicFramePr>
            <a:graphicFrameLocks noChangeAspect="1"/>
          </p:cNvGraphicFramePr>
          <p:nvPr>
            <p:extLst>
              <p:ext uri="{D42A27DB-BD31-4B8C-83A1-F6EECF244321}">
                <p14:modId xmlns:p14="http://schemas.microsoft.com/office/powerpoint/2010/main" val="385363298"/>
              </p:ext>
            </p:extLst>
          </p:nvPr>
        </p:nvGraphicFramePr>
        <p:xfrm>
          <a:off x="1992313" y="2216150"/>
          <a:ext cx="3081337" cy="465138"/>
        </p:xfrm>
        <a:graphic>
          <a:graphicData uri="http://schemas.openxmlformats.org/presentationml/2006/ole">
            <mc:AlternateContent xmlns:mc="http://schemas.openxmlformats.org/markup-compatibility/2006">
              <mc:Choice xmlns:v="urn:schemas-microsoft-com:vml" Requires="v">
                <p:oleObj spid="_x0000_s44667" name="数式" r:id="rId4" imgW="1498600" imgH="266700" progId="Equation.3">
                  <p:embed/>
                </p:oleObj>
              </mc:Choice>
              <mc:Fallback>
                <p:oleObj name="数式" r:id="rId4" imgW="1498600" imgH="266700" progId="Equation.3">
                  <p:embed/>
                  <p:pic>
                    <p:nvPicPr>
                      <p:cNvPr id="0" name="Picture 1"/>
                      <p:cNvPicPr>
                        <a:picLocks noChangeAspect="1" noChangeArrowheads="1"/>
                      </p:cNvPicPr>
                      <p:nvPr/>
                    </p:nvPicPr>
                    <p:blipFill>
                      <a:blip r:embed="rId5"/>
                      <a:srcRect/>
                      <a:stretch>
                        <a:fillRect/>
                      </a:stretch>
                    </p:blipFill>
                    <p:spPr bwMode="auto">
                      <a:xfrm>
                        <a:off x="1992313" y="2216150"/>
                        <a:ext cx="3081337" cy="465138"/>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4034" name="Object 2"/>
          <p:cNvGraphicFramePr>
            <a:graphicFrameLocks noChangeAspect="1"/>
          </p:cNvGraphicFramePr>
          <p:nvPr>
            <p:extLst>
              <p:ext uri="{D42A27DB-BD31-4B8C-83A1-F6EECF244321}">
                <p14:modId xmlns:p14="http://schemas.microsoft.com/office/powerpoint/2010/main" val="809541631"/>
              </p:ext>
            </p:extLst>
          </p:nvPr>
        </p:nvGraphicFramePr>
        <p:xfrm>
          <a:off x="179512" y="3645024"/>
          <a:ext cx="8875713" cy="533400"/>
        </p:xfrm>
        <a:graphic>
          <a:graphicData uri="http://schemas.openxmlformats.org/presentationml/2006/ole">
            <mc:AlternateContent xmlns:mc="http://schemas.openxmlformats.org/markup-compatibility/2006">
              <mc:Choice xmlns:v="urn:schemas-microsoft-com:vml" Requires="v">
                <p:oleObj spid="_x0000_s44668" name="数式" r:id="rId6" imgW="4876800" imgH="304800" progId="Equation.3">
                  <p:embed/>
                </p:oleObj>
              </mc:Choice>
              <mc:Fallback>
                <p:oleObj name="数式" r:id="rId6" imgW="4876800" imgH="304800" progId="Equation.3">
                  <p:embed/>
                  <p:pic>
                    <p:nvPicPr>
                      <p:cNvPr id="0" name="Picture 2"/>
                      <p:cNvPicPr>
                        <a:picLocks noChangeAspect="1" noChangeArrowheads="1"/>
                      </p:cNvPicPr>
                      <p:nvPr/>
                    </p:nvPicPr>
                    <p:blipFill>
                      <a:blip r:embed="rId7"/>
                      <a:srcRect/>
                      <a:stretch>
                        <a:fillRect/>
                      </a:stretch>
                    </p:blipFill>
                    <p:spPr bwMode="auto">
                      <a:xfrm>
                        <a:off x="179512" y="3645024"/>
                        <a:ext cx="8875713" cy="533400"/>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6" name="Object 6"/>
          <p:cNvGraphicFramePr>
            <a:graphicFrameLocks noChangeAspect="1"/>
          </p:cNvGraphicFramePr>
          <p:nvPr>
            <p:extLst>
              <p:ext uri="{D42A27DB-BD31-4B8C-83A1-F6EECF244321}">
                <p14:modId xmlns:p14="http://schemas.microsoft.com/office/powerpoint/2010/main" val="1181983739"/>
              </p:ext>
            </p:extLst>
          </p:nvPr>
        </p:nvGraphicFramePr>
        <p:xfrm>
          <a:off x="2123728" y="5589240"/>
          <a:ext cx="2011363" cy="444500"/>
        </p:xfrm>
        <a:graphic>
          <a:graphicData uri="http://schemas.openxmlformats.org/presentationml/2006/ole">
            <mc:AlternateContent xmlns:mc="http://schemas.openxmlformats.org/markup-compatibility/2006">
              <mc:Choice xmlns:v="urn:schemas-microsoft-com:vml" Requires="v">
                <p:oleObj spid="_x0000_s44669" name="Equation" r:id="rId8" imgW="977760" imgH="253800" progId="Equation.3">
                  <p:embed/>
                </p:oleObj>
              </mc:Choice>
              <mc:Fallback>
                <p:oleObj name="Equation" r:id="rId8" imgW="977760" imgH="2538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23728" y="5589240"/>
                        <a:ext cx="2011363" cy="444500"/>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 name="Object 4"/>
          <p:cNvGraphicFramePr>
            <a:graphicFrameLocks noChangeAspect="1"/>
          </p:cNvGraphicFramePr>
          <p:nvPr>
            <p:extLst>
              <p:ext uri="{D42A27DB-BD31-4B8C-83A1-F6EECF244321}">
                <p14:modId xmlns:p14="http://schemas.microsoft.com/office/powerpoint/2010/main" val="2713748341"/>
              </p:ext>
            </p:extLst>
          </p:nvPr>
        </p:nvGraphicFramePr>
        <p:xfrm>
          <a:off x="1835696" y="779347"/>
          <a:ext cx="5112568" cy="561421"/>
        </p:xfrm>
        <a:graphic>
          <a:graphicData uri="http://schemas.openxmlformats.org/presentationml/2006/ole">
            <mc:AlternateContent xmlns:mc="http://schemas.openxmlformats.org/markup-compatibility/2006">
              <mc:Choice xmlns:v="urn:schemas-microsoft-com:vml" Requires="v">
                <p:oleObj spid="_x0000_s44670" name="数式" r:id="rId10" imgW="3035300" imgH="393700" progId="Equation.3">
                  <p:embed/>
                </p:oleObj>
              </mc:Choice>
              <mc:Fallback>
                <p:oleObj name="数式" r:id="rId10" imgW="3035300" imgH="393700" progId="Equation.3">
                  <p:embed/>
                  <p:pic>
                    <p:nvPicPr>
                      <p:cNvPr id="0" name=""/>
                      <p:cNvPicPr>
                        <a:picLocks noChangeAspect="1" noChangeArrowheads="1"/>
                      </p:cNvPicPr>
                      <p:nvPr/>
                    </p:nvPicPr>
                    <p:blipFill>
                      <a:blip r:embed="rId11"/>
                      <a:srcRect/>
                      <a:stretch>
                        <a:fillRect/>
                      </a:stretch>
                    </p:blipFill>
                    <p:spPr bwMode="auto">
                      <a:xfrm>
                        <a:off x="1835696" y="779347"/>
                        <a:ext cx="5112568" cy="561421"/>
                      </a:xfrm>
                      <a:prstGeom prst="rect">
                        <a:avLst/>
                      </a:prstGeom>
                      <a:noFill/>
                      <a:ln>
                        <a:noFill/>
                      </a:ln>
                      <a:effectLst/>
                    </p:spPr>
                  </p:pic>
                </p:oleObj>
              </mc:Fallback>
            </mc:AlternateContent>
          </a:graphicData>
        </a:graphic>
      </p:graphicFrame>
      <p:sp>
        <p:nvSpPr>
          <p:cNvPr id="2" name="テキスト ボックス 1"/>
          <p:cNvSpPr txBox="1"/>
          <p:nvPr/>
        </p:nvSpPr>
        <p:spPr>
          <a:xfrm>
            <a:off x="179512" y="476672"/>
            <a:ext cx="3443258" cy="369332"/>
          </a:xfrm>
          <a:prstGeom prst="rect">
            <a:avLst/>
          </a:prstGeom>
          <a:noFill/>
        </p:spPr>
        <p:txBody>
          <a:bodyPr wrap="none" rtlCol="0">
            <a:spAutoFit/>
          </a:bodyPr>
          <a:lstStyle/>
          <a:p>
            <a:r>
              <a:rPr kumimoji="1" lang="en-US" altLang="ja-JP" dirty="0"/>
              <a:t>5</a:t>
            </a:r>
            <a:r>
              <a:rPr kumimoji="1" lang="en-US" altLang="ja-JP" dirty="0" smtClean="0"/>
              <a:t>-qubit Cluster State for HJRSP </a:t>
            </a:r>
            <a:endParaRPr kumimoji="1" lang="ja-JP" altLang="en-US" dirty="0"/>
          </a:p>
        </p:txBody>
      </p:sp>
      <p:graphicFrame>
        <p:nvGraphicFramePr>
          <p:cNvPr id="14" name="Object 2"/>
          <p:cNvGraphicFramePr>
            <a:graphicFrameLocks noChangeAspect="1"/>
          </p:cNvGraphicFramePr>
          <p:nvPr>
            <p:extLst>
              <p:ext uri="{D42A27DB-BD31-4B8C-83A1-F6EECF244321}">
                <p14:modId xmlns:p14="http://schemas.microsoft.com/office/powerpoint/2010/main" val="3915553298"/>
              </p:ext>
            </p:extLst>
          </p:nvPr>
        </p:nvGraphicFramePr>
        <p:xfrm>
          <a:off x="179512" y="4221088"/>
          <a:ext cx="1803400" cy="420687"/>
        </p:xfrm>
        <a:graphic>
          <a:graphicData uri="http://schemas.openxmlformats.org/presentationml/2006/ole">
            <mc:AlternateContent xmlns:mc="http://schemas.openxmlformats.org/markup-compatibility/2006">
              <mc:Choice xmlns:v="urn:schemas-microsoft-com:vml" Requires="v">
                <p:oleObj spid="_x0000_s44671" name="数式" r:id="rId12" imgW="990600" imgH="241300" progId="Equation.3">
                  <p:embed/>
                </p:oleObj>
              </mc:Choice>
              <mc:Fallback>
                <p:oleObj name="数式" r:id="rId12" imgW="990600" imgH="241300" progId="Equation.3">
                  <p:embed/>
                  <p:pic>
                    <p:nvPicPr>
                      <p:cNvPr id="0" name=""/>
                      <p:cNvPicPr>
                        <a:picLocks noChangeAspect="1" noChangeArrowheads="1"/>
                      </p:cNvPicPr>
                      <p:nvPr/>
                    </p:nvPicPr>
                    <p:blipFill>
                      <a:blip r:embed="rId13"/>
                      <a:srcRect/>
                      <a:stretch>
                        <a:fillRect/>
                      </a:stretch>
                    </p:blipFill>
                    <p:spPr bwMode="auto">
                      <a:xfrm>
                        <a:off x="179512" y="4221088"/>
                        <a:ext cx="1803400" cy="420687"/>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964" descr="C:\Users\KT\Documents\HJRSP-ADNoiseContourR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4088" y="548680"/>
            <a:ext cx="2310172" cy="202275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965" descr="C:\Users\KT\Documents\HJRSP-ADNoiseContourR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3808" y="548680"/>
            <a:ext cx="2342710" cy="202275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979" descr="C:\Users\KT\Dropbox\PHD-Kishore\HJRSP\Graphs\PD\HJRSP-3DpdR3.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36096" y="3958176"/>
            <a:ext cx="2140372" cy="170522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19" descr="C:\Users\KT\Dropbox\PHD-Kishore\HJRSP\Graphs\PD\HJRSP-PDNoiseContourR2.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31840" y="3958176"/>
            <a:ext cx="2090168" cy="184708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717" descr="C:\Users\KT\Documents\HJRSP-ad.ep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9552" y="548680"/>
            <a:ext cx="2258430" cy="148679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718" descr="C:\Users\KT\Documents\HJRSP-pd.ep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1560" y="3958176"/>
            <a:ext cx="2130242" cy="140240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6" name="Object 9"/>
          <p:cNvGraphicFramePr>
            <a:graphicFrameLocks noChangeAspect="1"/>
          </p:cNvGraphicFramePr>
          <p:nvPr>
            <p:extLst>
              <p:ext uri="{D42A27DB-BD31-4B8C-83A1-F6EECF244321}">
                <p14:modId xmlns:p14="http://schemas.microsoft.com/office/powerpoint/2010/main" val="3226252000"/>
              </p:ext>
            </p:extLst>
          </p:nvPr>
        </p:nvGraphicFramePr>
        <p:xfrm>
          <a:off x="395536" y="5733256"/>
          <a:ext cx="3168352" cy="700137"/>
        </p:xfrm>
        <a:graphic>
          <a:graphicData uri="http://schemas.openxmlformats.org/presentationml/2006/ole">
            <mc:AlternateContent xmlns:mc="http://schemas.openxmlformats.org/markup-compatibility/2006">
              <mc:Choice xmlns:v="urn:schemas-microsoft-com:vml" Requires="v">
                <p:oleObj spid="_x0000_s79040" name="Equation" r:id="rId11" imgW="3314520" imgH="812520" progId="Equation.3">
                  <p:embed/>
                </p:oleObj>
              </mc:Choice>
              <mc:Fallback>
                <p:oleObj name="Equation" r:id="rId11" imgW="3314520" imgH="812520" progId="Equation.3">
                  <p:embed/>
                  <p:pic>
                    <p:nvPicPr>
                      <p:cNvPr id="0" name=""/>
                      <p:cNvPicPr>
                        <a:picLocks noChangeAspect="1" noChangeArrowheads="1"/>
                      </p:cNvPicPr>
                      <p:nvPr/>
                    </p:nvPicPr>
                    <p:blipFill>
                      <a:blip r:embed="rId12"/>
                      <a:srcRect/>
                      <a:stretch>
                        <a:fillRect/>
                      </a:stretch>
                    </p:blipFill>
                    <p:spPr bwMode="auto">
                      <a:xfrm>
                        <a:off x="395536" y="5733256"/>
                        <a:ext cx="3168352" cy="700137"/>
                      </a:xfrm>
                      <a:prstGeom prst="rect">
                        <a:avLst/>
                      </a:prstGeom>
                      <a:noFill/>
                      <a:ln>
                        <a:noFill/>
                      </a:ln>
                    </p:spPr>
                  </p:pic>
                </p:oleObj>
              </mc:Fallback>
            </mc:AlternateContent>
          </a:graphicData>
        </a:graphic>
      </p:graphicFrame>
      <p:graphicFrame>
        <p:nvGraphicFramePr>
          <p:cNvPr id="28" name="Object 10"/>
          <p:cNvGraphicFramePr>
            <a:graphicFrameLocks noChangeAspect="1"/>
          </p:cNvGraphicFramePr>
          <p:nvPr>
            <p:extLst>
              <p:ext uri="{D42A27DB-BD31-4B8C-83A1-F6EECF244321}">
                <p14:modId xmlns:p14="http://schemas.microsoft.com/office/powerpoint/2010/main" val="3113076365"/>
              </p:ext>
            </p:extLst>
          </p:nvPr>
        </p:nvGraphicFramePr>
        <p:xfrm>
          <a:off x="251520" y="2932672"/>
          <a:ext cx="6302209" cy="718699"/>
        </p:xfrm>
        <a:graphic>
          <a:graphicData uri="http://schemas.openxmlformats.org/presentationml/2006/ole">
            <mc:AlternateContent xmlns:mc="http://schemas.openxmlformats.org/markup-compatibility/2006">
              <mc:Choice xmlns:v="urn:schemas-microsoft-com:vml" Requires="v">
                <p:oleObj spid="_x0000_s79041" name="Equation" r:id="rId13" imgW="6832440" imgH="863280" progId="Equation.3">
                  <p:embed/>
                </p:oleObj>
              </mc:Choice>
              <mc:Fallback>
                <p:oleObj name="Equation" r:id="rId13" imgW="6832440" imgH="863280" progId="Equation.3">
                  <p:embed/>
                  <p:pic>
                    <p:nvPicPr>
                      <p:cNvPr id="0" name=""/>
                      <p:cNvPicPr>
                        <a:picLocks noChangeAspect="1" noChangeArrowheads="1"/>
                      </p:cNvPicPr>
                      <p:nvPr/>
                    </p:nvPicPr>
                    <p:blipFill>
                      <a:blip r:embed="rId14"/>
                      <a:srcRect/>
                      <a:stretch>
                        <a:fillRect/>
                      </a:stretch>
                    </p:blipFill>
                    <p:spPr bwMode="auto">
                      <a:xfrm>
                        <a:off x="251520" y="2932672"/>
                        <a:ext cx="6302209" cy="718699"/>
                      </a:xfrm>
                      <a:prstGeom prst="rect">
                        <a:avLst/>
                      </a:prstGeom>
                      <a:noFill/>
                      <a:ln>
                        <a:noFill/>
                      </a:ln>
                      <a:extLst/>
                    </p:spPr>
                  </p:pic>
                </p:oleObj>
              </mc:Fallback>
            </mc:AlternateContent>
          </a:graphicData>
        </a:graphic>
      </p:graphicFrame>
      <p:sp>
        <p:nvSpPr>
          <p:cNvPr id="5" name="テキスト ボックス 4"/>
          <p:cNvSpPr txBox="1"/>
          <p:nvPr/>
        </p:nvSpPr>
        <p:spPr>
          <a:xfrm>
            <a:off x="32115" y="0"/>
            <a:ext cx="4871308" cy="369332"/>
          </a:xfrm>
          <a:prstGeom prst="rect">
            <a:avLst/>
          </a:prstGeom>
          <a:noFill/>
        </p:spPr>
        <p:txBody>
          <a:bodyPr wrap="none" rtlCol="0">
            <a:spAutoFit/>
          </a:bodyPr>
          <a:lstStyle/>
          <a:p>
            <a:pPr marL="457200" indent="-457200">
              <a:buNone/>
            </a:pPr>
            <a:r>
              <a:rPr lang="en-US" altLang="ja-JP" dirty="0">
                <a:latin typeface="Times New Roman" pitchFamily="18" charset="0"/>
                <a:cs typeface="Times New Roman" pitchFamily="18" charset="0"/>
              </a:rPr>
              <a:t>Fidelity of  quantum state </a:t>
            </a:r>
            <a:r>
              <a:rPr lang="en-US" altLang="ja-JP" dirty="0" smtClean="0">
                <a:latin typeface="Times New Roman" pitchFamily="18" charset="0"/>
                <a:cs typeface="Times New Roman" pitchFamily="18" charset="0"/>
              </a:rPr>
              <a:t>under AD and PD </a:t>
            </a:r>
            <a:r>
              <a:rPr lang="en-US" altLang="ja-JP" dirty="0">
                <a:latin typeface="Times New Roman" pitchFamily="18" charset="0"/>
                <a:cs typeface="Times New Roman" pitchFamily="18" charset="0"/>
              </a:rPr>
              <a:t>noise</a:t>
            </a:r>
            <a:r>
              <a:rPr lang="en-US" altLang="ja-JP" dirty="0" smtClean="0">
                <a:latin typeface="Times New Roman" pitchFamily="18" charset="0"/>
                <a:cs typeface="Times New Roman" pitchFamily="18" charset="0"/>
              </a:rPr>
              <a:t>:</a:t>
            </a:r>
            <a:endParaRPr lang="en-US" altLang="ja-JP" dirty="0">
              <a:latin typeface="Times New Roman" pitchFamily="18" charset="0"/>
              <a:cs typeface="Times New Roman" pitchFamily="18" charset="0"/>
            </a:endParaRPr>
          </a:p>
        </p:txBody>
      </p:sp>
      <p:graphicFrame>
        <p:nvGraphicFramePr>
          <p:cNvPr id="32" name="Object 15"/>
          <p:cNvGraphicFramePr>
            <a:graphicFrameLocks noChangeAspect="1"/>
          </p:cNvGraphicFramePr>
          <p:nvPr>
            <p:extLst>
              <p:ext uri="{D42A27DB-BD31-4B8C-83A1-F6EECF244321}">
                <p14:modId xmlns:p14="http://schemas.microsoft.com/office/powerpoint/2010/main" val="1395304508"/>
              </p:ext>
            </p:extLst>
          </p:nvPr>
        </p:nvGraphicFramePr>
        <p:xfrm>
          <a:off x="2339752" y="908720"/>
          <a:ext cx="195263" cy="165100"/>
        </p:xfrm>
        <a:graphic>
          <a:graphicData uri="http://schemas.openxmlformats.org/presentationml/2006/ole">
            <mc:AlternateContent xmlns:mc="http://schemas.openxmlformats.org/markup-compatibility/2006">
              <mc:Choice xmlns:v="urn:schemas-microsoft-com:vml" Requires="v">
                <p:oleObj spid="_x0000_s79042" name="数式" r:id="rId15" imgW="241300" imgH="203200" progId="Equation.3">
                  <p:embed/>
                </p:oleObj>
              </mc:Choice>
              <mc:Fallback>
                <p:oleObj name="数式" r:id="rId15" imgW="241300" imgH="203200" progId="Equation.3">
                  <p:embed/>
                  <p:pic>
                    <p:nvPicPr>
                      <p:cNvPr id="0" name=""/>
                      <p:cNvPicPr>
                        <a:picLocks noChangeAspect="1" noChangeArrowheads="1"/>
                      </p:cNvPicPr>
                      <p:nvPr/>
                    </p:nvPicPr>
                    <p:blipFill>
                      <a:blip r:embed="rId16"/>
                      <a:srcRect/>
                      <a:stretch>
                        <a:fillRect/>
                      </a:stretch>
                    </p:blipFill>
                    <p:spPr bwMode="auto">
                      <a:xfrm>
                        <a:off x="2339752" y="908720"/>
                        <a:ext cx="195263" cy="165100"/>
                      </a:xfrm>
                      <a:prstGeom prst="rect">
                        <a:avLst/>
                      </a:prstGeom>
                      <a:solidFill>
                        <a:srgbClr val="FFCC99"/>
                      </a:solidFill>
                      <a:ln>
                        <a:noFill/>
                      </a:ln>
                      <a:effectLst/>
                    </p:spPr>
                  </p:pic>
                </p:oleObj>
              </mc:Fallback>
            </mc:AlternateContent>
          </a:graphicData>
        </a:graphic>
      </p:graphicFrame>
      <p:graphicFrame>
        <p:nvGraphicFramePr>
          <p:cNvPr id="34" name="Object 16"/>
          <p:cNvGraphicFramePr>
            <a:graphicFrameLocks noChangeAspect="1"/>
          </p:cNvGraphicFramePr>
          <p:nvPr>
            <p:extLst>
              <p:ext uri="{D42A27DB-BD31-4B8C-83A1-F6EECF244321}">
                <p14:modId xmlns:p14="http://schemas.microsoft.com/office/powerpoint/2010/main" val="4178228882"/>
              </p:ext>
            </p:extLst>
          </p:nvPr>
        </p:nvGraphicFramePr>
        <p:xfrm>
          <a:off x="2339752" y="1124744"/>
          <a:ext cx="185738" cy="173037"/>
        </p:xfrm>
        <a:graphic>
          <a:graphicData uri="http://schemas.openxmlformats.org/presentationml/2006/ole">
            <mc:AlternateContent xmlns:mc="http://schemas.openxmlformats.org/markup-compatibility/2006">
              <mc:Choice xmlns:v="urn:schemas-microsoft-com:vml" Requires="v">
                <p:oleObj spid="_x0000_s79043" name="数式" r:id="rId17" imgW="228600" imgH="215900" progId="Equation.3">
                  <p:embed/>
                </p:oleObj>
              </mc:Choice>
              <mc:Fallback>
                <p:oleObj name="数式" r:id="rId17" imgW="228600" imgH="215900" progId="Equation.3">
                  <p:embed/>
                  <p:pic>
                    <p:nvPicPr>
                      <p:cNvPr id="0" name=""/>
                      <p:cNvPicPr>
                        <a:picLocks noChangeAspect="1" noChangeArrowheads="1"/>
                      </p:cNvPicPr>
                      <p:nvPr/>
                    </p:nvPicPr>
                    <p:blipFill>
                      <a:blip r:embed="rId18"/>
                      <a:srcRect/>
                      <a:stretch>
                        <a:fillRect/>
                      </a:stretch>
                    </p:blipFill>
                    <p:spPr bwMode="auto">
                      <a:xfrm>
                        <a:off x="2339752" y="1124744"/>
                        <a:ext cx="185738" cy="173037"/>
                      </a:xfrm>
                      <a:prstGeom prst="rect">
                        <a:avLst/>
                      </a:prstGeom>
                      <a:solidFill>
                        <a:srgbClr val="FFFF99"/>
                      </a:solidFill>
                      <a:ln>
                        <a:noFill/>
                      </a:ln>
                      <a:effectLst/>
                    </p:spPr>
                  </p:pic>
                </p:oleObj>
              </mc:Fallback>
            </mc:AlternateContent>
          </a:graphicData>
        </a:graphic>
      </p:graphicFrame>
      <p:graphicFrame>
        <p:nvGraphicFramePr>
          <p:cNvPr id="35" name="Object 15"/>
          <p:cNvGraphicFramePr>
            <a:graphicFrameLocks noChangeAspect="1"/>
          </p:cNvGraphicFramePr>
          <p:nvPr>
            <p:extLst>
              <p:ext uri="{D42A27DB-BD31-4B8C-83A1-F6EECF244321}">
                <p14:modId xmlns:p14="http://schemas.microsoft.com/office/powerpoint/2010/main" val="2542192017"/>
              </p:ext>
            </p:extLst>
          </p:nvPr>
        </p:nvGraphicFramePr>
        <p:xfrm>
          <a:off x="2339752" y="4318216"/>
          <a:ext cx="195263" cy="165100"/>
        </p:xfrm>
        <a:graphic>
          <a:graphicData uri="http://schemas.openxmlformats.org/presentationml/2006/ole">
            <mc:AlternateContent xmlns:mc="http://schemas.openxmlformats.org/markup-compatibility/2006">
              <mc:Choice xmlns:v="urn:schemas-microsoft-com:vml" Requires="v">
                <p:oleObj spid="_x0000_s79044" name="数式" r:id="rId19" imgW="241300" imgH="203200" progId="Equation.3">
                  <p:embed/>
                </p:oleObj>
              </mc:Choice>
              <mc:Fallback>
                <p:oleObj name="数式" r:id="rId19" imgW="241300" imgH="203200" progId="Equation.3">
                  <p:embed/>
                  <p:pic>
                    <p:nvPicPr>
                      <p:cNvPr id="0" name=""/>
                      <p:cNvPicPr>
                        <a:picLocks noChangeAspect="1" noChangeArrowheads="1"/>
                      </p:cNvPicPr>
                      <p:nvPr/>
                    </p:nvPicPr>
                    <p:blipFill>
                      <a:blip r:embed="rId16"/>
                      <a:srcRect/>
                      <a:stretch>
                        <a:fillRect/>
                      </a:stretch>
                    </p:blipFill>
                    <p:spPr bwMode="auto">
                      <a:xfrm>
                        <a:off x="2339752" y="4318216"/>
                        <a:ext cx="195263" cy="165100"/>
                      </a:xfrm>
                      <a:prstGeom prst="rect">
                        <a:avLst/>
                      </a:prstGeom>
                      <a:solidFill>
                        <a:srgbClr val="FFCC99"/>
                      </a:solidFill>
                      <a:ln>
                        <a:noFill/>
                      </a:ln>
                      <a:effectLst/>
                    </p:spPr>
                  </p:pic>
                </p:oleObj>
              </mc:Fallback>
            </mc:AlternateContent>
          </a:graphicData>
        </a:graphic>
      </p:graphicFrame>
      <p:graphicFrame>
        <p:nvGraphicFramePr>
          <p:cNvPr id="36" name="Object 16"/>
          <p:cNvGraphicFramePr>
            <a:graphicFrameLocks noChangeAspect="1"/>
          </p:cNvGraphicFramePr>
          <p:nvPr>
            <p:extLst>
              <p:ext uri="{D42A27DB-BD31-4B8C-83A1-F6EECF244321}">
                <p14:modId xmlns:p14="http://schemas.microsoft.com/office/powerpoint/2010/main" val="1156861057"/>
              </p:ext>
            </p:extLst>
          </p:nvPr>
        </p:nvGraphicFramePr>
        <p:xfrm>
          <a:off x="2339752" y="4534240"/>
          <a:ext cx="185738" cy="173037"/>
        </p:xfrm>
        <a:graphic>
          <a:graphicData uri="http://schemas.openxmlformats.org/presentationml/2006/ole">
            <mc:AlternateContent xmlns:mc="http://schemas.openxmlformats.org/markup-compatibility/2006">
              <mc:Choice xmlns:v="urn:schemas-microsoft-com:vml" Requires="v">
                <p:oleObj spid="_x0000_s79045" name="数式" r:id="rId20" imgW="228600" imgH="215900" progId="Equation.3">
                  <p:embed/>
                </p:oleObj>
              </mc:Choice>
              <mc:Fallback>
                <p:oleObj name="数式" r:id="rId20" imgW="228600" imgH="215900" progId="Equation.3">
                  <p:embed/>
                  <p:pic>
                    <p:nvPicPr>
                      <p:cNvPr id="0" name=""/>
                      <p:cNvPicPr>
                        <a:picLocks noChangeAspect="1" noChangeArrowheads="1"/>
                      </p:cNvPicPr>
                      <p:nvPr/>
                    </p:nvPicPr>
                    <p:blipFill>
                      <a:blip r:embed="rId18"/>
                      <a:srcRect/>
                      <a:stretch>
                        <a:fillRect/>
                      </a:stretch>
                    </p:blipFill>
                    <p:spPr bwMode="auto">
                      <a:xfrm>
                        <a:off x="2339752" y="4534240"/>
                        <a:ext cx="185738" cy="173037"/>
                      </a:xfrm>
                      <a:prstGeom prst="rect">
                        <a:avLst/>
                      </a:prstGeom>
                      <a:solidFill>
                        <a:srgbClr val="FFFF99"/>
                      </a:solidFill>
                      <a:ln>
                        <a:noFill/>
                      </a:ln>
                      <a:effectLst/>
                    </p:spPr>
                  </p:pic>
                </p:oleObj>
              </mc:Fallback>
            </mc:AlternateContent>
          </a:graphicData>
        </a:graphic>
      </p:graphicFrame>
      <p:graphicFrame>
        <p:nvGraphicFramePr>
          <p:cNvPr id="37" name="Object 5"/>
          <p:cNvGraphicFramePr>
            <a:graphicFrameLocks noChangeAspect="1"/>
          </p:cNvGraphicFramePr>
          <p:nvPr>
            <p:extLst>
              <p:ext uri="{D42A27DB-BD31-4B8C-83A1-F6EECF244321}">
                <p14:modId xmlns:p14="http://schemas.microsoft.com/office/powerpoint/2010/main" val="669731658"/>
              </p:ext>
            </p:extLst>
          </p:nvPr>
        </p:nvGraphicFramePr>
        <p:xfrm>
          <a:off x="1259632" y="2132856"/>
          <a:ext cx="993775" cy="349250"/>
        </p:xfrm>
        <a:graphic>
          <a:graphicData uri="http://schemas.openxmlformats.org/presentationml/2006/ole">
            <mc:AlternateContent xmlns:mc="http://schemas.openxmlformats.org/markup-compatibility/2006">
              <mc:Choice xmlns:v="urn:schemas-microsoft-com:vml" Requires="v">
                <p:oleObj spid="_x0000_s79046" name="数式" r:id="rId21" imgW="1117600" imgH="393700" progId="Equation.3">
                  <p:embed/>
                </p:oleObj>
              </mc:Choice>
              <mc:Fallback>
                <p:oleObj name="数式" r:id="rId21" imgW="1117600" imgH="393700" progId="Equation.3">
                  <p:embed/>
                  <p:pic>
                    <p:nvPicPr>
                      <p:cNvPr id="0" name=""/>
                      <p:cNvPicPr>
                        <a:picLocks noChangeAspect="1" noChangeArrowheads="1"/>
                      </p:cNvPicPr>
                      <p:nvPr/>
                    </p:nvPicPr>
                    <p:blipFill>
                      <a:blip r:embed="rId22"/>
                      <a:srcRect/>
                      <a:stretch>
                        <a:fillRect/>
                      </a:stretch>
                    </p:blipFill>
                    <p:spPr bwMode="auto">
                      <a:xfrm>
                        <a:off x="1259632" y="2132856"/>
                        <a:ext cx="993775" cy="349250"/>
                      </a:xfrm>
                      <a:prstGeom prst="rect">
                        <a:avLst/>
                      </a:prstGeom>
                      <a:noFill/>
                      <a:ln>
                        <a:noFill/>
                      </a:ln>
                      <a:effectLst/>
                    </p:spPr>
                  </p:pic>
                </p:oleObj>
              </mc:Fallback>
            </mc:AlternateContent>
          </a:graphicData>
        </a:graphic>
      </p:graphicFrame>
      <p:sp>
        <p:nvSpPr>
          <p:cNvPr id="2" name="テキスト ボックス 1"/>
          <p:cNvSpPr txBox="1"/>
          <p:nvPr/>
        </p:nvSpPr>
        <p:spPr>
          <a:xfrm>
            <a:off x="2987824" y="343689"/>
            <a:ext cx="1945364" cy="276999"/>
          </a:xfrm>
          <a:prstGeom prst="rect">
            <a:avLst/>
          </a:prstGeom>
          <a:noFill/>
        </p:spPr>
        <p:txBody>
          <a:bodyPr wrap="none" rtlCol="0">
            <a:spAutoFit/>
          </a:bodyPr>
          <a:lstStyle/>
          <a:p>
            <a:r>
              <a:rPr kumimoji="1" lang="en-US" altLang="ja-JP" sz="1200" dirty="0" smtClean="0">
                <a:latin typeface="Times New Roman"/>
                <a:cs typeface="Times New Roman"/>
              </a:rPr>
              <a:t>For R2 (higher power agent)</a:t>
            </a:r>
            <a:endParaRPr kumimoji="1" lang="ja-JP" altLang="en-US" sz="1200" dirty="0">
              <a:latin typeface="Times New Roman"/>
              <a:cs typeface="Times New Roman"/>
            </a:endParaRPr>
          </a:p>
        </p:txBody>
      </p:sp>
      <p:sp>
        <p:nvSpPr>
          <p:cNvPr id="17" name="テキスト ボックス 16"/>
          <p:cNvSpPr txBox="1"/>
          <p:nvPr/>
        </p:nvSpPr>
        <p:spPr>
          <a:xfrm>
            <a:off x="5506956" y="332656"/>
            <a:ext cx="1902609" cy="276999"/>
          </a:xfrm>
          <a:prstGeom prst="rect">
            <a:avLst/>
          </a:prstGeom>
          <a:noFill/>
        </p:spPr>
        <p:txBody>
          <a:bodyPr wrap="none" rtlCol="0">
            <a:spAutoFit/>
          </a:bodyPr>
          <a:lstStyle/>
          <a:p>
            <a:r>
              <a:rPr kumimoji="1" lang="en-US" altLang="ja-JP" sz="1200" dirty="0" smtClean="0">
                <a:latin typeface="Times New Roman"/>
                <a:cs typeface="Times New Roman"/>
              </a:rPr>
              <a:t>For R3 (lower power agent)</a:t>
            </a:r>
            <a:endParaRPr kumimoji="1" lang="ja-JP" altLang="en-US" sz="1200" dirty="0">
              <a:latin typeface="Times New Roman"/>
              <a:cs typeface="Times New Roman"/>
            </a:endParaRPr>
          </a:p>
        </p:txBody>
      </p:sp>
      <p:graphicFrame>
        <p:nvGraphicFramePr>
          <p:cNvPr id="24" name="Object 14"/>
          <p:cNvGraphicFramePr>
            <a:graphicFrameLocks noChangeAspect="1"/>
          </p:cNvGraphicFramePr>
          <p:nvPr>
            <p:extLst>
              <p:ext uri="{D42A27DB-BD31-4B8C-83A1-F6EECF244321}">
                <p14:modId xmlns:p14="http://schemas.microsoft.com/office/powerpoint/2010/main" val="3793227780"/>
              </p:ext>
            </p:extLst>
          </p:nvPr>
        </p:nvGraphicFramePr>
        <p:xfrm>
          <a:off x="3732486" y="2565400"/>
          <a:ext cx="642937" cy="174625"/>
        </p:xfrm>
        <a:graphic>
          <a:graphicData uri="http://schemas.openxmlformats.org/presentationml/2006/ole">
            <mc:AlternateContent xmlns:mc="http://schemas.openxmlformats.org/markup-compatibility/2006">
              <mc:Choice xmlns:v="urn:schemas-microsoft-com:vml" Requires="v">
                <p:oleObj spid="_x0000_s79047" name="数式" r:id="rId23" imgW="749300" imgH="203200" progId="Equation.3">
                  <p:embed/>
                </p:oleObj>
              </mc:Choice>
              <mc:Fallback>
                <p:oleObj name="数式" r:id="rId23" imgW="749300" imgH="203200" progId="Equation.3">
                  <p:embed/>
                  <p:pic>
                    <p:nvPicPr>
                      <p:cNvPr id="0" name=""/>
                      <p:cNvPicPr>
                        <a:picLocks noChangeAspect="1" noChangeArrowheads="1"/>
                      </p:cNvPicPr>
                      <p:nvPr/>
                    </p:nvPicPr>
                    <p:blipFill>
                      <a:blip r:embed="rId24"/>
                      <a:srcRect/>
                      <a:stretch>
                        <a:fillRect/>
                      </a:stretch>
                    </p:blipFill>
                    <p:spPr bwMode="auto">
                      <a:xfrm>
                        <a:off x="3732486" y="2565400"/>
                        <a:ext cx="642937" cy="174625"/>
                      </a:xfrm>
                      <a:prstGeom prst="rect">
                        <a:avLst/>
                      </a:prstGeom>
                      <a:noFill/>
                      <a:ln>
                        <a:noFill/>
                      </a:ln>
                      <a:effectLst/>
                      <a:extLst/>
                    </p:spPr>
                  </p:pic>
                </p:oleObj>
              </mc:Fallback>
            </mc:AlternateContent>
          </a:graphicData>
        </a:graphic>
      </p:graphicFrame>
      <p:graphicFrame>
        <p:nvGraphicFramePr>
          <p:cNvPr id="25" name="Object 14"/>
          <p:cNvGraphicFramePr>
            <a:graphicFrameLocks noChangeAspect="1"/>
          </p:cNvGraphicFramePr>
          <p:nvPr>
            <p:extLst>
              <p:ext uri="{D42A27DB-BD31-4B8C-83A1-F6EECF244321}">
                <p14:modId xmlns:p14="http://schemas.microsoft.com/office/powerpoint/2010/main" val="348818887"/>
              </p:ext>
            </p:extLst>
          </p:nvPr>
        </p:nvGraphicFramePr>
        <p:xfrm>
          <a:off x="6108973" y="2565400"/>
          <a:ext cx="642938" cy="174625"/>
        </p:xfrm>
        <a:graphic>
          <a:graphicData uri="http://schemas.openxmlformats.org/presentationml/2006/ole">
            <mc:AlternateContent xmlns:mc="http://schemas.openxmlformats.org/markup-compatibility/2006">
              <mc:Choice xmlns:v="urn:schemas-microsoft-com:vml" Requires="v">
                <p:oleObj spid="_x0000_s79048" name="数式" r:id="rId25" imgW="749300" imgH="203200" progId="Equation.3">
                  <p:embed/>
                </p:oleObj>
              </mc:Choice>
              <mc:Fallback>
                <p:oleObj name="数式" r:id="rId25" imgW="749300" imgH="203200" progId="Equation.3">
                  <p:embed/>
                  <p:pic>
                    <p:nvPicPr>
                      <p:cNvPr id="0" name=""/>
                      <p:cNvPicPr>
                        <a:picLocks noChangeAspect="1" noChangeArrowheads="1"/>
                      </p:cNvPicPr>
                      <p:nvPr/>
                    </p:nvPicPr>
                    <p:blipFill>
                      <a:blip r:embed="rId26"/>
                      <a:srcRect/>
                      <a:stretch>
                        <a:fillRect/>
                      </a:stretch>
                    </p:blipFill>
                    <p:spPr bwMode="auto">
                      <a:xfrm>
                        <a:off x="6108973" y="2565400"/>
                        <a:ext cx="642938" cy="174625"/>
                      </a:xfrm>
                      <a:prstGeom prst="rect">
                        <a:avLst/>
                      </a:prstGeom>
                      <a:noFill/>
                      <a:ln>
                        <a:noFill/>
                      </a:ln>
                      <a:effectLst/>
                      <a:extLst/>
                    </p:spPr>
                  </p:pic>
                </p:oleObj>
              </mc:Fallback>
            </mc:AlternateContent>
          </a:graphicData>
        </a:graphic>
      </p:graphicFrame>
      <p:graphicFrame>
        <p:nvGraphicFramePr>
          <p:cNvPr id="27" name="Object 5"/>
          <p:cNvGraphicFramePr>
            <a:graphicFrameLocks noChangeAspect="1"/>
          </p:cNvGraphicFramePr>
          <p:nvPr>
            <p:extLst>
              <p:ext uri="{D42A27DB-BD31-4B8C-83A1-F6EECF244321}">
                <p14:modId xmlns:p14="http://schemas.microsoft.com/office/powerpoint/2010/main" val="1736298300"/>
              </p:ext>
            </p:extLst>
          </p:nvPr>
        </p:nvGraphicFramePr>
        <p:xfrm>
          <a:off x="1235348" y="5397791"/>
          <a:ext cx="609600" cy="349250"/>
        </p:xfrm>
        <a:graphic>
          <a:graphicData uri="http://schemas.openxmlformats.org/presentationml/2006/ole">
            <mc:AlternateContent xmlns:mc="http://schemas.openxmlformats.org/markup-compatibility/2006">
              <mc:Choice xmlns:v="urn:schemas-microsoft-com:vml" Requires="v">
                <p:oleObj spid="_x0000_s79049" name="数式" r:id="rId27" imgW="685800" imgH="393700" progId="Equation.3">
                  <p:embed/>
                </p:oleObj>
              </mc:Choice>
              <mc:Fallback>
                <p:oleObj name="数式" r:id="rId27" imgW="685800" imgH="393700" progId="Equation.3">
                  <p:embed/>
                  <p:pic>
                    <p:nvPicPr>
                      <p:cNvPr id="0" name=""/>
                      <p:cNvPicPr>
                        <a:picLocks noChangeAspect="1" noChangeArrowheads="1"/>
                      </p:cNvPicPr>
                      <p:nvPr/>
                    </p:nvPicPr>
                    <p:blipFill>
                      <a:blip r:embed="rId28"/>
                      <a:srcRect/>
                      <a:stretch>
                        <a:fillRect/>
                      </a:stretch>
                    </p:blipFill>
                    <p:spPr bwMode="auto">
                      <a:xfrm>
                        <a:off x="1235348" y="5397791"/>
                        <a:ext cx="609600" cy="349250"/>
                      </a:xfrm>
                      <a:prstGeom prst="rect">
                        <a:avLst/>
                      </a:prstGeom>
                      <a:noFill/>
                      <a:ln>
                        <a:noFill/>
                      </a:ln>
                      <a:effectLst/>
                    </p:spPr>
                  </p:pic>
                </p:oleObj>
              </mc:Fallback>
            </mc:AlternateContent>
          </a:graphicData>
        </a:graphic>
      </p:graphicFrame>
    </p:spTree>
    <p:custDataLst>
      <p:tags r:id="rId2"/>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7384"/>
            <a:ext cx="7772400" cy="1143000"/>
          </a:xfrm>
        </p:spPr>
        <p:txBody>
          <a:bodyPr/>
          <a:lstStyle/>
          <a:p>
            <a:pPr algn="ctr"/>
            <a:r>
              <a:rPr lang="en-US" sz="3200" dirty="0" smtClean="0">
                <a:solidFill>
                  <a:srgbClr val="002060"/>
                </a:solidFill>
                <a:latin typeface="Times New Roman" pitchFamily="18" charset="0"/>
                <a:cs typeface="Times New Roman" pitchFamily="18" charset="0"/>
              </a:rPr>
              <a:t>Outline</a:t>
            </a:r>
            <a:endParaRPr lang="en-IN" sz="3200" dirty="0">
              <a:solidFill>
                <a:srgbClr val="002060"/>
              </a:solidFill>
              <a:latin typeface="Times New Roman" pitchFamily="18" charset="0"/>
              <a:cs typeface="Times New Roman" pitchFamily="18" charset="0"/>
            </a:endParaRPr>
          </a:p>
        </p:txBody>
      </p:sp>
      <p:sp>
        <p:nvSpPr>
          <p:cNvPr id="3" name="Content Placeholder 2"/>
          <p:cNvSpPr>
            <a:spLocks noGrp="1"/>
          </p:cNvSpPr>
          <p:nvPr>
            <p:ph idx="1"/>
          </p:nvPr>
        </p:nvSpPr>
        <p:spPr>
          <a:xfrm>
            <a:off x="-72008" y="1447800"/>
            <a:ext cx="9216008" cy="4572000"/>
          </a:xfrm>
        </p:spPr>
        <p:txBody>
          <a:bodyPr>
            <a:noAutofit/>
          </a:bodyPr>
          <a:lstStyle/>
          <a:p>
            <a:pPr>
              <a:lnSpc>
                <a:spcPct val="150000"/>
              </a:lnSpc>
            </a:pPr>
            <a:r>
              <a:rPr lang="en-IN" sz="2400" dirty="0" smtClean="0">
                <a:latin typeface="Times New Roman" pitchFamily="18" charset="0"/>
                <a:cs typeface="Times New Roman" pitchFamily="18" charset="0"/>
              </a:rPr>
              <a:t>Introduction</a:t>
            </a:r>
          </a:p>
          <a:p>
            <a:pPr>
              <a:lnSpc>
                <a:spcPct val="150000"/>
              </a:lnSpc>
            </a:pPr>
            <a:r>
              <a:rPr lang="en-IN" altLang="ja-JP" dirty="0" smtClean="0">
                <a:latin typeface="Times New Roman" pitchFamily="18" charset="0"/>
                <a:cs typeface="Times New Roman" pitchFamily="18" charset="0"/>
              </a:rPr>
              <a:t>Recent </a:t>
            </a:r>
            <a:r>
              <a:rPr lang="en-IN" altLang="ja-JP" dirty="0">
                <a:latin typeface="Times New Roman" pitchFamily="18" charset="0"/>
                <a:cs typeface="Times New Roman" pitchFamily="18" charset="0"/>
              </a:rPr>
              <a:t>ideas </a:t>
            </a:r>
            <a:r>
              <a:rPr lang="en-IN" altLang="ja-JP" dirty="0" smtClean="0">
                <a:latin typeface="Times New Roman" pitchFamily="18" charset="0"/>
                <a:cs typeface="Times New Roman" pitchFamily="18" charset="0"/>
              </a:rPr>
              <a:t>on hierarchical quantum communication (HQC)</a:t>
            </a:r>
            <a:r>
              <a:rPr lang="en-IN" dirty="0" smtClean="0">
                <a:latin typeface="Times New Roman" pitchFamily="18" charset="0"/>
                <a:cs typeface="Times New Roman" pitchFamily="18" charset="0"/>
              </a:rPr>
              <a:t> </a:t>
            </a:r>
          </a:p>
          <a:p>
            <a:pPr>
              <a:lnSpc>
                <a:spcPct val="150000"/>
              </a:lnSpc>
            </a:pPr>
            <a:r>
              <a:rPr lang="en-IN" sz="2400" dirty="0" smtClean="0">
                <a:latin typeface="Times New Roman" pitchFamily="18" charset="0"/>
                <a:cs typeface="Times New Roman" pitchFamily="18" charset="0"/>
              </a:rPr>
              <a:t>Hierarchical joint remote state preparation (HJRSP)</a:t>
            </a:r>
          </a:p>
          <a:p>
            <a:pPr>
              <a:lnSpc>
                <a:spcPct val="150000"/>
              </a:lnSpc>
            </a:pPr>
            <a:r>
              <a:rPr lang="en-IN" sz="2400" dirty="0" smtClean="0">
                <a:latin typeface="Times New Roman" pitchFamily="18" charset="0"/>
                <a:cs typeface="Times New Roman" pitchFamily="18" charset="0"/>
              </a:rPr>
              <a:t>Effect of a set of noise models on HJRSP scheme </a:t>
            </a:r>
          </a:p>
          <a:p>
            <a:pPr>
              <a:lnSpc>
                <a:spcPct val="150000"/>
              </a:lnSpc>
            </a:pPr>
            <a:endParaRPr lang="en-IN" sz="2400" dirty="0" smtClean="0">
              <a:latin typeface="Times New Roman" pitchFamily="18" charset="0"/>
              <a:cs typeface="Times New Roman" pitchFamily="18" charset="0"/>
            </a:endParaRPr>
          </a:p>
          <a:p>
            <a:pPr marL="0" indent="0">
              <a:lnSpc>
                <a:spcPct val="150000"/>
              </a:lnSpc>
              <a:buNone/>
            </a:pPr>
            <a:endParaRPr lang="en-IN" sz="2400" dirty="0" smtClean="0">
              <a:latin typeface="Times New Roman" pitchFamily="18" charset="0"/>
              <a:cs typeface="Times New Roman" pitchFamily="18" charset="0"/>
            </a:endParaRPr>
          </a:p>
          <a:p>
            <a:pPr>
              <a:lnSpc>
                <a:spcPct val="150000"/>
              </a:lnSpc>
            </a:pPr>
            <a:r>
              <a:rPr lang="en-IN" dirty="0" smtClean="0">
                <a:latin typeface="Times New Roman" pitchFamily="18" charset="0"/>
                <a:cs typeface="Times New Roman" pitchFamily="18" charset="0"/>
              </a:rPr>
              <a:t>Applications</a:t>
            </a:r>
          </a:p>
        </p:txBody>
      </p:sp>
      <p:cxnSp>
        <p:nvCxnSpPr>
          <p:cNvPr id="5" name="Straight Arrow Connector 4"/>
          <p:cNvCxnSpPr/>
          <p:nvPr/>
        </p:nvCxnSpPr>
        <p:spPr>
          <a:xfrm>
            <a:off x="10548664" y="2420888"/>
            <a:ext cx="43204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 name="テキスト ボックス 3"/>
          <p:cNvSpPr txBox="1"/>
          <p:nvPr/>
        </p:nvSpPr>
        <p:spPr>
          <a:xfrm>
            <a:off x="251520" y="3789040"/>
            <a:ext cx="3151825" cy="1569660"/>
          </a:xfrm>
          <a:prstGeom prst="rect">
            <a:avLst/>
          </a:prstGeom>
          <a:noFill/>
        </p:spPr>
        <p:txBody>
          <a:bodyPr wrap="none" rtlCol="0">
            <a:spAutoFit/>
          </a:bodyPr>
          <a:lstStyle/>
          <a:p>
            <a:pPr marL="342900" indent="-342900">
              <a:buFont typeface="Wingdings" charset="2"/>
              <a:buChar char="Ø"/>
            </a:pPr>
            <a:r>
              <a:rPr lang="en-IN" altLang="ja-JP" sz="2400" dirty="0" smtClean="0">
                <a:latin typeface="Times New Roman" pitchFamily="18" charset="0"/>
                <a:cs typeface="Times New Roman" pitchFamily="18" charset="0"/>
              </a:rPr>
              <a:t>Amplitude damping  </a:t>
            </a:r>
            <a:endParaRPr lang="en-IN" altLang="ja-JP" sz="2400" dirty="0">
              <a:latin typeface="Times New Roman" pitchFamily="18" charset="0"/>
              <a:cs typeface="Times New Roman" pitchFamily="18" charset="0"/>
            </a:endParaRPr>
          </a:p>
          <a:p>
            <a:pPr marL="342900" indent="-342900">
              <a:buFont typeface="Wingdings" charset="2"/>
              <a:buChar char="Ø"/>
            </a:pPr>
            <a:r>
              <a:rPr lang="en-IN" altLang="ja-JP" sz="2400" dirty="0" smtClean="0">
                <a:latin typeface="Times New Roman" pitchFamily="18" charset="0"/>
                <a:cs typeface="Times New Roman" pitchFamily="18" charset="0"/>
              </a:rPr>
              <a:t>Phase damping</a:t>
            </a:r>
          </a:p>
          <a:p>
            <a:pPr marL="342900" indent="-342900">
              <a:buFont typeface="Wingdings" charset="2"/>
              <a:buChar char="Ø"/>
            </a:pPr>
            <a:r>
              <a:rPr lang="en-IN" altLang="ja-JP" sz="2400" dirty="0" smtClean="0">
                <a:latin typeface="Times New Roman" pitchFamily="18" charset="0"/>
                <a:cs typeface="Times New Roman" pitchFamily="18" charset="0"/>
              </a:rPr>
              <a:t>Collective dephasing</a:t>
            </a:r>
            <a:endParaRPr lang="en-IN" altLang="ja-JP" sz="2400" dirty="0">
              <a:latin typeface="Times New Roman" pitchFamily="18" charset="0"/>
              <a:cs typeface="Times New Roman" pitchFamily="18" charset="0"/>
            </a:endParaRPr>
          </a:p>
          <a:p>
            <a:pPr marL="342900" indent="-342900">
              <a:buFont typeface="Wingdings" charset="2"/>
              <a:buChar char="Ø"/>
            </a:pPr>
            <a:r>
              <a:rPr lang="en-IN" altLang="ja-JP" sz="2400" dirty="0" smtClean="0">
                <a:latin typeface="Times New Roman" pitchFamily="18" charset="0"/>
                <a:cs typeface="Times New Roman" pitchFamily="18" charset="0"/>
              </a:rPr>
              <a:t>Collective rotation</a:t>
            </a:r>
            <a:endParaRPr lang="en-IN" altLang="ja-JP" sz="2400"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008" y="188640"/>
            <a:ext cx="8964488" cy="6381328"/>
          </a:xfrm>
        </p:spPr>
        <p:txBody>
          <a:bodyPr>
            <a:noAutofit/>
          </a:bodyPr>
          <a:lstStyle/>
          <a:p>
            <a:pPr marL="457200" indent="-457200" algn="just">
              <a:buNone/>
            </a:pPr>
            <a:endParaRPr lang="en-US" sz="2000" dirty="0" smtClean="0">
              <a:latin typeface="Times New Roman" pitchFamily="18" charset="0"/>
              <a:cs typeface="Times New Roman" pitchFamily="18" charset="0"/>
            </a:endParaRPr>
          </a:p>
          <a:p>
            <a:pPr marL="457200" indent="-457200" algn="just">
              <a:buNone/>
            </a:pPr>
            <a:endParaRPr lang="en-US" sz="2000" dirty="0" smtClean="0">
              <a:latin typeface="Times New Roman" pitchFamily="18" charset="0"/>
              <a:cs typeface="Times New Roman" pitchFamily="18" charset="0"/>
            </a:endParaRPr>
          </a:p>
          <a:p>
            <a:pPr marL="457200" indent="-457200" algn="just">
              <a:buNone/>
            </a:pPr>
            <a:r>
              <a:rPr lang="en-US" sz="2000" dirty="0" smtClean="0">
                <a:latin typeface="Times New Roman" pitchFamily="18" charset="0"/>
                <a:cs typeface="Times New Roman" pitchFamily="18" charset="0"/>
              </a:rPr>
              <a:t>       </a:t>
            </a:r>
          </a:p>
          <a:p>
            <a:pPr marL="457200" indent="-457200" algn="just">
              <a:buNone/>
            </a:pPr>
            <a:endParaRPr lang="en-US" sz="2000" dirty="0" smtClean="0">
              <a:latin typeface="Times New Roman" pitchFamily="18" charset="0"/>
              <a:cs typeface="Times New Roman" pitchFamily="18" charset="0"/>
            </a:endParaRPr>
          </a:p>
          <a:p>
            <a:pPr marL="457200" indent="-457200" algn="just">
              <a:buNone/>
            </a:pPr>
            <a:endParaRPr lang="en-US" sz="2000" dirty="0" smtClean="0">
              <a:latin typeface="Times New Roman" pitchFamily="18" charset="0"/>
              <a:cs typeface="Times New Roman" pitchFamily="18" charset="0"/>
            </a:endParaRPr>
          </a:p>
          <a:p>
            <a:pPr marL="457200" indent="-457200" algn="just">
              <a:buNone/>
            </a:pPr>
            <a:endParaRPr lang="en-US" sz="2000" dirty="0" smtClean="0">
              <a:latin typeface="Times New Roman" pitchFamily="18" charset="0"/>
              <a:cs typeface="Times New Roman" pitchFamily="18" charset="0"/>
            </a:endParaRPr>
          </a:p>
          <a:p>
            <a:pPr marL="457200" indent="-457200" algn="just">
              <a:buNone/>
            </a:pPr>
            <a:endParaRPr lang="en-US" sz="2000" dirty="0" smtClean="0">
              <a:latin typeface="Times New Roman" pitchFamily="18" charset="0"/>
              <a:cs typeface="Times New Roman" pitchFamily="18" charset="0"/>
            </a:endParaRPr>
          </a:p>
          <a:p>
            <a:pPr marL="457200" indent="-457200" algn="just">
              <a:buNone/>
            </a:pPr>
            <a:endParaRPr lang="en-US" sz="2000" dirty="0" smtClean="0">
              <a:latin typeface="Times New Roman" pitchFamily="18" charset="0"/>
              <a:cs typeface="Times New Roman" pitchFamily="18" charset="0"/>
            </a:endParaRPr>
          </a:p>
          <a:p>
            <a:pPr marL="457200" indent="-457200" algn="just">
              <a:buNone/>
            </a:pPr>
            <a:r>
              <a:rPr lang="en-US" sz="2000" dirty="0" smtClean="0">
                <a:latin typeface="Times New Roman" pitchFamily="18" charset="0"/>
                <a:cs typeface="Times New Roman" pitchFamily="18" charset="0"/>
              </a:rPr>
              <a:t>							</a:t>
            </a:r>
          </a:p>
          <a:p>
            <a:pPr marL="457200" indent="-457200" algn="just">
              <a:buNone/>
            </a:pPr>
            <a:endParaRPr lang="en-US" sz="2000" dirty="0" smtClean="0">
              <a:latin typeface="Times New Roman" pitchFamily="18" charset="0"/>
              <a:cs typeface="Times New Roman" pitchFamily="18" charset="0"/>
            </a:endParaRPr>
          </a:p>
        </p:txBody>
      </p:sp>
      <p:pic>
        <p:nvPicPr>
          <p:cNvPr id="13" name="Picture 980" descr="C:\Users\KT\Documents\HJRSP-CDNoiseContourR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6407" y="548680"/>
            <a:ext cx="2374660" cy="211291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981" descr="C:\Users\KT\Documents\HJRSP-CDNoise.ep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620688"/>
            <a:ext cx="2470551" cy="164017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982" descr="C:\Users\KT\Documents\HJRSP-CDNoiseContourR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43316" y="573358"/>
            <a:ext cx="2450772" cy="211291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994" descr="C:\Users\KT\Documents\HJRSP-CRNoise2D3.ep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56176" y="4159032"/>
            <a:ext cx="2901397" cy="193426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995" descr="C:\Users\KT\Documents\HJRSP-CRNoise2D1.ep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9512" y="4159032"/>
            <a:ext cx="2901397" cy="192620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996" descr="C:\Users\KT\Documents\HJRSP-CRNoise2D2.ep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31840" y="4159032"/>
            <a:ext cx="2901397" cy="19262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9" name="Object 13"/>
          <p:cNvGraphicFramePr>
            <a:graphicFrameLocks noChangeAspect="1"/>
          </p:cNvGraphicFramePr>
          <p:nvPr>
            <p:extLst>
              <p:ext uri="{D42A27DB-BD31-4B8C-83A1-F6EECF244321}">
                <p14:modId xmlns:p14="http://schemas.microsoft.com/office/powerpoint/2010/main" val="4088235160"/>
              </p:ext>
            </p:extLst>
          </p:nvPr>
        </p:nvGraphicFramePr>
        <p:xfrm>
          <a:off x="365125" y="2941638"/>
          <a:ext cx="4413250" cy="695325"/>
        </p:xfrm>
        <a:graphic>
          <a:graphicData uri="http://schemas.openxmlformats.org/presentationml/2006/ole">
            <mc:AlternateContent xmlns:mc="http://schemas.openxmlformats.org/markup-compatibility/2006">
              <mc:Choice xmlns:v="urn:schemas-microsoft-com:vml" Requires="v">
                <p:oleObj spid="_x0000_s81024" name="数式" r:id="rId10" imgW="4483100" imgH="673100" progId="Equation.3">
                  <p:embed/>
                </p:oleObj>
              </mc:Choice>
              <mc:Fallback>
                <p:oleObj name="数式" r:id="rId10" imgW="4483100" imgH="673100" progId="Equation.3">
                  <p:embed/>
                  <p:pic>
                    <p:nvPicPr>
                      <p:cNvPr id="0" name=""/>
                      <p:cNvPicPr>
                        <a:picLocks noChangeAspect="1" noChangeArrowheads="1"/>
                      </p:cNvPicPr>
                      <p:nvPr/>
                    </p:nvPicPr>
                    <p:blipFill>
                      <a:blip r:embed="rId11"/>
                      <a:srcRect/>
                      <a:stretch>
                        <a:fillRect/>
                      </a:stretch>
                    </p:blipFill>
                    <p:spPr bwMode="auto">
                      <a:xfrm>
                        <a:off x="365125" y="2941638"/>
                        <a:ext cx="4413250" cy="695325"/>
                      </a:xfrm>
                      <a:prstGeom prst="rect">
                        <a:avLst/>
                      </a:prstGeom>
                      <a:noFill/>
                      <a:ln>
                        <a:noFill/>
                      </a:ln>
                      <a:extLst/>
                    </p:spPr>
                  </p:pic>
                </p:oleObj>
              </mc:Fallback>
            </mc:AlternateContent>
          </a:graphicData>
        </a:graphic>
      </p:graphicFrame>
      <p:sp>
        <p:nvSpPr>
          <p:cNvPr id="20" name="テキスト ボックス 19"/>
          <p:cNvSpPr txBox="1"/>
          <p:nvPr/>
        </p:nvSpPr>
        <p:spPr>
          <a:xfrm>
            <a:off x="32115" y="0"/>
            <a:ext cx="4884157" cy="369332"/>
          </a:xfrm>
          <a:prstGeom prst="rect">
            <a:avLst/>
          </a:prstGeom>
          <a:noFill/>
        </p:spPr>
        <p:txBody>
          <a:bodyPr wrap="none" rtlCol="0">
            <a:spAutoFit/>
          </a:bodyPr>
          <a:lstStyle/>
          <a:p>
            <a:pPr marL="457200" indent="-457200">
              <a:buNone/>
            </a:pPr>
            <a:r>
              <a:rPr lang="en-US" altLang="ja-JP" dirty="0">
                <a:latin typeface="Times New Roman" pitchFamily="18" charset="0"/>
                <a:cs typeface="Times New Roman" pitchFamily="18" charset="0"/>
              </a:rPr>
              <a:t>Fidelity of  quantum state </a:t>
            </a:r>
            <a:r>
              <a:rPr lang="en-US" altLang="ja-JP" dirty="0" smtClean="0">
                <a:latin typeface="Times New Roman" pitchFamily="18" charset="0"/>
                <a:cs typeface="Times New Roman" pitchFamily="18" charset="0"/>
              </a:rPr>
              <a:t>under CD and CR </a:t>
            </a:r>
            <a:r>
              <a:rPr lang="en-US" altLang="ja-JP" dirty="0">
                <a:latin typeface="Times New Roman" pitchFamily="18" charset="0"/>
                <a:cs typeface="Times New Roman" pitchFamily="18" charset="0"/>
              </a:rPr>
              <a:t>noise</a:t>
            </a:r>
            <a:r>
              <a:rPr lang="en-US" altLang="ja-JP" dirty="0" smtClean="0">
                <a:latin typeface="Times New Roman" pitchFamily="18" charset="0"/>
                <a:cs typeface="Times New Roman" pitchFamily="18" charset="0"/>
              </a:rPr>
              <a:t>:</a:t>
            </a:r>
            <a:endParaRPr lang="en-US" altLang="ja-JP" dirty="0">
              <a:latin typeface="Times New Roman" pitchFamily="18" charset="0"/>
              <a:cs typeface="Times New Roman" pitchFamily="18" charset="0"/>
            </a:endParaRPr>
          </a:p>
        </p:txBody>
      </p:sp>
      <p:graphicFrame>
        <p:nvGraphicFramePr>
          <p:cNvPr id="21" name="Object 15"/>
          <p:cNvGraphicFramePr>
            <a:graphicFrameLocks noChangeAspect="1"/>
          </p:cNvGraphicFramePr>
          <p:nvPr>
            <p:extLst>
              <p:ext uri="{D42A27DB-BD31-4B8C-83A1-F6EECF244321}">
                <p14:modId xmlns:p14="http://schemas.microsoft.com/office/powerpoint/2010/main" val="2965069908"/>
              </p:ext>
            </p:extLst>
          </p:nvPr>
        </p:nvGraphicFramePr>
        <p:xfrm>
          <a:off x="1640347" y="764704"/>
          <a:ext cx="195263" cy="165100"/>
        </p:xfrm>
        <a:graphic>
          <a:graphicData uri="http://schemas.openxmlformats.org/presentationml/2006/ole">
            <mc:AlternateContent xmlns:mc="http://schemas.openxmlformats.org/markup-compatibility/2006">
              <mc:Choice xmlns:v="urn:schemas-microsoft-com:vml" Requires="v">
                <p:oleObj spid="_x0000_s81025" name="数式" r:id="rId12" imgW="241300" imgH="203200" progId="Equation.3">
                  <p:embed/>
                </p:oleObj>
              </mc:Choice>
              <mc:Fallback>
                <p:oleObj name="数式" r:id="rId12" imgW="241300" imgH="203200" progId="Equation.3">
                  <p:embed/>
                  <p:pic>
                    <p:nvPicPr>
                      <p:cNvPr id="0" name=""/>
                      <p:cNvPicPr>
                        <a:picLocks noChangeAspect="1" noChangeArrowheads="1"/>
                      </p:cNvPicPr>
                      <p:nvPr/>
                    </p:nvPicPr>
                    <p:blipFill>
                      <a:blip r:embed="rId13"/>
                      <a:srcRect/>
                      <a:stretch>
                        <a:fillRect/>
                      </a:stretch>
                    </p:blipFill>
                    <p:spPr bwMode="auto">
                      <a:xfrm>
                        <a:off x="1640347" y="764704"/>
                        <a:ext cx="195263" cy="165100"/>
                      </a:xfrm>
                      <a:prstGeom prst="rect">
                        <a:avLst/>
                      </a:prstGeom>
                      <a:solidFill>
                        <a:srgbClr val="FFCC99"/>
                      </a:solidFill>
                      <a:ln>
                        <a:noFill/>
                      </a:ln>
                      <a:effectLst/>
                    </p:spPr>
                  </p:pic>
                </p:oleObj>
              </mc:Fallback>
            </mc:AlternateContent>
          </a:graphicData>
        </a:graphic>
      </p:graphicFrame>
      <p:graphicFrame>
        <p:nvGraphicFramePr>
          <p:cNvPr id="22" name="Object 16"/>
          <p:cNvGraphicFramePr>
            <a:graphicFrameLocks noChangeAspect="1"/>
          </p:cNvGraphicFramePr>
          <p:nvPr>
            <p:extLst>
              <p:ext uri="{D42A27DB-BD31-4B8C-83A1-F6EECF244321}">
                <p14:modId xmlns:p14="http://schemas.microsoft.com/office/powerpoint/2010/main" val="2402162932"/>
              </p:ext>
            </p:extLst>
          </p:nvPr>
        </p:nvGraphicFramePr>
        <p:xfrm>
          <a:off x="1640347" y="1556792"/>
          <a:ext cx="185738" cy="173037"/>
        </p:xfrm>
        <a:graphic>
          <a:graphicData uri="http://schemas.openxmlformats.org/presentationml/2006/ole">
            <mc:AlternateContent xmlns:mc="http://schemas.openxmlformats.org/markup-compatibility/2006">
              <mc:Choice xmlns:v="urn:schemas-microsoft-com:vml" Requires="v">
                <p:oleObj spid="_x0000_s81026" name="数式" r:id="rId14" imgW="228600" imgH="215900" progId="Equation.3">
                  <p:embed/>
                </p:oleObj>
              </mc:Choice>
              <mc:Fallback>
                <p:oleObj name="数式" r:id="rId14" imgW="228600" imgH="215900" progId="Equation.3">
                  <p:embed/>
                  <p:pic>
                    <p:nvPicPr>
                      <p:cNvPr id="0" name=""/>
                      <p:cNvPicPr>
                        <a:picLocks noChangeAspect="1" noChangeArrowheads="1"/>
                      </p:cNvPicPr>
                      <p:nvPr/>
                    </p:nvPicPr>
                    <p:blipFill>
                      <a:blip r:embed="rId15"/>
                      <a:srcRect/>
                      <a:stretch>
                        <a:fillRect/>
                      </a:stretch>
                    </p:blipFill>
                    <p:spPr bwMode="auto">
                      <a:xfrm>
                        <a:off x="1640347" y="1556792"/>
                        <a:ext cx="185738" cy="173037"/>
                      </a:xfrm>
                      <a:prstGeom prst="rect">
                        <a:avLst/>
                      </a:prstGeom>
                      <a:solidFill>
                        <a:srgbClr val="FFFF99"/>
                      </a:solidFill>
                      <a:ln>
                        <a:noFill/>
                      </a:ln>
                      <a:effectLst/>
                    </p:spPr>
                  </p:pic>
                </p:oleObj>
              </mc:Fallback>
            </mc:AlternateContent>
          </a:graphicData>
        </a:graphic>
      </p:graphicFrame>
      <p:graphicFrame>
        <p:nvGraphicFramePr>
          <p:cNvPr id="23" name="Object 15"/>
          <p:cNvGraphicFramePr>
            <a:graphicFrameLocks noChangeAspect="1"/>
          </p:cNvGraphicFramePr>
          <p:nvPr>
            <p:extLst>
              <p:ext uri="{D42A27DB-BD31-4B8C-83A1-F6EECF244321}">
                <p14:modId xmlns:p14="http://schemas.microsoft.com/office/powerpoint/2010/main" val="1031196304"/>
              </p:ext>
            </p:extLst>
          </p:nvPr>
        </p:nvGraphicFramePr>
        <p:xfrm>
          <a:off x="1115616" y="5352132"/>
          <a:ext cx="195263" cy="165100"/>
        </p:xfrm>
        <a:graphic>
          <a:graphicData uri="http://schemas.openxmlformats.org/presentationml/2006/ole">
            <mc:AlternateContent xmlns:mc="http://schemas.openxmlformats.org/markup-compatibility/2006">
              <mc:Choice xmlns:v="urn:schemas-microsoft-com:vml" Requires="v">
                <p:oleObj spid="_x0000_s81027" name="数式" r:id="rId16" imgW="241300" imgH="203200" progId="Equation.3">
                  <p:embed/>
                </p:oleObj>
              </mc:Choice>
              <mc:Fallback>
                <p:oleObj name="数式" r:id="rId16" imgW="241300" imgH="203200" progId="Equation.3">
                  <p:embed/>
                  <p:pic>
                    <p:nvPicPr>
                      <p:cNvPr id="0" name=""/>
                      <p:cNvPicPr>
                        <a:picLocks noChangeAspect="1" noChangeArrowheads="1"/>
                      </p:cNvPicPr>
                      <p:nvPr/>
                    </p:nvPicPr>
                    <p:blipFill>
                      <a:blip r:embed="rId17"/>
                      <a:srcRect/>
                      <a:stretch>
                        <a:fillRect/>
                      </a:stretch>
                    </p:blipFill>
                    <p:spPr bwMode="auto">
                      <a:xfrm>
                        <a:off x="1115616" y="5352132"/>
                        <a:ext cx="195263" cy="165100"/>
                      </a:xfrm>
                      <a:prstGeom prst="rect">
                        <a:avLst/>
                      </a:prstGeom>
                      <a:solidFill>
                        <a:srgbClr val="FFCC99"/>
                      </a:solidFill>
                      <a:ln>
                        <a:noFill/>
                      </a:ln>
                      <a:effectLst/>
                    </p:spPr>
                  </p:pic>
                </p:oleObj>
              </mc:Fallback>
            </mc:AlternateContent>
          </a:graphicData>
        </a:graphic>
      </p:graphicFrame>
      <p:graphicFrame>
        <p:nvGraphicFramePr>
          <p:cNvPr id="24" name="Object 16"/>
          <p:cNvGraphicFramePr>
            <a:graphicFrameLocks noChangeAspect="1"/>
          </p:cNvGraphicFramePr>
          <p:nvPr>
            <p:extLst>
              <p:ext uri="{D42A27DB-BD31-4B8C-83A1-F6EECF244321}">
                <p14:modId xmlns:p14="http://schemas.microsoft.com/office/powerpoint/2010/main" val="1581864150"/>
              </p:ext>
            </p:extLst>
          </p:nvPr>
        </p:nvGraphicFramePr>
        <p:xfrm>
          <a:off x="1187624" y="4365104"/>
          <a:ext cx="185738" cy="173037"/>
        </p:xfrm>
        <a:graphic>
          <a:graphicData uri="http://schemas.openxmlformats.org/presentationml/2006/ole">
            <mc:AlternateContent xmlns:mc="http://schemas.openxmlformats.org/markup-compatibility/2006">
              <mc:Choice xmlns:v="urn:schemas-microsoft-com:vml" Requires="v">
                <p:oleObj spid="_x0000_s81028" name="数式" r:id="rId18" imgW="228600" imgH="215900" progId="Equation.3">
                  <p:embed/>
                </p:oleObj>
              </mc:Choice>
              <mc:Fallback>
                <p:oleObj name="数式" r:id="rId18" imgW="228600" imgH="215900" progId="Equation.3">
                  <p:embed/>
                  <p:pic>
                    <p:nvPicPr>
                      <p:cNvPr id="0" name=""/>
                      <p:cNvPicPr>
                        <a:picLocks noChangeAspect="1" noChangeArrowheads="1"/>
                      </p:cNvPicPr>
                      <p:nvPr/>
                    </p:nvPicPr>
                    <p:blipFill>
                      <a:blip r:embed="rId15"/>
                      <a:srcRect/>
                      <a:stretch>
                        <a:fillRect/>
                      </a:stretch>
                    </p:blipFill>
                    <p:spPr bwMode="auto">
                      <a:xfrm>
                        <a:off x="1187624" y="4365104"/>
                        <a:ext cx="185738" cy="173037"/>
                      </a:xfrm>
                      <a:prstGeom prst="rect">
                        <a:avLst/>
                      </a:prstGeom>
                      <a:solidFill>
                        <a:srgbClr val="FFFF99"/>
                      </a:solidFill>
                      <a:ln>
                        <a:noFill/>
                      </a:ln>
                      <a:effectLst/>
                    </p:spPr>
                  </p:pic>
                </p:oleObj>
              </mc:Fallback>
            </mc:AlternateContent>
          </a:graphicData>
        </a:graphic>
      </p:graphicFrame>
      <p:graphicFrame>
        <p:nvGraphicFramePr>
          <p:cNvPr id="25" name="Object 5"/>
          <p:cNvGraphicFramePr>
            <a:graphicFrameLocks noChangeAspect="1"/>
          </p:cNvGraphicFramePr>
          <p:nvPr>
            <p:extLst>
              <p:ext uri="{D42A27DB-BD31-4B8C-83A1-F6EECF244321}">
                <p14:modId xmlns:p14="http://schemas.microsoft.com/office/powerpoint/2010/main" val="2123417067"/>
              </p:ext>
            </p:extLst>
          </p:nvPr>
        </p:nvGraphicFramePr>
        <p:xfrm>
          <a:off x="1545196" y="2276475"/>
          <a:ext cx="609600" cy="349250"/>
        </p:xfrm>
        <a:graphic>
          <a:graphicData uri="http://schemas.openxmlformats.org/presentationml/2006/ole">
            <mc:AlternateContent xmlns:mc="http://schemas.openxmlformats.org/markup-compatibility/2006">
              <mc:Choice xmlns:v="urn:schemas-microsoft-com:vml" Requires="v">
                <p:oleObj spid="_x0000_s81029" name="数式" r:id="rId19" imgW="685800" imgH="393700" progId="Equation.3">
                  <p:embed/>
                </p:oleObj>
              </mc:Choice>
              <mc:Fallback>
                <p:oleObj name="数式" r:id="rId19" imgW="685800" imgH="393700" progId="Equation.3">
                  <p:embed/>
                  <p:pic>
                    <p:nvPicPr>
                      <p:cNvPr id="0" name=""/>
                      <p:cNvPicPr>
                        <a:picLocks noChangeAspect="1" noChangeArrowheads="1"/>
                      </p:cNvPicPr>
                      <p:nvPr/>
                    </p:nvPicPr>
                    <p:blipFill>
                      <a:blip r:embed="rId20"/>
                      <a:srcRect/>
                      <a:stretch>
                        <a:fillRect/>
                      </a:stretch>
                    </p:blipFill>
                    <p:spPr bwMode="auto">
                      <a:xfrm>
                        <a:off x="1545196" y="2276475"/>
                        <a:ext cx="609600" cy="349250"/>
                      </a:xfrm>
                      <a:prstGeom prst="rect">
                        <a:avLst/>
                      </a:prstGeom>
                      <a:noFill/>
                      <a:ln>
                        <a:noFill/>
                      </a:ln>
                      <a:effectLst/>
                    </p:spPr>
                  </p:pic>
                </p:oleObj>
              </mc:Fallback>
            </mc:AlternateContent>
          </a:graphicData>
        </a:graphic>
      </p:graphicFrame>
      <p:graphicFrame>
        <p:nvGraphicFramePr>
          <p:cNvPr id="29" name="Object 5"/>
          <p:cNvGraphicFramePr>
            <a:graphicFrameLocks noChangeAspect="1"/>
          </p:cNvGraphicFramePr>
          <p:nvPr>
            <p:extLst>
              <p:ext uri="{D42A27DB-BD31-4B8C-83A1-F6EECF244321}">
                <p14:modId xmlns:p14="http://schemas.microsoft.com/office/powerpoint/2010/main" val="2902178372"/>
              </p:ext>
            </p:extLst>
          </p:nvPr>
        </p:nvGraphicFramePr>
        <p:xfrm>
          <a:off x="1331640" y="6165304"/>
          <a:ext cx="993775" cy="349250"/>
        </p:xfrm>
        <a:graphic>
          <a:graphicData uri="http://schemas.openxmlformats.org/presentationml/2006/ole">
            <mc:AlternateContent xmlns:mc="http://schemas.openxmlformats.org/markup-compatibility/2006">
              <mc:Choice xmlns:v="urn:schemas-microsoft-com:vml" Requires="v">
                <p:oleObj spid="_x0000_s81030" name="数式" r:id="rId21" imgW="1117600" imgH="393700" progId="Equation.3">
                  <p:embed/>
                </p:oleObj>
              </mc:Choice>
              <mc:Fallback>
                <p:oleObj name="数式" r:id="rId21" imgW="1117600" imgH="393700" progId="Equation.3">
                  <p:embed/>
                  <p:pic>
                    <p:nvPicPr>
                      <p:cNvPr id="0" name=""/>
                      <p:cNvPicPr>
                        <a:picLocks noChangeAspect="1" noChangeArrowheads="1"/>
                      </p:cNvPicPr>
                      <p:nvPr/>
                    </p:nvPicPr>
                    <p:blipFill>
                      <a:blip r:embed="rId22"/>
                      <a:srcRect/>
                      <a:stretch>
                        <a:fillRect/>
                      </a:stretch>
                    </p:blipFill>
                    <p:spPr bwMode="auto">
                      <a:xfrm>
                        <a:off x="1331640" y="6165304"/>
                        <a:ext cx="993775" cy="349250"/>
                      </a:xfrm>
                      <a:prstGeom prst="rect">
                        <a:avLst/>
                      </a:prstGeom>
                      <a:noFill/>
                      <a:ln>
                        <a:noFill/>
                      </a:ln>
                      <a:effectLst/>
                    </p:spPr>
                  </p:pic>
                </p:oleObj>
              </mc:Fallback>
            </mc:AlternateContent>
          </a:graphicData>
        </a:graphic>
      </p:graphicFrame>
      <p:graphicFrame>
        <p:nvGraphicFramePr>
          <p:cNvPr id="30" name="Object 5"/>
          <p:cNvGraphicFramePr>
            <a:graphicFrameLocks noChangeAspect="1"/>
          </p:cNvGraphicFramePr>
          <p:nvPr>
            <p:extLst>
              <p:ext uri="{D42A27DB-BD31-4B8C-83A1-F6EECF244321}">
                <p14:modId xmlns:p14="http://schemas.microsoft.com/office/powerpoint/2010/main" val="2272886191"/>
              </p:ext>
            </p:extLst>
          </p:nvPr>
        </p:nvGraphicFramePr>
        <p:xfrm>
          <a:off x="4300538" y="6165850"/>
          <a:ext cx="1106487" cy="349250"/>
        </p:xfrm>
        <a:graphic>
          <a:graphicData uri="http://schemas.openxmlformats.org/presentationml/2006/ole">
            <mc:AlternateContent xmlns:mc="http://schemas.openxmlformats.org/markup-compatibility/2006">
              <mc:Choice xmlns:v="urn:schemas-microsoft-com:vml" Requires="v">
                <p:oleObj spid="_x0000_s81031" name="数式" r:id="rId23" imgW="1244600" imgH="393700" progId="Equation.3">
                  <p:embed/>
                </p:oleObj>
              </mc:Choice>
              <mc:Fallback>
                <p:oleObj name="数式" r:id="rId23" imgW="1244600" imgH="393700" progId="Equation.3">
                  <p:embed/>
                  <p:pic>
                    <p:nvPicPr>
                      <p:cNvPr id="0" name=""/>
                      <p:cNvPicPr>
                        <a:picLocks noChangeAspect="1" noChangeArrowheads="1"/>
                      </p:cNvPicPr>
                      <p:nvPr/>
                    </p:nvPicPr>
                    <p:blipFill>
                      <a:blip r:embed="rId24"/>
                      <a:srcRect/>
                      <a:stretch>
                        <a:fillRect/>
                      </a:stretch>
                    </p:blipFill>
                    <p:spPr bwMode="auto">
                      <a:xfrm>
                        <a:off x="4300538" y="6165850"/>
                        <a:ext cx="1106487" cy="349250"/>
                      </a:xfrm>
                      <a:prstGeom prst="rect">
                        <a:avLst/>
                      </a:prstGeom>
                      <a:noFill/>
                      <a:ln>
                        <a:noFill/>
                      </a:ln>
                      <a:effectLst/>
                    </p:spPr>
                  </p:pic>
                </p:oleObj>
              </mc:Fallback>
            </mc:AlternateContent>
          </a:graphicData>
        </a:graphic>
      </p:graphicFrame>
      <p:graphicFrame>
        <p:nvGraphicFramePr>
          <p:cNvPr id="31" name="Object 5"/>
          <p:cNvGraphicFramePr>
            <a:graphicFrameLocks noChangeAspect="1"/>
          </p:cNvGraphicFramePr>
          <p:nvPr>
            <p:extLst>
              <p:ext uri="{D42A27DB-BD31-4B8C-83A1-F6EECF244321}">
                <p14:modId xmlns:p14="http://schemas.microsoft.com/office/powerpoint/2010/main" val="2959735665"/>
              </p:ext>
            </p:extLst>
          </p:nvPr>
        </p:nvGraphicFramePr>
        <p:xfrm>
          <a:off x="7369175" y="6165850"/>
          <a:ext cx="1016000" cy="349250"/>
        </p:xfrm>
        <a:graphic>
          <a:graphicData uri="http://schemas.openxmlformats.org/presentationml/2006/ole">
            <mc:AlternateContent xmlns:mc="http://schemas.openxmlformats.org/markup-compatibility/2006">
              <mc:Choice xmlns:v="urn:schemas-microsoft-com:vml" Requires="v">
                <p:oleObj spid="_x0000_s81032" name="数式" r:id="rId25" imgW="1143000" imgH="393700" progId="Equation.3">
                  <p:embed/>
                </p:oleObj>
              </mc:Choice>
              <mc:Fallback>
                <p:oleObj name="数式" r:id="rId25" imgW="1143000" imgH="393700" progId="Equation.3">
                  <p:embed/>
                  <p:pic>
                    <p:nvPicPr>
                      <p:cNvPr id="0" name=""/>
                      <p:cNvPicPr>
                        <a:picLocks noChangeAspect="1" noChangeArrowheads="1"/>
                      </p:cNvPicPr>
                      <p:nvPr/>
                    </p:nvPicPr>
                    <p:blipFill>
                      <a:blip r:embed="rId26"/>
                      <a:srcRect/>
                      <a:stretch>
                        <a:fillRect/>
                      </a:stretch>
                    </p:blipFill>
                    <p:spPr bwMode="auto">
                      <a:xfrm>
                        <a:off x="7369175" y="6165850"/>
                        <a:ext cx="1016000" cy="349250"/>
                      </a:xfrm>
                      <a:prstGeom prst="rect">
                        <a:avLst/>
                      </a:prstGeom>
                      <a:noFill/>
                      <a:ln>
                        <a:noFill/>
                      </a:ln>
                      <a:effectLst/>
                    </p:spPr>
                  </p:pic>
                </p:oleObj>
              </mc:Fallback>
            </mc:AlternateContent>
          </a:graphicData>
        </a:graphic>
      </p:graphicFrame>
      <p:sp>
        <p:nvSpPr>
          <p:cNvPr id="4" name="正方形/長方形 3"/>
          <p:cNvSpPr/>
          <p:nvPr/>
        </p:nvSpPr>
        <p:spPr>
          <a:xfrm>
            <a:off x="1763688" y="5877272"/>
            <a:ext cx="144016" cy="20796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bg1"/>
              </a:solidFill>
            </a:endParaRPr>
          </a:p>
        </p:txBody>
      </p:sp>
      <p:graphicFrame>
        <p:nvGraphicFramePr>
          <p:cNvPr id="32" name="Object 5"/>
          <p:cNvGraphicFramePr>
            <a:graphicFrameLocks noChangeAspect="1"/>
          </p:cNvGraphicFramePr>
          <p:nvPr>
            <p:extLst>
              <p:ext uri="{D42A27DB-BD31-4B8C-83A1-F6EECF244321}">
                <p14:modId xmlns:p14="http://schemas.microsoft.com/office/powerpoint/2010/main" val="3858898650"/>
              </p:ext>
            </p:extLst>
          </p:nvPr>
        </p:nvGraphicFramePr>
        <p:xfrm>
          <a:off x="1438697" y="5934546"/>
          <a:ext cx="180975" cy="158750"/>
        </p:xfrm>
        <a:graphic>
          <a:graphicData uri="http://schemas.openxmlformats.org/presentationml/2006/ole">
            <mc:AlternateContent xmlns:mc="http://schemas.openxmlformats.org/markup-compatibility/2006">
              <mc:Choice xmlns:v="urn:schemas-microsoft-com:vml" Requires="v">
                <p:oleObj spid="_x0000_s81033" name="数式" r:id="rId27" imgW="203200" imgH="177800" progId="Equation.3">
                  <p:embed/>
                </p:oleObj>
              </mc:Choice>
              <mc:Fallback>
                <p:oleObj name="数式" r:id="rId27" imgW="203200" imgH="177800" progId="Equation.3">
                  <p:embed/>
                  <p:pic>
                    <p:nvPicPr>
                      <p:cNvPr id="0" name=""/>
                      <p:cNvPicPr>
                        <a:picLocks noChangeAspect="1" noChangeArrowheads="1"/>
                      </p:cNvPicPr>
                      <p:nvPr/>
                    </p:nvPicPr>
                    <p:blipFill>
                      <a:blip r:embed="rId28"/>
                      <a:srcRect/>
                      <a:stretch>
                        <a:fillRect/>
                      </a:stretch>
                    </p:blipFill>
                    <p:spPr bwMode="auto">
                      <a:xfrm>
                        <a:off x="1438697" y="5934546"/>
                        <a:ext cx="180975" cy="158750"/>
                      </a:xfrm>
                      <a:prstGeom prst="rect">
                        <a:avLst/>
                      </a:prstGeom>
                      <a:noFill/>
                      <a:ln>
                        <a:noFill/>
                      </a:ln>
                      <a:effectLst/>
                    </p:spPr>
                  </p:pic>
                </p:oleObj>
              </mc:Fallback>
            </mc:AlternateContent>
          </a:graphicData>
        </a:graphic>
      </p:graphicFrame>
      <p:sp>
        <p:nvSpPr>
          <p:cNvPr id="34" name="正方形/長方形 33"/>
          <p:cNvSpPr/>
          <p:nvPr/>
        </p:nvSpPr>
        <p:spPr>
          <a:xfrm>
            <a:off x="4716016" y="5913710"/>
            <a:ext cx="144016" cy="17958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bg1"/>
              </a:solidFill>
            </a:endParaRPr>
          </a:p>
        </p:txBody>
      </p:sp>
      <p:graphicFrame>
        <p:nvGraphicFramePr>
          <p:cNvPr id="33" name="Object 5"/>
          <p:cNvGraphicFramePr>
            <a:graphicFrameLocks noChangeAspect="1"/>
          </p:cNvGraphicFramePr>
          <p:nvPr>
            <p:extLst>
              <p:ext uri="{D42A27DB-BD31-4B8C-83A1-F6EECF244321}">
                <p14:modId xmlns:p14="http://schemas.microsoft.com/office/powerpoint/2010/main" val="3536097344"/>
              </p:ext>
            </p:extLst>
          </p:nvPr>
        </p:nvGraphicFramePr>
        <p:xfrm>
          <a:off x="4427984" y="5877272"/>
          <a:ext cx="157163" cy="158750"/>
        </p:xfrm>
        <a:graphic>
          <a:graphicData uri="http://schemas.openxmlformats.org/presentationml/2006/ole">
            <mc:AlternateContent xmlns:mc="http://schemas.openxmlformats.org/markup-compatibility/2006">
              <mc:Choice xmlns:v="urn:schemas-microsoft-com:vml" Requires="v">
                <p:oleObj spid="_x0000_s81034" name="数式" r:id="rId29" imgW="177800" imgH="177800" progId="Equation.3">
                  <p:embed/>
                </p:oleObj>
              </mc:Choice>
              <mc:Fallback>
                <p:oleObj name="数式" r:id="rId29" imgW="177800" imgH="177800" progId="Equation.3">
                  <p:embed/>
                  <p:pic>
                    <p:nvPicPr>
                      <p:cNvPr id="0" name=""/>
                      <p:cNvPicPr>
                        <a:picLocks noChangeAspect="1" noChangeArrowheads="1"/>
                      </p:cNvPicPr>
                      <p:nvPr/>
                    </p:nvPicPr>
                    <p:blipFill>
                      <a:blip r:embed="rId30"/>
                      <a:srcRect/>
                      <a:stretch>
                        <a:fillRect/>
                      </a:stretch>
                    </p:blipFill>
                    <p:spPr bwMode="auto">
                      <a:xfrm>
                        <a:off x="4427984" y="5877272"/>
                        <a:ext cx="157163" cy="158750"/>
                      </a:xfrm>
                      <a:prstGeom prst="rect">
                        <a:avLst/>
                      </a:prstGeom>
                      <a:noFill/>
                      <a:ln>
                        <a:noFill/>
                      </a:ln>
                      <a:effectLst/>
                    </p:spPr>
                  </p:pic>
                </p:oleObj>
              </mc:Fallback>
            </mc:AlternateContent>
          </a:graphicData>
        </a:graphic>
      </p:graphicFrame>
      <p:sp>
        <p:nvSpPr>
          <p:cNvPr id="36" name="正方形/長方形 35"/>
          <p:cNvSpPr/>
          <p:nvPr/>
        </p:nvSpPr>
        <p:spPr>
          <a:xfrm>
            <a:off x="7777311" y="5949280"/>
            <a:ext cx="144016" cy="14401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bg1"/>
              </a:solidFill>
            </a:endParaRPr>
          </a:p>
        </p:txBody>
      </p:sp>
      <p:graphicFrame>
        <p:nvGraphicFramePr>
          <p:cNvPr id="37" name="Object 5"/>
          <p:cNvGraphicFramePr>
            <a:graphicFrameLocks noChangeAspect="1"/>
          </p:cNvGraphicFramePr>
          <p:nvPr>
            <p:extLst>
              <p:ext uri="{D42A27DB-BD31-4B8C-83A1-F6EECF244321}">
                <p14:modId xmlns:p14="http://schemas.microsoft.com/office/powerpoint/2010/main" val="2440721484"/>
              </p:ext>
            </p:extLst>
          </p:nvPr>
        </p:nvGraphicFramePr>
        <p:xfrm>
          <a:off x="7524328" y="5929313"/>
          <a:ext cx="157162" cy="169862"/>
        </p:xfrm>
        <a:graphic>
          <a:graphicData uri="http://schemas.openxmlformats.org/presentationml/2006/ole">
            <mc:AlternateContent xmlns:mc="http://schemas.openxmlformats.org/markup-compatibility/2006">
              <mc:Choice xmlns:v="urn:schemas-microsoft-com:vml" Requires="v">
                <p:oleObj spid="_x0000_s81035" name="数式" r:id="rId31" imgW="177800" imgH="190500" progId="Equation.3">
                  <p:embed/>
                </p:oleObj>
              </mc:Choice>
              <mc:Fallback>
                <p:oleObj name="数式" r:id="rId31" imgW="177800" imgH="190500" progId="Equation.3">
                  <p:embed/>
                  <p:pic>
                    <p:nvPicPr>
                      <p:cNvPr id="0" name=""/>
                      <p:cNvPicPr>
                        <a:picLocks noChangeAspect="1" noChangeArrowheads="1"/>
                      </p:cNvPicPr>
                      <p:nvPr/>
                    </p:nvPicPr>
                    <p:blipFill>
                      <a:blip r:embed="rId32"/>
                      <a:srcRect/>
                      <a:stretch>
                        <a:fillRect/>
                      </a:stretch>
                    </p:blipFill>
                    <p:spPr bwMode="auto">
                      <a:xfrm>
                        <a:off x="7524328" y="5929313"/>
                        <a:ext cx="157162" cy="169862"/>
                      </a:xfrm>
                      <a:prstGeom prst="rect">
                        <a:avLst/>
                      </a:prstGeom>
                      <a:noFill/>
                      <a:ln>
                        <a:noFill/>
                      </a:ln>
                      <a:effec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457200" y="274638"/>
            <a:ext cx="8229600" cy="562074"/>
          </a:xfrm>
          <a:prstGeom prst="rect">
            <a:avLst/>
          </a:prstGeom>
        </p:spPr>
        <p:txBody>
          <a:bodyPr/>
          <a:lstStyle/>
          <a:p>
            <a:pPr lvl="0">
              <a:spcBef>
                <a:spcPct val="0"/>
              </a:spcBef>
              <a:defRPr/>
            </a:pPr>
            <a:r>
              <a:rPr lang="en-US" sz="2800" noProof="0" dirty="0" smtClean="0">
                <a:solidFill>
                  <a:srgbClr val="002060"/>
                </a:solidFill>
                <a:latin typeface="Times New Roman"/>
                <a:cs typeface="Times New Roman"/>
              </a:rPr>
              <a:t>Collaborators</a:t>
            </a:r>
            <a:endParaRPr kumimoji="0" lang="en-IN" sz="3000" b="0" i="0" u="none" strike="noStrike" kern="1200" cap="small" spc="0" normalizeH="0" baseline="0" noProof="0" dirty="0">
              <a:ln>
                <a:noFill/>
              </a:ln>
              <a:solidFill>
                <a:srgbClr val="002060"/>
              </a:solidFill>
              <a:effectLst/>
              <a:uLnTx/>
              <a:uFillTx/>
              <a:latin typeface="Times New Roman"/>
              <a:ea typeface="+mj-ea"/>
              <a:cs typeface="Times New Roman"/>
            </a:endParaRPr>
          </a:p>
        </p:txBody>
      </p:sp>
      <p:sp>
        <p:nvSpPr>
          <p:cNvPr id="10" name="TextBox 9"/>
          <p:cNvSpPr txBox="1"/>
          <p:nvPr/>
        </p:nvSpPr>
        <p:spPr>
          <a:xfrm>
            <a:off x="395536" y="1052736"/>
            <a:ext cx="6768752" cy="1815882"/>
          </a:xfrm>
          <a:prstGeom prst="rect">
            <a:avLst/>
          </a:prstGeom>
          <a:noFill/>
        </p:spPr>
        <p:txBody>
          <a:bodyPr wrap="square" rtlCol="0">
            <a:spAutoFit/>
          </a:bodyPr>
          <a:lstStyle/>
          <a:p>
            <a:r>
              <a:rPr lang="en-US" sz="2800" dirty="0" smtClean="0">
                <a:latin typeface="Times New Roman"/>
                <a:cs typeface="Times New Roman"/>
              </a:rPr>
              <a:t>Prof. </a:t>
            </a:r>
            <a:r>
              <a:rPr lang="en-US" sz="2800" dirty="0" err="1" smtClean="0">
                <a:latin typeface="Times New Roman"/>
                <a:cs typeface="Times New Roman"/>
              </a:rPr>
              <a:t>Anirban</a:t>
            </a:r>
            <a:r>
              <a:rPr lang="en-US" sz="2800" dirty="0" smtClean="0">
                <a:latin typeface="Times New Roman"/>
                <a:cs typeface="Times New Roman"/>
              </a:rPr>
              <a:t> </a:t>
            </a:r>
            <a:r>
              <a:rPr lang="en-US" sz="2800" dirty="0" err="1" smtClean="0">
                <a:latin typeface="Times New Roman"/>
                <a:cs typeface="Times New Roman"/>
              </a:rPr>
              <a:t>Pathak</a:t>
            </a:r>
            <a:endParaRPr lang="en-US" sz="2800" dirty="0" smtClean="0">
              <a:latin typeface="Times New Roman"/>
              <a:cs typeface="Times New Roman"/>
            </a:endParaRPr>
          </a:p>
          <a:p>
            <a:r>
              <a:rPr lang="en-US" altLang="ja-JP" sz="2800" dirty="0" smtClean="0">
                <a:latin typeface="Times New Roman"/>
                <a:cs typeface="Times New Roman"/>
              </a:rPr>
              <a:t>Mr. Kishore </a:t>
            </a:r>
            <a:r>
              <a:rPr lang="en-US" altLang="ja-JP" sz="2800" dirty="0" err="1">
                <a:latin typeface="Times New Roman"/>
                <a:cs typeface="Times New Roman"/>
              </a:rPr>
              <a:t>Thapliyal</a:t>
            </a:r>
            <a:endParaRPr lang="en-US" altLang="ja-JP" sz="2800" dirty="0">
              <a:latin typeface="Times New Roman"/>
              <a:cs typeface="Times New Roman"/>
            </a:endParaRPr>
          </a:p>
          <a:p>
            <a:endParaRPr lang="en-US" sz="2800" dirty="0" smtClean="0">
              <a:latin typeface="Times New Roman"/>
              <a:cs typeface="Times New Roman"/>
            </a:endParaRPr>
          </a:p>
          <a:p>
            <a:endParaRPr lang="en-IN" sz="2800" dirty="0">
              <a:latin typeface="Times New Roman"/>
              <a:cs typeface="Times New Roman"/>
            </a:endParaRPr>
          </a:p>
        </p:txBody>
      </p:sp>
      <p:sp>
        <p:nvSpPr>
          <p:cNvPr id="14" name="Title 2"/>
          <p:cNvSpPr txBox="1">
            <a:spLocks/>
          </p:cNvSpPr>
          <p:nvPr/>
        </p:nvSpPr>
        <p:spPr>
          <a:xfrm>
            <a:off x="395536" y="3140968"/>
            <a:ext cx="8229600" cy="1143000"/>
          </a:xfrm>
          <a:prstGeom prst="rect">
            <a:avLst/>
          </a:prstGeom>
        </p:spPr>
        <p:txBody>
          <a:bodyPr/>
          <a:lstStyle/>
          <a:p>
            <a:pPr lvl="0">
              <a:spcBef>
                <a:spcPct val="0"/>
              </a:spcBef>
              <a:defRPr/>
            </a:pPr>
            <a:r>
              <a:rPr lang="en-US" sz="2800" noProof="0" dirty="0" smtClean="0">
                <a:solidFill>
                  <a:srgbClr val="002060"/>
                </a:solidFill>
                <a:latin typeface="Times New Roman"/>
                <a:cs typeface="Times New Roman"/>
              </a:rPr>
              <a:t>Acknowledgements</a:t>
            </a:r>
          </a:p>
          <a:p>
            <a:pPr>
              <a:spcBef>
                <a:spcPct val="0"/>
              </a:spcBef>
              <a:defRPr/>
            </a:pPr>
            <a:r>
              <a:rPr lang="en-US" altLang="ja-JP" sz="2800" dirty="0">
                <a:latin typeface="Times New Roman"/>
                <a:cs typeface="Times New Roman"/>
              </a:rPr>
              <a:t>CS thanks Japan Society for the Promotion of Science (JSPS), Grant-in-Aid for JSPS Fellows no. 15F15015. </a:t>
            </a:r>
          </a:p>
          <a:p>
            <a:pPr lvl="0">
              <a:spcBef>
                <a:spcPct val="0"/>
              </a:spcBef>
              <a:defRPr/>
            </a:pPr>
            <a:endParaRPr lang="en-US" sz="2800" noProof="0" dirty="0" smtClean="0">
              <a:solidFill>
                <a:srgbClr val="002060"/>
              </a:solidFill>
              <a:latin typeface="Times New Roman"/>
              <a:cs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996952"/>
            <a:ext cx="7772400" cy="720080"/>
          </a:xfrm>
        </p:spPr>
        <p:txBody>
          <a:bodyPr>
            <a:normAutofit/>
          </a:bodyPr>
          <a:lstStyle/>
          <a:p>
            <a:pPr algn="ctr"/>
            <a:r>
              <a:rPr lang="en-US" sz="3200" dirty="0" smtClean="0">
                <a:solidFill>
                  <a:srgbClr val="002060"/>
                </a:solidFill>
                <a:latin typeface="Times New Roman" pitchFamily="18" charset="0"/>
                <a:cs typeface="Times New Roman" pitchFamily="18" charset="0"/>
              </a:rPr>
              <a:t>Thank you!</a:t>
            </a:r>
            <a:endParaRPr lang="en-IN" sz="3200" dirty="0">
              <a:solidFill>
                <a:srgbClr val="002060"/>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bhmpics.com/download/beauty_girl_cartoon-norm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93" y="2143110"/>
            <a:ext cx="1468064" cy="204311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imagesgallerys.com/wp-content/uploads/cartoon-caricatures-20150424060207-5539dc5fec33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40241" y="1457328"/>
            <a:ext cx="1425184" cy="28955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2140" y="4286237"/>
            <a:ext cx="1687231" cy="400110"/>
          </a:xfrm>
          <a:prstGeom prst="rect">
            <a:avLst/>
          </a:prstGeom>
          <a:noFill/>
        </p:spPr>
        <p:txBody>
          <a:bodyPr wrap="none" rtlCol="0">
            <a:spAutoFit/>
          </a:bodyPr>
          <a:lstStyle/>
          <a:p>
            <a:r>
              <a:rPr lang="en-US" sz="2000" dirty="0" smtClean="0">
                <a:latin typeface="Times New Roman" panose="02020603050405020304" pitchFamily="18" charset="0"/>
                <a:cs typeface="Times New Roman" panose="02020603050405020304" pitchFamily="18" charset="0"/>
              </a:rPr>
              <a:t>Alice (Sender)</a:t>
            </a:r>
            <a:endParaRPr lang="en-US" sz="20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7278007" y="4452925"/>
            <a:ext cx="1758489" cy="400110"/>
          </a:xfrm>
          <a:prstGeom prst="rect">
            <a:avLst/>
          </a:prstGeom>
          <a:noFill/>
        </p:spPr>
        <p:txBody>
          <a:bodyPr wrap="none" rtlCol="0">
            <a:spAutoFit/>
          </a:bodyPr>
          <a:lstStyle/>
          <a:p>
            <a:r>
              <a:rPr lang="en-US" sz="2000" dirty="0" smtClean="0">
                <a:latin typeface="Times New Roman" panose="02020603050405020304" pitchFamily="18" charset="0"/>
                <a:cs typeface="Times New Roman" panose="02020603050405020304" pitchFamily="18" charset="0"/>
              </a:rPr>
              <a:t>Bob (Receiver)</a:t>
            </a:r>
            <a:endParaRPr lang="en-US" sz="2000" dirty="0">
              <a:latin typeface="Times New Roman" panose="02020603050405020304" pitchFamily="18" charset="0"/>
              <a:cs typeface="Times New Roman" panose="02020603050405020304" pitchFamily="18" charset="0"/>
            </a:endParaRPr>
          </a:p>
        </p:txBody>
      </p:sp>
      <p:sp>
        <p:nvSpPr>
          <p:cNvPr id="9" name="Title 1"/>
          <p:cNvSpPr txBox="1">
            <a:spLocks/>
          </p:cNvSpPr>
          <p:nvPr/>
        </p:nvSpPr>
        <p:spPr>
          <a:xfrm>
            <a:off x="628650" y="404664"/>
            <a:ext cx="7886700" cy="56888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smtClean="0">
                <a:solidFill>
                  <a:srgbClr val="FF0000"/>
                </a:solidFill>
                <a:latin typeface="Times New Roman" panose="02020603050405020304" pitchFamily="18" charset="0"/>
                <a:cs typeface="Times New Roman" panose="02020603050405020304" pitchFamily="18" charset="0"/>
              </a:rPr>
              <a:t>Teleportation</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6" name="Oval 5"/>
          <p:cNvSpPr/>
          <p:nvPr/>
        </p:nvSpPr>
        <p:spPr>
          <a:xfrm>
            <a:off x="1875235" y="2657466"/>
            <a:ext cx="878681" cy="118586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6" name="Oval 15"/>
          <p:cNvSpPr/>
          <p:nvPr/>
        </p:nvSpPr>
        <p:spPr>
          <a:xfrm>
            <a:off x="2900362" y="2681278"/>
            <a:ext cx="878681" cy="11858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7" name="Oval 16"/>
          <p:cNvSpPr/>
          <p:nvPr/>
        </p:nvSpPr>
        <p:spPr>
          <a:xfrm>
            <a:off x="6479396" y="2709855"/>
            <a:ext cx="878681" cy="11858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8" name="Oval 17"/>
          <p:cNvSpPr/>
          <p:nvPr/>
        </p:nvSpPr>
        <p:spPr>
          <a:xfrm>
            <a:off x="1882380" y="4852994"/>
            <a:ext cx="878681" cy="11858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9" name="Oval 18"/>
          <p:cNvSpPr/>
          <p:nvPr/>
        </p:nvSpPr>
        <p:spPr>
          <a:xfrm>
            <a:off x="2907506" y="4833942"/>
            <a:ext cx="878681" cy="118586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000"/>
          </a:p>
        </p:txBody>
      </p:sp>
      <p:sp>
        <p:nvSpPr>
          <p:cNvPr id="20" name="Oval 19"/>
          <p:cNvSpPr/>
          <p:nvPr/>
        </p:nvSpPr>
        <p:spPr>
          <a:xfrm>
            <a:off x="6486541" y="4876807"/>
            <a:ext cx="878681" cy="118586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12" name="Straight Connector 11"/>
          <p:cNvCxnSpPr>
            <a:stCxn id="16" idx="6"/>
            <a:endCxn id="17" idx="2"/>
          </p:cNvCxnSpPr>
          <p:nvPr/>
        </p:nvCxnSpPr>
        <p:spPr>
          <a:xfrm>
            <a:off x="3779043" y="3274210"/>
            <a:ext cx="2700353" cy="28577"/>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566560" y="3902715"/>
            <a:ext cx="1800493" cy="707886"/>
          </a:xfrm>
          <a:prstGeom prst="rect">
            <a:avLst/>
          </a:prstGeom>
          <a:noFill/>
        </p:spPr>
        <p:txBody>
          <a:bodyPr wrap="none" rtlCol="0">
            <a:spAutoFit/>
          </a:bodyPr>
          <a:lstStyle/>
          <a:p>
            <a:r>
              <a:rPr lang="en-US" sz="2000" dirty="0" smtClean="0">
                <a:latin typeface="Times New Roman" panose="02020603050405020304" pitchFamily="18" charset="0"/>
                <a:cs typeface="Times New Roman" panose="02020603050405020304" pitchFamily="18" charset="0"/>
              </a:rPr>
              <a:t>Unknown </a:t>
            </a:r>
            <a:r>
              <a:rPr lang="en-US" sz="2000" dirty="0" err="1" smtClean="0">
                <a:latin typeface="Times New Roman" panose="02020603050405020304" pitchFamily="18" charset="0"/>
                <a:cs typeface="Times New Roman" panose="02020603050405020304" pitchFamily="18" charset="0"/>
              </a:rPr>
              <a:t>qubit</a:t>
            </a:r>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to be teleported</a:t>
            </a:r>
            <a:endParaRPr lang="en-US" sz="2000"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7450957" y="5519722"/>
            <a:ext cx="1700518"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Teleported </a:t>
            </a:r>
            <a:r>
              <a:rPr lang="en-US" dirty="0" err="1" smtClean="0">
                <a:latin typeface="Times New Roman" panose="02020603050405020304" pitchFamily="18" charset="0"/>
                <a:cs typeface="Times New Roman" panose="02020603050405020304" pitchFamily="18" charset="0"/>
              </a:rPr>
              <a:t>qubit</a:t>
            </a:r>
            <a:endParaRPr lang="en-US" dirty="0">
              <a:latin typeface="Times New Roman" panose="02020603050405020304" pitchFamily="18" charset="0"/>
              <a:cs typeface="Times New Roman" panose="02020603050405020304" pitchFamily="18" charset="0"/>
            </a:endParaRPr>
          </a:p>
        </p:txBody>
      </p:sp>
      <p:sp>
        <p:nvSpPr>
          <p:cNvPr id="27" name="TextBox 26"/>
          <p:cNvSpPr txBox="1"/>
          <p:nvPr/>
        </p:nvSpPr>
        <p:spPr>
          <a:xfrm>
            <a:off x="4354131" y="3030153"/>
            <a:ext cx="2059177" cy="400110"/>
          </a:xfrm>
          <a:prstGeom prst="rect">
            <a:avLst/>
          </a:prstGeom>
          <a:noFill/>
        </p:spPr>
        <p:txBody>
          <a:bodyPr wrap="none" rtlCol="0">
            <a:spAutoFit/>
          </a:bodyPr>
          <a:lstStyle/>
          <a:p>
            <a:r>
              <a:rPr lang="en-US" sz="2000" b="1" dirty="0" smtClean="0">
                <a:solidFill>
                  <a:schemeClr val="accent1">
                    <a:lumMod val="75000"/>
                  </a:schemeClr>
                </a:solidFill>
                <a:latin typeface="Times New Roman" panose="02020603050405020304" pitchFamily="18" charset="0"/>
                <a:cs typeface="Times New Roman" panose="02020603050405020304" pitchFamily="18" charset="0"/>
              </a:rPr>
              <a:t>Entangled </a:t>
            </a:r>
            <a:r>
              <a:rPr lang="en-US" sz="2000" b="1" dirty="0" err="1" smtClean="0">
                <a:solidFill>
                  <a:schemeClr val="accent1">
                    <a:lumMod val="75000"/>
                  </a:schemeClr>
                </a:solidFill>
                <a:latin typeface="Times New Roman" panose="02020603050405020304" pitchFamily="18" charset="0"/>
                <a:cs typeface="Times New Roman" panose="02020603050405020304" pitchFamily="18" charset="0"/>
              </a:rPr>
              <a:t>qubits</a:t>
            </a:r>
            <a:endParaRPr lang="en-US" sz="20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21" name="Rectangle 20"/>
          <p:cNvSpPr/>
          <p:nvPr/>
        </p:nvSpPr>
        <p:spPr>
          <a:xfrm>
            <a:off x="4618440" y="2440774"/>
            <a:ext cx="1265002" cy="60959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Times New Roman" panose="02020603050405020304" pitchFamily="18" charset="0"/>
                <a:cs typeface="Times New Roman" panose="02020603050405020304" pitchFamily="18" charset="0"/>
              </a:rPr>
              <a:t>At time t=0</a:t>
            </a:r>
            <a:endParaRPr lang="en-US" sz="2000" dirty="0">
              <a:latin typeface="Times New Roman" panose="02020603050405020304" pitchFamily="18" charset="0"/>
              <a:cs typeface="Times New Roman" panose="02020603050405020304" pitchFamily="18" charset="0"/>
            </a:endParaRPr>
          </a:p>
        </p:txBody>
      </p:sp>
      <p:sp>
        <p:nvSpPr>
          <p:cNvPr id="30" name="Rectangle 29"/>
          <p:cNvSpPr/>
          <p:nvPr/>
        </p:nvSpPr>
        <p:spPr>
          <a:xfrm>
            <a:off x="4557732" y="4722020"/>
            <a:ext cx="1032259" cy="60959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Times New Roman" panose="02020603050405020304" pitchFamily="18" charset="0"/>
                <a:cs typeface="Times New Roman" panose="02020603050405020304" pitchFamily="18" charset="0"/>
              </a:rPr>
              <a:t>At time t=T</a:t>
            </a:r>
            <a:endParaRPr lang="en-US" sz="2000"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1982391" y="2971785"/>
            <a:ext cx="672956" cy="400110"/>
          </a:xfrm>
          <a:prstGeom prst="rect">
            <a:avLst/>
          </a:prstGeom>
          <a:solidFill>
            <a:schemeClr val="accent4">
              <a:lumMod val="60000"/>
              <a:lumOff val="40000"/>
            </a:schemeClr>
          </a:solidFill>
        </p:spPr>
        <p:txBody>
          <a:bodyPr wrap="none" rtlCol="0">
            <a:spAutoFit/>
          </a:bodyPr>
          <a:lstStyle/>
          <a:p>
            <a:r>
              <a:rPr lang="el-GR" sz="2000" dirty="0" smtClean="0">
                <a:latin typeface="Times New Roman" panose="02020603050405020304" pitchFamily="18" charset="0"/>
                <a:cs typeface="Times New Roman" panose="02020603050405020304" pitchFamily="18" charset="0"/>
              </a:rPr>
              <a:t>Ψ</a:t>
            </a:r>
            <a:r>
              <a:rPr lang="en-US" sz="2000" dirty="0" smtClean="0">
                <a:latin typeface="Times New Roman" panose="02020603050405020304" pitchFamily="18" charset="0"/>
                <a:cs typeface="Times New Roman" panose="02020603050405020304" pitchFamily="18" charset="0"/>
              </a:rPr>
              <a:t>(x)</a:t>
            </a:r>
            <a:endParaRPr lang="en-US" sz="2000" dirty="0">
              <a:latin typeface="Times New Roman" panose="02020603050405020304" pitchFamily="18" charset="0"/>
              <a:cs typeface="Times New Roman" panose="02020603050405020304" pitchFamily="18" charset="0"/>
            </a:endParaRPr>
          </a:p>
        </p:txBody>
      </p:sp>
      <p:cxnSp>
        <p:nvCxnSpPr>
          <p:cNvPr id="26" name="Straight Arrow Connector 25"/>
          <p:cNvCxnSpPr>
            <a:endCxn id="17" idx="4"/>
          </p:cNvCxnSpPr>
          <p:nvPr/>
        </p:nvCxnSpPr>
        <p:spPr>
          <a:xfrm>
            <a:off x="2298960" y="3867122"/>
            <a:ext cx="4619777" cy="28595"/>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6393669" y="5210175"/>
            <a:ext cx="1031335" cy="400110"/>
          </a:xfrm>
          <a:prstGeom prst="rect">
            <a:avLst/>
          </a:prstGeom>
          <a:solidFill>
            <a:schemeClr val="accent4">
              <a:lumMod val="60000"/>
              <a:lumOff val="40000"/>
            </a:schemeClr>
          </a:solidFill>
        </p:spPr>
        <p:txBody>
          <a:bodyPr wrap="none" rtlCol="0">
            <a:spAutoFit/>
          </a:bodyPr>
          <a:lstStyle/>
          <a:p>
            <a:r>
              <a:rPr lang="el-GR" sz="2000" dirty="0" smtClean="0">
                <a:latin typeface="Times New Roman" panose="02020603050405020304" pitchFamily="18" charset="0"/>
                <a:cs typeface="Times New Roman" panose="02020603050405020304" pitchFamily="18" charset="0"/>
              </a:rPr>
              <a:t>Ψ</a:t>
            </a:r>
            <a:r>
              <a:rPr lang="en-US" sz="2000" dirty="0" smtClean="0">
                <a:latin typeface="Times New Roman" panose="02020603050405020304" pitchFamily="18" charset="0"/>
                <a:cs typeface="Times New Roman" panose="02020603050405020304" pitchFamily="18" charset="0"/>
              </a:rPr>
              <a:t>(x+x</a:t>
            </a:r>
            <a:r>
              <a:rPr lang="en-US" sz="2000" baseline="-25000" dirty="0" smtClean="0">
                <a:latin typeface="Times New Roman" panose="02020603050405020304" pitchFamily="18" charset="0"/>
                <a:cs typeface="Times New Roman" panose="02020603050405020304" pitchFamily="18" charset="0"/>
              </a:rPr>
              <a:t>0</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37" name="TextBox 36"/>
          <p:cNvSpPr txBox="1"/>
          <p:nvPr/>
        </p:nvSpPr>
        <p:spPr>
          <a:xfrm>
            <a:off x="4529147" y="3667363"/>
            <a:ext cx="398400" cy="400110"/>
          </a:xfrm>
          <a:prstGeom prst="rect">
            <a:avLst/>
          </a:prstGeom>
          <a:solidFill>
            <a:schemeClr val="accent4">
              <a:lumMod val="60000"/>
              <a:lumOff val="40000"/>
            </a:schemeClr>
          </a:solidFill>
        </p:spPr>
        <p:txBody>
          <a:bodyPr wrap="none" rtlCol="0">
            <a:spAutoFit/>
          </a:bodyPr>
          <a:lstStyle/>
          <a:p>
            <a:r>
              <a:rPr lang="en-US" sz="2000" dirty="0" smtClean="0">
                <a:latin typeface="Times New Roman" panose="02020603050405020304" pitchFamily="18" charset="0"/>
                <a:cs typeface="Times New Roman" panose="02020603050405020304" pitchFamily="18" charset="0"/>
              </a:rPr>
              <a:t>x</a:t>
            </a:r>
            <a:r>
              <a:rPr lang="en-US" sz="2000" baseline="-25000" dirty="0" smtClean="0">
                <a:latin typeface="Times New Roman" panose="02020603050405020304" pitchFamily="18" charset="0"/>
                <a:cs typeface="Times New Roman" panose="02020603050405020304" pitchFamily="18" charset="0"/>
              </a:rPr>
              <a:t>0</a:t>
            </a:r>
            <a:endParaRPr lang="en-US" sz="2000" baseline="-25000" dirty="0">
              <a:latin typeface="Times New Roman" panose="02020603050405020304" pitchFamily="18" charset="0"/>
              <a:cs typeface="Times New Roman" panose="02020603050405020304" pitchFamily="18" charset="0"/>
            </a:endParaRPr>
          </a:p>
        </p:txBody>
      </p:sp>
      <p:cxnSp>
        <p:nvCxnSpPr>
          <p:cNvPr id="32" name="Straight Connector 31"/>
          <p:cNvCxnSpPr/>
          <p:nvPr/>
        </p:nvCxnSpPr>
        <p:spPr>
          <a:xfrm>
            <a:off x="3898232" y="1147747"/>
            <a:ext cx="0" cy="5467358"/>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207938" y="1174067"/>
            <a:ext cx="0" cy="5441038"/>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2107588" y="1150004"/>
            <a:ext cx="1388421" cy="400110"/>
          </a:xfrm>
          <a:prstGeom prst="rect">
            <a:avLst/>
          </a:prstGeom>
          <a:noFill/>
        </p:spPr>
        <p:txBody>
          <a:bodyPr wrap="none" rtlCol="0">
            <a:spAutoFit/>
          </a:bodyPr>
          <a:lstStyle/>
          <a:p>
            <a:r>
              <a:rPr lang="en-US" sz="2000" dirty="0" smtClean="0">
                <a:latin typeface="Times New Roman" panose="02020603050405020304" pitchFamily="18" charset="0"/>
                <a:cs typeface="Times New Roman" panose="02020603050405020304" pitchFamily="18" charset="0"/>
              </a:rPr>
              <a:t>Alice’s port</a:t>
            </a:r>
            <a:endParaRPr lang="en-US" sz="2000" dirty="0">
              <a:latin typeface="Times New Roman" panose="02020603050405020304" pitchFamily="18" charset="0"/>
              <a:cs typeface="Times New Roman" panose="02020603050405020304" pitchFamily="18" charset="0"/>
            </a:endParaRPr>
          </a:p>
        </p:txBody>
      </p:sp>
      <p:sp>
        <p:nvSpPr>
          <p:cNvPr id="45" name="TextBox 44"/>
          <p:cNvSpPr txBox="1"/>
          <p:nvPr/>
        </p:nvSpPr>
        <p:spPr>
          <a:xfrm>
            <a:off x="6469035" y="1174068"/>
            <a:ext cx="1260556" cy="400110"/>
          </a:xfrm>
          <a:prstGeom prst="rect">
            <a:avLst/>
          </a:prstGeom>
          <a:noFill/>
        </p:spPr>
        <p:txBody>
          <a:bodyPr wrap="none" rtlCol="0">
            <a:spAutoFit/>
          </a:bodyPr>
          <a:lstStyle/>
          <a:p>
            <a:r>
              <a:rPr lang="en-US" sz="2000" dirty="0" smtClean="0">
                <a:latin typeface="Times New Roman" panose="02020603050405020304" pitchFamily="18" charset="0"/>
                <a:cs typeface="Times New Roman" panose="02020603050405020304" pitchFamily="18" charset="0"/>
              </a:rPr>
              <a:t>Bob’s port</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05551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bhmpics.com/download/beauty_girl_cartoon-norm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93" y="2386005"/>
            <a:ext cx="1468064" cy="204311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imagesgallerys.com/wp-content/uploads/cartoon-caricatures-20150424060207-5539dc5fec33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40241" y="1700223"/>
            <a:ext cx="1425184" cy="28955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2140" y="4529132"/>
            <a:ext cx="1687231" cy="400110"/>
          </a:xfrm>
          <a:prstGeom prst="rect">
            <a:avLst/>
          </a:prstGeom>
          <a:noFill/>
        </p:spPr>
        <p:txBody>
          <a:bodyPr wrap="none" rtlCol="0">
            <a:spAutoFit/>
          </a:bodyPr>
          <a:lstStyle/>
          <a:p>
            <a:r>
              <a:rPr lang="en-US" sz="2000" dirty="0" smtClean="0">
                <a:latin typeface="Times New Roman" panose="02020603050405020304" pitchFamily="18" charset="0"/>
                <a:cs typeface="Times New Roman" panose="02020603050405020304" pitchFamily="18" charset="0"/>
              </a:rPr>
              <a:t>Alice (Sender)</a:t>
            </a:r>
            <a:endParaRPr lang="en-US" sz="20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7236296" y="4509120"/>
            <a:ext cx="1758489" cy="400110"/>
          </a:xfrm>
          <a:prstGeom prst="rect">
            <a:avLst/>
          </a:prstGeom>
          <a:noFill/>
        </p:spPr>
        <p:txBody>
          <a:bodyPr wrap="none" rtlCol="0">
            <a:spAutoFit/>
          </a:bodyPr>
          <a:lstStyle/>
          <a:p>
            <a:r>
              <a:rPr lang="en-US" sz="2000" dirty="0" smtClean="0">
                <a:latin typeface="Times New Roman" panose="02020603050405020304" pitchFamily="18" charset="0"/>
                <a:cs typeface="Times New Roman" panose="02020603050405020304" pitchFamily="18" charset="0"/>
              </a:rPr>
              <a:t>Bob (Receiver)</a:t>
            </a:r>
            <a:endParaRPr lang="en-US" sz="2000" dirty="0">
              <a:latin typeface="Times New Roman" panose="02020603050405020304" pitchFamily="18" charset="0"/>
              <a:cs typeface="Times New Roman" panose="02020603050405020304" pitchFamily="18" charset="0"/>
            </a:endParaRPr>
          </a:p>
        </p:txBody>
      </p:sp>
      <p:sp>
        <p:nvSpPr>
          <p:cNvPr id="9" name="Title 1"/>
          <p:cNvSpPr txBox="1">
            <a:spLocks/>
          </p:cNvSpPr>
          <p:nvPr/>
        </p:nvSpPr>
        <p:spPr>
          <a:xfrm>
            <a:off x="628650" y="404664"/>
            <a:ext cx="7886700" cy="68118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smtClean="0">
                <a:solidFill>
                  <a:srgbClr val="FF0000"/>
                </a:solidFill>
                <a:latin typeface="Times New Roman" panose="02020603050405020304" pitchFamily="18" charset="0"/>
                <a:cs typeface="Times New Roman" panose="02020603050405020304" pitchFamily="18" charset="0"/>
              </a:rPr>
              <a:t>Remote State Preparation (RSP)</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6" name="Oval 15"/>
          <p:cNvSpPr/>
          <p:nvPr/>
        </p:nvSpPr>
        <p:spPr>
          <a:xfrm>
            <a:off x="2900362" y="2924173"/>
            <a:ext cx="878681" cy="118586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7" name="Oval 16"/>
          <p:cNvSpPr/>
          <p:nvPr/>
        </p:nvSpPr>
        <p:spPr>
          <a:xfrm>
            <a:off x="6479396" y="2952750"/>
            <a:ext cx="878681" cy="11858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9" name="Oval 18"/>
          <p:cNvSpPr/>
          <p:nvPr/>
        </p:nvSpPr>
        <p:spPr>
          <a:xfrm>
            <a:off x="2907506" y="5076837"/>
            <a:ext cx="878681" cy="11858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0" name="Oval 19"/>
          <p:cNvSpPr/>
          <p:nvPr/>
        </p:nvSpPr>
        <p:spPr>
          <a:xfrm>
            <a:off x="6486541" y="5148278"/>
            <a:ext cx="878681" cy="118586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12" name="Straight Connector 11"/>
          <p:cNvCxnSpPr>
            <a:stCxn id="16" idx="6"/>
            <a:endCxn id="17" idx="2"/>
          </p:cNvCxnSpPr>
          <p:nvPr/>
        </p:nvCxnSpPr>
        <p:spPr>
          <a:xfrm>
            <a:off x="3779043" y="3517104"/>
            <a:ext cx="2700353" cy="28577"/>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475656" y="3232520"/>
            <a:ext cx="1595309" cy="707886"/>
          </a:xfrm>
          <a:prstGeom prst="rect">
            <a:avLst/>
          </a:prstGeom>
          <a:noFill/>
        </p:spPr>
        <p:txBody>
          <a:bodyPr wrap="none" rtlCol="0">
            <a:spAutoFit/>
          </a:bodyPr>
          <a:lstStyle/>
          <a:p>
            <a:r>
              <a:rPr lang="en-US" sz="2000" dirty="0" smtClean="0">
                <a:latin typeface="Times New Roman" panose="02020603050405020304" pitchFamily="18" charset="0"/>
                <a:cs typeface="Times New Roman" panose="02020603050405020304" pitchFamily="18" charset="0"/>
              </a:rPr>
              <a:t>Encoding of </a:t>
            </a:r>
          </a:p>
          <a:p>
            <a:r>
              <a:rPr lang="en-US" sz="2000" dirty="0">
                <a:latin typeface="Times New Roman" panose="02020603050405020304" pitchFamily="18" charset="0"/>
                <a:cs typeface="Times New Roman" panose="02020603050405020304" pitchFamily="18" charset="0"/>
              </a:rPr>
              <a:t>a</a:t>
            </a:r>
            <a:r>
              <a:rPr lang="en-US" sz="2000" dirty="0" smtClean="0">
                <a:latin typeface="Times New Roman" panose="02020603050405020304" pitchFamily="18" charset="0"/>
                <a:cs typeface="Times New Roman" panose="02020603050405020304" pitchFamily="18" charset="0"/>
              </a:rPr>
              <a:t> known state</a:t>
            </a:r>
            <a:endParaRPr lang="en-US" sz="2000"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6409557" y="4941168"/>
            <a:ext cx="2734443" cy="400110"/>
          </a:xfrm>
          <a:prstGeom prst="rect">
            <a:avLst/>
          </a:prstGeom>
          <a:noFill/>
        </p:spPr>
        <p:txBody>
          <a:bodyPr wrap="none" rtlCol="0">
            <a:spAutoFit/>
          </a:bodyPr>
          <a:lstStyle/>
          <a:p>
            <a:r>
              <a:rPr lang="en-US" sz="2000" dirty="0" smtClean="0">
                <a:latin typeface="Times New Roman" panose="02020603050405020304" pitchFamily="18" charset="0"/>
                <a:cs typeface="Times New Roman" panose="02020603050405020304" pitchFamily="18" charset="0"/>
              </a:rPr>
              <a:t>Remotely prepared </a:t>
            </a:r>
            <a:r>
              <a:rPr lang="en-US" sz="2000" dirty="0" err="1" smtClean="0">
                <a:latin typeface="Times New Roman" panose="02020603050405020304" pitchFamily="18" charset="0"/>
                <a:cs typeface="Times New Roman" panose="02020603050405020304" pitchFamily="18" charset="0"/>
              </a:rPr>
              <a:t>qubit</a:t>
            </a:r>
            <a:endParaRPr lang="en-US" sz="2000" dirty="0">
              <a:latin typeface="Times New Roman" panose="02020603050405020304" pitchFamily="18" charset="0"/>
              <a:cs typeface="Times New Roman" panose="02020603050405020304" pitchFamily="18" charset="0"/>
            </a:endParaRPr>
          </a:p>
        </p:txBody>
      </p:sp>
      <p:sp>
        <p:nvSpPr>
          <p:cNvPr id="27" name="TextBox 26"/>
          <p:cNvSpPr txBox="1"/>
          <p:nvPr/>
        </p:nvSpPr>
        <p:spPr>
          <a:xfrm>
            <a:off x="4354131" y="3273048"/>
            <a:ext cx="2059177" cy="400110"/>
          </a:xfrm>
          <a:prstGeom prst="rect">
            <a:avLst/>
          </a:prstGeom>
          <a:noFill/>
        </p:spPr>
        <p:txBody>
          <a:bodyPr wrap="none" rtlCol="0">
            <a:spAutoFit/>
          </a:bodyPr>
          <a:lstStyle/>
          <a:p>
            <a:r>
              <a:rPr lang="en-US" sz="2000" b="1" dirty="0" smtClean="0">
                <a:solidFill>
                  <a:schemeClr val="accent1">
                    <a:lumMod val="75000"/>
                  </a:schemeClr>
                </a:solidFill>
                <a:latin typeface="Times New Roman" panose="02020603050405020304" pitchFamily="18" charset="0"/>
                <a:cs typeface="Times New Roman" panose="02020603050405020304" pitchFamily="18" charset="0"/>
              </a:rPr>
              <a:t>Entangled </a:t>
            </a:r>
            <a:r>
              <a:rPr lang="en-US" sz="2000" b="1" dirty="0" err="1" smtClean="0">
                <a:solidFill>
                  <a:schemeClr val="accent1">
                    <a:lumMod val="75000"/>
                  </a:schemeClr>
                </a:solidFill>
                <a:latin typeface="Times New Roman" panose="02020603050405020304" pitchFamily="18" charset="0"/>
                <a:cs typeface="Times New Roman" panose="02020603050405020304" pitchFamily="18" charset="0"/>
              </a:rPr>
              <a:t>qubits</a:t>
            </a:r>
            <a:endParaRPr lang="en-US" sz="20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21" name="Rectangle 20"/>
          <p:cNvSpPr/>
          <p:nvPr/>
        </p:nvSpPr>
        <p:spPr>
          <a:xfrm>
            <a:off x="4539743" y="2398859"/>
            <a:ext cx="1265002" cy="60959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Times New Roman" panose="02020603050405020304" pitchFamily="18" charset="0"/>
                <a:cs typeface="Times New Roman" panose="02020603050405020304" pitchFamily="18" charset="0"/>
              </a:rPr>
              <a:t>At time t=0</a:t>
            </a:r>
            <a:endParaRPr lang="en-US" sz="2000" dirty="0">
              <a:latin typeface="Times New Roman" panose="02020603050405020304" pitchFamily="18" charset="0"/>
              <a:cs typeface="Times New Roman" panose="02020603050405020304" pitchFamily="18" charset="0"/>
            </a:endParaRPr>
          </a:p>
        </p:txBody>
      </p:sp>
      <p:sp>
        <p:nvSpPr>
          <p:cNvPr id="30" name="Rectangle 29"/>
          <p:cNvSpPr/>
          <p:nvPr/>
        </p:nvSpPr>
        <p:spPr>
          <a:xfrm>
            <a:off x="4557732" y="4964915"/>
            <a:ext cx="1032259" cy="60959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Times New Roman" panose="02020603050405020304" pitchFamily="18" charset="0"/>
                <a:cs typeface="Times New Roman" panose="02020603050405020304" pitchFamily="18" charset="0"/>
              </a:rPr>
              <a:t>At time t=T</a:t>
            </a:r>
            <a:endParaRPr lang="en-US" sz="2000"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3029137" y="3166554"/>
            <a:ext cx="672956" cy="400110"/>
          </a:xfrm>
          <a:prstGeom prst="rect">
            <a:avLst/>
          </a:prstGeom>
          <a:solidFill>
            <a:schemeClr val="accent4">
              <a:lumMod val="60000"/>
              <a:lumOff val="40000"/>
            </a:schemeClr>
          </a:solidFill>
        </p:spPr>
        <p:txBody>
          <a:bodyPr wrap="none" rtlCol="0">
            <a:spAutoFit/>
          </a:bodyPr>
          <a:lstStyle/>
          <a:p>
            <a:r>
              <a:rPr lang="el-GR" sz="2000" dirty="0" smtClean="0">
                <a:latin typeface="Times New Roman" panose="02020603050405020304" pitchFamily="18" charset="0"/>
                <a:cs typeface="Times New Roman" panose="02020603050405020304" pitchFamily="18" charset="0"/>
              </a:rPr>
              <a:t>Ψ</a:t>
            </a:r>
            <a:r>
              <a:rPr lang="en-US" sz="2000" dirty="0" smtClean="0">
                <a:latin typeface="Times New Roman" panose="02020603050405020304" pitchFamily="18" charset="0"/>
                <a:cs typeface="Times New Roman" panose="02020603050405020304" pitchFamily="18" charset="0"/>
              </a:rPr>
              <a:t>(x)</a:t>
            </a:r>
            <a:endParaRPr lang="en-US" sz="2000" dirty="0">
              <a:latin typeface="Times New Roman" panose="02020603050405020304" pitchFamily="18" charset="0"/>
              <a:cs typeface="Times New Roman" panose="02020603050405020304" pitchFamily="18" charset="0"/>
            </a:endParaRPr>
          </a:p>
        </p:txBody>
      </p:sp>
      <p:cxnSp>
        <p:nvCxnSpPr>
          <p:cNvPr id="26" name="Straight Arrow Connector 25"/>
          <p:cNvCxnSpPr>
            <a:endCxn id="17" idx="4"/>
          </p:cNvCxnSpPr>
          <p:nvPr/>
        </p:nvCxnSpPr>
        <p:spPr>
          <a:xfrm flipV="1">
            <a:off x="3328596" y="4138613"/>
            <a:ext cx="3590141" cy="6997"/>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6393669" y="5453070"/>
            <a:ext cx="1031335" cy="400110"/>
          </a:xfrm>
          <a:prstGeom prst="rect">
            <a:avLst/>
          </a:prstGeom>
          <a:solidFill>
            <a:schemeClr val="accent4">
              <a:lumMod val="60000"/>
              <a:lumOff val="40000"/>
            </a:schemeClr>
          </a:solidFill>
        </p:spPr>
        <p:txBody>
          <a:bodyPr wrap="none" rtlCol="0">
            <a:spAutoFit/>
          </a:bodyPr>
          <a:lstStyle/>
          <a:p>
            <a:r>
              <a:rPr lang="el-GR" sz="2000" dirty="0" smtClean="0">
                <a:latin typeface="Times New Roman" panose="02020603050405020304" pitchFamily="18" charset="0"/>
                <a:cs typeface="Times New Roman" panose="02020603050405020304" pitchFamily="18" charset="0"/>
              </a:rPr>
              <a:t>Ψ</a:t>
            </a:r>
            <a:r>
              <a:rPr lang="en-US" sz="2000" dirty="0" smtClean="0">
                <a:latin typeface="Times New Roman" panose="02020603050405020304" pitchFamily="18" charset="0"/>
                <a:cs typeface="Times New Roman" panose="02020603050405020304" pitchFamily="18" charset="0"/>
              </a:rPr>
              <a:t>(x+x</a:t>
            </a:r>
            <a:r>
              <a:rPr lang="en-US" sz="2000" baseline="-25000" dirty="0" smtClean="0">
                <a:latin typeface="Times New Roman" panose="02020603050405020304" pitchFamily="18" charset="0"/>
                <a:cs typeface="Times New Roman" panose="02020603050405020304" pitchFamily="18" charset="0"/>
              </a:rPr>
              <a:t>0</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37" name="TextBox 36"/>
          <p:cNvSpPr txBox="1"/>
          <p:nvPr/>
        </p:nvSpPr>
        <p:spPr>
          <a:xfrm>
            <a:off x="4950252" y="3910258"/>
            <a:ext cx="398400" cy="400110"/>
          </a:xfrm>
          <a:prstGeom prst="rect">
            <a:avLst/>
          </a:prstGeom>
          <a:solidFill>
            <a:schemeClr val="accent4">
              <a:lumMod val="60000"/>
              <a:lumOff val="40000"/>
            </a:schemeClr>
          </a:solidFill>
        </p:spPr>
        <p:txBody>
          <a:bodyPr wrap="none" rtlCol="0">
            <a:spAutoFit/>
          </a:bodyPr>
          <a:lstStyle/>
          <a:p>
            <a:r>
              <a:rPr lang="en-US" sz="2000" dirty="0" smtClean="0">
                <a:latin typeface="Times New Roman" panose="02020603050405020304" pitchFamily="18" charset="0"/>
                <a:cs typeface="Times New Roman" panose="02020603050405020304" pitchFamily="18" charset="0"/>
              </a:rPr>
              <a:t>x</a:t>
            </a:r>
            <a:r>
              <a:rPr lang="en-US" sz="2000" baseline="-25000" dirty="0" smtClean="0">
                <a:latin typeface="Times New Roman" panose="02020603050405020304" pitchFamily="18" charset="0"/>
                <a:cs typeface="Times New Roman" panose="02020603050405020304" pitchFamily="18" charset="0"/>
              </a:rPr>
              <a:t>0</a:t>
            </a:r>
            <a:endParaRPr lang="en-US" sz="2000" baseline="-25000" dirty="0">
              <a:latin typeface="Times New Roman" panose="02020603050405020304" pitchFamily="18" charset="0"/>
              <a:cs typeface="Times New Roman" panose="02020603050405020304" pitchFamily="18" charset="0"/>
            </a:endParaRPr>
          </a:p>
        </p:txBody>
      </p:sp>
      <p:cxnSp>
        <p:nvCxnSpPr>
          <p:cNvPr id="32" name="Straight Connector 31"/>
          <p:cNvCxnSpPr/>
          <p:nvPr/>
        </p:nvCxnSpPr>
        <p:spPr>
          <a:xfrm>
            <a:off x="3898232" y="1390642"/>
            <a:ext cx="0" cy="5467358"/>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207938" y="1416962"/>
            <a:ext cx="0" cy="5441038"/>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2107588" y="1392899"/>
            <a:ext cx="1388421" cy="400110"/>
          </a:xfrm>
          <a:prstGeom prst="rect">
            <a:avLst/>
          </a:prstGeom>
          <a:noFill/>
        </p:spPr>
        <p:txBody>
          <a:bodyPr wrap="none" rtlCol="0">
            <a:spAutoFit/>
          </a:bodyPr>
          <a:lstStyle/>
          <a:p>
            <a:r>
              <a:rPr lang="en-US" sz="2000" dirty="0" smtClean="0">
                <a:latin typeface="Times New Roman" panose="02020603050405020304" pitchFamily="18" charset="0"/>
                <a:cs typeface="Times New Roman" panose="02020603050405020304" pitchFamily="18" charset="0"/>
              </a:rPr>
              <a:t>Alice’s port</a:t>
            </a:r>
            <a:endParaRPr lang="en-US" sz="2000" dirty="0">
              <a:latin typeface="Times New Roman" panose="02020603050405020304" pitchFamily="18" charset="0"/>
              <a:cs typeface="Times New Roman" panose="02020603050405020304" pitchFamily="18" charset="0"/>
            </a:endParaRPr>
          </a:p>
        </p:txBody>
      </p:sp>
      <p:sp>
        <p:nvSpPr>
          <p:cNvPr id="45" name="TextBox 44"/>
          <p:cNvSpPr txBox="1"/>
          <p:nvPr/>
        </p:nvSpPr>
        <p:spPr>
          <a:xfrm>
            <a:off x="6469035" y="1416963"/>
            <a:ext cx="1260556" cy="400110"/>
          </a:xfrm>
          <a:prstGeom prst="rect">
            <a:avLst/>
          </a:prstGeom>
          <a:noFill/>
        </p:spPr>
        <p:txBody>
          <a:bodyPr wrap="none" rtlCol="0">
            <a:spAutoFit/>
          </a:bodyPr>
          <a:lstStyle/>
          <a:p>
            <a:r>
              <a:rPr lang="en-US" sz="2000" dirty="0" smtClean="0">
                <a:latin typeface="Times New Roman" panose="02020603050405020304" pitchFamily="18" charset="0"/>
                <a:cs typeface="Times New Roman" panose="02020603050405020304" pitchFamily="18" charset="0"/>
              </a:rPr>
              <a:t>Bob’s port</a:t>
            </a:r>
            <a:endParaRPr lang="en-US" sz="2000" dirty="0">
              <a:latin typeface="Times New Roman" panose="02020603050405020304" pitchFamily="18" charset="0"/>
              <a:cs typeface="Times New Roman" panose="02020603050405020304" pitchFamily="18" charset="0"/>
            </a:endParaRPr>
          </a:p>
        </p:txBody>
      </p:sp>
      <p:sp>
        <p:nvSpPr>
          <p:cNvPr id="2" name="Oval 1"/>
          <p:cNvSpPr/>
          <p:nvPr/>
        </p:nvSpPr>
        <p:spPr>
          <a:xfrm rot="20315188">
            <a:off x="-1917951" y="1249984"/>
            <a:ext cx="13296337" cy="529432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accent1"/>
                </a:solidFill>
                <a:latin typeface="Times New Roman" panose="02020603050405020304" pitchFamily="18" charset="0"/>
                <a:cs typeface="Times New Roman" panose="02020603050405020304" pitchFamily="18" charset="0"/>
              </a:rPr>
              <a:t>Teleportation of a known </a:t>
            </a:r>
            <a:r>
              <a:rPr lang="en-US" sz="3200" dirty="0" err="1" smtClean="0">
                <a:solidFill>
                  <a:schemeClr val="accent1"/>
                </a:solidFill>
                <a:latin typeface="Times New Roman" panose="02020603050405020304" pitchFamily="18" charset="0"/>
                <a:cs typeface="Times New Roman" panose="02020603050405020304" pitchFamily="18" charset="0"/>
              </a:rPr>
              <a:t>qubit</a:t>
            </a:r>
            <a:r>
              <a:rPr lang="en-US" sz="3200" dirty="0" smtClean="0">
                <a:solidFill>
                  <a:schemeClr val="accent1"/>
                </a:solidFill>
                <a:latin typeface="Times New Roman" panose="02020603050405020304" pitchFamily="18" charset="0"/>
                <a:cs typeface="Times New Roman" panose="02020603050405020304" pitchFamily="18" charset="0"/>
              </a:rPr>
              <a:t> with reduced resources</a:t>
            </a:r>
            <a:endParaRPr lang="en-US" sz="3200" dirty="0">
              <a:solidFill>
                <a:schemeClr val="accent1"/>
              </a:solidFill>
              <a:latin typeface="Times New Roman" panose="02020603050405020304" pitchFamily="18" charset="0"/>
              <a:cs typeface="Times New Roman" panose="02020603050405020304" pitchFamily="18" charset="0"/>
            </a:endParaRPr>
          </a:p>
        </p:txBody>
      </p:sp>
      <p:sp>
        <p:nvSpPr>
          <p:cNvPr id="29" name="Rounded Rectangle 28"/>
          <p:cNvSpPr/>
          <p:nvPr/>
        </p:nvSpPr>
        <p:spPr>
          <a:xfrm>
            <a:off x="42856" y="6453336"/>
            <a:ext cx="9033284" cy="3808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000" dirty="0">
                <a:latin typeface="Times New Roman"/>
                <a:cs typeface="Times New Roman"/>
              </a:rPr>
              <a:t> A. </a:t>
            </a:r>
            <a:r>
              <a:rPr lang="en-US" sz="2000" dirty="0" smtClean="0">
                <a:latin typeface="Times New Roman"/>
                <a:cs typeface="Times New Roman"/>
              </a:rPr>
              <a:t>K. </a:t>
            </a:r>
            <a:r>
              <a:rPr lang="en-US" sz="2000" dirty="0" err="1" smtClean="0">
                <a:latin typeface="Times New Roman"/>
                <a:cs typeface="Times New Roman"/>
              </a:rPr>
              <a:t>Pati</a:t>
            </a:r>
            <a:r>
              <a:rPr lang="en-US" sz="2000" dirty="0" smtClean="0">
                <a:latin typeface="Times New Roman"/>
                <a:cs typeface="Times New Roman"/>
              </a:rPr>
              <a:t>, Phys</a:t>
            </a:r>
            <a:r>
              <a:rPr lang="en-US" sz="2000" dirty="0">
                <a:latin typeface="Times New Roman"/>
                <a:cs typeface="Times New Roman"/>
              </a:rPr>
              <a:t>. Rev. A </a:t>
            </a:r>
            <a:r>
              <a:rPr lang="en-US" sz="2000" b="1" dirty="0">
                <a:latin typeface="Times New Roman"/>
                <a:cs typeface="Times New Roman"/>
              </a:rPr>
              <a:t>63</a:t>
            </a:r>
            <a:r>
              <a:rPr lang="en-US" sz="2000" dirty="0">
                <a:latin typeface="Times New Roman"/>
                <a:cs typeface="Times New Roman"/>
              </a:rPr>
              <a:t>, 014302 (2000) </a:t>
            </a:r>
            <a:endParaRPr lang="en-IN" sz="2000" dirty="0">
              <a:latin typeface="Times New Roman"/>
              <a:cs typeface="Times New Roman"/>
            </a:endParaRPr>
          </a:p>
        </p:txBody>
      </p:sp>
    </p:spTree>
    <p:extLst>
      <p:ext uri="{BB962C8B-B14F-4D97-AF65-F5344CB8AC3E}">
        <p14:creationId xmlns:p14="http://schemas.microsoft.com/office/powerpoint/2010/main" val="35124608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Straight Connector 31"/>
          <p:cNvCxnSpPr/>
          <p:nvPr/>
        </p:nvCxnSpPr>
        <p:spPr>
          <a:xfrm>
            <a:off x="3898232" y="1390642"/>
            <a:ext cx="0" cy="5467358"/>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pic>
        <p:nvPicPr>
          <p:cNvPr id="1026" name="Picture 2" descr="http://www.bhmpics.com/download/beauty_girl_cartoon-norm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93" y="4274763"/>
            <a:ext cx="1468064" cy="204311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imagesgallerys.com/wp-content/uploads/cartoon-caricatures-20150424060207-5539dc5fec33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40241" y="1700223"/>
            <a:ext cx="1425184" cy="28955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2140" y="6417890"/>
            <a:ext cx="2308344" cy="461665"/>
          </a:xfrm>
          <a:prstGeom prst="rect">
            <a:avLst/>
          </a:prstGeom>
          <a:noFill/>
        </p:spPr>
        <p:txBody>
          <a:bodyPr wrap="none" rtlCol="0">
            <a:spAutoFit/>
          </a:bodyPr>
          <a:lstStyle/>
          <a:p>
            <a:r>
              <a:rPr lang="en-US" sz="2400" dirty="0" smtClean="0">
                <a:latin typeface="Times New Roman" panose="02020603050405020304" pitchFamily="18" charset="0"/>
                <a:cs typeface="Times New Roman" panose="02020603050405020304" pitchFamily="18" charset="0"/>
              </a:rPr>
              <a:t>Alice2 (Sender2)</a:t>
            </a:r>
            <a:endParaRPr lang="en-US" sz="24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7048193" y="4725144"/>
            <a:ext cx="2073254" cy="461665"/>
          </a:xfrm>
          <a:prstGeom prst="rect">
            <a:avLst/>
          </a:prstGeom>
          <a:noFill/>
        </p:spPr>
        <p:txBody>
          <a:bodyPr wrap="none" rtlCol="0">
            <a:spAutoFit/>
          </a:bodyPr>
          <a:lstStyle/>
          <a:p>
            <a:r>
              <a:rPr lang="en-US" sz="2400" dirty="0" smtClean="0">
                <a:latin typeface="Times New Roman" panose="02020603050405020304" pitchFamily="18" charset="0"/>
                <a:cs typeface="Times New Roman" panose="02020603050405020304" pitchFamily="18" charset="0"/>
              </a:rPr>
              <a:t>Bob (Receiver)</a:t>
            </a:r>
            <a:endParaRPr lang="en-US" sz="2400" dirty="0">
              <a:latin typeface="Times New Roman" panose="02020603050405020304" pitchFamily="18" charset="0"/>
              <a:cs typeface="Times New Roman" panose="02020603050405020304" pitchFamily="18" charset="0"/>
            </a:endParaRPr>
          </a:p>
        </p:txBody>
      </p:sp>
      <p:sp>
        <p:nvSpPr>
          <p:cNvPr id="9" name="Title 1"/>
          <p:cNvSpPr txBox="1">
            <a:spLocks/>
          </p:cNvSpPr>
          <p:nvPr/>
        </p:nvSpPr>
        <p:spPr>
          <a:xfrm>
            <a:off x="628650" y="116632"/>
            <a:ext cx="7886700" cy="82519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smtClean="0">
                <a:solidFill>
                  <a:srgbClr val="FF0000"/>
                </a:solidFill>
                <a:latin typeface="Times New Roman" panose="02020603050405020304" pitchFamily="18" charset="0"/>
                <a:cs typeface="Times New Roman" panose="02020603050405020304" pitchFamily="18" charset="0"/>
              </a:rPr>
              <a:t>Joint Remote State Preparation (JRSP)</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16" name="Oval 15"/>
          <p:cNvSpPr/>
          <p:nvPr/>
        </p:nvSpPr>
        <p:spPr>
          <a:xfrm>
            <a:off x="2900362" y="4812931"/>
            <a:ext cx="878681" cy="118586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479396" y="3387465"/>
            <a:ext cx="878681" cy="11858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a:stCxn id="16" idx="6"/>
            <a:endCxn id="17" idx="2"/>
          </p:cNvCxnSpPr>
          <p:nvPr/>
        </p:nvCxnSpPr>
        <p:spPr>
          <a:xfrm flipV="1">
            <a:off x="3779043" y="3980396"/>
            <a:ext cx="2700353" cy="1425466"/>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793476" y="5151259"/>
            <a:ext cx="1167632" cy="707886"/>
          </a:xfrm>
          <a:prstGeom prst="rect">
            <a:avLst/>
          </a:prstGeom>
          <a:noFill/>
        </p:spPr>
        <p:txBody>
          <a:bodyPr wrap="none" rtlCol="0">
            <a:spAutoFit/>
          </a:bodyPr>
          <a:lstStyle/>
          <a:p>
            <a:r>
              <a:rPr lang="en-US" sz="2000" dirty="0" smtClean="0">
                <a:latin typeface="Times New Roman" panose="02020603050405020304" pitchFamily="18" charset="0"/>
                <a:cs typeface="Times New Roman" panose="02020603050405020304" pitchFamily="18" charset="0"/>
              </a:rPr>
              <a:t>Encoding</a:t>
            </a:r>
          </a:p>
          <a:p>
            <a:r>
              <a:rPr lang="en-US" sz="2000" dirty="0" smtClean="0">
                <a:latin typeface="Times New Roman" panose="02020603050405020304" pitchFamily="18" charset="0"/>
                <a:cs typeface="Times New Roman" panose="02020603050405020304" pitchFamily="18" charset="0"/>
              </a:rPr>
              <a:t>of phase</a:t>
            </a:r>
            <a:endParaRPr lang="en-US" sz="2000" dirty="0">
              <a:latin typeface="Times New Roman" panose="02020603050405020304" pitchFamily="18" charset="0"/>
              <a:cs typeface="Times New Roman" panose="02020603050405020304" pitchFamily="18" charset="0"/>
            </a:endParaRPr>
          </a:p>
        </p:txBody>
      </p:sp>
      <p:sp>
        <p:nvSpPr>
          <p:cNvPr id="27" name="TextBox 26"/>
          <p:cNvSpPr txBox="1"/>
          <p:nvPr/>
        </p:nvSpPr>
        <p:spPr>
          <a:xfrm>
            <a:off x="4342887" y="3587842"/>
            <a:ext cx="2434080" cy="461665"/>
          </a:xfrm>
          <a:prstGeom prst="rect">
            <a:avLst/>
          </a:prstGeom>
          <a:noFill/>
        </p:spPr>
        <p:txBody>
          <a:bodyPr wrap="none" rtlCol="0">
            <a:spAutoFit/>
          </a:bodyPr>
          <a:lstStyle/>
          <a:p>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Entangled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qubits</a:t>
            </a:r>
            <a:endParaRPr lang="en-US" sz="24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21" name="Rectangle 20"/>
          <p:cNvSpPr/>
          <p:nvPr/>
        </p:nvSpPr>
        <p:spPr>
          <a:xfrm>
            <a:off x="4539743" y="5217006"/>
            <a:ext cx="1265002" cy="60959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Times New Roman" panose="02020603050405020304" pitchFamily="18" charset="0"/>
                <a:cs typeface="Times New Roman" panose="02020603050405020304" pitchFamily="18" charset="0"/>
              </a:rPr>
              <a:t>At time t=0</a:t>
            </a:r>
            <a:endParaRPr lang="en-US" sz="2400" dirty="0">
              <a:latin typeface="Times New Roman" panose="02020603050405020304" pitchFamily="18" charset="0"/>
              <a:cs typeface="Times New Roman" panose="02020603050405020304" pitchFamily="18" charset="0"/>
            </a:endParaRPr>
          </a:p>
        </p:txBody>
      </p:sp>
      <p:cxnSp>
        <p:nvCxnSpPr>
          <p:cNvPr id="34" name="Straight Connector 33"/>
          <p:cNvCxnSpPr/>
          <p:nvPr/>
        </p:nvCxnSpPr>
        <p:spPr>
          <a:xfrm>
            <a:off x="6207938" y="1416962"/>
            <a:ext cx="0" cy="5441038"/>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21200" y="3506507"/>
            <a:ext cx="1800493" cy="461665"/>
          </a:xfrm>
          <a:prstGeom prst="rect">
            <a:avLst/>
          </a:prstGeom>
          <a:noFill/>
        </p:spPr>
        <p:txBody>
          <a:bodyPr wrap="none" rtlCol="0">
            <a:spAutoFit/>
          </a:bodyPr>
          <a:lstStyle/>
          <a:p>
            <a:r>
              <a:rPr lang="en-US" sz="2400" dirty="0" smtClean="0">
                <a:latin typeface="Times New Roman" panose="02020603050405020304" pitchFamily="18" charset="0"/>
                <a:cs typeface="Times New Roman" panose="02020603050405020304" pitchFamily="18" charset="0"/>
              </a:rPr>
              <a:t>Alice2’s port</a:t>
            </a:r>
            <a:endParaRPr lang="en-US" sz="2400" dirty="0">
              <a:latin typeface="Times New Roman" panose="02020603050405020304" pitchFamily="18" charset="0"/>
              <a:cs typeface="Times New Roman" panose="02020603050405020304" pitchFamily="18" charset="0"/>
            </a:endParaRPr>
          </a:p>
        </p:txBody>
      </p:sp>
      <p:sp>
        <p:nvSpPr>
          <p:cNvPr id="45" name="TextBox 44"/>
          <p:cNvSpPr txBox="1"/>
          <p:nvPr/>
        </p:nvSpPr>
        <p:spPr>
          <a:xfrm>
            <a:off x="6469035" y="1506907"/>
            <a:ext cx="1479892" cy="461665"/>
          </a:xfrm>
          <a:prstGeom prst="rect">
            <a:avLst/>
          </a:prstGeom>
          <a:noFill/>
        </p:spPr>
        <p:txBody>
          <a:bodyPr wrap="none" rtlCol="0">
            <a:spAutoFit/>
          </a:bodyPr>
          <a:lstStyle/>
          <a:p>
            <a:r>
              <a:rPr lang="en-US" sz="2400" dirty="0" smtClean="0">
                <a:latin typeface="Times New Roman" panose="02020603050405020304" pitchFamily="18" charset="0"/>
                <a:cs typeface="Times New Roman" panose="02020603050405020304" pitchFamily="18" charset="0"/>
              </a:rPr>
              <a:t>Bob’s port</a:t>
            </a:r>
            <a:endParaRPr lang="en-US" sz="2400" dirty="0">
              <a:latin typeface="Times New Roman" panose="02020603050405020304" pitchFamily="18" charset="0"/>
              <a:cs typeface="Times New Roman" panose="02020603050405020304" pitchFamily="18" charset="0"/>
            </a:endParaRPr>
          </a:p>
        </p:txBody>
      </p:sp>
      <p:cxnSp>
        <p:nvCxnSpPr>
          <p:cNvPr id="28" name="Straight Connector 27"/>
          <p:cNvCxnSpPr/>
          <p:nvPr/>
        </p:nvCxnSpPr>
        <p:spPr>
          <a:xfrm flipH="1">
            <a:off x="1" y="3443169"/>
            <a:ext cx="3898231" cy="4563"/>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pic>
        <p:nvPicPr>
          <p:cNvPr id="29" name="Picture 2" descr="http://xdesktopwallpapers.com/wp-content/uploads/2012/04/Sad%20Cartoon%20Girl%20Listning%20Music.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736" y="1154243"/>
            <a:ext cx="1568688" cy="1816220"/>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146440" y="3002639"/>
            <a:ext cx="2308344" cy="461665"/>
          </a:xfrm>
          <a:prstGeom prst="rect">
            <a:avLst/>
          </a:prstGeom>
          <a:noFill/>
        </p:spPr>
        <p:txBody>
          <a:bodyPr wrap="none" rtlCol="0">
            <a:spAutoFit/>
          </a:bodyPr>
          <a:lstStyle/>
          <a:p>
            <a:r>
              <a:rPr lang="en-US" sz="2400" dirty="0" smtClean="0">
                <a:latin typeface="Times New Roman" panose="02020603050405020304" pitchFamily="18" charset="0"/>
                <a:cs typeface="Times New Roman" panose="02020603050405020304" pitchFamily="18" charset="0"/>
              </a:rPr>
              <a:t>Alice1 (Sender1)</a:t>
            </a:r>
            <a:endParaRPr lang="en-US" sz="2400" dirty="0">
              <a:latin typeface="Times New Roman" panose="02020603050405020304" pitchFamily="18" charset="0"/>
              <a:cs typeface="Times New Roman" panose="02020603050405020304" pitchFamily="18" charset="0"/>
            </a:endParaRPr>
          </a:p>
        </p:txBody>
      </p:sp>
      <p:sp>
        <p:nvSpPr>
          <p:cNvPr id="33" name="TextBox 32"/>
          <p:cNvSpPr txBox="1"/>
          <p:nvPr/>
        </p:nvSpPr>
        <p:spPr>
          <a:xfrm>
            <a:off x="2064493" y="1335435"/>
            <a:ext cx="1800493" cy="461665"/>
          </a:xfrm>
          <a:prstGeom prst="rect">
            <a:avLst/>
          </a:prstGeom>
          <a:noFill/>
        </p:spPr>
        <p:txBody>
          <a:bodyPr wrap="none" rtlCol="0">
            <a:spAutoFit/>
          </a:bodyPr>
          <a:lstStyle/>
          <a:p>
            <a:r>
              <a:rPr lang="en-US" sz="2400" dirty="0" smtClean="0">
                <a:latin typeface="Times New Roman" panose="02020603050405020304" pitchFamily="18" charset="0"/>
                <a:cs typeface="Times New Roman" panose="02020603050405020304" pitchFamily="18" charset="0"/>
              </a:rPr>
              <a:t>Alice1’s port</a:t>
            </a:r>
            <a:endParaRPr lang="en-US" sz="2400" dirty="0">
              <a:latin typeface="Times New Roman" panose="02020603050405020304" pitchFamily="18" charset="0"/>
              <a:cs typeface="Times New Roman" panose="02020603050405020304" pitchFamily="18" charset="0"/>
            </a:endParaRPr>
          </a:p>
        </p:txBody>
      </p:sp>
      <p:cxnSp>
        <p:nvCxnSpPr>
          <p:cNvPr id="38" name="Straight Connector 37"/>
          <p:cNvCxnSpPr>
            <a:endCxn id="17" idx="2"/>
          </p:cNvCxnSpPr>
          <p:nvPr/>
        </p:nvCxnSpPr>
        <p:spPr>
          <a:xfrm>
            <a:off x="3803403" y="2590218"/>
            <a:ext cx="2675993" cy="1390178"/>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1671683" y="2080781"/>
            <a:ext cx="1479892" cy="707886"/>
          </a:xfrm>
          <a:prstGeom prst="rect">
            <a:avLst/>
          </a:prstGeom>
          <a:noFill/>
        </p:spPr>
        <p:txBody>
          <a:bodyPr wrap="none" rtlCol="0">
            <a:spAutoFit/>
          </a:bodyPr>
          <a:lstStyle/>
          <a:p>
            <a:r>
              <a:rPr lang="en-US" sz="2000" dirty="0" smtClean="0">
                <a:latin typeface="Times New Roman" panose="02020603050405020304" pitchFamily="18" charset="0"/>
                <a:cs typeface="Times New Roman" panose="02020603050405020304" pitchFamily="18" charset="0"/>
              </a:rPr>
              <a:t>Encoding of </a:t>
            </a:r>
          </a:p>
          <a:p>
            <a:r>
              <a:rPr lang="en-US" sz="2000" dirty="0" smtClean="0">
                <a:latin typeface="Times New Roman" panose="02020603050405020304" pitchFamily="18" charset="0"/>
                <a:cs typeface="Times New Roman" panose="02020603050405020304" pitchFamily="18" charset="0"/>
              </a:rPr>
              <a:t>amplitude</a:t>
            </a:r>
            <a:endParaRPr lang="en-US" sz="2000" dirty="0">
              <a:latin typeface="Times New Roman" panose="02020603050405020304" pitchFamily="18" charset="0"/>
              <a:cs typeface="Times New Roman" panose="02020603050405020304" pitchFamily="18" charset="0"/>
            </a:endParaRPr>
          </a:p>
        </p:txBody>
      </p:sp>
      <p:sp>
        <p:nvSpPr>
          <p:cNvPr id="2" name="Oval 1"/>
          <p:cNvSpPr/>
          <p:nvPr/>
        </p:nvSpPr>
        <p:spPr>
          <a:xfrm rot="20315188">
            <a:off x="-1917951" y="1249984"/>
            <a:ext cx="13296337" cy="529432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solidFill>
                  <a:srgbClr val="93A299"/>
                </a:solidFill>
                <a:latin typeface="Times New Roman" panose="02020603050405020304" pitchFamily="18" charset="0"/>
                <a:cs typeface="Times New Roman" panose="02020603050405020304" pitchFamily="18" charset="0"/>
              </a:rPr>
              <a:t>RSP of a </a:t>
            </a:r>
            <a:r>
              <a:rPr lang="en-US" sz="5400" dirty="0" err="1" smtClean="0">
                <a:solidFill>
                  <a:srgbClr val="93A299"/>
                </a:solidFill>
                <a:latin typeface="Times New Roman" panose="02020603050405020304" pitchFamily="18" charset="0"/>
                <a:cs typeface="Times New Roman" panose="02020603050405020304" pitchFamily="18" charset="0"/>
              </a:rPr>
              <a:t>qubit</a:t>
            </a:r>
            <a:r>
              <a:rPr lang="en-US" sz="5400" dirty="0" smtClean="0">
                <a:solidFill>
                  <a:srgbClr val="93A299"/>
                </a:solidFill>
                <a:latin typeface="Times New Roman" panose="02020603050405020304" pitchFamily="18" charset="0"/>
                <a:cs typeface="Times New Roman" panose="02020603050405020304" pitchFamily="18" charset="0"/>
              </a:rPr>
              <a:t> from two senders</a:t>
            </a:r>
            <a:endParaRPr lang="en-US" sz="5400" dirty="0">
              <a:solidFill>
                <a:srgbClr val="93A299"/>
              </a:solidFill>
              <a:latin typeface="Times New Roman" panose="02020603050405020304" pitchFamily="18" charset="0"/>
              <a:cs typeface="Times New Roman" panose="02020603050405020304" pitchFamily="18" charset="0"/>
            </a:endParaRPr>
          </a:p>
        </p:txBody>
      </p:sp>
      <p:cxnSp>
        <p:nvCxnSpPr>
          <p:cNvPr id="26" name="Straight Connector 25"/>
          <p:cNvCxnSpPr/>
          <p:nvPr/>
        </p:nvCxnSpPr>
        <p:spPr>
          <a:xfrm flipH="1">
            <a:off x="3316573" y="3183149"/>
            <a:ext cx="47489" cy="1629782"/>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047348" y="2740118"/>
            <a:ext cx="1274921" cy="369332"/>
          </a:xfrm>
          <a:prstGeom prst="rect">
            <a:avLst/>
          </a:prstGeom>
          <a:solidFill>
            <a:schemeClr val="accent2"/>
          </a:solidFill>
        </p:spPr>
        <p:txBody>
          <a:bodyPr wrap="none" rtlCol="0">
            <a:spAutoFit/>
          </a:bodyPr>
          <a:lstStyle/>
          <a:p>
            <a:r>
              <a:rPr lang="en-US" b="1" dirty="0" smtClean="0"/>
              <a:t>GHZ state</a:t>
            </a:r>
            <a:endParaRPr lang="en-US" b="1" dirty="0"/>
          </a:p>
        </p:txBody>
      </p:sp>
      <p:sp>
        <p:nvSpPr>
          <p:cNvPr id="30" name="Oval 2"/>
          <p:cNvSpPr/>
          <p:nvPr/>
        </p:nvSpPr>
        <p:spPr>
          <a:xfrm>
            <a:off x="2987824" y="1988840"/>
            <a:ext cx="864096" cy="122413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75259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Straight Connector 31"/>
          <p:cNvCxnSpPr/>
          <p:nvPr/>
        </p:nvCxnSpPr>
        <p:spPr>
          <a:xfrm>
            <a:off x="3898232" y="1390642"/>
            <a:ext cx="0" cy="5467358"/>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pic>
        <p:nvPicPr>
          <p:cNvPr id="1026" name="Picture 2" descr="http://www.bhmpics.com/download/beauty_girl_cartoon-norm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93" y="4274763"/>
            <a:ext cx="1468064" cy="204311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imagesgallerys.com/wp-content/uploads/cartoon-caricatures-20150424060207-5539dc5fec33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40241" y="1700223"/>
            <a:ext cx="1425184" cy="28955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2140" y="6417890"/>
            <a:ext cx="2308344" cy="461665"/>
          </a:xfrm>
          <a:prstGeom prst="rect">
            <a:avLst/>
          </a:prstGeom>
          <a:noFill/>
        </p:spPr>
        <p:txBody>
          <a:bodyPr wrap="none" rtlCol="0">
            <a:spAutoFit/>
          </a:bodyPr>
          <a:lstStyle/>
          <a:p>
            <a:r>
              <a:rPr lang="en-US" sz="2400" dirty="0" smtClean="0">
                <a:latin typeface="Times New Roman" panose="02020603050405020304" pitchFamily="18" charset="0"/>
                <a:cs typeface="Times New Roman" panose="02020603050405020304" pitchFamily="18" charset="0"/>
              </a:rPr>
              <a:t>Alice2 (Sender2)</a:t>
            </a:r>
            <a:endParaRPr lang="en-US" sz="24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7380312" y="4509120"/>
            <a:ext cx="1758489" cy="400110"/>
          </a:xfrm>
          <a:prstGeom prst="rect">
            <a:avLst/>
          </a:prstGeom>
          <a:noFill/>
        </p:spPr>
        <p:txBody>
          <a:bodyPr wrap="none" rtlCol="0">
            <a:spAutoFit/>
          </a:bodyPr>
          <a:lstStyle/>
          <a:p>
            <a:r>
              <a:rPr lang="en-US" sz="2000" dirty="0" smtClean="0">
                <a:latin typeface="Times New Roman" panose="02020603050405020304" pitchFamily="18" charset="0"/>
                <a:cs typeface="Times New Roman" panose="02020603050405020304" pitchFamily="18" charset="0"/>
              </a:rPr>
              <a:t>Bob (Receiver)</a:t>
            </a:r>
            <a:endParaRPr lang="en-US" sz="2000" dirty="0">
              <a:latin typeface="Times New Roman" panose="02020603050405020304" pitchFamily="18" charset="0"/>
              <a:cs typeface="Times New Roman" panose="02020603050405020304" pitchFamily="18" charset="0"/>
            </a:endParaRPr>
          </a:p>
        </p:txBody>
      </p:sp>
      <p:sp>
        <p:nvSpPr>
          <p:cNvPr id="9" name="Title 1"/>
          <p:cNvSpPr txBox="1">
            <a:spLocks/>
          </p:cNvSpPr>
          <p:nvPr/>
        </p:nvSpPr>
        <p:spPr>
          <a:xfrm>
            <a:off x="628650" y="260648"/>
            <a:ext cx="7886700" cy="68118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smtClean="0">
                <a:solidFill>
                  <a:srgbClr val="FF0000"/>
                </a:solidFill>
                <a:latin typeface="Times New Roman" panose="02020603050405020304" pitchFamily="18" charset="0"/>
                <a:cs typeface="Times New Roman" panose="02020603050405020304" pitchFamily="18" charset="0"/>
              </a:rPr>
              <a:t>Joint Remote State Preparation (JRSP)</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16" name="Oval 15"/>
          <p:cNvSpPr/>
          <p:nvPr/>
        </p:nvSpPr>
        <p:spPr>
          <a:xfrm>
            <a:off x="2900362" y="4812931"/>
            <a:ext cx="878681" cy="118586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479396" y="3387465"/>
            <a:ext cx="878681" cy="118586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539743" y="5217006"/>
            <a:ext cx="1265002" cy="60959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Times New Roman" panose="02020603050405020304" pitchFamily="18" charset="0"/>
                <a:cs typeface="Times New Roman" panose="02020603050405020304" pitchFamily="18" charset="0"/>
              </a:rPr>
              <a:t>At time t</a:t>
            </a:r>
            <a:endParaRPr lang="en-US" sz="2400" dirty="0">
              <a:latin typeface="Times New Roman" panose="02020603050405020304" pitchFamily="18" charset="0"/>
              <a:cs typeface="Times New Roman" panose="02020603050405020304" pitchFamily="18" charset="0"/>
            </a:endParaRPr>
          </a:p>
        </p:txBody>
      </p:sp>
      <p:cxnSp>
        <p:nvCxnSpPr>
          <p:cNvPr id="34" name="Straight Connector 33"/>
          <p:cNvCxnSpPr/>
          <p:nvPr/>
        </p:nvCxnSpPr>
        <p:spPr>
          <a:xfrm>
            <a:off x="6207938" y="1416962"/>
            <a:ext cx="0" cy="5441038"/>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21200" y="3506507"/>
            <a:ext cx="1800493" cy="461665"/>
          </a:xfrm>
          <a:prstGeom prst="rect">
            <a:avLst/>
          </a:prstGeom>
          <a:noFill/>
        </p:spPr>
        <p:txBody>
          <a:bodyPr wrap="none" rtlCol="0">
            <a:spAutoFit/>
          </a:bodyPr>
          <a:lstStyle/>
          <a:p>
            <a:r>
              <a:rPr lang="en-US" sz="2400" dirty="0" smtClean="0">
                <a:latin typeface="Times New Roman" panose="02020603050405020304" pitchFamily="18" charset="0"/>
                <a:cs typeface="Times New Roman" panose="02020603050405020304" pitchFamily="18" charset="0"/>
              </a:rPr>
              <a:t>Alice2’s port</a:t>
            </a:r>
            <a:endParaRPr lang="en-US" sz="2400" dirty="0">
              <a:latin typeface="Times New Roman" panose="02020603050405020304" pitchFamily="18" charset="0"/>
              <a:cs typeface="Times New Roman" panose="02020603050405020304" pitchFamily="18" charset="0"/>
            </a:endParaRPr>
          </a:p>
        </p:txBody>
      </p:sp>
      <p:sp>
        <p:nvSpPr>
          <p:cNvPr id="45" name="TextBox 44"/>
          <p:cNvSpPr txBox="1"/>
          <p:nvPr/>
        </p:nvSpPr>
        <p:spPr>
          <a:xfrm>
            <a:off x="6469035" y="1566868"/>
            <a:ext cx="1479892" cy="461665"/>
          </a:xfrm>
          <a:prstGeom prst="rect">
            <a:avLst/>
          </a:prstGeom>
          <a:noFill/>
        </p:spPr>
        <p:txBody>
          <a:bodyPr wrap="none" rtlCol="0">
            <a:spAutoFit/>
          </a:bodyPr>
          <a:lstStyle/>
          <a:p>
            <a:r>
              <a:rPr lang="en-US" sz="2400" dirty="0" smtClean="0">
                <a:latin typeface="Times New Roman" panose="02020603050405020304" pitchFamily="18" charset="0"/>
                <a:cs typeface="Times New Roman" panose="02020603050405020304" pitchFamily="18" charset="0"/>
              </a:rPr>
              <a:t>Bob’s port</a:t>
            </a:r>
            <a:endParaRPr lang="en-US" sz="2400" dirty="0">
              <a:latin typeface="Times New Roman" panose="02020603050405020304" pitchFamily="18" charset="0"/>
              <a:cs typeface="Times New Roman" panose="02020603050405020304" pitchFamily="18" charset="0"/>
            </a:endParaRPr>
          </a:p>
        </p:txBody>
      </p:sp>
      <p:cxnSp>
        <p:nvCxnSpPr>
          <p:cNvPr id="28" name="Straight Connector 27"/>
          <p:cNvCxnSpPr/>
          <p:nvPr/>
        </p:nvCxnSpPr>
        <p:spPr>
          <a:xfrm flipH="1">
            <a:off x="1" y="3443169"/>
            <a:ext cx="3898231" cy="4563"/>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pic>
        <p:nvPicPr>
          <p:cNvPr id="29" name="Picture 2" descr="http://xdesktopwallpapers.com/wp-content/uploads/2012/04/Sad%20Cartoon%20Girl%20Listning%20Music.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736" y="1154243"/>
            <a:ext cx="1568688" cy="1816220"/>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146440" y="3002639"/>
            <a:ext cx="2308344" cy="461665"/>
          </a:xfrm>
          <a:prstGeom prst="rect">
            <a:avLst/>
          </a:prstGeom>
          <a:noFill/>
        </p:spPr>
        <p:txBody>
          <a:bodyPr wrap="none" rtlCol="0">
            <a:spAutoFit/>
          </a:bodyPr>
          <a:lstStyle/>
          <a:p>
            <a:r>
              <a:rPr lang="en-US" sz="2400" dirty="0" smtClean="0">
                <a:latin typeface="Times New Roman" panose="02020603050405020304" pitchFamily="18" charset="0"/>
                <a:cs typeface="Times New Roman" panose="02020603050405020304" pitchFamily="18" charset="0"/>
              </a:rPr>
              <a:t>Alice1 (Sender1)</a:t>
            </a:r>
            <a:endParaRPr lang="en-US" sz="2400" dirty="0">
              <a:latin typeface="Times New Roman" panose="02020603050405020304" pitchFamily="18" charset="0"/>
              <a:cs typeface="Times New Roman" panose="02020603050405020304" pitchFamily="18" charset="0"/>
            </a:endParaRPr>
          </a:p>
        </p:txBody>
      </p:sp>
      <p:sp>
        <p:nvSpPr>
          <p:cNvPr id="33" name="TextBox 32"/>
          <p:cNvSpPr txBox="1"/>
          <p:nvPr/>
        </p:nvSpPr>
        <p:spPr>
          <a:xfrm>
            <a:off x="2064493" y="1335435"/>
            <a:ext cx="1800493" cy="461665"/>
          </a:xfrm>
          <a:prstGeom prst="rect">
            <a:avLst/>
          </a:prstGeom>
          <a:noFill/>
        </p:spPr>
        <p:txBody>
          <a:bodyPr wrap="none" rtlCol="0">
            <a:spAutoFit/>
          </a:bodyPr>
          <a:lstStyle/>
          <a:p>
            <a:r>
              <a:rPr lang="en-US" sz="2400" dirty="0" smtClean="0">
                <a:latin typeface="Times New Roman" panose="02020603050405020304" pitchFamily="18" charset="0"/>
                <a:cs typeface="Times New Roman" panose="02020603050405020304" pitchFamily="18" charset="0"/>
              </a:rPr>
              <a:t>Alice1’s port</a:t>
            </a:r>
            <a:endParaRPr lang="en-US" sz="2400" dirty="0">
              <a:latin typeface="Times New Roman" panose="02020603050405020304" pitchFamily="18" charset="0"/>
              <a:cs typeface="Times New Roman" panose="02020603050405020304" pitchFamily="18" charset="0"/>
            </a:endParaRPr>
          </a:p>
        </p:txBody>
      </p:sp>
      <p:sp>
        <p:nvSpPr>
          <p:cNvPr id="35" name="Oval 34"/>
          <p:cNvSpPr/>
          <p:nvPr/>
        </p:nvSpPr>
        <p:spPr>
          <a:xfrm>
            <a:off x="2924722" y="1997287"/>
            <a:ext cx="878681" cy="118586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6644390" y="3647802"/>
            <a:ext cx="528404" cy="68692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359520" y="4548420"/>
            <a:ext cx="1620957" cy="707886"/>
          </a:xfrm>
          <a:prstGeom prst="rect">
            <a:avLst/>
          </a:prstGeom>
          <a:noFill/>
        </p:spPr>
        <p:txBody>
          <a:bodyPr wrap="none" rtlCol="0">
            <a:spAutoFit/>
          </a:bodyPr>
          <a:lstStyle/>
          <a:p>
            <a:r>
              <a:rPr lang="en-US" sz="2000" dirty="0" smtClean="0">
                <a:latin typeface="Times New Roman" panose="02020603050405020304" pitchFamily="18" charset="0"/>
                <a:cs typeface="Times New Roman" panose="02020603050405020304" pitchFamily="18" charset="0"/>
              </a:rPr>
              <a:t>Jointly</a:t>
            </a:r>
          </a:p>
          <a:p>
            <a:r>
              <a:rPr lang="en-US" sz="2000" dirty="0" smtClean="0">
                <a:latin typeface="Times New Roman" panose="02020603050405020304" pitchFamily="18" charset="0"/>
                <a:cs typeface="Times New Roman" panose="02020603050405020304" pitchFamily="18" charset="0"/>
              </a:rPr>
              <a:t>prepared state</a:t>
            </a:r>
            <a:endParaRPr lang="en-US" sz="2000" dirty="0">
              <a:latin typeface="Times New Roman" panose="02020603050405020304" pitchFamily="18" charset="0"/>
              <a:cs typeface="Times New Roman" panose="02020603050405020304" pitchFamily="18" charset="0"/>
            </a:endParaRPr>
          </a:p>
        </p:txBody>
      </p:sp>
      <p:sp>
        <p:nvSpPr>
          <p:cNvPr id="30" name="Oval 29"/>
          <p:cNvSpPr/>
          <p:nvPr/>
        </p:nvSpPr>
        <p:spPr>
          <a:xfrm rot="20315188">
            <a:off x="-1917951" y="1234994"/>
            <a:ext cx="13296337" cy="529432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solidFill>
                  <a:srgbClr val="93A299"/>
                </a:solidFill>
                <a:latin typeface="Times New Roman" panose="02020603050405020304" pitchFamily="18" charset="0"/>
                <a:cs typeface="Times New Roman" panose="02020603050405020304" pitchFamily="18" charset="0"/>
              </a:rPr>
              <a:t>RSP of a </a:t>
            </a:r>
            <a:r>
              <a:rPr lang="en-US" sz="5400" dirty="0" err="1" smtClean="0">
                <a:solidFill>
                  <a:srgbClr val="93A299"/>
                </a:solidFill>
                <a:latin typeface="Times New Roman" panose="02020603050405020304" pitchFamily="18" charset="0"/>
                <a:cs typeface="Times New Roman" panose="02020603050405020304" pitchFamily="18" charset="0"/>
              </a:rPr>
              <a:t>qubit</a:t>
            </a:r>
            <a:r>
              <a:rPr lang="en-US" sz="5400" dirty="0" smtClean="0">
                <a:solidFill>
                  <a:srgbClr val="93A299"/>
                </a:solidFill>
                <a:latin typeface="Times New Roman" panose="02020603050405020304" pitchFamily="18" charset="0"/>
                <a:cs typeface="Times New Roman" panose="02020603050405020304" pitchFamily="18" charset="0"/>
              </a:rPr>
              <a:t> from two senders</a:t>
            </a:r>
            <a:endParaRPr lang="en-US" sz="5400" dirty="0">
              <a:solidFill>
                <a:srgbClr val="93A2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05991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07504" y="260648"/>
            <a:ext cx="8928992" cy="3108543"/>
          </a:xfrm>
          <a:prstGeom prst="rect">
            <a:avLst/>
          </a:prstGeom>
          <a:noFill/>
        </p:spPr>
        <p:txBody>
          <a:bodyPr wrap="square" rtlCol="0">
            <a:spAutoFit/>
          </a:bodyPr>
          <a:lstStyle/>
          <a:p>
            <a:r>
              <a:rPr lang="en-IN" altLang="ja-JP" sz="2800" dirty="0">
                <a:solidFill>
                  <a:srgbClr val="0000FF"/>
                </a:solidFill>
                <a:latin typeface="Times New Roman" pitchFamily="18" charset="0"/>
                <a:cs typeface="Times New Roman" pitchFamily="18" charset="0"/>
              </a:rPr>
              <a:t>Recent ideas </a:t>
            </a:r>
            <a:r>
              <a:rPr lang="en-IN" altLang="ja-JP" sz="2800" dirty="0" smtClean="0">
                <a:solidFill>
                  <a:srgbClr val="0000FF"/>
                </a:solidFill>
                <a:latin typeface="Times New Roman" pitchFamily="18" charset="0"/>
                <a:cs typeface="Times New Roman" pitchFamily="18" charset="0"/>
              </a:rPr>
              <a:t>on </a:t>
            </a:r>
            <a:r>
              <a:rPr lang="en-IN" altLang="ja-JP" sz="2800" dirty="0">
                <a:solidFill>
                  <a:srgbClr val="0000FF"/>
                </a:solidFill>
                <a:latin typeface="Times New Roman" pitchFamily="18" charset="0"/>
                <a:cs typeface="Times New Roman" pitchFamily="18" charset="0"/>
              </a:rPr>
              <a:t>remote state preparation (RSP)</a:t>
            </a:r>
            <a:br>
              <a:rPr lang="en-IN" altLang="ja-JP" sz="2800" dirty="0">
                <a:solidFill>
                  <a:srgbClr val="0000FF"/>
                </a:solidFill>
                <a:latin typeface="Times New Roman" pitchFamily="18" charset="0"/>
                <a:cs typeface="Times New Roman" pitchFamily="18" charset="0"/>
              </a:rPr>
            </a:br>
            <a:r>
              <a:rPr lang="en-IN" altLang="ja-JP" sz="2400" dirty="0" smtClean="0">
                <a:solidFill>
                  <a:srgbClr val="002060"/>
                </a:solidFill>
                <a:latin typeface="Times New Roman" pitchFamily="18" charset="0"/>
                <a:cs typeface="Times New Roman" pitchFamily="18" charset="0"/>
              </a:rPr>
              <a:t>Proposed </a:t>
            </a:r>
            <a:r>
              <a:rPr lang="en-IN" altLang="ja-JP" sz="2400" dirty="0">
                <a:solidFill>
                  <a:srgbClr val="002060"/>
                </a:solidFill>
                <a:latin typeface="Times New Roman" pitchFamily="18" charset="0"/>
                <a:cs typeface="Times New Roman" pitchFamily="18" charset="0"/>
              </a:rPr>
              <a:t>generalized schemes:</a:t>
            </a:r>
            <a:br>
              <a:rPr lang="en-IN" altLang="ja-JP" sz="2400" dirty="0">
                <a:solidFill>
                  <a:srgbClr val="002060"/>
                </a:solidFill>
                <a:latin typeface="Times New Roman" pitchFamily="18" charset="0"/>
                <a:cs typeface="Times New Roman" pitchFamily="18" charset="0"/>
              </a:rPr>
            </a:br>
            <a:r>
              <a:rPr lang="en-IN" altLang="ja-JP" sz="2400" dirty="0">
                <a:solidFill>
                  <a:srgbClr val="002060"/>
                </a:solidFill>
                <a:latin typeface="Times New Roman" pitchFamily="18" charset="0"/>
                <a:cs typeface="Times New Roman" pitchFamily="18" charset="0"/>
              </a:rPr>
              <a:t>Probabilistic CBRSP, </a:t>
            </a:r>
            <a:br>
              <a:rPr lang="en-IN" altLang="ja-JP" sz="2400" dirty="0">
                <a:solidFill>
                  <a:srgbClr val="002060"/>
                </a:solidFill>
                <a:latin typeface="Times New Roman" pitchFamily="18" charset="0"/>
                <a:cs typeface="Times New Roman" pitchFamily="18" charset="0"/>
              </a:rPr>
            </a:br>
            <a:r>
              <a:rPr lang="en-IN" altLang="ja-JP" sz="2400" dirty="0" smtClean="0">
                <a:solidFill>
                  <a:srgbClr val="002060"/>
                </a:solidFill>
                <a:latin typeface="Times New Roman" pitchFamily="18" charset="0"/>
                <a:cs typeface="Times New Roman" pitchFamily="18" charset="0"/>
              </a:rPr>
              <a:t>Deterministic CBRSP </a:t>
            </a:r>
            <a:r>
              <a:rPr lang="en-IN" altLang="ja-JP" sz="2400" dirty="0">
                <a:solidFill>
                  <a:srgbClr val="002060"/>
                </a:solidFill>
                <a:latin typeface="Times New Roman" pitchFamily="18" charset="0"/>
                <a:cs typeface="Times New Roman" pitchFamily="18" charset="0"/>
              </a:rPr>
              <a:t>and</a:t>
            </a:r>
            <a:br>
              <a:rPr lang="en-IN" altLang="ja-JP" sz="2400" dirty="0">
                <a:solidFill>
                  <a:srgbClr val="002060"/>
                </a:solidFill>
                <a:latin typeface="Times New Roman" pitchFamily="18" charset="0"/>
                <a:cs typeface="Times New Roman" pitchFamily="18" charset="0"/>
              </a:rPr>
            </a:br>
            <a:r>
              <a:rPr lang="en-IN" altLang="ja-JP" sz="2400" dirty="0">
                <a:solidFill>
                  <a:srgbClr val="002060"/>
                </a:solidFill>
                <a:latin typeface="Times New Roman" pitchFamily="18" charset="0"/>
                <a:cs typeface="Times New Roman" pitchFamily="18" charset="0"/>
              </a:rPr>
              <a:t>Deterministic </a:t>
            </a:r>
            <a:r>
              <a:rPr lang="en-IN" altLang="ja-JP" sz="2400" dirty="0" smtClean="0">
                <a:solidFill>
                  <a:srgbClr val="002060"/>
                </a:solidFill>
                <a:latin typeface="Times New Roman" pitchFamily="18" charset="0"/>
                <a:cs typeface="Times New Roman" pitchFamily="18" charset="0"/>
              </a:rPr>
              <a:t>CJBRSP</a:t>
            </a:r>
          </a:p>
          <a:p>
            <a:endParaRPr lang="en-IN" altLang="ja-JP" sz="2400" dirty="0" smtClean="0">
              <a:solidFill>
                <a:srgbClr val="002060"/>
              </a:solidFill>
              <a:latin typeface="Times New Roman" pitchFamily="18" charset="0"/>
              <a:cs typeface="Times New Roman" pitchFamily="18" charset="0"/>
            </a:endParaRPr>
          </a:p>
          <a:p>
            <a:pPr marL="285750" indent="-285750" algn="just">
              <a:buFont typeface="Arial"/>
              <a:buChar char="•"/>
            </a:pPr>
            <a:r>
              <a:rPr lang="en-IN" altLang="ja-JP" sz="1600" dirty="0" smtClean="0">
                <a:solidFill>
                  <a:srgbClr val="FF0000"/>
                </a:solidFill>
                <a:latin typeface="Times New Roman" pitchFamily="18" charset="0"/>
                <a:cs typeface="Times New Roman" pitchFamily="18" charset="0"/>
              </a:rPr>
              <a:t>V. Sharma, </a:t>
            </a:r>
            <a:r>
              <a:rPr lang="en-IN" altLang="ja-JP" sz="1600" b="1" dirty="0" smtClean="0">
                <a:solidFill>
                  <a:srgbClr val="FF0000"/>
                </a:solidFill>
                <a:latin typeface="Times New Roman" pitchFamily="18" charset="0"/>
                <a:cs typeface="Times New Roman" pitchFamily="18" charset="0"/>
              </a:rPr>
              <a:t>C. Shukla, </a:t>
            </a:r>
            <a:r>
              <a:rPr lang="en-IN" altLang="ja-JP" sz="1600" dirty="0" smtClean="0">
                <a:solidFill>
                  <a:srgbClr val="FF0000"/>
                </a:solidFill>
                <a:latin typeface="Times New Roman" pitchFamily="18" charset="0"/>
                <a:cs typeface="Times New Roman" pitchFamily="18" charset="0"/>
              </a:rPr>
              <a:t>S. Banerjee, A. </a:t>
            </a:r>
            <a:r>
              <a:rPr lang="en-IN" altLang="ja-JP" sz="1600" dirty="0">
                <a:solidFill>
                  <a:srgbClr val="FF0000"/>
                </a:solidFill>
                <a:latin typeface="Times New Roman" pitchFamily="18" charset="0"/>
                <a:cs typeface="Times New Roman" pitchFamily="18" charset="0"/>
              </a:rPr>
              <a:t>Pathak: Controlled bidirectional remote state preparation in noisy environment: a generalized </a:t>
            </a:r>
            <a:r>
              <a:rPr lang="en-IN" altLang="ja-JP" sz="1600" dirty="0" smtClean="0">
                <a:solidFill>
                  <a:srgbClr val="FF0000"/>
                </a:solidFill>
                <a:latin typeface="Times New Roman" pitchFamily="18" charset="0"/>
                <a:cs typeface="Times New Roman" pitchFamily="18" charset="0"/>
              </a:rPr>
              <a:t>view, </a:t>
            </a:r>
            <a:r>
              <a:rPr lang="en-US" altLang="ja-JP" sz="1600" dirty="0">
                <a:solidFill>
                  <a:srgbClr val="FF0000"/>
                </a:solidFill>
                <a:latin typeface="Times New Roman" pitchFamily="18" charset="0"/>
                <a:cs typeface="Times New Roman" pitchFamily="18" charset="0"/>
              </a:rPr>
              <a:t>Quantum </a:t>
            </a:r>
            <a:r>
              <a:rPr lang="en-US" altLang="ja-JP" sz="1600" dirty="0" err="1">
                <a:solidFill>
                  <a:srgbClr val="FF0000"/>
                </a:solidFill>
                <a:latin typeface="Times New Roman" pitchFamily="18" charset="0"/>
                <a:cs typeface="Times New Roman" pitchFamily="18" charset="0"/>
              </a:rPr>
              <a:t>Inf</a:t>
            </a:r>
            <a:r>
              <a:rPr lang="en-US" altLang="ja-JP" sz="1600" dirty="0">
                <a:solidFill>
                  <a:srgbClr val="FF0000"/>
                </a:solidFill>
                <a:latin typeface="Times New Roman" pitchFamily="18" charset="0"/>
                <a:cs typeface="Times New Roman" pitchFamily="18" charset="0"/>
              </a:rPr>
              <a:t> Process </a:t>
            </a:r>
            <a:r>
              <a:rPr lang="en-US" altLang="ja-JP" sz="1600" dirty="0" smtClean="0">
                <a:solidFill>
                  <a:srgbClr val="FF0000"/>
                </a:solidFill>
                <a:latin typeface="Times New Roman" pitchFamily="18" charset="0"/>
                <a:cs typeface="Times New Roman" pitchFamily="18" charset="0"/>
              </a:rPr>
              <a:t>14, 3441</a:t>
            </a:r>
            <a:r>
              <a:rPr lang="en-US" altLang="ja-JP" sz="1600" dirty="0">
                <a:solidFill>
                  <a:srgbClr val="FF0000"/>
                </a:solidFill>
                <a:latin typeface="Times New Roman" pitchFamily="18" charset="0"/>
                <a:cs typeface="Times New Roman" pitchFamily="18" charset="0"/>
              </a:rPr>
              <a:t>–</a:t>
            </a:r>
            <a:r>
              <a:rPr lang="en-US" altLang="ja-JP" sz="1600" dirty="0" smtClean="0">
                <a:solidFill>
                  <a:srgbClr val="FF0000"/>
                </a:solidFill>
                <a:latin typeface="Times New Roman" pitchFamily="18" charset="0"/>
                <a:cs typeface="Times New Roman" pitchFamily="18" charset="0"/>
              </a:rPr>
              <a:t>3464 </a:t>
            </a:r>
            <a:r>
              <a:rPr lang="en-US" altLang="ja-JP" sz="1600" dirty="0">
                <a:solidFill>
                  <a:srgbClr val="FF0000"/>
                </a:solidFill>
                <a:latin typeface="Times New Roman" pitchFamily="18" charset="0"/>
                <a:cs typeface="Times New Roman" pitchFamily="18" charset="0"/>
              </a:rPr>
              <a:t>(2015) </a:t>
            </a:r>
            <a:endParaRPr lang="en-US" altLang="ja-JP" sz="1600" dirty="0" smtClean="0">
              <a:solidFill>
                <a:srgbClr val="FF0000"/>
              </a:solidFill>
              <a:latin typeface="Times New Roman" pitchFamily="18" charset="0"/>
              <a:cs typeface="Times New Roman" pitchFamily="18" charset="0"/>
            </a:endParaRPr>
          </a:p>
          <a:p>
            <a:pPr algn="just"/>
            <a:endParaRPr lang="en-US" altLang="ja-JP" sz="1600" dirty="0">
              <a:solidFill>
                <a:srgbClr val="FF0000"/>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plosion 1 4"/>
          <p:cNvSpPr/>
          <p:nvPr/>
        </p:nvSpPr>
        <p:spPr>
          <a:xfrm>
            <a:off x="2915816" y="-171400"/>
            <a:ext cx="3240360" cy="216024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Times New Roman" pitchFamily="18" charset="0"/>
              <a:cs typeface="Times New Roman" pitchFamily="18" charset="0"/>
            </a:endParaRPr>
          </a:p>
        </p:txBody>
      </p:sp>
      <p:sp>
        <p:nvSpPr>
          <p:cNvPr id="2" name="Title 1"/>
          <p:cNvSpPr>
            <a:spLocks noGrp="1"/>
          </p:cNvSpPr>
          <p:nvPr>
            <p:ph type="title"/>
          </p:nvPr>
        </p:nvSpPr>
        <p:spPr>
          <a:xfrm>
            <a:off x="832048" y="288032"/>
            <a:ext cx="7772400" cy="620688"/>
          </a:xfrm>
        </p:spPr>
        <p:txBody>
          <a:bodyPr>
            <a:normAutofit/>
          </a:bodyPr>
          <a:lstStyle/>
          <a:p>
            <a:pPr lvl="0" algn="ctr">
              <a:defRPr/>
            </a:pPr>
            <a:r>
              <a:rPr lang="en-US" sz="3200" dirty="0" smtClean="0">
                <a:solidFill>
                  <a:srgbClr val="002060"/>
                </a:solidFill>
                <a:latin typeface="Times New Roman" pitchFamily="18" charset="0"/>
                <a:cs typeface="Times New Roman" pitchFamily="18" charset="0"/>
              </a:rPr>
              <a:t>Quantum Communication</a:t>
            </a:r>
            <a:endParaRPr lang="en-IN" sz="3200" dirty="0">
              <a:solidFill>
                <a:srgbClr val="002060"/>
              </a:solidFill>
              <a:latin typeface="Times New Roman" pitchFamily="18" charset="0"/>
              <a:cs typeface="Times New Roman" pitchFamily="18" charset="0"/>
            </a:endParaRPr>
          </a:p>
        </p:txBody>
      </p:sp>
      <p:pic>
        <p:nvPicPr>
          <p:cNvPr id="7" name="Picture 6" descr="bd06790_"/>
          <p:cNvPicPr>
            <a:picLocks noChangeAspect="1" noChangeArrowheads="1"/>
          </p:cNvPicPr>
          <p:nvPr/>
        </p:nvPicPr>
        <p:blipFill>
          <a:blip r:embed="rId3" cstate="print"/>
          <a:srcRect/>
          <a:stretch>
            <a:fillRect/>
          </a:stretch>
        </p:blipFill>
        <p:spPr bwMode="auto">
          <a:xfrm>
            <a:off x="611560" y="2800092"/>
            <a:ext cx="1812925" cy="1498600"/>
          </a:xfrm>
          <a:prstGeom prst="rect">
            <a:avLst/>
          </a:prstGeom>
          <a:noFill/>
          <a:ln w="9525">
            <a:noFill/>
            <a:miter lim="800000"/>
            <a:headEnd/>
            <a:tailEnd/>
          </a:ln>
        </p:spPr>
      </p:pic>
      <p:pic>
        <p:nvPicPr>
          <p:cNvPr id="9" name="Picture 8" descr="bd06784_"/>
          <p:cNvPicPr>
            <a:picLocks noChangeAspect="1" noChangeArrowheads="1"/>
          </p:cNvPicPr>
          <p:nvPr/>
        </p:nvPicPr>
        <p:blipFill>
          <a:blip r:embed="rId4" cstate="print"/>
          <a:srcRect/>
          <a:stretch>
            <a:fillRect/>
          </a:stretch>
        </p:blipFill>
        <p:spPr bwMode="auto">
          <a:xfrm>
            <a:off x="6660233" y="2692152"/>
            <a:ext cx="1819275" cy="1682750"/>
          </a:xfrm>
          <a:prstGeom prst="rect">
            <a:avLst/>
          </a:prstGeom>
          <a:noFill/>
          <a:ln w="9525">
            <a:noFill/>
            <a:miter lim="800000"/>
            <a:headEnd/>
            <a:tailEnd/>
          </a:ln>
        </p:spPr>
      </p:pic>
      <p:cxnSp>
        <p:nvCxnSpPr>
          <p:cNvPr id="17" name="Straight Arrow Connector 16"/>
          <p:cNvCxnSpPr/>
          <p:nvPr/>
        </p:nvCxnSpPr>
        <p:spPr>
          <a:xfrm>
            <a:off x="2843808" y="3645024"/>
            <a:ext cx="338437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itle 1"/>
          <p:cNvSpPr txBox="1">
            <a:spLocks/>
          </p:cNvSpPr>
          <p:nvPr/>
        </p:nvSpPr>
        <p:spPr>
          <a:xfrm>
            <a:off x="1825352" y="836712"/>
            <a:ext cx="4690864" cy="504056"/>
          </a:xfrm>
          <a:prstGeom prst="rect">
            <a:avLst/>
          </a:prstGeom>
        </p:spPr>
        <p:txBody>
          <a:bodyPr bIns="9144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IN" sz="2400" b="0" i="0" u="none" strike="noStrike" kern="1200" cap="none" spc="0" normalizeH="0" baseline="0" noProof="0" dirty="0">
              <a:ln>
                <a:noFill/>
              </a:ln>
              <a:solidFill>
                <a:srgbClr val="002060"/>
              </a:solidFill>
              <a:effectLst/>
              <a:uLnTx/>
              <a:uFillTx/>
              <a:latin typeface="Times New Roman" pitchFamily="18" charset="0"/>
              <a:ea typeface="+mj-ea"/>
              <a:cs typeface="Times New Roman" pitchFamily="18" charset="0"/>
            </a:endParaRPr>
          </a:p>
        </p:txBody>
      </p:sp>
      <p:sp>
        <p:nvSpPr>
          <p:cNvPr id="21" name="TextBox 20"/>
          <p:cNvSpPr txBox="1"/>
          <p:nvPr/>
        </p:nvSpPr>
        <p:spPr>
          <a:xfrm>
            <a:off x="179512" y="4437112"/>
            <a:ext cx="2808312" cy="523220"/>
          </a:xfrm>
          <a:prstGeom prst="rect">
            <a:avLst/>
          </a:prstGeom>
          <a:noFill/>
        </p:spPr>
        <p:txBody>
          <a:bodyPr wrap="square" rtlCol="0">
            <a:spAutoFit/>
          </a:bodyPr>
          <a:lstStyle/>
          <a:p>
            <a:pPr algn="ctr"/>
            <a:r>
              <a:rPr lang="en-US" sz="2800" dirty="0" smtClean="0">
                <a:latin typeface="Times New Roman" pitchFamily="18" charset="0"/>
                <a:cs typeface="Times New Roman" pitchFamily="18" charset="0"/>
              </a:rPr>
              <a:t>Alice (</a:t>
            </a:r>
            <a:r>
              <a:rPr lang="en-US" sz="2800" dirty="0" smtClean="0">
                <a:solidFill>
                  <a:srgbClr val="FF0000"/>
                </a:solidFill>
                <a:latin typeface="Times New Roman" pitchFamily="18" charset="0"/>
                <a:cs typeface="Times New Roman" pitchFamily="18" charset="0"/>
              </a:rPr>
              <a:t>Sender</a:t>
            </a:r>
            <a:r>
              <a:rPr lang="en-US" sz="2800" dirty="0" smtClean="0">
                <a:latin typeface="Times New Roman" pitchFamily="18" charset="0"/>
                <a:cs typeface="Times New Roman" pitchFamily="18" charset="0"/>
              </a:rPr>
              <a:t>)</a:t>
            </a:r>
            <a:endParaRPr lang="en-IN" sz="2800" dirty="0">
              <a:latin typeface="Times New Roman" pitchFamily="18" charset="0"/>
              <a:cs typeface="Times New Roman" pitchFamily="18" charset="0"/>
            </a:endParaRPr>
          </a:p>
        </p:txBody>
      </p:sp>
      <p:sp>
        <p:nvSpPr>
          <p:cNvPr id="22" name="TextBox 21"/>
          <p:cNvSpPr txBox="1"/>
          <p:nvPr/>
        </p:nvSpPr>
        <p:spPr>
          <a:xfrm>
            <a:off x="5868144" y="4437112"/>
            <a:ext cx="2915816" cy="523220"/>
          </a:xfrm>
          <a:prstGeom prst="rect">
            <a:avLst/>
          </a:prstGeom>
          <a:noFill/>
        </p:spPr>
        <p:txBody>
          <a:bodyPr wrap="square" rtlCol="0">
            <a:spAutoFit/>
          </a:bodyPr>
          <a:lstStyle/>
          <a:p>
            <a:pPr algn="ctr"/>
            <a:r>
              <a:rPr lang="en-US" sz="2800" dirty="0" smtClean="0">
                <a:latin typeface="Times New Roman" pitchFamily="18" charset="0"/>
                <a:cs typeface="Times New Roman" pitchFamily="18" charset="0"/>
              </a:rPr>
              <a:t>Bob (</a:t>
            </a:r>
            <a:r>
              <a:rPr lang="en-US" sz="2800" dirty="0" smtClean="0">
                <a:solidFill>
                  <a:srgbClr val="00B050"/>
                </a:solidFill>
                <a:latin typeface="Times New Roman" pitchFamily="18" charset="0"/>
                <a:cs typeface="Times New Roman" pitchFamily="18" charset="0"/>
              </a:rPr>
              <a:t>Receiver</a:t>
            </a:r>
            <a:r>
              <a:rPr lang="en-US" sz="2800" dirty="0" smtClean="0">
                <a:latin typeface="Times New Roman" pitchFamily="18" charset="0"/>
                <a:cs typeface="Times New Roman" pitchFamily="18" charset="0"/>
              </a:rPr>
              <a:t>) </a:t>
            </a:r>
          </a:p>
        </p:txBody>
      </p:sp>
      <p:sp>
        <p:nvSpPr>
          <p:cNvPr id="14" name="Title 1"/>
          <p:cNvSpPr txBox="1">
            <a:spLocks/>
          </p:cNvSpPr>
          <p:nvPr/>
        </p:nvSpPr>
        <p:spPr>
          <a:xfrm>
            <a:off x="616024" y="5733256"/>
            <a:ext cx="7772400" cy="620688"/>
          </a:xfrm>
          <a:prstGeom prst="rect">
            <a:avLst/>
          </a:prstGeom>
        </p:spPr>
        <p:txBody>
          <a:bodyPr vert="horz" lIns="91440" tIns="45720" rIns="91440" bIns="45720" rtlCol="0" anchor="ctr">
            <a:norm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pPr algn="ctr">
              <a:defRPr/>
            </a:pPr>
            <a:r>
              <a:rPr lang="en-US" sz="3200" dirty="0" smtClean="0">
                <a:solidFill>
                  <a:srgbClr val="002060"/>
                </a:solidFill>
                <a:latin typeface="Times New Roman" pitchFamily="18" charset="0"/>
                <a:cs typeface="Times New Roman" pitchFamily="18" charset="0"/>
              </a:rPr>
              <a:t>Hierarchy exists everywhere!</a:t>
            </a:r>
            <a:endParaRPr lang="en-IN" sz="32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7329102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0"/>
            <a:ext cx="7772400" cy="620688"/>
          </a:xfrm>
        </p:spPr>
        <p:txBody>
          <a:bodyPr>
            <a:normAutofit/>
          </a:bodyPr>
          <a:lstStyle/>
          <a:p>
            <a:pPr lvl="0" algn="ctr">
              <a:defRPr/>
            </a:pPr>
            <a:r>
              <a:rPr lang="en-US" sz="3200" dirty="0" smtClean="0">
                <a:solidFill>
                  <a:srgbClr val="002060"/>
                </a:solidFill>
                <a:latin typeface="Times New Roman" pitchFamily="18" charset="0"/>
                <a:cs typeface="Times New Roman" pitchFamily="18" charset="0"/>
              </a:rPr>
              <a:t>Hierarchical Quantum Communication</a:t>
            </a:r>
            <a:endParaRPr lang="en-IN" sz="3200" dirty="0">
              <a:solidFill>
                <a:srgbClr val="002060"/>
              </a:solidFill>
              <a:latin typeface="Times New Roman" pitchFamily="18" charset="0"/>
              <a:cs typeface="Times New Roman" pitchFamily="18" charset="0"/>
            </a:endParaRPr>
          </a:p>
        </p:txBody>
      </p:sp>
      <p:sp>
        <p:nvSpPr>
          <p:cNvPr id="5" name="Explosion 1 4"/>
          <p:cNvSpPr/>
          <p:nvPr/>
        </p:nvSpPr>
        <p:spPr>
          <a:xfrm>
            <a:off x="24228" y="5482"/>
            <a:ext cx="1440160" cy="108012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Times New Roman" pitchFamily="18" charset="0"/>
              <a:cs typeface="Times New Roman" pitchFamily="18" charset="0"/>
            </a:endParaRPr>
          </a:p>
        </p:txBody>
      </p:sp>
      <p:pic>
        <p:nvPicPr>
          <p:cNvPr id="8" name="Picture 2" descr="C:\Program Files (x86)\Microsoft Office\MEDIA\CAGCAT10\j0234687.gif"/>
          <p:cNvPicPr>
            <a:picLocks noChangeAspect="1" noChangeArrowheads="1" noCrop="1"/>
          </p:cNvPicPr>
          <p:nvPr/>
        </p:nvPicPr>
        <p:blipFill>
          <a:blip r:embed="rId3" cstate="print"/>
          <a:stretch>
            <a:fillRect/>
          </a:stretch>
        </p:blipFill>
        <p:spPr bwMode="auto">
          <a:xfrm>
            <a:off x="240252" y="221506"/>
            <a:ext cx="936104" cy="576064"/>
          </a:xfrm>
          <a:prstGeom prst="rect">
            <a:avLst/>
          </a:prstGeom>
          <a:solidFill>
            <a:schemeClr val="accent6">
              <a:lumMod val="40000"/>
              <a:lumOff val="60000"/>
            </a:schemeClr>
          </a:solidFill>
          <a:ln>
            <a:noFill/>
          </a:ln>
          <a:effectLst>
            <a:outerShdw blurRad="50800" dist="50800" dir="5400000" algn="ctr" rotWithShape="0">
              <a:srgbClr val="000000"/>
            </a:outerShdw>
          </a:effectLst>
        </p:spPr>
      </p:pic>
      <p:sp>
        <p:nvSpPr>
          <p:cNvPr id="18" name="Title 1"/>
          <p:cNvSpPr txBox="1">
            <a:spLocks/>
          </p:cNvSpPr>
          <p:nvPr/>
        </p:nvSpPr>
        <p:spPr>
          <a:xfrm>
            <a:off x="1825352" y="1419761"/>
            <a:ext cx="4690864" cy="504056"/>
          </a:xfrm>
          <a:prstGeom prst="rect">
            <a:avLst/>
          </a:prstGeom>
        </p:spPr>
        <p:txBody>
          <a:bodyPr bIns="9144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IN" sz="2400" b="0" i="0" u="none" strike="noStrike" kern="1200" cap="none" spc="0" normalizeH="0" baseline="0" noProof="0" dirty="0">
              <a:ln>
                <a:noFill/>
              </a:ln>
              <a:solidFill>
                <a:srgbClr val="002060"/>
              </a:solidFill>
              <a:effectLst/>
              <a:uLnTx/>
              <a:uFillTx/>
              <a:latin typeface="Times New Roman" pitchFamily="18" charset="0"/>
              <a:ea typeface="+mj-ea"/>
              <a:cs typeface="Times New Roman" pitchFamily="18" charset="0"/>
            </a:endParaRPr>
          </a:p>
        </p:txBody>
      </p:sp>
      <p:sp>
        <p:nvSpPr>
          <p:cNvPr id="19" name="TextBox 139"/>
          <p:cNvSpPr txBox="1"/>
          <p:nvPr/>
        </p:nvSpPr>
        <p:spPr>
          <a:xfrm>
            <a:off x="3635896" y="2099771"/>
            <a:ext cx="970235" cy="400110"/>
          </a:xfrm>
          <a:prstGeom prst="rect">
            <a:avLst/>
          </a:prstGeom>
          <a:noFill/>
        </p:spPr>
        <p:txBody>
          <a:bodyPr wrap="square">
            <a:spAutoFit/>
          </a:bodyPr>
          <a:lstStyle/>
          <a:p>
            <a:pPr algn="ctr" fontAlgn="auto">
              <a:spcBef>
                <a:spcPts val="0"/>
              </a:spcBef>
              <a:spcAft>
                <a:spcPts val="0"/>
              </a:spcAft>
              <a:defRPr/>
            </a:pPr>
            <a:r>
              <a:rPr lang="en-US" sz="2000" kern="0" dirty="0">
                <a:latin typeface="+mn-lt"/>
                <a:cs typeface="+mn-cs"/>
              </a:rPr>
              <a:t>Alice</a:t>
            </a:r>
            <a:endParaRPr lang="en-IN" sz="2000" kern="0" dirty="0">
              <a:latin typeface="+mn-lt"/>
              <a:cs typeface="+mn-cs"/>
            </a:endParaRPr>
          </a:p>
        </p:txBody>
      </p:sp>
      <p:sp>
        <p:nvSpPr>
          <p:cNvPr id="20" name="TextBox 140"/>
          <p:cNvSpPr txBox="1"/>
          <p:nvPr/>
        </p:nvSpPr>
        <p:spPr>
          <a:xfrm>
            <a:off x="35496" y="4265801"/>
            <a:ext cx="960106" cy="1323439"/>
          </a:xfrm>
          <a:prstGeom prst="rect">
            <a:avLst/>
          </a:prstGeom>
          <a:noFill/>
        </p:spPr>
        <p:txBody>
          <a:bodyPr wrap="square">
            <a:spAutoFit/>
          </a:bodyPr>
          <a:lstStyle/>
          <a:p>
            <a:pPr algn="ctr" fontAlgn="auto">
              <a:spcBef>
                <a:spcPts val="0"/>
              </a:spcBef>
              <a:spcAft>
                <a:spcPts val="0"/>
              </a:spcAft>
              <a:defRPr/>
            </a:pPr>
            <a:r>
              <a:rPr lang="en-US" sz="2000" kern="0" dirty="0" smtClean="0">
                <a:latin typeface="+mn-lt"/>
                <a:cs typeface="+mn-cs"/>
              </a:rPr>
              <a:t>Bob</a:t>
            </a:r>
            <a:r>
              <a:rPr lang="en-US" sz="2000" kern="0" baseline="-25000" dirty="0" smtClean="0">
                <a:latin typeface="+mn-lt"/>
                <a:cs typeface="+mn-cs"/>
              </a:rPr>
              <a:t>1</a:t>
            </a:r>
            <a:r>
              <a:rPr lang="en-US" sz="2000" kern="0" dirty="0" smtClean="0">
                <a:latin typeface="+mn-lt"/>
                <a:cs typeface="+mn-cs"/>
              </a:rPr>
              <a:t> (High power agent)</a:t>
            </a:r>
            <a:r>
              <a:rPr lang="en-US" sz="2000" kern="0" baseline="-25000" dirty="0" smtClean="0">
                <a:latin typeface="+mn-lt"/>
                <a:cs typeface="+mn-cs"/>
              </a:rPr>
              <a:t> </a:t>
            </a:r>
            <a:endParaRPr lang="en-IN" sz="2000" kern="0" baseline="-25000" dirty="0">
              <a:latin typeface="+mn-lt"/>
              <a:cs typeface="+mn-cs"/>
            </a:endParaRPr>
          </a:p>
        </p:txBody>
      </p:sp>
      <p:sp>
        <p:nvSpPr>
          <p:cNvPr id="23" name="TextBox 162"/>
          <p:cNvSpPr txBox="1"/>
          <p:nvPr/>
        </p:nvSpPr>
        <p:spPr>
          <a:xfrm>
            <a:off x="7932374" y="5129897"/>
            <a:ext cx="960106" cy="1323439"/>
          </a:xfrm>
          <a:prstGeom prst="rect">
            <a:avLst/>
          </a:prstGeom>
          <a:noFill/>
        </p:spPr>
        <p:txBody>
          <a:bodyPr wrap="square">
            <a:spAutoFit/>
          </a:bodyPr>
          <a:lstStyle/>
          <a:p>
            <a:pPr algn="ctr" fontAlgn="auto">
              <a:spcBef>
                <a:spcPts val="0"/>
              </a:spcBef>
              <a:spcAft>
                <a:spcPts val="0"/>
              </a:spcAft>
              <a:defRPr/>
            </a:pPr>
            <a:r>
              <a:rPr lang="en-US" sz="2000" kern="0" dirty="0" smtClean="0">
                <a:latin typeface="+mn-lt"/>
                <a:cs typeface="+mn-cs"/>
              </a:rPr>
              <a:t>Bob</a:t>
            </a:r>
            <a:r>
              <a:rPr lang="en-US" sz="2000" kern="0" baseline="-25000" dirty="0" smtClean="0"/>
              <a:t>7</a:t>
            </a:r>
            <a:r>
              <a:rPr lang="en-US" sz="2000" kern="0" dirty="0" smtClean="0"/>
              <a:t> (Low power agent)</a:t>
            </a:r>
            <a:r>
              <a:rPr lang="en-US" sz="2000" kern="0" baseline="-25000" dirty="0" smtClean="0"/>
              <a:t> </a:t>
            </a:r>
            <a:endParaRPr lang="en-IN" sz="2000" kern="0" baseline="-25000" dirty="0">
              <a:latin typeface="+mn-lt"/>
              <a:cs typeface="+mn-cs"/>
            </a:endParaRPr>
          </a:p>
        </p:txBody>
      </p:sp>
      <p:cxnSp>
        <p:nvCxnSpPr>
          <p:cNvPr id="24" name="Straight Arrow Connector 164"/>
          <p:cNvCxnSpPr/>
          <p:nvPr/>
        </p:nvCxnSpPr>
        <p:spPr>
          <a:xfrm flipH="1">
            <a:off x="683568" y="2427873"/>
            <a:ext cx="3437446" cy="1080120"/>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172"/>
          <p:cNvCxnSpPr/>
          <p:nvPr/>
        </p:nvCxnSpPr>
        <p:spPr>
          <a:xfrm>
            <a:off x="4121014" y="2427873"/>
            <a:ext cx="4267410" cy="1904146"/>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182"/>
          <p:cNvCxnSpPr>
            <a:stCxn id="19" idx="1"/>
          </p:cNvCxnSpPr>
          <p:nvPr/>
        </p:nvCxnSpPr>
        <p:spPr>
          <a:xfrm flipH="1">
            <a:off x="323528" y="2299826"/>
            <a:ext cx="3312368" cy="1233120"/>
          </a:xfrm>
          <a:prstGeom prst="straightConnector1">
            <a:avLst/>
          </a:prstGeom>
          <a:ln>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183"/>
          <p:cNvCxnSpPr/>
          <p:nvPr/>
        </p:nvCxnSpPr>
        <p:spPr>
          <a:xfrm>
            <a:off x="4572000" y="2283857"/>
            <a:ext cx="3960440" cy="2088232"/>
          </a:xfrm>
          <a:prstGeom prst="straightConnector1">
            <a:avLst/>
          </a:prstGeom>
          <a:ln>
            <a:solidFill>
              <a:srgbClr val="00B05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185"/>
          <p:cNvCxnSpPr/>
          <p:nvPr/>
        </p:nvCxnSpPr>
        <p:spPr>
          <a:xfrm flipH="1">
            <a:off x="971600" y="5380201"/>
            <a:ext cx="4176464" cy="0"/>
          </a:xfrm>
          <a:prstGeom prst="straightConnector1">
            <a:avLst/>
          </a:prstGeom>
          <a:ln>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197"/>
          <p:cNvCxnSpPr/>
          <p:nvPr/>
        </p:nvCxnSpPr>
        <p:spPr>
          <a:xfrm flipH="1">
            <a:off x="971600" y="5085184"/>
            <a:ext cx="648072" cy="0"/>
          </a:xfrm>
          <a:prstGeom prst="straightConnector1">
            <a:avLst/>
          </a:prstGeom>
          <a:ln>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209"/>
          <p:cNvCxnSpPr/>
          <p:nvPr/>
        </p:nvCxnSpPr>
        <p:spPr>
          <a:xfrm>
            <a:off x="5580112" y="5812249"/>
            <a:ext cx="2448272" cy="0"/>
          </a:xfrm>
          <a:prstGeom prst="straightConnector1">
            <a:avLst/>
          </a:prstGeom>
          <a:ln>
            <a:solidFill>
              <a:srgbClr val="00B05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211"/>
          <p:cNvCxnSpPr/>
          <p:nvPr/>
        </p:nvCxnSpPr>
        <p:spPr>
          <a:xfrm>
            <a:off x="6660232" y="5668233"/>
            <a:ext cx="1368152" cy="0"/>
          </a:xfrm>
          <a:prstGeom prst="straightConnector1">
            <a:avLst/>
          </a:prstGeom>
          <a:ln>
            <a:solidFill>
              <a:srgbClr val="00B05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213"/>
          <p:cNvCxnSpPr/>
          <p:nvPr/>
        </p:nvCxnSpPr>
        <p:spPr>
          <a:xfrm>
            <a:off x="7524328" y="5524217"/>
            <a:ext cx="504056" cy="0"/>
          </a:xfrm>
          <a:prstGeom prst="straightConnector1">
            <a:avLst/>
          </a:prstGeom>
          <a:ln>
            <a:solidFill>
              <a:srgbClr val="00B05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36" name="TextBox 217"/>
          <p:cNvSpPr txBox="1"/>
          <p:nvPr/>
        </p:nvSpPr>
        <p:spPr>
          <a:xfrm>
            <a:off x="6084168" y="1347753"/>
            <a:ext cx="3096344" cy="1754326"/>
          </a:xfrm>
          <a:prstGeom prst="rect">
            <a:avLst/>
          </a:prstGeom>
          <a:noFill/>
        </p:spPr>
        <p:txBody>
          <a:bodyPr wrap="square" rtlCol="0">
            <a:spAutoFit/>
          </a:bodyPr>
          <a:lstStyle/>
          <a:p>
            <a:r>
              <a:rPr lang="en-US" sz="1800" dirty="0" smtClean="0">
                <a:latin typeface="Times New Roman" pitchFamily="18" charset="0"/>
                <a:cs typeface="Times New Roman" pitchFamily="18" charset="0"/>
              </a:rPr>
              <a:t>Classical communication when</a:t>
            </a:r>
          </a:p>
          <a:p>
            <a:pPr>
              <a:buFont typeface="Arial" pitchFamily="34" charset="0"/>
              <a:buChar char="•"/>
            </a:pPr>
            <a:r>
              <a:rPr lang="en-US" sz="1800" dirty="0" smtClean="0">
                <a:latin typeface="Times New Roman" pitchFamily="18" charset="0"/>
                <a:cs typeface="Times New Roman" pitchFamily="18" charset="0"/>
              </a:rPr>
              <a:t> Bob</a:t>
            </a:r>
            <a:r>
              <a:rPr lang="en-US" sz="1800" baseline="-25000" dirty="0" smtClean="0">
                <a:latin typeface="Times New Roman" pitchFamily="18" charset="0"/>
                <a:cs typeface="Times New Roman" pitchFamily="18" charset="0"/>
              </a:rPr>
              <a:t>1</a:t>
            </a:r>
            <a:r>
              <a:rPr lang="en-US" sz="1800" dirty="0" smtClean="0">
                <a:latin typeface="Times New Roman" pitchFamily="18" charset="0"/>
                <a:cs typeface="Times New Roman" pitchFamily="18" charset="0"/>
              </a:rPr>
              <a:t> recovers (                 )</a:t>
            </a:r>
          </a:p>
          <a:p>
            <a:pPr>
              <a:buFont typeface="Arial" pitchFamily="34" charset="0"/>
              <a:buChar char="•"/>
            </a:pPr>
            <a:r>
              <a:rPr lang="en-US" sz="1800" dirty="0" smtClean="0">
                <a:latin typeface="Times New Roman" pitchFamily="18" charset="0"/>
                <a:cs typeface="Times New Roman" pitchFamily="18" charset="0"/>
              </a:rPr>
              <a:t> Bob</a:t>
            </a:r>
            <a:r>
              <a:rPr lang="en-US" sz="1800" baseline="-25000" dirty="0" smtClean="0">
                <a:latin typeface="Times New Roman" pitchFamily="18" charset="0"/>
                <a:cs typeface="Times New Roman" pitchFamily="18" charset="0"/>
              </a:rPr>
              <a:t>7</a:t>
            </a:r>
            <a:r>
              <a:rPr lang="en-US" sz="1800" dirty="0" smtClean="0">
                <a:latin typeface="Times New Roman" pitchFamily="18" charset="0"/>
                <a:cs typeface="Times New Roman" pitchFamily="18" charset="0"/>
              </a:rPr>
              <a:t> recovers (                 ) </a:t>
            </a:r>
          </a:p>
          <a:p>
            <a:r>
              <a:rPr lang="en-US" sz="1800" dirty="0" smtClean="0">
                <a:latin typeface="Times New Roman" pitchFamily="18" charset="0"/>
                <a:cs typeface="Times New Roman" pitchFamily="18" charset="0"/>
              </a:rPr>
              <a:t>Quantum communication when</a:t>
            </a:r>
          </a:p>
          <a:p>
            <a:pPr>
              <a:buFont typeface="Arial" pitchFamily="34" charset="0"/>
              <a:buChar char="•"/>
            </a:pPr>
            <a:r>
              <a:rPr lang="en-US" sz="1800" dirty="0" smtClean="0">
                <a:latin typeface="Times New Roman" pitchFamily="18" charset="0"/>
                <a:cs typeface="Times New Roman" pitchFamily="18" charset="0"/>
              </a:rPr>
              <a:t> Alice shares secret (          )</a:t>
            </a:r>
          </a:p>
          <a:p>
            <a:pPr>
              <a:buFont typeface="Arial" pitchFamily="34" charset="0"/>
              <a:buChar char="•"/>
            </a:pPr>
            <a:r>
              <a:rPr lang="en-US" sz="1800" dirty="0" smtClean="0">
                <a:latin typeface="Times New Roman" pitchFamily="18" charset="0"/>
                <a:cs typeface="Times New Roman" pitchFamily="18" charset="0"/>
              </a:rPr>
              <a:t> Joint measurement of Bobs             </a:t>
            </a:r>
            <a:endParaRPr lang="en-IN" sz="1800" dirty="0">
              <a:latin typeface="Times New Roman" pitchFamily="18" charset="0"/>
              <a:cs typeface="Times New Roman" pitchFamily="18" charset="0"/>
            </a:endParaRPr>
          </a:p>
        </p:txBody>
      </p:sp>
      <p:cxnSp>
        <p:nvCxnSpPr>
          <p:cNvPr id="37" name="Straight Arrow Connector 219"/>
          <p:cNvCxnSpPr/>
          <p:nvPr/>
        </p:nvCxnSpPr>
        <p:spPr>
          <a:xfrm>
            <a:off x="7740352" y="1779801"/>
            <a:ext cx="864096" cy="0"/>
          </a:xfrm>
          <a:prstGeom prst="straightConnector1">
            <a:avLst/>
          </a:prstGeom>
          <a:ln>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220"/>
          <p:cNvCxnSpPr/>
          <p:nvPr/>
        </p:nvCxnSpPr>
        <p:spPr>
          <a:xfrm>
            <a:off x="7740352" y="2067833"/>
            <a:ext cx="864096" cy="0"/>
          </a:xfrm>
          <a:prstGeom prst="straightConnector1">
            <a:avLst/>
          </a:prstGeom>
          <a:ln>
            <a:solidFill>
              <a:srgbClr val="00B05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223"/>
          <p:cNvCxnSpPr/>
          <p:nvPr/>
        </p:nvCxnSpPr>
        <p:spPr>
          <a:xfrm flipH="1">
            <a:off x="971600" y="5229200"/>
            <a:ext cx="1692000" cy="0"/>
          </a:xfrm>
          <a:prstGeom prst="straightConnector1">
            <a:avLst/>
          </a:prstGeom>
          <a:ln>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233"/>
          <p:cNvCxnSpPr/>
          <p:nvPr/>
        </p:nvCxnSpPr>
        <p:spPr>
          <a:xfrm>
            <a:off x="8172400" y="2643897"/>
            <a:ext cx="432048" cy="0"/>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41" name="TextBox 235"/>
          <p:cNvSpPr txBox="1"/>
          <p:nvPr/>
        </p:nvSpPr>
        <p:spPr>
          <a:xfrm>
            <a:off x="1043608" y="4253026"/>
            <a:ext cx="960106" cy="400110"/>
          </a:xfrm>
          <a:prstGeom prst="rect">
            <a:avLst/>
          </a:prstGeom>
          <a:noFill/>
        </p:spPr>
        <p:txBody>
          <a:bodyPr wrap="square">
            <a:spAutoFit/>
          </a:bodyPr>
          <a:lstStyle/>
          <a:p>
            <a:pPr algn="ctr" fontAlgn="auto">
              <a:spcBef>
                <a:spcPts val="0"/>
              </a:spcBef>
              <a:spcAft>
                <a:spcPts val="0"/>
              </a:spcAft>
              <a:defRPr/>
            </a:pPr>
            <a:r>
              <a:rPr lang="en-US" sz="2000" kern="0" dirty="0" smtClean="0">
                <a:latin typeface="+mn-lt"/>
                <a:cs typeface="+mn-cs"/>
              </a:rPr>
              <a:t>Bob</a:t>
            </a:r>
            <a:r>
              <a:rPr lang="en-US" sz="2000" kern="0" baseline="-25000" dirty="0" smtClean="0"/>
              <a:t>2</a:t>
            </a:r>
            <a:endParaRPr lang="en-IN" sz="2000" kern="0" baseline="-25000" dirty="0">
              <a:latin typeface="+mn-lt"/>
              <a:cs typeface="+mn-cs"/>
            </a:endParaRPr>
          </a:p>
        </p:txBody>
      </p:sp>
      <p:sp>
        <p:nvSpPr>
          <p:cNvPr id="42" name="TextBox 237"/>
          <p:cNvSpPr txBox="1"/>
          <p:nvPr/>
        </p:nvSpPr>
        <p:spPr>
          <a:xfrm>
            <a:off x="2027718" y="4253026"/>
            <a:ext cx="960106" cy="400110"/>
          </a:xfrm>
          <a:prstGeom prst="rect">
            <a:avLst/>
          </a:prstGeom>
          <a:noFill/>
        </p:spPr>
        <p:txBody>
          <a:bodyPr wrap="square">
            <a:spAutoFit/>
          </a:bodyPr>
          <a:lstStyle/>
          <a:p>
            <a:pPr algn="ctr" fontAlgn="auto">
              <a:spcBef>
                <a:spcPts val="0"/>
              </a:spcBef>
              <a:spcAft>
                <a:spcPts val="0"/>
              </a:spcAft>
              <a:defRPr/>
            </a:pPr>
            <a:r>
              <a:rPr lang="en-US" sz="2000" kern="0" dirty="0" smtClean="0">
                <a:latin typeface="+mn-lt"/>
                <a:cs typeface="+mn-cs"/>
              </a:rPr>
              <a:t>Bob</a:t>
            </a:r>
            <a:r>
              <a:rPr lang="en-US" sz="2000" kern="0" baseline="-25000" dirty="0" smtClean="0"/>
              <a:t>3</a:t>
            </a:r>
            <a:endParaRPr lang="en-IN" sz="2000" kern="0" baseline="-25000" dirty="0">
              <a:latin typeface="+mn-lt"/>
              <a:cs typeface="+mn-cs"/>
            </a:endParaRPr>
          </a:p>
        </p:txBody>
      </p:sp>
      <p:sp>
        <p:nvSpPr>
          <p:cNvPr id="43" name="TextBox 239"/>
          <p:cNvSpPr txBox="1"/>
          <p:nvPr/>
        </p:nvSpPr>
        <p:spPr>
          <a:xfrm>
            <a:off x="4980046" y="5117122"/>
            <a:ext cx="960106" cy="400110"/>
          </a:xfrm>
          <a:prstGeom prst="rect">
            <a:avLst/>
          </a:prstGeom>
          <a:noFill/>
        </p:spPr>
        <p:txBody>
          <a:bodyPr wrap="square">
            <a:spAutoFit/>
          </a:bodyPr>
          <a:lstStyle/>
          <a:p>
            <a:pPr algn="ctr" fontAlgn="auto">
              <a:spcBef>
                <a:spcPts val="0"/>
              </a:spcBef>
              <a:spcAft>
                <a:spcPts val="0"/>
              </a:spcAft>
              <a:defRPr/>
            </a:pPr>
            <a:r>
              <a:rPr lang="en-US" sz="2000" kern="0" dirty="0" smtClean="0">
                <a:latin typeface="+mn-lt"/>
                <a:cs typeface="+mn-cs"/>
              </a:rPr>
              <a:t>Bob</a:t>
            </a:r>
            <a:r>
              <a:rPr lang="en-US" sz="2000" kern="0" baseline="-25000" dirty="0" smtClean="0"/>
              <a:t>4</a:t>
            </a:r>
            <a:endParaRPr lang="en-IN" sz="2000" kern="0" baseline="-25000" dirty="0">
              <a:latin typeface="+mn-lt"/>
              <a:cs typeface="+mn-cs"/>
            </a:endParaRPr>
          </a:p>
        </p:txBody>
      </p:sp>
      <p:sp>
        <p:nvSpPr>
          <p:cNvPr id="44" name="TextBox 241"/>
          <p:cNvSpPr txBox="1"/>
          <p:nvPr/>
        </p:nvSpPr>
        <p:spPr>
          <a:xfrm>
            <a:off x="5988158" y="5117122"/>
            <a:ext cx="960106" cy="400110"/>
          </a:xfrm>
          <a:prstGeom prst="rect">
            <a:avLst/>
          </a:prstGeom>
          <a:noFill/>
        </p:spPr>
        <p:txBody>
          <a:bodyPr wrap="square">
            <a:spAutoFit/>
          </a:bodyPr>
          <a:lstStyle/>
          <a:p>
            <a:pPr algn="ctr" fontAlgn="auto">
              <a:spcBef>
                <a:spcPts val="0"/>
              </a:spcBef>
              <a:spcAft>
                <a:spcPts val="0"/>
              </a:spcAft>
              <a:defRPr/>
            </a:pPr>
            <a:r>
              <a:rPr lang="en-US" sz="2000" kern="0" dirty="0" smtClean="0">
                <a:latin typeface="+mn-lt"/>
                <a:cs typeface="+mn-cs"/>
              </a:rPr>
              <a:t>Bob</a:t>
            </a:r>
            <a:r>
              <a:rPr lang="en-US" sz="2000" kern="0" baseline="-25000" dirty="0" smtClean="0"/>
              <a:t>5</a:t>
            </a:r>
            <a:endParaRPr lang="en-IN" sz="2000" kern="0" baseline="-25000" dirty="0">
              <a:latin typeface="+mn-lt"/>
              <a:cs typeface="+mn-cs"/>
            </a:endParaRPr>
          </a:p>
        </p:txBody>
      </p:sp>
      <p:sp>
        <p:nvSpPr>
          <p:cNvPr id="45" name="TextBox 243"/>
          <p:cNvSpPr txBox="1"/>
          <p:nvPr/>
        </p:nvSpPr>
        <p:spPr>
          <a:xfrm>
            <a:off x="6924262" y="5117122"/>
            <a:ext cx="960106" cy="400110"/>
          </a:xfrm>
          <a:prstGeom prst="rect">
            <a:avLst/>
          </a:prstGeom>
          <a:noFill/>
        </p:spPr>
        <p:txBody>
          <a:bodyPr wrap="square">
            <a:spAutoFit/>
          </a:bodyPr>
          <a:lstStyle/>
          <a:p>
            <a:pPr algn="ctr" fontAlgn="auto">
              <a:spcBef>
                <a:spcPts val="0"/>
              </a:spcBef>
              <a:spcAft>
                <a:spcPts val="0"/>
              </a:spcAft>
              <a:defRPr/>
            </a:pPr>
            <a:r>
              <a:rPr lang="en-US" sz="2000" kern="0" dirty="0" smtClean="0">
                <a:latin typeface="+mn-lt"/>
                <a:cs typeface="+mn-cs"/>
              </a:rPr>
              <a:t>Bob</a:t>
            </a:r>
            <a:r>
              <a:rPr lang="en-US" sz="2000" kern="0" baseline="-25000" dirty="0" smtClean="0"/>
              <a:t>6</a:t>
            </a:r>
            <a:endParaRPr lang="en-IN" sz="2000" kern="0" baseline="-25000" dirty="0">
              <a:latin typeface="+mn-lt"/>
              <a:cs typeface="+mn-cs"/>
            </a:endParaRPr>
          </a:p>
        </p:txBody>
      </p:sp>
      <p:cxnSp>
        <p:nvCxnSpPr>
          <p:cNvPr id="46" name="Straight Arrow Connector 244"/>
          <p:cNvCxnSpPr/>
          <p:nvPr/>
        </p:nvCxnSpPr>
        <p:spPr>
          <a:xfrm flipH="1">
            <a:off x="1787690" y="2427873"/>
            <a:ext cx="2333324" cy="1052825"/>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245"/>
          <p:cNvCxnSpPr/>
          <p:nvPr/>
        </p:nvCxnSpPr>
        <p:spPr>
          <a:xfrm flipH="1">
            <a:off x="2627784" y="2427873"/>
            <a:ext cx="1493230" cy="1040050"/>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246"/>
          <p:cNvCxnSpPr/>
          <p:nvPr/>
        </p:nvCxnSpPr>
        <p:spPr>
          <a:xfrm>
            <a:off x="4121014" y="2427873"/>
            <a:ext cx="3259298" cy="1904146"/>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247"/>
          <p:cNvCxnSpPr/>
          <p:nvPr/>
        </p:nvCxnSpPr>
        <p:spPr>
          <a:xfrm>
            <a:off x="4121014" y="2427873"/>
            <a:ext cx="2323194" cy="1904146"/>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248"/>
          <p:cNvCxnSpPr/>
          <p:nvPr/>
        </p:nvCxnSpPr>
        <p:spPr>
          <a:xfrm>
            <a:off x="4121014" y="2427873"/>
            <a:ext cx="1315082" cy="1904146"/>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pic>
        <p:nvPicPr>
          <p:cNvPr id="51" name="Picture 116" descr="C:\Users\Chitra\Desktop\Ani.jpg"/>
          <p:cNvPicPr>
            <a:picLocks noChangeAspect="1" noChangeArrowheads="1"/>
          </p:cNvPicPr>
          <p:nvPr/>
        </p:nvPicPr>
        <p:blipFill>
          <a:blip r:embed="rId4" cstate="print"/>
          <a:srcRect/>
          <a:stretch>
            <a:fillRect/>
          </a:stretch>
        </p:blipFill>
        <p:spPr bwMode="auto">
          <a:xfrm>
            <a:off x="179512" y="3580001"/>
            <a:ext cx="686431" cy="720080"/>
          </a:xfrm>
          <a:prstGeom prst="rect">
            <a:avLst/>
          </a:prstGeom>
          <a:noFill/>
        </p:spPr>
      </p:pic>
      <p:pic>
        <p:nvPicPr>
          <p:cNvPr id="52" name="Picture 117" descr="C:\Users\Chitra\Desktop\Chitra.jpg"/>
          <p:cNvPicPr>
            <a:picLocks noChangeAspect="1" noChangeArrowheads="1"/>
          </p:cNvPicPr>
          <p:nvPr/>
        </p:nvPicPr>
        <p:blipFill>
          <a:blip r:embed="rId5" cstate="print"/>
          <a:srcRect/>
          <a:stretch>
            <a:fillRect/>
          </a:stretch>
        </p:blipFill>
        <p:spPr bwMode="auto">
          <a:xfrm>
            <a:off x="3779913" y="1347753"/>
            <a:ext cx="720079" cy="803156"/>
          </a:xfrm>
          <a:prstGeom prst="rect">
            <a:avLst/>
          </a:prstGeom>
          <a:noFill/>
        </p:spPr>
      </p:pic>
      <p:pic>
        <p:nvPicPr>
          <p:cNvPr id="53" name="Picture 2" descr="I:\Photograph\jiit\seminar\Photo 0085.jpg"/>
          <p:cNvPicPr>
            <a:picLocks noChangeAspect="1" noChangeArrowheads="1"/>
          </p:cNvPicPr>
          <p:nvPr/>
        </p:nvPicPr>
        <p:blipFill>
          <a:blip r:embed="rId6" cstate="print"/>
          <a:srcRect/>
          <a:stretch>
            <a:fillRect/>
          </a:stretch>
        </p:blipFill>
        <p:spPr bwMode="auto">
          <a:xfrm>
            <a:off x="1187624" y="3580001"/>
            <a:ext cx="720080" cy="720080"/>
          </a:xfrm>
          <a:prstGeom prst="rect">
            <a:avLst/>
          </a:prstGeom>
          <a:noFill/>
        </p:spPr>
      </p:pic>
      <p:pic>
        <p:nvPicPr>
          <p:cNvPr id="54" name="Picture 119" descr="http://www.jiit.ac.in/uploads/Prof%20Rai.JPG"/>
          <p:cNvPicPr>
            <a:picLocks noChangeAspect="1" noChangeArrowheads="1"/>
          </p:cNvPicPr>
          <p:nvPr/>
        </p:nvPicPr>
        <p:blipFill>
          <a:blip r:embed="rId7" cstate="print"/>
          <a:srcRect/>
          <a:stretch>
            <a:fillRect/>
          </a:stretch>
        </p:blipFill>
        <p:spPr bwMode="auto">
          <a:xfrm>
            <a:off x="5101773" y="4444097"/>
            <a:ext cx="694363" cy="720080"/>
          </a:xfrm>
          <a:prstGeom prst="rect">
            <a:avLst/>
          </a:prstGeom>
          <a:noFill/>
        </p:spPr>
      </p:pic>
      <p:pic>
        <p:nvPicPr>
          <p:cNvPr id="55" name="Picture 121" descr="http://www.jiit.ac.in/uploads/amitverma.jpg"/>
          <p:cNvPicPr>
            <a:picLocks noChangeAspect="1" noChangeArrowheads="1"/>
          </p:cNvPicPr>
          <p:nvPr/>
        </p:nvPicPr>
        <p:blipFill>
          <a:blip r:embed="rId8" cstate="print"/>
          <a:srcRect/>
          <a:stretch>
            <a:fillRect/>
          </a:stretch>
        </p:blipFill>
        <p:spPr bwMode="auto">
          <a:xfrm>
            <a:off x="2123728" y="3580001"/>
            <a:ext cx="694364" cy="720080"/>
          </a:xfrm>
          <a:prstGeom prst="rect">
            <a:avLst/>
          </a:prstGeom>
          <a:noFill/>
        </p:spPr>
      </p:pic>
      <p:pic>
        <p:nvPicPr>
          <p:cNvPr id="56" name="Picture 123" descr="http://www.jiit.ac.in/uploads/purohit.jpg"/>
          <p:cNvPicPr>
            <a:picLocks noChangeAspect="1" noChangeArrowheads="1"/>
          </p:cNvPicPr>
          <p:nvPr/>
        </p:nvPicPr>
        <p:blipFill>
          <a:blip r:embed="rId9" cstate="print"/>
          <a:srcRect/>
          <a:stretch>
            <a:fillRect/>
          </a:stretch>
        </p:blipFill>
        <p:spPr bwMode="auto">
          <a:xfrm>
            <a:off x="6084168" y="4444097"/>
            <a:ext cx="719568" cy="724714"/>
          </a:xfrm>
          <a:prstGeom prst="rect">
            <a:avLst/>
          </a:prstGeom>
          <a:noFill/>
        </p:spPr>
      </p:pic>
      <p:pic>
        <p:nvPicPr>
          <p:cNvPr id="57" name="Picture 125" descr="http://www.jiit.ac.in/uploads/ravidrakumar.jpg"/>
          <p:cNvPicPr>
            <a:picLocks noChangeAspect="1" noChangeArrowheads="1"/>
          </p:cNvPicPr>
          <p:nvPr/>
        </p:nvPicPr>
        <p:blipFill>
          <a:blip r:embed="rId10" cstate="print"/>
          <a:srcRect/>
          <a:stretch>
            <a:fillRect/>
          </a:stretch>
        </p:blipFill>
        <p:spPr bwMode="auto">
          <a:xfrm>
            <a:off x="8028384" y="4444097"/>
            <a:ext cx="648072" cy="720080"/>
          </a:xfrm>
          <a:prstGeom prst="rect">
            <a:avLst/>
          </a:prstGeom>
          <a:noFill/>
        </p:spPr>
      </p:pic>
      <p:pic>
        <p:nvPicPr>
          <p:cNvPr id="58" name="Picture 4" descr="http://www.jiit.ac.in/profileImages/rk_dwi1.jpg"/>
          <p:cNvPicPr>
            <a:picLocks noChangeAspect="1" noChangeArrowheads="1"/>
          </p:cNvPicPr>
          <p:nvPr/>
        </p:nvPicPr>
        <p:blipFill>
          <a:blip r:embed="rId11" cstate="print"/>
          <a:srcRect/>
          <a:stretch>
            <a:fillRect/>
          </a:stretch>
        </p:blipFill>
        <p:spPr bwMode="auto">
          <a:xfrm>
            <a:off x="7120160" y="4444097"/>
            <a:ext cx="620192" cy="720080"/>
          </a:xfrm>
          <a:prstGeom prst="rect">
            <a:avLst/>
          </a:prstGeom>
          <a:noFill/>
        </p:spPr>
      </p:pic>
      <p:sp>
        <p:nvSpPr>
          <p:cNvPr id="59" name="Title 1"/>
          <p:cNvSpPr txBox="1">
            <a:spLocks/>
          </p:cNvSpPr>
          <p:nvPr/>
        </p:nvSpPr>
        <p:spPr>
          <a:xfrm>
            <a:off x="0" y="1152128"/>
            <a:ext cx="2051720" cy="620688"/>
          </a:xfrm>
          <a:prstGeom prst="rect">
            <a:avLst/>
          </a:prstGeom>
        </p:spPr>
        <p:txBody>
          <a:bodyPr vert="horz" lIns="91440" tIns="45720" rIns="91440" bIns="45720" rtlCol="0" anchor="ctr">
            <a:normAutofit fontScale="92500" lnSpcReduction="10000"/>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pPr>
              <a:defRPr/>
            </a:pPr>
            <a:r>
              <a:rPr lang="en-US" sz="2000" dirty="0" smtClean="0">
                <a:solidFill>
                  <a:srgbClr val="002060"/>
                </a:solidFill>
                <a:latin typeface="Times New Roman" pitchFamily="18" charset="0"/>
                <a:cs typeface="Times New Roman" pitchFamily="18" charset="0"/>
              </a:rPr>
              <a:t>Hierarchical QIS</a:t>
            </a:r>
          </a:p>
          <a:p>
            <a:pPr>
              <a:defRPr/>
            </a:pPr>
            <a:r>
              <a:rPr lang="en-US" sz="2000" dirty="0" smtClean="0">
                <a:solidFill>
                  <a:srgbClr val="002060"/>
                </a:solidFill>
                <a:latin typeface="Times New Roman" pitchFamily="18" charset="0"/>
                <a:cs typeface="Times New Roman" pitchFamily="18" charset="0"/>
              </a:rPr>
              <a:t>3-4 </a:t>
            </a:r>
            <a:r>
              <a:rPr lang="en-US" sz="2000" dirty="0">
                <a:solidFill>
                  <a:srgbClr val="002060"/>
                </a:solidFill>
                <a:latin typeface="Times New Roman" pitchFamily="18" charset="0"/>
                <a:cs typeface="Times New Roman" pitchFamily="18" charset="0"/>
              </a:rPr>
              <a:t>Model</a:t>
            </a:r>
            <a:endParaRPr lang="en-IN" sz="2000" dirty="0">
              <a:solidFill>
                <a:srgbClr val="002060"/>
              </a:solidFill>
              <a:latin typeface="Times New Roman" pitchFamily="18" charset="0"/>
              <a:cs typeface="Times New Roman" pitchFamily="18" charset="0"/>
            </a:endParaRPr>
          </a:p>
        </p:txBody>
      </p:sp>
      <p:cxnSp>
        <p:nvCxnSpPr>
          <p:cNvPr id="66" name="Straight Arrow Connector 209"/>
          <p:cNvCxnSpPr/>
          <p:nvPr/>
        </p:nvCxnSpPr>
        <p:spPr>
          <a:xfrm>
            <a:off x="2411760" y="5949280"/>
            <a:ext cx="5616624" cy="15369"/>
          </a:xfrm>
          <a:prstGeom prst="straightConnector1">
            <a:avLst/>
          </a:prstGeom>
          <a:ln>
            <a:solidFill>
              <a:srgbClr val="00B05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209"/>
          <p:cNvCxnSpPr/>
          <p:nvPr/>
        </p:nvCxnSpPr>
        <p:spPr>
          <a:xfrm>
            <a:off x="1691680" y="6093296"/>
            <a:ext cx="6336704" cy="23753"/>
          </a:xfrm>
          <a:prstGeom prst="straightConnector1">
            <a:avLst/>
          </a:prstGeom>
          <a:ln>
            <a:solidFill>
              <a:srgbClr val="00B05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209"/>
          <p:cNvCxnSpPr/>
          <p:nvPr/>
        </p:nvCxnSpPr>
        <p:spPr>
          <a:xfrm>
            <a:off x="611560" y="6237312"/>
            <a:ext cx="7416824" cy="15369"/>
          </a:xfrm>
          <a:prstGeom prst="straightConnector1">
            <a:avLst/>
          </a:prstGeom>
          <a:ln>
            <a:solidFill>
              <a:srgbClr val="00B050"/>
            </a:solidFill>
            <a:prstDash val="sys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60.9|5.4"/>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クラリティ">
  <a:themeElements>
    <a:clrScheme name="クラリティ">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クラシック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クラリティ">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クラリティ.thmx</Template>
  <TotalTime>15600</TotalTime>
  <Words>1372</Words>
  <Application>Microsoft Office PowerPoint</Application>
  <PresentationFormat>On-screen Show (4:3)</PresentationFormat>
  <Paragraphs>225</Paragraphs>
  <Slides>22</Slides>
  <Notes>21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22</vt:i4>
      </vt:variant>
    </vt:vector>
  </HeadingPairs>
  <TitlesOfParts>
    <vt:vector size="25" baseType="lpstr">
      <vt:lpstr>クラリティ</vt:lpstr>
      <vt:lpstr>数式</vt:lpstr>
      <vt:lpstr>Equation</vt:lpstr>
      <vt:lpstr>Hierarchical Joint Remote State Preparation</vt:lpstr>
      <vt:lpstr>Outline</vt:lpstr>
      <vt:lpstr>PowerPoint Presentation</vt:lpstr>
      <vt:lpstr>PowerPoint Presentation</vt:lpstr>
      <vt:lpstr>PowerPoint Presentation</vt:lpstr>
      <vt:lpstr>PowerPoint Presentation</vt:lpstr>
      <vt:lpstr>PowerPoint Presentation</vt:lpstr>
      <vt:lpstr>Quantum Communication</vt:lpstr>
      <vt:lpstr>Hierarchical Quantum Communication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Effect of noise on the HJRSP scheme</vt:lpstr>
      <vt:lpstr>PowerPoint Presentation</vt:lpstr>
      <vt:lpstr>PowerPoint Presentation</vt:lpstr>
      <vt:lpstr>PowerPoint Presentation</vt:lpstr>
      <vt:lpstr>PowerPoint Presentation</vt:lpstr>
      <vt:lpstr>Thank you!</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Controlled Bidirectional Remote State Preparation in Noisy Environment:  A Generalized View</dc:title>
  <dc:creator>Chitra</dc:creator>
  <cp:lastModifiedBy>KT</cp:lastModifiedBy>
  <cp:revision>267</cp:revision>
  <dcterms:created xsi:type="dcterms:W3CDTF">2015-02-02T18:59:49Z</dcterms:created>
  <dcterms:modified xsi:type="dcterms:W3CDTF">2015-12-08T09:41:14Z</dcterms:modified>
</cp:coreProperties>
</file>