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9" r:id="rId1"/>
  </p:sldMasterIdLst>
  <p:notesMasterIdLst>
    <p:notesMasterId r:id="rId41"/>
  </p:notesMasterIdLst>
  <p:handoutMasterIdLst>
    <p:handoutMasterId r:id="rId42"/>
  </p:handoutMasterIdLst>
  <p:sldIdLst>
    <p:sldId id="450" r:id="rId2"/>
    <p:sldId id="448" r:id="rId3"/>
    <p:sldId id="451" r:id="rId4"/>
    <p:sldId id="405" r:id="rId5"/>
    <p:sldId id="407" r:id="rId6"/>
    <p:sldId id="452" r:id="rId7"/>
    <p:sldId id="401" r:id="rId8"/>
    <p:sldId id="406" r:id="rId9"/>
    <p:sldId id="283" r:id="rId10"/>
    <p:sldId id="416" r:id="rId11"/>
    <p:sldId id="418" r:id="rId12"/>
    <p:sldId id="413" r:id="rId13"/>
    <p:sldId id="419" r:id="rId14"/>
    <p:sldId id="420" r:id="rId15"/>
    <p:sldId id="421" r:id="rId16"/>
    <p:sldId id="368" r:id="rId17"/>
    <p:sldId id="414" r:id="rId18"/>
    <p:sldId id="415" r:id="rId19"/>
    <p:sldId id="422" r:id="rId20"/>
    <p:sldId id="423" r:id="rId21"/>
    <p:sldId id="424" r:id="rId22"/>
    <p:sldId id="429" r:id="rId23"/>
    <p:sldId id="432" r:id="rId24"/>
    <p:sldId id="431" r:id="rId25"/>
    <p:sldId id="412" r:id="rId26"/>
    <p:sldId id="433" r:id="rId27"/>
    <p:sldId id="434" r:id="rId28"/>
    <p:sldId id="435" r:id="rId29"/>
    <p:sldId id="436" r:id="rId30"/>
    <p:sldId id="439" r:id="rId31"/>
    <p:sldId id="426" r:id="rId32"/>
    <p:sldId id="437" r:id="rId33"/>
    <p:sldId id="438" r:id="rId34"/>
    <p:sldId id="322" r:id="rId35"/>
    <p:sldId id="453" r:id="rId36"/>
    <p:sldId id="454" r:id="rId37"/>
    <p:sldId id="455" r:id="rId38"/>
    <p:sldId id="456" r:id="rId39"/>
    <p:sldId id="45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1" autoAdjust="0"/>
    <p:restoredTop sz="96747" autoAdjust="0"/>
  </p:normalViewPr>
  <p:slideViewPr>
    <p:cSldViewPr snapToGrid="0">
      <p:cViewPr>
        <p:scale>
          <a:sx n="95" d="100"/>
          <a:sy n="95" d="100"/>
        </p:scale>
        <p:origin x="-344" y="-112"/>
      </p:cViewPr>
      <p:guideLst>
        <p:guide orient="horz" pos="3310"/>
        <p:guide pos="26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CC3DB-4173-4B47-BD63-46A2FDA2ED53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981E-50B5-7740-B970-EFBAFE7D0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3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230E-929A-CA43-B36A-2BC21968EF23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311B-9433-6946-B4E8-128CB94A8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311B-9433-6946-B4E8-128CB94A84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311B-9433-6946-B4E8-128CB94A84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311B-9433-6946-B4E8-128CB94A84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311B-9433-6946-B4E8-128CB94A844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QIPA Conference, HRI</a:t>
            </a:r>
            <a:endParaRPr lang="en-US" dirty="0" smtClean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kumimoji="0" lang="en-US" smtClean="0"/>
              <a:t>QIPA Conference, HRI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58077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QIPA Conference, HRI</a:t>
            </a:r>
            <a:endParaRPr lang="en-US" dirty="0"/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4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87625" y="6492240"/>
            <a:ext cx="333375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QIPA Conference, HRI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266E4E-2CB8-3B48-9E56-01FDD16407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32699" y="51312"/>
            <a:ext cx="1056425" cy="456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5100" y="50801"/>
            <a:ext cx="863600" cy="573840"/>
          </a:xfrm>
          <a:prstGeom prst="rect">
            <a:avLst/>
          </a:prstGeom>
        </p:spPr>
      </p:pic>
      <p:sp>
        <p:nvSpPr>
          <p:cNvPr id="14" name="Date Placeholder 6"/>
          <p:cNvSpPr>
            <a:spLocks noGrp="1"/>
          </p:cNvSpPr>
          <p:nvPr>
            <p:ph type="dt" sz="half" idx="2"/>
          </p:nvPr>
        </p:nvSpPr>
        <p:spPr>
          <a:xfrm>
            <a:off x="6814820" y="6473952"/>
            <a:ext cx="2011680" cy="384048"/>
          </a:xfrm>
          <a:prstGeom prst="rect">
            <a:avLst/>
          </a:prstGeom>
        </p:spPr>
        <p:txBody>
          <a:bodyPr rtlCol="0"/>
          <a:lstStyle>
            <a:lvl1pPr>
              <a:defRPr sz="1600"/>
            </a:lvl1pPr>
          </a:lstStyle>
          <a:p>
            <a:r>
              <a:rPr lang="en-US" smtClean="0"/>
              <a:t>12/12/2015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56.emf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emf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emf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11811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Bounds on Entanglement Distillation &amp; Secret Key Agreement Capacities for Quantum Broadcast Channels</a:t>
            </a:r>
            <a:br>
              <a:rPr lang="en-US" sz="3200" dirty="0">
                <a:solidFill>
                  <a:srgbClr val="000090"/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4200" y="3073400"/>
            <a:ext cx="6172200" cy="16002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Georgia"/>
                <a:cs typeface="Georgia"/>
              </a:rPr>
              <a:t>Kaushik P. 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Seshadreesan</a:t>
            </a:r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/>
              <a:t>work with </a:t>
            </a:r>
            <a:endParaRPr lang="en-US" dirty="0" smtClean="0"/>
          </a:p>
          <a:p>
            <a:r>
              <a:rPr lang="en-US" dirty="0" smtClean="0"/>
              <a:t>Masahiro </a:t>
            </a:r>
            <a:r>
              <a:rPr lang="en-US" dirty="0" err="1"/>
              <a:t>Takeoka</a:t>
            </a:r>
            <a:r>
              <a:rPr lang="en-US" dirty="0"/>
              <a:t> &amp; Mark M. Wilde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6881" y="4730234"/>
            <a:ext cx="349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r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b="1" dirty="0">
                <a:solidFill>
                  <a:srgbClr val="FF0000"/>
                </a:solidFill>
              </a:rPr>
              <a:t>arXiv:1503.08139 [quant-</a:t>
            </a:r>
            <a:r>
              <a:rPr lang="en-US" b="1" dirty="0" err="1">
                <a:solidFill>
                  <a:srgbClr val="FF0000"/>
                </a:solidFill>
              </a:rPr>
              <a:t>ph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endParaRPr lang="en-US" b="1" dirty="0">
              <a:solidFill>
                <a:srgbClr val="B32C16"/>
              </a:solidFill>
              <a:latin typeface="Georgia"/>
              <a:cs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82" y="4144963"/>
            <a:ext cx="1625363" cy="1080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19" y="2973973"/>
            <a:ext cx="1848648" cy="799588"/>
          </a:xfrm>
          <a:prstGeom prst="rect">
            <a:avLst/>
          </a:prstGeom>
        </p:spPr>
      </p:pic>
      <p:pic>
        <p:nvPicPr>
          <p:cNvPr id="7" name="Bild 3" descr="Beschreibung: Logo_english_M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79" y="5446727"/>
            <a:ext cx="4199790" cy="97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11669"/>
            <a:ext cx="1424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QIPA, HRI,</a:t>
            </a:r>
          </a:p>
          <a:p>
            <a:r>
              <a:rPr lang="en-US" dirty="0" smtClean="0"/>
              <a:t>12/12/2015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69861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0400"/>
            <a:ext cx="7467600" cy="8560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Setting up the Arena: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Entanglement Distillation &amp; Secret Key Agreement over a Quantum Broadcast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Quantum Broadcast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0595" y="3932385"/>
            <a:ext cx="7899400" cy="25019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QBC as a resource to generate shared entanglement and shared secret key</a:t>
            </a:r>
          </a:p>
          <a:p>
            <a:endParaRPr lang="en-US" dirty="0" smtClean="0"/>
          </a:p>
          <a:p>
            <a:r>
              <a:rPr lang="en-US" dirty="0" smtClean="0"/>
              <a:t>Other available resources: </a:t>
            </a:r>
          </a:p>
          <a:p>
            <a:pPr lvl="1"/>
            <a:r>
              <a:rPr lang="en-US" dirty="0" smtClean="0"/>
              <a:t>Local Operations and Classical Communication (LOCC) for ED</a:t>
            </a:r>
          </a:p>
          <a:p>
            <a:pPr lvl="1"/>
            <a:r>
              <a:rPr lang="en-US" dirty="0" smtClean="0"/>
              <a:t>Local Operations and Public Class. Comm. (LOPC) for 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72937" y="1669904"/>
            <a:ext cx="5398126" cy="2140096"/>
            <a:chOff x="1108075" y="2819108"/>
            <a:chExt cx="6300452" cy="24767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075" y="2819108"/>
              <a:ext cx="6300452" cy="24767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54400" y="4203700"/>
              <a:ext cx="114300" cy="266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72300" y="2603500"/>
            <a:ext cx="342900" cy="39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92900" y="1816100"/>
            <a:ext cx="342900" cy="39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30400" y="2235200"/>
            <a:ext cx="342900" cy="393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3009900"/>
            <a:ext cx="3535024" cy="1149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Entanglement Distillation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56500" cy="4873752"/>
          </a:xfrm>
        </p:spPr>
        <p:txBody>
          <a:bodyPr/>
          <a:lstStyle/>
          <a:p>
            <a:r>
              <a:rPr lang="en-US" dirty="0" smtClean="0"/>
              <a:t>Distilling generalized “</a:t>
            </a:r>
            <a:r>
              <a:rPr lang="en-US" i="1" dirty="0" smtClean="0"/>
              <a:t>GHZ states” </a:t>
            </a:r>
            <a:r>
              <a:rPr lang="en-US" dirty="0" smtClean="0"/>
              <a:t>under unlimited LOCC</a:t>
            </a:r>
          </a:p>
          <a:p>
            <a:r>
              <a:rPr lang="en-US" dirty="0" smtClean="0"/>
              <a:t>A bipartite maximally entangled state: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Entanglement Distillation Capacity </a:t>
            </a:r>
            <a:r>
              <a:rPr lang="en-US" dirty="0" smtClean="0"/>
              <a:t>of a Channel: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Largest achievable rate of distilling maximally entangled states using the channel along with unlimited two-way LOCC.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3134675"/>
            <a:ext cx="5041900" cy="98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405489"/>
            <a:ext cx="60325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An </a:t>
            </a:r>
            <a:r>
              <a:rPr lang="en-US" sz="2400" i="1" dirty="0" err="1" smtClean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-partite GHZ state: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Key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80400" cy="4873752"/>
          </a:xfrm>
        </p:spPr>
        <p:txBody>
          <a:bodyPr/>
          <a:lstStyle/>
          <a:p>
            <a:r>
              <a:rPr lang="en-US" dirty="0" smtClean="0"/>
              <a:t>Key Distillation under LOPC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	 </a:t>
            </a:r>
            <a:r>
              <a:rPr lang="en-US" dirty="0" smtClean="0"/>
              <a:t>“</a:t>
            </a:r>
            <a:r>
              <a:rPr lang="en-US" i="1" dirty="0" smtClean="0"/>
              <a:t>Private State</a:t>
            </a:r>
            <a:r>
              <a:rPr lang="en-US" dirty="0" smtClean="0"/>
              <a:t>” Distillation under LOCC</a:t>
            </a:r>
          </a:p>
          <a:p>
            <a:r>
              <a:rPr lang="en-US" dirty="0" smtClean="0"/>
              <a:t>A bipartite Private State: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Explicit form: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2" y="3039031"/>
            <a:ext cx="7857675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9" y="5146174"/>
            <a:ext cx="6013436" cy="634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74" y="5755774"/>
            <a:ext cx="5244630" cy="952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73177" y="4585202"/>
            <a:ext cx="2850833" cy="749300"/>
            <a:chOff x="5016500" y="2590800"/>
            <a:chExt cx="2850833" cy="7493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016500" y="2794000"/>
              <a:ext cx="10160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435600" y="2844800"/>
              <a:ext cx="6731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45200" y="2590800"/>
              <a:ext cx="1822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Shield Systems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4102" y="5871077"/>
            <a:ext cx="2552149" cy="521732"/>
            <a:chOff x="6337300" y="3606800"/>
            <a:chExt cx="2552149" cy="5217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337300" y="3606800"/>
              <a:ext cx="431800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45300" y="375920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Twisting Unitary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28895" y="2417345"/>
            <a:ext cx="2693090" cy="787400"/>
            <a:chOff x="6032500" y="4648200"/>
            <a:chExt cx="2693090" cy="787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6032500" y="5041900"/>
              <a:ext cx="6731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V="1">
              <a:off x="6819900" y="5232400"/>
              <a:ext cx="3937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53200" y="4648200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Shared Secret Key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7570" y="3547031"/>
            <a:ext cx="4647013" cy="915432"/>
            <a:chOff x="304800" y="5778500"/>
            <a:chExt cx="4647013" cy="915432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H="1">
              <a:off x="749300" y="5791200"/>
              <a:ext cx="381000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1232694" y="5905500"/>
              <a:ext cx="392906" cy="1912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4800" y="6324600"/>
              <a:ext cx="464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Measurement Maps. (In general, </a:t>
              </a:r>
              <a:r>
                <a:rPr lang="en-US" dirty="0" err="1" smtClean="0"/>
                <a:t>POVMs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38170" y="3635931"/>
            <a:ext cx="4448787" cy="699532"/>
            <a:chOff x="3835400" y="5867400"/>
            <a:chExt cx="4448787" cy="6995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835400" y="5867400"/>
              <a:ext cx="1435100" cy="469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59400" y="6197600"/>
              <a:ext cx="2924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purification of the state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1" y="2644234"/>
            <a:ext cx="1165224" cy="25453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845464" y="1486487"/>
            <a:ext cx="32985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Horodecki</a:t>
            </a:r>
            <a:r>
              <a:rPr lang="en-US" sz="1600" dirty="0" smtClean="0">
                <a:solidFill>
                  <a:srgbClr val="FF0000"/>
                </a:solidFill>
              </a:rPr>
              <a:t> et al. , IEEE Trans. Inf. Theory 55, 1898 (2009)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7467600" cy="1143000"/>
          </a:xfrm>
        </p:spPr>
        <p:txBody>
          <a:bodyPr/>
          <a:lstStyle/>
          <a:p>
            <a:r>
              <a:rPr lang="en-US" dirty="0" smtClean="0"/>
              <a:t>Secret Key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950" y="1611313"/>
            <a:ext cx="8077200" cy="5257800"/>
          </a:xfrm>
        </p:spPr>
        <p:txBody>
          <a:bodyPr>
            <a:normAutofit/>
          </a:bodyPr>
          <a:lstStyle/>
          <a:p>
            <a:r>
              <a:rPr lang="en-US" dirty="0"/>
              <a:t>Key Distillation under LOPC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	 </a:t>
            </a:r>
            <a:r>
              <a:rPr lang="en-US" dirty="0"/>
              <a:t>“</a:t>
            </a:r>
            <a:r>
              <a:rPr lang="en-US" i="1" dirty="0"/>
              <a:t>Private State</a:t>
            </a:r>
            <a:r>
              <a:rPr lang="en-US" dirty="0"/>
              <a:t>” Distillation under LOCC</a:t>
            </a:r>
          </a:p>
          <a:p>
            <a:r>
              <a:rPr lang="en-US" dirty="0" smtClean="0"/>
              <a:t>An </a:t>
            </a:r>
            <a:r>
              <a:rPr lang="en-US" i="1" dirty="0" smtClean="0"/>
              <a:t>m</a:t>
            </a:r>
            <a:r>
              <a:rPr lang="en-US" dirty="0" smtClean="0"/>
              <a:t>-partite Private State: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Secret-Key Agreement Capacity</a:t>
            </a:r>
            <a:r>
              <a:rPr lang="en-US" dirty="0" smtClean="0"/>
              <a:t> of a Channel: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Largest achievable rate of distilling private states using the channel along with unlimited two-way LOCC.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132155"/>
            <a:ext cx="8432800" cy="627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5" y="3848100"/>
            <a:ext cx="7050519" cy="952500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5969000" y="2641600"/>
            <a:ext cx="2838133" cy="762000"/>
            <a:chOff x="5613400" y="2654300"/>
            <a:chExt cx="2838133" cy="7620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108700" y="2870200"/>
              <a:ext cx="520700" cy="508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613400" y="2870200"/>
              <a:ext cx="977900" cy="546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29400" y="2654300"/>
              <a:ext cx="1822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Shield Systems</a:t>
              </a:r>
              <a:endParaRPr lang="en-US" dirty="0"/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6946900" y="3556000"/>
            <a:ext cx="2286000" cy="730766"/>
            <a:chOff x="6997700" y="3150632"/>
            <a:chExt cx="2286000" cy="730766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H="1">
              <a:off x="6921500" y="3226832"/>
              <a:ext cx="4064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39551" y="351206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Twisting Unitary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18201" y="1459751"/>
            <a:ext cx="32985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Augusiak</a:t>
            </a:r>
            <a:r>
              <a:rPr lang="en-US" sz="1600" dirty="0" smtClean="0">
                <a:solidFill>
                  <a:srgbClr val="FF0000"/>
                </a:solidFill>
              </a:rPr>
              <a:t> &amp; P </a:t>
            </a:r>
            <a:r>
              <a:rPr lang="en-US" sz="1600" dirty="0" err="1" smtClean="0">
                <a:solidFill>
                  <a:srgbClr val="FF0000"/>
                </a:solidFill>
              </a:rPr>
              <a:t>Horodecki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Phys. Rev. A 80, 042307 (2009)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and SKA over a QBC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02600" cy="495300"/>
          </a:xfrm>
        </p:spPr>
        <p:txBody>
          <a:bodyPr/>
          <a:lstStyle/>
          <a:p>
            <a:r>
              <a:rPr lang="en-US" dirty="0" smtClean="0"/>
              <a:t>E.g., consider a one-sender two-receiver QBC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-171450" y="3219450"/>
            <a:ext cx="5110010" cy="3638550"/>
            <a:chOff x="-171450" y="3219450"/>
            <a:chExt cx="5110010" cy="3638550"/>
          </a:xfrm>
        </p:grpSpPr>
        <p:grpSp>
          <p:nvGrpSpPr>
            <p:cNvPr id="5" name="Group 58"/>
            <p:cNvGrpSpPr/>
            <p:nvPr/>
          </p:nvGrpSpPr>
          <p:grpSpPr>
            <a:xfrm>
              <a:off x="-171450" y="5060950"/>
              <a:ext cx="1720850" cy="1797050"/>
              <a:chOff x="1022350" y="4972050"/>
              <a:chExt cx="1720850" cy="17970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2350" y="4972050"/>
                <a:ext cx="1720850" cy="17208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09700" y="6399768"/>
                <a:ext cx="984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Charlie</a:t>
                </a:r>
                <a:endParaRPr lang="en-US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1450" y="3219450"/>
              <a:ext cx="3390900" cy="3238500"/>
            </a:xfrm>
            <a:prstGeom prst="rect">
              <a:avLst/>
            </a:prstGeom>
          </p:spPr>
        </p:pic>
        <p:grpSp>
          <p:nvGrpSpPr>
            <p:cNvPr id="9" name="Group 44"/>
            <p:cNvGrpSpPr/>
            <p:nvPr/>
          </p:nvGrpSpPr>
          <p:grpSpPr>
            <a:xfrm>
              <a:off x="114300" y="3454400"/>
              <a:ext cx="1841502" cy="1804432"/>
              <a:chOff x="1308100" y="3365500"/>
              <a:chExt cx="1841502" cy="1804432"/>
            </a:xfrm>
          </p:grpSpPr>
          <p:grpSp>
            <p:nvGrpSpPr>
              <p:cNvPr id="10" name="Group 32"/>
              <p:cNvGrpSpPr/>
              <p:nvPr/>
            </p:nvGrpSpPr>
            <p:grpSpPr>
              <a:xfrm>
                <a:off x="1308100" y="3365500"/>
                <a:ext cx="1288161" cy="1804432"/>
                <a:chOff x="1308100" y="3365500"/>
                <a:chExt cx="1288161" cy="1804432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08100" y="3365500"/>
                  <a:ext cx="1288161" cy="1752600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600200" y="4800600"/>
                  <a:ext cx="714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Alice</a:t>
                  </a:r>
                  <a:endParaRPr lang="en-US" dirty="0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2286000" y="4279900"/>
                <a:ext cx="863602" cy="190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45"/>
            <p:cNvGrpSpPr/>
            <p:nvPr/>
          </p:nvGrpSpPr>
          <p:grpSpPr>
            <a:xfrm>
              <a:off x="3556000" y="4470400"/>
              <a:ext cx="1382560" cy="2387600"/>
              <a:chOff x="5740400" y="2782332"/>
              <a:chExt cx="1382560" cy="2387600"/>
            </a:xfrm>
          </p:grpSpPr>
          <p:grpSp>
            <p:nvGrpSpPr>
              <p:cNvPr id="15" name="Group 35"/>
              <p:cNvGrpSpPr/>
              <p:nvPr/>
            </p:nvGrpSpPr>
            <p:grpSpPr>
              <a:xfrm>
                <a:off x="6413500" y="3554902"/>
                <a:ext cx="709460" cy="1615030"/>
                <a:chOff x="6413500" y="3554902"/>
                <a:chExt cx="709460" cy="161503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3500" y="3554902"/>
                  <a:ext cx="698500" cy="1340948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6527800" y="4800600"/>
                  <a:ext cx="595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Bob</a:t>
                  </a:r>
                  <a:endParaRPr lang="en-US" dirty="0"/>
                </a:p>
              </p:txBody>
            </p:sp>
          </p:grpSp>
          <p:cxnSp>
            <p:nvCxnSpPr>
              <p:cNvPr id="16" name="Straight Arrow Connector 15"/>
              <p:cNvCxnSpPr>
                <a:endCxn id="17" idx="1"/>
              </p:cNvCxnSpPr>
              <p:nvPr/>
            </p:nvCxnSpPr>
            <p:spPr>
              <a:xfrm rot="16200000" flipH="1">
                <a:off x="5355428" y="3167304"/>
                <a:ext cx="1443044" cy="673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rot="10800000" flipV="1">
              <a:off x="1155700" y="5765800"/>
              <a:ext cx="78740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rc 19"/>
          <p:cNvSpPr/>
          <p:nvPr/>
        </p:nvSpPr>
        <p:spPr>
          <a:xfrm>
            <a:off x="1854200" y="3721100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2400300" y="3149600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8577270">
            <a:off x="939800" y="3596217"/>
            <a:ext cx="3160183" cy="2207683"/>
          </a:xfrm>
          <a:custGeom>
            <a:avLst/>
            <a:gdLst>
              <a:gd name="connsiteX0" fmla="*/ 1504950 w 2010833"/>
              <a:gd name="connsiteY0" fmla="*/ 429683 h 1373716"/>
              <a:gd name="connsiteX1" fmla="*/ 984250 w 2010833"/>
              <a:gd name="connsiteY1" fmla="*/ 112183 h 1373716"/>
              <a:gd name="connsiteX2" fmla="*/ 133350 w 2010833"/>
              <a:gd name="connsiteY2" fmla="*/ 1102783 h 1373716"/>
              <a:gd name="connsiteX3" fmla="*/ 1784350 w 2010833"/>
              <a:gd name="connsiteY3" fmla="*/ 1255183 h 1373716"/>
              <a:gd name="connsiteX4" fmla="*/ 1504950 w 2010833"/>
              <a:gd name="connsiteY4" fmla="*/ 429683 h 13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33" h="1373716">
                <a:moveTo>
                  <a:pt x="1504950" y="429683"/>
                </a:moveTo>
                <a:cubicBezTo>
                  <a:pt x="1371600" y="239183"/>
                  <a:pt x="1212850" y="0"/>
                  <a:pt x="984250" y="112183"/>
                </a:cubicBezTo>
                <a:cubicBezTo>
                  <a:pt x="755650" y="224366"/>
                  <a:pt x="0" y="912283"/>
                  <a:pt x="133350" y="1102783"/>
                </a:cubicBezTo>
                <a:cubicBezTo>
                  <a:pt x="266700" y="1293283"/>
                  <a:pt x="1557867" y="1373716"/>
                  <a:pt x="1784350" y="1255183"/>
                </a:cubicBezTo>
                <a:cubicBezTo>
                  <a:pt x="2010833" y="1136650"/>
                  <a:pt x="1638300" y="620183"/>
                  <a:pt x="1504950" y="429683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195806"/>
            <a:ext cx="2095500" cy="4267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705100"/>
            <a:ext cx="6635750" cy="4953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863600" y="2108200"/>
            <a:ext cx="5663071" cy="685800"/>
            <a:chOff x="863600" y="2108200"/>
            <a:chExt cx="5663071" cy="685800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863600" y="2476500"/>
              <a:ext cx="2794000" cy="31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670300" y="2108200"/>
              <a:ext cx="2856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Set of </a:t>
              </a:r>
              <a:r>
                <a:rPr lang="en-US" i="1" dirty="0" smtClean="0"/>
                <a:t>S</a:t>
              </a:r>
              <a:r>
                <a:rPr lang="en-US" dirty="0" smtClean="0"/>
                <a:t> (sans null </a:t>
              </a:r>
            </a:p>
            <a:p>
              <a:r>
                <a:rPr lang="en-US" dirty="0" smtClean="0"/>
                <a:t>and singleton elements)</a:t>
              </a:r>
              <a:endParaRPr lang="en-US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6800" y="4191000"/>
            <a:ext cx="3841750" cy="1447800"/>
            <a:chOff x="4699000" y="3302000"/>
            <a:chExt cx="3841750" cy="1447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500" y="3302000"/>
              <a:ext cx="3397250" cy="457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7100" y="3780570"/>
              <a:ext cx="3784600" cy="4548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99000" y="4267200"/>
              <a:ext cx="3822699" cy="482600"/>
            </a:xfrm>
            <a:prstGeom prst="rect">
              <a:avLst/>
            </a:prstGeom>
          </p:spPr>
        </p:pic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4876800" y="3562350"/>
            <a:ext cx="3619500" cy="4953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of Interest: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Arc 48"/>
          <p:cNvSpPr/>
          <p:nvPr/>
        </p:nvSpPr>
        <p:spPr>
          <a:xfrm rot="2858544">
            <a:off x="2425700" y="3733799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113918" y="5743575"/>
            <a:ext cx="3703614" cy="838200"/>
            <a:chOff x="5113918" y="5854700"/>
            <a:chExt cx="3703614" cy="8382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42000" y="6256564"/>
              <a:ext cx="2336800" cy="4172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13918" y="6184900"/>
              <a:ext cx="848732" cy="508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181600" y="5854700"/>
              <a:ext cx="911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where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77200" y="6285468"/>
              <a:ext cx="740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, etc.</a:t>
              </a:r>
              <a:endParaRPr lang="en-US" sz="2000" dirty="0"/>
            </a:p>
          </p:txBody>
        </p:sp>
      </p:grp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8" grpId="0"/>
      <p:bldP spid="49" grpId="0" animBg="1"/>
      <p:bldP spid="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86138"/>
            <a:ext cx="7467600" cy="8560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Protocol: 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One-sender two-receiver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We define a (</a:t>
            </a:r>
            <a:r>
              <a:rPr lang="en-US" dirty="0" err="1" smtClean="0"/>
              <a:t>n</a:t>
            </a:r>
            <a:r>
              <a:rPr lang="en-US" dirty="0" smtClean="0"/>
              <a:t>, E</a:t>
            </a:r>
            <a:r>
              <a:rPr lang="en-US" baseline="-25000" dirty="0" smtClean="0"/>
              <a:t>AB</a:t>
            </a:r>
            <a:r>
              <a:rPr lang="en-US" dirty="0" smtClean="0"/>
              <a:t>, E</a:t>
            </a:r>
            <a:r>
              <a:rPr lang="en-US" baseline="-25000" dirty="0" smtClean="0"/>
              <a:t>AC</a:t>
            </a:r>
            <a:r>
              <a:rPr lang="en-US" dirty="0" smtClean="0"/>
              <a:t>, E</a:t>
            </a:r>
            <a:r>
              <a:rPr lang="en-US" baseline="-25000" dirty="0" smtClean="0"/>
              <a:t>BC</a:t>
            </a:r>
            <a:r>
              <a:rPr lang="en-US" dirty="0" smtClean="0"/>
              <a:t>, E</a:t>
            </a:r>
            <a:r>
              <a:rPr lang="en-US" baseline="-25000" dirty="0" smtClean="0"/>
              <a:t>ABC</a:t>
            </a:r>
            <a:r>
              <a:rPr lang="en-US" dirty="0" smtClean="0"/>
              <a:t>, K</a:t>
            </a:r>
            <a:r>
              <a:rPr lang="en-US" baseline="-25000" dirty="0" smtClean="0"/>
              <a:t>AB</a:t>
            </a:r>
            <a:r>
              <a:rPr lang="en-US" dirty="0" smtClean="0"/>
              <a:t>, K</a:t>
            </a:r>
            <a:r>
              <a:rPr lang="en-US" baseline="-25000" dirty="0" smtClean="0"/>
              <a:t>AC</a:t>
            </a:r>
            <a:r>
              <a:rPr lang="en-US" dirty="0" smtClean="0"/>
              <a:t>, protocol as follows: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Initial state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Separable:</a:t>
            </a:r>
          </a:p>
          <a:p>
            <a:pPr lvl="1"/>
            <a:r>
              <a:rPr lang="en-US" dirty="0" smtClean="0"/>
              <a:t>State after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channel use:</a:t>
            </a:r>
          </a:p>
          <a:p>
            <a:pPr lvl="1"/>
            <a:r>
              <a:rPr lang="en-US" dirty="0" smtClean="0"/>
              <a:t>State after </a:t>
            </a:r>
            <a:r>
              <a:rPr lang="en-US" i="1" dirty="0" smtClean="0"/>
              <a:t> (i+1)</a:t>
            </a:r>
            <a:r>
              <a:rPr lang="en-US" baseline="30000" dirty="0" smtClean="0"/>
              <a:t>th</a:t>
            </a:r>
            <a:r>
              <a:rPr lang="en-US" dirty="0" smtClean="0"/>
              <a:t> round of LOCC:</a:t>
            </a:r>
          </a:p>
          <a:p>
            <a:pPr lvl="1"/>
            <a:r>
              <a:rPr lang="en-US" dirty="0" smtClean="0"/>
              <a:t>State after </a:t>
            </a:r>
            <a:r>
              <a:rPr lang="en-US" i="1" dirty="0" err="1" smtClean="0"/>
              <a:t>n</a:t>
            </a:r>
            <a:r>
              <a:rPr lang="en-US" dirty="0" smtClean="0"/>
              <a:t> channel uses:</a:t>
            </a:r>
          </a:p>
          <a:p>
            <a:pPr lvl="1">
              <a:buNone/>
            </a:pPr>
            <a:r>
              <a:rPr lang="en-US" dirty="0" smtClean="0"/>
              <a:t>	such that</a:t>
            </a:r>
          </a:p>
          <a:p>
            <a:pPr lvl="2"/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455014"/>
            <a:ext cx="8032750" cy="2015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4884722"/>
            <a:ext cx="4216400" cy="56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929" y="1699178"/>
            <a:ext cx="6131171" cy="339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400" y="6212113"/>
            <a:ext cx="2965450" cy="493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835209"/>
            <a:ext cx="787400" cy="311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81500" y="4406900"/>
            <a:ext cx="2127250" cy="567757"/>
            <a:chOff x="4381500" y="4406900"/>
            <a:chExt cx="2127250" cy="5677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0500" y="4406900"/>
              <a:ext cx="1238250" cy="56775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4381500" y="4699000"/>
              <a:ext cx="876300" cy="165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435600" y="5482065"/>
            <a:ext cx="2667000" cy="646509"/>
            <a:chOff x="5435600" y="5482065"/>
            <a:chExt cx="2667000" cy="6465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8800" y="5482065"/>
              <a:ext cx="2233800" cy="646509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endCxn id="11" idx="1"/>
            </p:cNvCxnSpPr>
            <p:nvPr/>
          </p:nvCxnSpPr>
          <p:spPr>
            <a:xfrm>
              <a:off x="5435600" y="5638800"/>
              <a:ext cx="433200" cy="1665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156325" y="6102350"/>
            <a:ext cx="144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Ideal state</a:t>
            </a:r>
            <a:endParaRPr lang="en-US" sz="2000" dirty="0">
              <a:solidFill>
                <a:srgbClr val="3366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60900" y="2400300"/>
            <a:ext cx="3962400" cy="2057400"/>
            <a:chOff x="1405242" y="2419350"/>
            <a:chExt cx="2438400" cy="2051050"/>
          </a:xfrm>
        </p:grpSpPr>
        <p:sp>
          <p:nvSpPr>
            <p:cNvPr id="23" name="TextBox 22"/>
            <p:cNvSpPr txBox="1"/>
            <p:nvPr/>
          </p:nvSpPr>
          <p:spPr>
            <a:xfrm rot="5400000">
              <a:off x="1795767" y="2028825"/>
              <a:ext cx="1657350" cy="2438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2383430" y="3041392"/>
              <a:ext cx="609600" cy="2248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48000" y="2438400"/>
            <a:ext cx="5664200" cy="2057400"/>
            <a:chOff x="1405242" y="2419350"/>
            <a:chExt cx="2438400" cy="2051050"/>
          </a:xfrm>
        </p:grpSpPr>
        <p:sp>
          <p:nvSpPr>
            <p:cNvPr id="39" name="TextBox 38"/>
            <p:cNvSpPr txBox="1"/>
            <p:nvPr/>
          </p:nvSpPr>
          <p:spPr>
            <a:xfrm rot="5400000">
              <a:off x="1795767" y="2028825"/>
              <a:ext cx="1657350" cy="2438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5400000">
              <a:off x="2383430" y="3041392"/>
              <a:ext cx="609600" cy="2248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95500" y="2438400"/>
            <a:ext cx="5664200" cy="2057400"/>
            <a:chOff x="1405242" y="2419350"/>
            <a:chExt cx="2438400" cy="2051050"/>
          </a:xfrm>
        </p:grpSpPr>
        <p:sp>
          <p:nvSpPr>
            <p:cNvPr id="42" name="TextBox 41"/>
            <p:cNvSpPr txBox="1"/>
            <p:nvPr/>
          </p:nvSpPr>
          <p:spPr>
            <a:xfrm rot="5400000">
              <a:off x="1795767" y="2028825"/>
              <a:ext cx="1657350" cy="2438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2383430" y="3041392"/>
              <a:ext cx="609600" cy="2248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84300" y="2400300"/>
            <a:ext cx="5664200" cy="2057400"/>
            <a:chOff x="1405242" y="2419350"/>
            <a:chExt cx="2438400" cy="2051050"/>
          </a:xfrm>
        </p:grpSpPr>
        <p:sp>
          <p:nvSpPr>
            <p:cNvPr id="45" name="TextBox 44"/>
            <p:cNvSpPr txBox="1"/>
            <p:nvPr/>
          </p:nvSpPr>
          <p:spPr>
            <a:xfrm rot="5400000">
              <a:off x="1795767" y="2028825"/>
              <a:ext cx="1657350" cy="2438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2383430" y="3041392"/>
              <a:ext cx="609600" cy="22484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64" name="Straight Arrow Connector 63"/>
          <p:cNvCxnSpPr>
            <a:endCxn id="18" idx="1"/>
          </p:cNvCxnSpPr>
          <p:nvPr/>
        </p:nvCxnSpPr>
        <p:spPr>
          <a:xfrm flipV="1">
            <a:off x="4492625" y="6302405"/>
            <a:ext cx="1663700" cy="111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28000" cy="487375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Achievable Rate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 err="1" smtClean="0"/>
              <a:t>tuple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is achievable is for all </a:t>
            </a:r>
            <a:r>
              <a:rPr lang="en-US" dirty="0" err="1" smtClean="0"/>
              <a:t>ε</a:t>
            </a:r>
            <a:r>
              <a:rPr lang="en-US" dirty="0" smtClean="0"/>
              <a:t>≥ 0 and sufficiently large </a:t>
            </a:r>
            <a:r>
              <a:rPr lang="en-US" i="1" dirty="0" smtClean="0"/>
              <a:t>n</a:t>
            </a:r>
            <a:r>
              <a:rPr lang="en-US" dirty="0" smtClean="0"/>
              <a:t>, there exists a protocol of the above type.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Capacity Region</a:t>
            </a:r>
            <a:r>
              <a:rPr lang="en-US" dirty="0" smtClean="0"/>
              <a:t>: Closure of all achievable 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9" y="2102541"/>
            <a:ext cx="6743701" cy="3739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0400"/>
            <a:ext cx="7467600" cy="8560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Tool: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Multipartite Squashed Entanglement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86138"/>
            <a:ext cx="7467600" cy="856099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Squashed Entanglement (Bipartite)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7500" cy="5067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Definition: </a:t>
            </a:r>
            <a:r>
              <a:rPr lang="en-US" sz="1800" dirty="0" err="1" smtClean="0">
                <a:solidFill>
                  <a:srgbClr val="FF0000"/>
                </a:solidFill>
              </a:rPr>
              <a:t>Christandl</a:t>
            </a:r>
            <a:r>
              <a:rPr lang="en-US" sz="1800" dirty="0" smtClean="0">
                <a:solidFill>
                  <a:srgbClr val="FF0000"/>
                </a:solidFill>
              </a:rPr>
              <a:t> &amp; Winter (2004)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For a bipartite state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 tries her best to “</a:t>
            </a:r>
            <a:r>
              <a:rPr lang="en-US" dirty="0" smtClean="0">
                <a:solidFill>
                  <a:srgbClr val="3366FF"/>
                </a:solidFill>
              </a:rPr>
              <a:t>squash down</a:t>
            </a:r>
            <a:r>
              <a:rPr lang="en-US" dirty="0" smtClean="0"/>
              <a:t>” the correlations between Alice and Bob.</a:t>
            </a:r>
          </a:p>
          <a:p>
            <a:r>
              <a:rPr lang="en-US" dirty="0"/>
              <a:t>U</a:t>
            </a:r>
            <a:r>
              <a:rPr lang="en-US" dirty="0" smtClean="0"/>
              <a:t>pper bounds on ED and SKA rates for point-to-point channels. 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</a:rPr>
              <a:t>Takeoka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Guha</a:t>
            </a:r>
            <a:r>
              <a:rPr lang="en-US" sz="1800" dirty="0" smtClean="0">
                <a:solidFill>
                  <a:srgbClr val="FF0000"/>
                </a:solidFill>
              </a:rPr>
              <a:t> and Wilde (2014)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419100" y="2616200"/>
            <a:ext cx="7899400" cy="1587500"/>
            <a:chOff x="4013200" y="1206500"/>
            <a:chExt cx="7899400" cy="1587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1268298"/>
              <a:ext cx="6305550" cy="1443151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4013200" y="1206500"/>
              <a:ext cx="7899400" cy="15875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0090"/>
              </a:solidFill>
            </a:ln>
            <a:effectLst>
              <a:glow rad="38100">
                <a:srgbClr val="660066">
                  <a:alpha val="75000"/>
                </a:srgbClr>
              </a:glow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035790"/>
            <a:ext cx="800100" cy="459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" y="2685922"/>
            <a:ext cx="7720676" cy="14542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Monotone non-increasing under LOCC</a:t>
            </a:r>
          </a:p>
          <a:p>
            <a:r>
              <a:rPr lang="en-US" dirty="0" smtClean="0"/>
              <a:t>Normalized on maximally entangled states</a:t>
            </a:r>
          </a:p>
          <a:p>
            <a:r>
              <a:rPr lang="en-US" dirty="0" smtClean="0"/>
              <a:t>Asymptotically Continuous</a:t>
            </a:r>
          </a:p>
          <a:p>
            <a:r>
              <a:rPr lang="en-US" dirty="0" smtClean="0"/>
              <a:t>Additive on tensor-product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8600"/>
            <a:ext cx="79375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Definition(s): </a:t>
            </a:r>
            <a:r>
              <a:rPr lang="en-US" sz="1800" dirty="0" smtClean="0">
                <a:solidFill>
                  <a:srgbClr val="FF0000"/>
                </a:solidFill>
              </a:rPr>
              <a:t>Yang </a:t>
            </a:r>
            <a:r>
              <a:rPr lang="en-US" sz="1800" i="1" dirty="0" smtClean="0">
                <a:solidFill>
                  <a:srgbClr val="FF0000"/>
                </a:solidFill>
              </a:rPr>
              <a:t>et al.</a:t>
            </a:r>
            <a:r>
              <a:rPr lang="en-US" sz="1800" dirty="0" smtClean="0">
                <a:solidFill>
                  <a:srgbClr val="FF0000"/>
                </a:solidFill>
              </a:rPr>
              <a:t> (2009)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For an </a:t>
            </a:r>
            <a:r>
              <a:rPr lang="en-US" i="1" dirty="0" err="1" smtClean="0"/>
              <a:t>m</a:t>
            </a:r>
            <a:r>
              <a:rPr lang="en-US" i="1" dirty="0" smtClean="0"/>
              <a:t>-</a:t>
            </a:r>
            <a:r>
              <a:rPr lang="en-US" dirty="0" smtClean="0"/>
              <a:t>partite state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432800" cy="1143000"/>
          </a:xfrm>
        </p:spPr>
        <p:txBody>
          <a:bodyPr/>
          <a:lstStyle/>
          <a:p>
            <a:r>
              <a:rPr lang="en-US" dirty="0" smtClean="0"/>
              <a:t>Squashed Entanglement(s) (Multipartite)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9100" y="2451100"/>
            <a:ext cx="7899400" cy="1485900"/>
            <a:chOff x="419100" y="2616200"/>
            <a:chExt cx="7899400" cy="1485900"/>
          </a:xfrm>
        </p:grpSpPr>
        <p:sp>
          <p:nvSpPr>
            <p:cNvPr id="7" name="Frame 6"/>
            <p:cNvSpPr/>
            <p:nvPr/>
          </p:nvSpPr>
          <p:spPr>
            <a:xfrm>
              <a:off x="419100" y="2616200"/>
              <a:ext cx="7899400" cy="14859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0090"/>
              </a:solidFill>
            </a:ln>
            <a:effectLst>
              <a:glow rad="38100">
                <a:srgbClr val="660066">
                  <a:alpha val="75000"/>
                </a:srgbClr>
              </a:glow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00" y="2683784"/>
              <a:ext cx="2933700" cy="749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310" y="3289300"/>
              <a:ext cx="7678489" cy="73659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4000500"/>
            <a:ext cx="6553200" cy="83716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79400" y="2298700"/>
            <a:ext cx="8229600" cy="1727200"/>
            <a:chOff x="-241300" y="4267200"/>
            <a:chExt cx="8229600" cy="1727200"/>
          </a:xfrm>
        </p:grpSpPr>
        <p:sp>
          <p:nvSpPr>
            <p:cNvPr id="21" name="TextBox 20"/>
            <p:cNvSpPr txBox="1"/>
            <p:nvPr/>
          </p:nvSpPr>
          <p:spPr>
            <a:xfrm>
              <a:off x="-241300" y="4267200"/>
              <a:ext cx="8229600" cy="172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39700" y="4457700"/>
              <a:ext cx="7899400" cy="1333500"/>
              <a:chOff x="419100" y="4089400"/>
              <a:chExt cx="7899400" cy="1333500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419100" y="4089400"/>
                <a:ext cx="7899400" cy="1333500"/>
              </a:xfrm>
              <a:prstGeom prst="frame">
                <a:avLst>
                  <a:gd name="adj1" fmla="val 0"/>
                </a:avLst>
              </a:prstGeom>
              <a:solidFill>
                <a:schemeClr val="bg1"/>
              </a:solidFill>
              <a:ln>
                <a:solidFill>
                  <a:srgbClr val="000090"/>
                </a:solidFill>
              </a:ln>
              <a:effectLst>
                <a:glow rad="38100">
                  <a:srgbClr val="660066">
                    <a:alpha val="75000"/>
                  </a:srgbClr>
                </a:glow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550" y="4140200"/>
                <a:ext cx="2927350" cy="584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600" y="4686272"/>
                <a:ext cx="7670800" cy="713434"/>
              </a:xfrm>
              <a:prstGeom prst="rect">
                <a:avLst/>
              </a:prstGeom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38" y="3898900"/>
            <a:ext cx="8319524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251" y="2019300"/>
            <a:ext cx="1258434" cy="393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723428"/>
            <a:ext cx="8388350" cy="1064721"/>
          </a:xfrm>
          <a:prstGeom prst="rect">
            <a:avLst/>
          </a:prstGeom>
          <a:ln w="44450">
            <a:solidFill>
              <a:srgbClr val="660066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698500" y="4838700"/>
            <a:ext cx="2425700" cy="1104900"/>
            <a:chOff x="698500" y="4838700"/>
            <a:chExt cx="2425700" cy="1104900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755650" y="5518150"/>
              <a:ext cx="5715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1600200" y="5295900"/>
              <a:ext cx="15240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8500" y="4838700"/>
              <a:ext cx="16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Incomparable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8600"/>
            <a:ext cx="79375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Definition(s): </a:t>
            </a:r>
            <a:r>
              <a:rPr lang="en-US" sz="1800" dirty="0" smtClean="0">
                <a:solidFill>
                  <a:srgbClr val="FF0000"/>
                </a:solidFill>
              </a:rPr>
              <a:t>Yang </a:t>
            </a:r>
            <a:r>
              <a:rPr lang="en-US" sz="1800" i="1" dirty="0" smtClean="0">
                <a:solidFill>
                  <a:srgbClr val="FF0000"/>
                </a:solidFill>
              </a:rPr>
              <a:t>et al.</a:t>
            </a:r>
            <a:r>
              <a:rPr lang="en-US" sz="1800" dirty="0" smtClean="0">
                <a:solidFill>
                  <a:srgbClr val="FF0000"/>
                </a:solidFill>
              </a:rPr>
              <a:t> (2009)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For an </a:t>
            </a:r>
            <a:r>
              <a:rPr lang="en-US" i="1" dirty="0" err="1" smtClean="0"/>
              <a:t>m</a:t>
            </a:r>
            <a:r>
              <a:rPr lang="en-US" i="1" dirty="0" smtClean="0"/>
              <a:t>-</a:t>
            </a:r>
            <a:r>
              <a:rPr lang="en-US" dirty="0" smtClean="0"/>
              <a:t>partite state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 tries her best to “</a:t>
            </a:r>
            <a:r>
              <a:rPr lang="en-US" dirty="0" smtClean="0">
                <a:solidFill>
                  <a:srgbClr val="3366FF"/>
                </a:solidFill>
              </a:rPr>
              <a:t>squash down</a:t>
            </a:r>
            <a:r>
              <a:rPr lang="en-US" dirty="0" smtClean="0"/>
              <a:t>” the correlations between the </a:t>
            </a:r>
            <a:r>
              <a:rPr lang="en-US" i="1" dirty="0" err="1" smtClean="0"/>
              <a:t>m</a:t>
            </a:r>
            <a:r>
              <a:rPr lang="en-US" dirty="0" smtClean="0"/>
              <a:t> parties.</a:t>
            </a:r>
          </a:p>
          <a:p>
            <a:r>
              <a:rPr lang="en-US" dirty="0"/>
              <a:t>U</a:t>
            </a:r>
            <a:r>
              <a:rPr lang="en-US" dirty="0" smtClean="0"/>
              <a:t>pper bounds on ED and SKA rates for Quantum Broadcast Channels. 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Seshadreesan, </a:t>
            </a:r>
            <a:r>
              <a:rPr lang="en-US" sz="1800" dirty="0" err="1" smtClean="0">
                <a:solidFill>
                  <a:srgbClr val="FF0000"/>
                </a:solidFill>
              </a:rPr>
              <a:t>Takeoka</a:t>
            </a:r>
            <a:r>
              <a:rPr lang="en-US" sz="1800" dirty="0" smtClean="0">
                <a:solidFill>
                  <a:srgbClr val="FF0000"/>
                </a:solidFill>
              </a:rPr>
              <a:t> and Wilde (2015)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432800" cy="1143000"/>
          </a:xfrm>
        </p:spPr>
        <p:txBody>
          <a:bodyPr/>
          <a:lstStyle/>
          <a:p>
            <a:r>
              <a:rPr lang="en-US" dirty="0" smtClean="0"/>
              <a:t>Squashed Entanglement(s) (Multipartite)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1" y="1981200"/>
            <a:ext cx="1258434" cy="3937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03200" y="2457451"/>
            <a:ext cx="8432800" cy="2152649"/>
            <a:chOff x="177800" y="2641600"/>
            <a:chExt cx="8432800" cy="215264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" y="2669294"/>
              <a:ext cx="8337550" cy="2124955"/>
            </a:xfrm>
            <a:prstGeom prst="rect">
              <a:avLst/>
            </a:prstGeom>
          </p:spPr>
        </p:pic>
        <p:sp>
          <p:nvSpPr>
            <p:cNvPr id="25" name="Frame 24"/>
            <p:cNvSpPr/>
            <p:nvPr/>
          </p:nvSpPr>
          <p:spPr>
            <a:xfrm>
              <a:off x="177800" y="2641600"/>
              <a:ext cx="8432800" cy="2082800"/>
            </a:xfrm>
            <a:prstGeom prst="frame">
              <a:avLst>
                <a:gd name="adj1" fmla="val 0"/>
              </a:avLst>
            </a:prstGeom>
            <a:solidFill>
              <a:schemeClr val="bg1"/>
            </a:solidFill>
            <a:ln>
              <a:solidFill>
                <a:srgbClr val="000090"/>
              </a:solidFill>
            </a:ln>
            <a:effectLst>
              <a:glow rad="38100">
                <a:srgbClr val="660066">
                  <a:alpha val="75000"/>
                </a:srgbClr>
              </a:glow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89" y="-50208"/>
            <a:ext cx="7467600" cy="1143000"/>
          </a:xfrm>
        </p:spPr>
        <p:txBody>
          <a:bodyPr/>
          <a:lstStyle/>
          <a:p>
            <a:r>
              <a:rPr lang="en-US" dirty="0" smtClean="0"/>
              <a:t>Properties and some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7304" y="2455778"/>
            <a:ext cx="8394700" cy="458537"/>
          </a:xfrm>
        </p:spPr>
        <p:txBody>
          <a:bodyPr>
            <a:normAutofit/>
          </a:bodyPr>
          <a:lstStyle/>
          <a:p>
            <a:r>
              <a:rPr lang="en-US" dirty="0" smtClean="0"/>
              <a:t>Normalization on MES and Private States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9020" y="3226047"/>
            <a:ext cx="8280400" cy="932200"/>
            <a:chOff x="266700" y="1582400"/>
            <a:chExt cx="8280400" cy="932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1582400"/>
              <a:ext cx="8178800" cy="894099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266700" y="1625600"/>
              <a:ext cx="8280400" cy="8890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0090"/>
              </a:solidFill>
            </a:ln>
            <a:effectLst>
              <a:glow rad="38100">
                <a:srgbClr val="660066">
                  <a:alpha val="75000"/>
                </a:srgbClr>
              </a:glow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6400" y="4628812"/>
            <a:ext cx="7696200" cy="889000"/>
            <a:chOff x="673100" y="2781300"/>
            <a:chExt cx="7696200" cy="88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712" y="2841066"/>
              <a:ext cx="7529163" cy="727634"/>
            </a:xfrm>
            <a:prstGeom prst="rect">
              <a:avLst/>
            </a:prstGeom>
          </p:spPr>
        </p:pic>
        <p:sp>
          <p:nvSpPr>
            <p:cNvPr id="8" name="Frame 7"/>
            <p:cNvSpPr/>
            <p:nvPr/>
          </p:nvSpPr>
          <p:spPr>
            <a:xfrm>
              <a:off x="673100" y="2781300"/>
              <a:ext cx="7696200" cy="8890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0090"/>
              </a:solidFill>
            </a:ln>
            <a:effectLst>
              <a:glow rad="38100">
                <a:srgbClr val="660066">
                  <a:alpha val="75000"/>
                </a:srgbClr>
              </a:glow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5687" y="1383110"/>
            <a:ext cx="798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LOCC monotone, Continuous and Additive on tensor-product states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86138"/>
            <a:ext cx="7467600" cy="856099"/>
          </a:xfrm>
        </p:spPr>
        <p:txBody>
          <a:bodyPr>
            <a:normAutofit fontScale="90000"/>
          </a:bodyPr>
          <a:lstStyle/>
          <a:p>
            <a:r>
              <a:rPr lang="en-US" dirty="0"/>
              <a:t>Bounds for ED and SKA over a </a:t>
            </a:r>
            <a:r>
              <a:rPr lang="en-US" dirty="0" smtClean="0"/>
              <a:t>Quantum Broadcast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7467600" cy="1143000"/>
          </a:xfrm>
        </p:spPr>
        <p:txBody>
          <a:bodyPr/>
          <a:lstStyle/>
          <a:p>
            <a:r>
              <a:rPr lang="en-US" dirty="0" smtClean="0"/>
              <a:t>Bounds for a one-sender two-receiver QBC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60509"/>
            <a:ext cx="8470900" cy="3941792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5867400" y="3657600"/>
            <a:ext cx="787400" cy="203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Consider			and its different partitions: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Consider the ideal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09" y="1693876"/>
            <a:ext cx="1892692" cy="37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124292"/>
            <a:ext cx="2889250" cy="1667091"/>
          </a:xfrm>
          <a:prstGeom prst="rect">
            <a:avLst/>
          </a:prstGeom>
        </p:spPr>
      </p:pic>
      <p:grpSp>
        <p:nvGrpSpPr>
          <p:cNvPr id="7" name="Group 45"/>
          <p:cNvGrpSpPr/>
          <p:nvPr/>
        </p:nvGrpSpPr>
        <p:grpSpPr>
          <a:xfrm>
            <a:off x="762000" y="3854450"/>
            <a:ext cx="7683499" cy="895350"/>
            <a:chOff x="1193800" y="3302000"/>
            <a:chExt cx="7683499" cy="8953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700" y="3302000"/>
              <a:ext cx="339725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800" y="3684404"/>
              <a:ext cx="3886200" cy="4670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4600" y="3714750"/>
              <a:ext cx="3822699" cy="4826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480300" y="6426200"/>
            <a:ext cx="313044" cy="369332"/>
            <a:chOff x="7480300" y="6426200"/>
            <a:chExt cx="313044" cy="369332"/>
          </a:xfrm>
        </p:grpSpPr>
        <p:sp>
          <p:nvSpPr>
            <p:cNvPr id="14" name="Oval 13"/>
            <p:cNvSpPr/>
            <p:nvPr/>
          </p:nvSpPr>
          <p:spPr>
            <a:xfrm>
              <a:off x="7493000" y="6477000"/>
              <a:ext cx="292100" cy="266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80300" y="6426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15427" y="2311400"/>
            <a:ext cx="5143771" cy="3709432"/>
            <a:chOff x="4015427" y="2311400"/>
            <a:chExt cx="5143771" cy="3709432"/>
          </a:xfrm>
        </p:grpSpPr>
        <p:grpSp>
          <p:nvGrpSpPr>
            <p:cNvPr id="18" name="Group 17"/>
            <p:cNvGrpSpPr/>
            <p:nvPr/>
          </p:nvGrpSpPr>
          <p:grpSpPr>
            <a:xfrm>
              <a:off x="7835900" y="5651500"/>
              <a:ext cx="313044" cy="369332"/>
              <a:chOff x="7480300" y="6426200"/>
              <a:chExt cx="313044" cy="36933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493000" y="6477000"/>
                <a:ext cx="292100" cy="266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80300" y="6426200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015427" y="2311400"/>
              <a:ext cx="5143771" cy="382032"/>
              <a:chOff x="4572000" y="2273300"/>
              <a:chExt cx="5143771" cy="38203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572000" y="2273300"/>
                <a:ext cx="313044" cy="369332"/>
                <a:chOff x="7480300" y="6426200"/>
                <a:chExt cx="313044" cy="369332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7493000" y="6477000"/>
                  <a:ext cx="292100" cy="2667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480300" y="6426200"/>
                  <a:ext cx="313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991100" y="2286000"/>
                <a:ext cx="4724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Additivity</a:t>
                </a:r>
                <a:r>
                  <a:rPr lang="en-US" dirty="0" smtClean="0"/>
                  <a:t> of </a:t>
                </a:r>
                <a:r>
                  <a:rPr lang="en-US" dirty="0" err="1" smtClean="0"/>
                  <a:t>SqE</a:t>
                </a:r>
                <a:r>
                  <a:rPr lang="en-US" dirty="0" smtClean="0"/>
                  <a:t>. on tensor product states </a:t>
                </a:r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012929" y="2717800"/>
            <a:ext cx="4352989" cy="646331"/>
            <a:chOff x="4572000" y="2146300"/>
            <a:chExt cx="4352989" cy="646331"/>
          </a:xfrm>
        </p:grpSpPr>
        <p:grpSp>
          <p:nvGrpSpPr>
            <p:cNvPr id="27" name="Group 20"/>
            <p:cNvGrpSpPr/>
            <p:nvPr/>
          </p:nvGrpSpPr>
          <p:grpSpPr>
            <a:xfrm>
              <a:off x="4572000" y="2273300"/>
              <a:ext cx="313044" cy="369332"/>
              <a:chOff x="7480300" y="6426200"/>
              <a:chExt cx="313044" cy="3693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493000" y="6477000"/>
                <a:ext cx="292100" cy="2667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480300" y="6426200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991100" y="2146300"/>
              <a:ext cx="39338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Normalization of </a:t>
              </a:r>
              <a:r>
                <a:rPr lang="en-US" dirty="0" err="1" smtClean="0"/>
                <a:t>SqE</a:t>
              </a:r>
              <a:r>
                <a:rPr lang="en-US" dirty="0" smtClean="0"/>
                <a:t>. on MES and </a:t>
              </a:r>
            </a:p>
            <a:p>
              <a:r>
                <a:rPr lang="en-US" dirty="0" smtClean="0"/>
                <a:t>Private states</a:t>
              </a:r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40" y="4775200"/>
            <a:ext cx="7475060" cy="2057400"/>
          </a:xfrm>
          <a:prstGeom prst="rect">
            <a:avLst/>
          </a:prstGeom>
        </p:spPr>
      </p:pic>
      <p:sp>
        <p:nvSpPr>
          <p:cNvPr id="35" name="Left Arrow 34"/>
          <p:cNvSpPr/>
          <p:nvPr/>
        </p:nvSpPr>
        <p:spPr>
          <a:xfrm rot="10800000">
            <a:off x="0" y="3035300"/>
            <a:ext cx="787400" cy="203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80400" cy="4873752"/>
          </a:xfrm>
        </p:spPr>
        <p:txBody>
          <a:bodyPr/>
          <a:lstStyle/>
          <a:p>
            <a:r>
              <a:rPr lang="en-US" dirty="0" smtClean="0"/>
              <a:t>Well, actually, rate defined as “per channel use”. So,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Continuity of Squashed Entanglement</a:t>
            </a:r>
          </a:p>
          <a:p>
            <a:pPr marL="822960" lvl="1" indent="-457200"/>
            <a:r>
              <a:rPr lang="en-US" dirty="0" smtClean="0"/>
              <a:t>If</a:t>
            </a:r>
          </a:p>
          <a:p>
            <a:pPr marL="822960" lvl="1" indent="-457200">
              <a:buNone/>
            </a:pPr>
            <a:r>
              <a:rPr lang="en-US" dirty="0" smtClean="0"/>
              <a:t>	</a:t>
            </a:r>
          </a:p>
          <a:p>
            <a:pPr marL="822960" lvl="1" indent="-457200">
              <a:buNone/>
            </a:pPr>
            <a:endParaRPr lang="en-US" dirty="0" smtClean="0"/>
          </a:p>
          <a:p>
            <a:pPr marL="822960" lvl="1" indent="-457200">
              <a:buNone/>
            </a:pPr>
            <a:endParaRPr lang="en-US" dirty="0" smtClean="0"/>
          </a:p>
          <a:p>
            <a:pPr marL="822960" lvl="1" indent="-457200">
              <a:buNone/>
            </a:pPr>
            <a:r>
              <a:rPr lang="en-US" dirty="0" smtClean="0"/>
              <a:t>	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err="1" smtClean="0"/>
              <a:t>Monotonicity</a:t>
            </a:r>
            <a:r>
              <a:rPr lang="en-US" dirty="0" smtClean="0"/>
              <a:t> under LOCC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822960" lvl="1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90924"/>
            <a:ext cx="8169274" cy="41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3303813"/>
            <a:ext cx="2965450" cy="493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3811106"/>
            <a:ext cx="5626100" cy="5449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7333" y="3810461"/>
            <a:ext cx="83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7071" y="5989170"/>
            <a:ext cx="5601929" cy="456080"/>
            <a:chOff x="367071" y="5989170"/>
            <a:chExt cx="5601929" cy="4560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071" y="6000370"/>
              <a:ext cx="1868130" cy="4321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5724" y="5989170"/>
              <a:ext cx="3733276" cy="45608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31787" y="4072041"/>
            <a:ext cx="8480425" cy="1343546"/>
            <a:chOff x="331787" y="4072041"/>
            <a:chExt cx="8480425" cy="1343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787" y="4470400"/>
              <a:ext cx="8480425" cy="945187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 rot="1826963">
              <a:off x="393700" y="4072041"/>
              <a:ext cx="825500" cy="203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" y="1600200"/>
            <a:ext cx="83058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 smtClean="0"/>
              <a:t>A TGW-type </a:t>
            </a:r>
            <a:r>
              <a:rPr lang="en-US" sz="2200" dirty="0" err="1" smtClean="0"/>
              <a:t>subadditivity</a:t>
            </a:r>
            <a:r>
              <a:rPr lang="en-US" sz="2200" dirty="0" smtClean="0"/>
              <a:t> </a:t>
            </a:r>
            <a:r>
              <a:rPr lang="en-US" sz="2200" dirty="0" smtClean="0"/>
              <a:t>inequality</a:t>
            </a:r>
            <a:endParaRPr lang="en-US" sz="2200" dirty="0" smtClean="0"/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Consider a pure state			. Then,</a:t>
            </a:r>
            <a:r>
              <a:rPr lang="en-US" dirty="0" smtClean="0"/>
              <a:t>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0421" y="3511788"/>
            <a:ext cx="8346626" cy="2263367"/>
            <a:chOff x="-1258277" y="6714252"/>
            <a:chExt cx="13868400" cy="3429000"/>
          </a:xfrm>
        </p:grpSpPr>
        <p:sp>
          <p:nvSpPr>
            <p:cNvPr id="21" name="Rounded Rectangle 20"/>
            <p:cNvSpPr/>
            <p:nvPr/>
          </p:nvSpPr>
          <p:spPr>
            <a:xfrm>
              <a:off x="-1258277" y="6714252"/>
              <a:ext cx="13868400" cy="3429000"/>
            </a:xfrm>
            <a:prstGeom prst="roundRect">
              <a:avLst/>
            </a:prstGeom>
            <a:solidFill>
              <a:srgbClr val="3366FF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subadd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323" y="6790452"/>
              <a:ext cx="3973763" cy="3124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7523" y="8061411"/>
              <a:ext cx="381000" cy="48164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1923" y="8047752"/>
              <a:ext cx="419100" cy="419100"/>
            </a:xfrm>
            <a:prstGeom prst="rect">
              <a:avLst/>
            </a:prstGeom>
          </p:spPr>
        </p:pic>
        <p:pic>
          <p:nvPicPr>
            <p:cNvPr id="25" name="Picture 24" descr="subadd2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792" y="6816202"/>
              <a:ext cx="4037931" cy="3174650"/>
            </a:xfrm>
            <a:prstGeom prst="rect">
              <a:avLst/>
            </a:prstGeom>
          </p:spPr>
        </p:pic>
        <p:pic>
          <p:nvPicPr>
            <p:cNvPr id="26" name="Picture 25" descr="subadd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2547" y="6866652"/>
              <a:ext cx="4217670" cy="3124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046" y="2124364"/>
            <a:ext cx="2330945" cy="317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40" y="2667000"/>
            <a:ext cx="8827366" cy="793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6899" y="2730500"/>
            <a:ext cx="6604001" cy="3822700"/>
            <a:chOff x="596899" y="2933700"/>
            <a:chExt cx="6604001" cy="3822700"/>
          </a:xfrm>
        </p:grpSpPr>
        <p:grpSp>
          <p:nvGrpSpPr>
            <p:cNvPr id="38" name="Group 37"/>
            <p:cNvGrpSpPr/>
            <p:nvPr/>
          </p:nvGrpSpPr>
          <p:grpSpPr>
            <a:xfrm>
              <a:off x="596899" y="2933700"/>
              <a:ext cx="6604001" cy="3822700"/>
              <a:chOff x="1397000" y="2908300"/>
              <a:chExt cx="6604001" cy="38227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000" y="2997200"/>
                <a:ext cx="6350000" cy="3733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762500" y="2908300"/>
                <a:ext cx="186690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Point-to-point</a:t>
                </a:r>
              </a:p>
              <a:p>
                <a:r>
                  <a:rPr lang="en-US" dirty="0" smtClean="0"/>
                  <a:t>Links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15101" y="5207000"/>
                <a:ext cx="14859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Trusted Relay nodes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4851401" y="3810000"/>
                <a:ext cx="774701" cy="2667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5740401" y="3721099"/>
                <a:ext cx="723900" cy="4699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486400" y="5626100"/>
                <a:ext cx="736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End-user</a:t>
                </a:r>
              </a:p>
              <a:p>
                <a:r>
                  <a:rPr lang="en-US" sz="1000" dirty="0" smtClean="0"/>
                  <a:t>domain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21500" y="4168001"/>
                <a:ext cx="736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End-user</a:t>
                </a:r>
              </a:p>
              <a:p>
                <a:r>
                  <a:rPr lang="en-US" sz="1000" dirty="0" smtClean="0"/>
                  <a:t>domain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94000" y="6240502"/>
                <a:ext cx="7366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End-user</a:t>
                </a:r>
              </a:p>
              <a:p>
                <a:r>
                  <a:rPr lang="en-US" sz="1000" dirty="0" smtClean="0"/>
                  <a:t>domain 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978399" y="5041900"/>
              <a:ext cx="1143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76799" y="4699000"/>
              <a:ext cx="1143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75299" y="4368800"/>
              <a:ext cx="1143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406899" y="4279900"/>
              <a:ext cx="1143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33999" y="4279900"/>
              <a:ext cx="114300" cy="1397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5391149" y="4756150"/>
              <a:ext cx="762000" cy="241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5"/>
            </p:cNvCxnSpPr>
            <p:nvPr/>
          </p:nvCxnSpPr>
          <p:spPr>
            <a:xfrm rot="16200000" flipH="1">
              <a:off x="5093150" y="4699450"/>
              <a:ext cx="490359" cy="7279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Networks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1282700"/>
            <a:ext cx="8191500" cy="4873752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Secure Classical Communication</a:t>
            </a:r>
          </a:p>
          <a:p>
            <a:pPr lvl="1"/>
            <a:r>
              <a:rPr lang="en-US" dirty="0" smtClean="0"/>
              <a:t>Distributed Quantum Information Processing (QIP)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08650"/>
            <a:ext cx="609600" cy="521208"/>
          </a:xfrm>
        </p:spPr>
        <p:txBody>
          <a:bodyPr/>
          <a:lstStyle/>
          <a:p>
            <a:fld id="{85266E4E-2CB8-3B48-9E56-01FDD16407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7200" y="1716542"/>
            <a:ext cx="7645400" cy="8032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40080" lvl="1" indent="-274320" defTabSz="91440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Secret Key Agreement (SKA)</a:t>
            </a:r>
          </a:p>
          <a:p>
            <a:pPr marL="640080" lvl="1" indent="-274320" defTabSz="91440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endParaRPr lang="en-US" sz="2100" dirty="0" smtClean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" y="2061473"/>
            <a:ext cx="4749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 defTabSz="91440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Entanglement Distillation (ED) </a:t>
            </a:r>
          </a:p>
        </p:txBody>
      </p:sp>
      <p:grpSp>
        <p:nvGrpSpPr>
          <p:cNvPr id="43" name="Group 47"/>
          <p:cNvGrpSpPr/>
          <p:nvPr/>
        </p:nvGrpSpPr>
        <p:grpSpPr>
          <a:xfrm>
            <a:off x="4813300" y="1714500"/>
            <a:ext cx="2199670" cy="400110"/>
            <a:chOff x="5270500" y="2057400"/>
            <a:chExt cx="2199670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5575300" y="2057400"/>
              <a:ext cx="1894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One-Time Pad</a:t>
              </a:r>
              <a:endParaRPr lang="en-US" sz="2000" dirty="0"/>
            </a:p>
          </p:txBody>
        </p:sp>
        <p:sp>
          <p:nvSpPr>
            <p:cNvPr id="45" name="Plus 44"/>
            <p:cNvSpPr/>
            <p:nvPr/>
          </p:nvSpPr>
          <p:spPr>
            <a:xfrm>
              <a:off x="5270500" y="2146300"/>
              <a:ext cx="292100" cy="2540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6527800" y="736600"/>
            <a:ext cx="2253593" cy="965200"/>
            <a:chOff x="6362700" y="1079500"/>
            <a:chExt cx="2253593" cy="965200"/>
          </a:xfrm>
        </p:grpSpPr>
        <p:sp>
          <p:nvSpPr>
            <p:cNvPr id="47" name="TextBox 46"/>
            <p:cNvSpPr txBox="1"/>
            <p:nvPr/>
          </p:nvSpPr>
          <p:spPr>
            <a:xfrm rot="20172418">
              <a:off x="6687648" y="1079500"/>
              <a:ext cx="192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sym typeface="Wingdings"/>
                </a:rPr>
                <a:t>Secure Classical </a:t>
              </a:r>
            </a:p>
            <a:p>
              <a:r>
                <a:rPr lang="en-US" dirty="0" smtClean="0">
                  <a:solidFill>
                    <a:srgbClr val="3366FF"/>
                  </a:solidFill>
                  <a:sym typeface="Wingdings"/>
                </a:rPr>
                <a:t>Communication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48" name="Right Arrow 47"/>
            <p:cNvSpPr/>
            <p:nvPr/>
          </p:nvSpPr>
          <p:spPr>
            <a:xfrm rot="19784759">
              <a:off x="6362700" y="1866900"/>
              <a:ext cx="419100" cy="177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5143500" y="2057400"/>
            <a:ext cx="2120499" cy="400110"/>
            <a:chOff x="6057900" y="2438400"/>
            <a:chExt cx="2120499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6388100" y="2438400"/>
              <a:ext cx="1790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Teleportation</a:t>
              </a:r>
              <a:endParaRPr lang="en-US" sz="2000" dirty="0"/>
            </a:p>
          </p:txBody>
        </p:sp>
        <p:sp>
          <p:nvSpPr>
            <p:cNvPr id="52" name="Plus 51"/>
            <p:cNvSpPr/>
            <p:nvPr/>
          </p:nvSpPr>
          <p:spPr>
            <a:xfrm>
              <a:off x="6057900" y="2540000"/>
              <a:ext cx="292100" cy="2540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0"/>
          <p:cNvGrpSpPr/>
          <p:nvPr/>
        </p:nvGrpSpPr>
        <p:grpSpPr>
          <a:xfrm>
            <a:off x="6629400" y="2489200"/>
            <a:ext cx="2272552" cy="786030"/>
            <a:chOff x="6692900" y="2870200"/>
            <a:chExt cx="2272552" cy="786030"/>
          </a:xfrm>
        </p:grpSpPr>
        <p:sp>
          <p:nvSpPr>
            <p:cNvPr id="54" name="TextBox 53"/>
            <p:cNvSpPr txBox="1"/>
            <p:nvPr/>
          </p:nvSpPr>
          <p:spPr>
            <a:xfrm rot="947374">
              <a:off x="7036807" y="3009899"/>
              <a:ext cx="192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sym typeface="Wingdings"/>
                </a:rPr>
                <a:t>Quantum</a:t>
              </a:r>
            </a:p>
            <a:p>
              <a:r>
                <a:rPr lang="en-US" dirty="0" smtClean="0">
                  <a:solidFill>
                    <a:srgbClr val="3366FF"/>
                  </a:solidFill>
                  <a:sym typeface="Wingdings"/>
                </a:rPr>
                <a:t>Communication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1527550">
              <a:off x="6692900" y="2870200"/>
              <a:ext cx="419100" cy="177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001409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/>
      <p:bldP spid="41" grpId="0" animBg="1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Repeated application of </a:t>
            </a:r>
            <a:r>
              <a:rPr lang="en-US" sz="2200" dirty="0" smtClean="0"/>
              <a:t>the TGW-type </a:t>
            </a:r>
            <a:r>
              <a:rPr lang="en-US" sz="2200" dirty="0" err="1" smtClean="0"/>
              <a:t>subadditivity</a:t>
            </a:r>
            <a:r>
              <a:rPr lang="en-US" sz="2200" dirty="0" smtClean="0"/>
              <a:t> and monotonicity under LOCC gives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Therefore,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8071" y="2311400"/>
            <a:ext cx="7525978" cy="914400"/>
            <a:chOff x="748071" y="2311400"/>
            <a:chExt cx="7525978" cy="91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071" y="2531280"/>
              <a:ext cx="1931629" cy="4468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0286" y="2311400"/>
              <a:ext cx="5573763" cy="9144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719952"/>
            <a:ext cx="7873208" cy="1868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0" y="5951302"/>
            <a:ext cx="7048500" cy="91304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46890" y="5003800"/>
            <a:ext cx="1399810" cy="939800"/>
            <a:chOff x="3946890" y="5003800"/>
            <a:chExt cx="1399810" cy="9398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4572000" y="5003800"/>
              <a:ext cx="774700" cy="59690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6890" y="5346700"/>
              <a:ext cx="802909" cy="5969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36600" y="5486400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51300" y="5105400"/>
            <a:ext cx="4435087" cy="369332"/>
            <a:chOff x="4051300" y="5105400"/>
            <a:chExt cx="443508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6108700" y="5105400"/>
              <a:ext cx="2377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Letter bound!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051300" y="5194300"/>
              <a:ext cx="19685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1300" y="4470400"/>
            <a:ext cx="3073400" cy="1816100"/>
            <a:chOff x="241300" y="4470400"/>
            <a:chExt cx="3073400" cy="1816100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1689100" y="5194300"/>
              <a:ext cx="1625600" cy="1092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1300" y="4470400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sharing</a:t>
              </a:r>
            </a:p>
            <a:p>
              <a:r>
                <a:rPr lang="en-US" dirty="0" smtClean="0"/>
                <a:t>Register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86138"/>
            <a:ext cx="7467600" cy="856099"/>
          </a:xfrm>
        </p:spPr>
        <p:txBody>
          <a:bodyPr>
            <a:normAutofit/>
          </a:bodyPr>
          <a:lstStyle/>
          <a:p>
            <a:r>
              <a:rPr lang="en-US" dirty="0" smtClean="0"/>
              <a:t>Open Questions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5000" cy="5257800"/>
          </a:xfrm>
        </p:spPr>
        <p:txBody>
          <a:bodyPr/>
          <a:lstStyle/>
          <a:p>
            <a:r>
              <a:rPr lang="en-US" dirty="0" smtClean="0"/>
              <a:t>Similar bounds for a Multiple Access Channel (MAC)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Bounds for a QBC and a MAC in the presence of quantum </a:t>
            </a:r>
            <a:r>
              <a:rPr lang="en-US" dirty="0" smtClean="0"/>
              <a:t>repeaters</a:t>
            </a:r>
          </a:p>
          <a:p>
            <a:r>
              <a:rPr lang="en-US" dirty="0" smtClean="0"/>
              <a:t>Protocols for ED and SKA </a:t>
            </a:r>
            <a:r>
              <a:rPr lang="en-US" smtClean="0"/>
              <a:t>over QBC and MAC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1902328"/>
            <a:ext cx="7899400" cy="2870200"/>
            <a:chOff x="139700" y="2705100"/>
            <a:chExt cx="7899400" cy="2870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486" y="2794001"/>
              <a:ext cx="7784614" cy="27812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9700" y="2705100"/>
              <a:ext cx="3878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312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Considered ED and SKA over a QBC</a:t>
            </a:r>
          </a:p>
          <a:p>
            <a:endParaRPr lang="en-US" dirty="0" smtClean="0"/>
          </a:p>
          <a:p>
            <a:r>
              <a:rPr lang="en-US" dirty="0" smtClean="0"/>
              <a:t>Described a LOCC protocol for the above task </a:t>
            </a:r>
          </a:p>
          <a:p>
            <a:endParaRPr lang="en-US" dirty="0" smtClean="0"/>
          </a:p>
          <a:p>
            <a:r>
              <a:rPr lang="en-US" dirty="0" smtClean="0"/>
              <a:t>Studied a multipartite squashed entanglement</a:t>
            </a:r>
          </a:p>
          <a:p>
            <a:endParaRPr lang="en-US" dirty="0" smtClean="0"/>
          </a:p>
          <a:p>
            <a:r>
              <a:rPr lang="en-US" dirty="0" smtClean="0"/>
              <a:t>Used it to upper bound rates for ED and SKA over QBC</a:t>
            </a:r>
          </a:p>
          <a:p>
            <a:endParaRPr lang="en-US" dirty="0" smtClean="0"/>
          </a:p>
          <a:p>
            <a:r>
              <a:rPr lang="en-US" dirty="0" smtClean="0"/>
              <a:t>The bounds are single-letter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4828" y="2501900"/>
            <a:ext cx="511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 for your attention!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Pure-Loss </a:t>
            </a:r>
            <a:r>
              <a:rPr lang="en-US" dirty="0" err="1" smtClean="0"/>
              <a:t>Bosonic</a:t>
            </a:r>
            <a:r>
              <a:rPr lang="en-US" dirty="0" smtClean="0"/>
              <a:t> Broadcast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84200"/>
          </a:xfrm>
        </p:spPr>
        <p:txBody>
          <a:bodyPr/>
          <a:lstStyle/>
          <a:p>
            <a:r>
              <a:rPr lang="en-US" dirty="0" smtClean="0"/>
              <a:t>E.g., consider a three-way </a:t>
            </a:r>
            <a:r>
              <a:rPr lang="en-US" dirty="0" err="1" smtClean="0"/>
              <a:t>beamsplitter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8" y="2854778"/>
            <a:ext cx="1430101" cy="35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99" y="2129491"/>
            <a:ext cx="5105401" cy="477184"/>
          </a:xfrm>
          <a:prstGeom prst="rect">
            <a:avLst/>
          </a:prstGeom>
        </p:spPr>
      </p:pic>
      <p:pic>
        <p:nvPicPr>
          <p:cNvPr id="9" name="Picture 8" descr="three-way BS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8" y="2744316"/>
            <a:ext cx="4739203" cy="2247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20699" y="6146800"/>
            <a:ext cx="5251451" cy="552450"/>
            <a:chOff x="520699" y="6121400"/>
            <a:chExt cx="5251451" cy="552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99" y="6184900"/>
              <a:ext cx="3336367" cy="4889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1554" y="6121400"/>
              <a:ext cx="1850596" cy="5207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07999" y="4648200"/>
            <a:ext cx="3898901" cy="1596025"/>
            <a:chOff x="507999" y="4711700"/>
            <a:chExt cx="3898901" cy="159602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999" y="4711700"/>
              <a:ext cx="3898901" cy="1596025"/>
              <a:chOff x="507999" y="4711700"/>
              <a:chExt cx="3898901" cy="15960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999" y="4711700"/>
                <a:ext cx="3898901" cy="1596025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9899" y="5537200"/>
                <a:ext cx="583514" cy="40116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7050" y="5048422"/>
              <a:ext cx="222250" cy="336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60600" y="5537198"/>
              <a:ext cx="190500" cy="45085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194300" y="2908300"/>
            <a:ext cx="3530600" cy="1562100"/>
            <a:chOff x="5194300" y="2908300"/>
            <a:chExt cx="3530600" cy="1562100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5194300" y="2908300"/>
              <a:ext cx="3530600" cy="584200"/>
            </a:xfrm>
            <a:prstGeom prst="rect">
              <a:avLst/>
            </a:prstGeom>
          </p:spPr>
          <p:txBody>
            <a:bodyPr vert="horz">
              <a:normAutofit fontScale="85000" lnSpcReduction="20000"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"/>
                <a:buChar char="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Mean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photon number</a:t>
              </a:r>
              <a:r>
                <a:rPr lang="en-US" sz="2400" dirty="0" smtClean="0"/>
                <a:t> Constraint</a:t>
              </a:r>
              <a:endPara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57218" y="3581400"/>
              <a:ext cx="1634131" cy="4635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00700" y="4050108"/>
              <a:ext cx="1308100" cy="420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506900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14500"/>
            <a:ext cx="8505928" cy="5105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4500" y="427038"/>
            <a:ext cx="7467600" cy="1143000"/>
          </a:xfrm>
        </p:spPr>
        <p:txBody>
          <a:bodyPr/>
          <a:lstStyle/>
          <a:p>
            <a:r>
              <a:rPr lang="en-US" dirty="0" smtClean="0"/>
              <a:t>Bounds on ED and SKA for a Pure-Loss </a:t>
            </a:r>
            <a:r>
              <a:rPr lang="en-US" dirty="0" err="1" smtClean="0"/>
              <a:t>Bosonic</a:t>
            </a:r>
            <a:r>
              <a:rPr lang="en-US" dirty="0" smtClean="0"/>
              <a:t> Broadcast Channel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22300" y="2692400"/>
            <a:ext cx="698500" cy="203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871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14500"/>
            <a:ext cx="8505928" cy="5105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4500" y="427038"/>
            <a:ext cx="7467600" cy="1143000"/>
          </a:xfrm>
        </p:spPr>
        <p:txBody>
          <a:bodyPr/>
          <a:lstStyle/>
          <a:p>
            <a:r>
              <a:rPr lang="en-US" dirty="0" smtClean="0"/>
              <a:t>Bounds on ED and SKA for a Pure-Loss </a:t>
            </a:r>
            <a:r>
              <a:rPr lang="en-US" dirty="0" err="1" smtClean="0"/>
              <a:t>Bosonic</a:t>
            </a:r>
            <a:r>
              <a:rPr lang="en-US" dirty="0" smtClean="0"/>
              <a:t> Broadcast Channel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22300" y="2692400"/>
            <a:ext cx="698500" cy="203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2540000"/>
            <a:ext cx="1968498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" y="3098800"/>
            <a:ext cx="8585200" cy="375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1765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Consider that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Due to the </a:t>
            </a:r>
            <a:r>
              <a:rPr lang="en-US" sz="2200" dirty="0" err="1" smtClean="0"/>
              <a:t>extremality</a:t>
            </a:r>
            <a:r>
              <a:rPr lang="en-US" sz="2200" dirty="0" smtClean="0"/>
              <a:t> of Gaussian states for conditional entropy, we have the optimal entropies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where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31252"/>
            <a:ext cx="5575300" cy="134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521200"/>
            <a:ext cx="56007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5109028"/>
            <a:ext cx="4343400" cy="517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6200" y="5194300"/>
            <a:ext cx="74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, etc.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00700" y="4660900"/>
            <a:ext cx="2823366" cy="1200329"/>
            <a:chOff x="5600700" y="4660900"/>
            <a:chExt cx="2823366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6418389" y="4660900"/>
              <a:ext cx="20056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Correspond to </a:t>
              </a:r>
            </a:p>
            <a:p>
              <a:r>
                <a:rPr lang="en-US" dirty="0" smtClean="0"/>
                <a:t>thermal states of</a:t>
              </a:r>
            </a:p>
            <a:p>
              <a:r>
                <a:rPr lang="en-US" dirty="0" smtClean="0"/>
                <a:t>mean photon </a:t>
              </a:r>
            </a:p>
            <a:p>
              <a:r>
                <a:rPr lang="en-US" dirty="0" smtClean="0"/>
                <a:t>number </a:t>
              </a:r>
              <a:r>
                <a:rPr lang="en-US" i="1" dirty="0" err="1" smtClean="0"/>
                <a:t>x</a:t>
              </a:r>
              <a:endParaRPr lang="en-US" i="1" dirty="0" smtClean="0"/>
            </a:p>
          </p:txBody>
        </p:sp>
        <p:cxnSp>
          <p:nvCxnSpPr>
            <p:cNvPr id="14" name="Straight Arrow Connector 13"/>
            <p:cNvCxnSpPr>
              <a:endCxn id="10" idx="1"/>
            </p:cNvCxnSpPr>
            <p:nvPr/>
          </p:nvCxnSpPr>
          <p:spPr>
            <a:xfrm flipV="1">
              <a:off x="5600700" y="5261065"/>
              <a:ext cx="817689" cy="4666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725" y="5663570"/>
            <a:ext cx="4740275" cy="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277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Further, for 			  </a:t>
            </a:r>
          </a:p>
          <a:p>
            <a:pPr>
              <a:buNone/>
            </a:pPr>
            <a:r>
              <a:rPr lang="en-US" sz="2200" dirty="0" smtClean="0"/>
              <a:t>				monotonically increasing</a:t>
            </a:r>
          </a:p>
          <a:p>
            <a:endParaRPr lang="en-US" sz="2200" dirty="0" smtClean="0"/>
          </a:p>
          <a:p>
            <a:r>
              <a:rPr lang="en-US" sz="2200" dirty="0" smtClean="0"/>
              <a:t>Also,</a:t>
            </a:r>
          </a:p>
          <a:p>
            <a:endParaRPr lang="en-US" sz="2200" dirty="0" smtClean="0"/>
          </a:p>
          <a:p>
            <a:r>
              <a:rPr lang="en-US" sz="2200" dirty="0" smtClean="0"/>
              <a:t>Therefore,  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51346"/>
            <a:ext cx="2120900" cy="450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689100"/>
            <a:ext cx="2635250" cy="36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2882900"/>
            <a:ext cx="4823592" cy="5587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9300" y="4251325"/>
            <a:ext cx="7423150" cy="1292225"/>
            <a:chOff x="749300" y="4251325"/>
            <a:chExt cx="7423150" cy="12922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300" y="4251325"/>
              <a:ext cx="2108200" cy="438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4550" y="4747844"/>
              <a:ext cx="7327900" cy="7957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50900" y="5539375"/>
            <a:ext cx="3390900" cy="1045574"/>
            <a:chOff x="850900" y="5539375"/>
            <a:chExt cx="3390900" cy="10455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" y="5539375"/>
              <a:ext cx="3098800" cy="104557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900" y="5875866"/>
              <a:ext cx="292100" cy="34078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457700" y="5664200"/>
            <a:ext cx="3808079" cy="707886"/>
            <a:chOff x="4572000" y="5740400"/>
            <a:chExt cx="3808079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4572000" y="5740400"/>
              <a:ext cx="3808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By picking</a:t>
              </a:r>
            </a:p>
            <a:p>
              <a:r>
                <a:rPr lang="en-US" sz="2000" dirty="0" smtClean="0"/>
                <a:t>Because the function is convex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8050" y="5791200"/>
              <a:ext cx="1511300" cy="3556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054600" y="6488668"/>
            <a:ext cx="380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similarly, the other bounds…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99540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276350" y="5035550"/>
            <a:ext cx="1720850" cy="1797050"/>
            <a:chOff x="1022350" y="4972050"/>
            <a:chExt cx="1720850" cy="17970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350" y="4972050"/>
              <a:ext cx="1720850" cy="172085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409700" y="6399768"/>
              <a:ext cx="984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Charlie</a:t>
              </a:r>
              <a:endParaRPr lang="en-US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Networks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915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Focus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Multiuser Secret Key Agreement</a:t>
            </a:r>
          </a:p>
          <a:p>
            <a:pPr lvl="1"/>
            <a:r>
              <a:rPr lang="en-US" dirty="0" smtClean="0"/>
              <a:t>Multipartite Entanglement Distillation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0" y="3194050"/>
            <a:ext cx="3390900" cy="3238500"/>
          </a:xfrm>
          <a:prstGeom prst="rect">
            <a:avLst/>
          </a:prstGeom>
        </p:spPr>
      </p:pic>
      <p:grpSp>
        <p:nvGrpSpPr>
          <p:cNvPr id="3" name="Group 44"/>
          <p:cNvGrpSpPr/>
          <p:nvPr/>
        </p:nvGrpSpPr>
        <p:grpSpPr>
          <a:xfrm>
            <a:off x="1562100" y="3429000"/>
            <a:ext cx="1841502" cy="1804432"/>
            <a:chOff x="1308100" y="3365500"/>
            <a:chExt cx="1841502" cy="1804432"/>
          </a:xfrm>
        </p:grpSpPr>
        <p:grpSp>
          <p:nvGrpSpPr>
            <p:cNvPr id="5" name="Group 32"/>
            <p:cNvGrpSpPr/>
            <p:nvPr/>
          </p:nvGrpSpPr>
          <p:grpSpPr>
            <a:xfrm>
              <a:off x="1308100" y="3365500"/>
              <a:ext cx="1288161" cy="1804432"/>
              <a:chOff x="1308100" y="3365500"/>
              <a:chExt cx="1288161" cy="180443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100" y="3365500"/>
                <a:ext cx="1288161" cy="1752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600200" y="4800600"/>
                <a:ext cx="714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Alice</a:t>
                </a:r>
                <a:endParaRPr lang="en-US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rot="10800000" flipV="1">
              <a:off x="2286000" y="4279900"/>
              <a:ext cx="863602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5"/>
          <p:cNvGrpSpPr/>
          <p:nvPr/>
        </p:nvGrpSpPr>
        <p:grpSpPr>
          <a:xfrm>
            <a:off x="5105400" y="3618402"/>
            <a:ext cx="2271560" cy="1615030"/>
            <a:chOff x="4851400" y="3554902"/>
            <a:chExt cx="2271560" cy="1615030"/>
          </a:xfrm>
        </p:grpSpPr>
        <p:grpSp>
          <p:nvGrpSpPr>
            <p:cNvPr id="7" name="Group 35"/>
            <p:cNvGrpSpPr/>
            <p:nvPr/>
          </p:nvGrpSpPr>
          <p:grpSpPr>
            <a:xfrm>
              <a:off x="6413500" y="3554902"/>
              <a:ext cx="709460" cy="1615030"/>
              <a:chOff x="6413500" y="3554902"/>
              <a:chExt cx="709460" cy="161503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3500" y="3554902"/>
                <a:ext cx="698500" cy="134094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527800" y="4800600"/>
                <a:ext cx="595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</a:t>
                </a:r>
                <a:endParaRPr lang="en-US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4851400" y="4241800"/>
              <a:ext cx="1600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 rot="10800000" flipV="1">
            <a:off x="2603500" y="5753100"/>
            <a:ext cx="787400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3302000" y="3695700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 rot="16200000">
            <a:off x="3848100" y="3124200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rot="18577270">
            <a:off x="2387600" y="3570817"/>
            <a:ext cx="3160183" cy="2207683"/>
          </a:xfrm>
          <a:custGeom>
            <a:avLst/>
            <a:gdLst>
              <a:gd name="connsiteX0" fmla="*/ 1504950 w 2010833"/>
              <a:gd name="connsiteY0" fmla="*/ 429683 h 1373716"/>
              <a:gd name="connsiteX1" fmla="*/ 984250 w 2010833"/>
              <a:gd name="connsiteY1" fmla="*/ 112183 h 1373716"/>
              <a:gd name="connsiteX2" fmla="*/ 133350 w 2010833"/>
              <a:gd name="connsiteY2" fmla="*/ 1102783 h 1373716"/>
              <a:gd name="connsiteX3" fmla="*/ 1784350 w 2010833"/>
              <a:gd name="connsiteY3" fmla="*/ 1255183 h 1373716"/>
              <a:gd name="connsiteX4" fmla="*/ 1504950 w 2010833"/>
              <a:gd name="connsiteY4" fmla="*/ 429683 h 13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33" h="1373716">
                <a:moveTo>
                  <a:pt x="1504950" y="429683"/>
                </a:moveTo>
                <a:cubicBezTo>
                  <a:pt x="1371600" y="239183"/>
                  <a:pt x="1212850" y="0"/>
                  <a:pt x="984250" y="112183"/>
                </a:cubicBezTo>
                <a:cubicBezTo>
                  <a:pt x="755650" y="224366"/>
                  <a:pt x="0" y="912283"/>
                  <a:pt x="133350" y="1102783"/>
                </a:cubicBezTo>
                <a:cubicBezTo>
                  <a:pt x="266700" y="1293283"/>
                  <a:pt x="1557867" y="1373716"/>
                  <a:pt x="1784350" y="1255183"/>
                </a:cubicBezTo>
                <a:cubicBezTo>
                  <a:pt x="2010833" y="1136650"/>
                  <a:pt x="1638300" y="620183"/>
                  <a:pt x="1504950" y="429683"/>
                </a:cubicBezTo>
                <a:close/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69900" y="2908300"/>
            <a:ext cx="3035300" cy="1308100"/>
            <a:chOff x="215900" y="2844800"/>
            <a:chExt cx="3035300" cy="1308100"/>
          </a:xfrm>
        </p:grpSpPr>
        <p:grpSp>
          <p:nvGrpSpPr>
            <p:cNvPr id="30" name="Group 29"/>
            <p:cNvGrpSpPr/>
            <p:nvPr/>
          </p:nvGrpSpPr>
          <p:grpSpPr>
            <a:xfrm>
              <a:off x="215900" y="2844800"/>
              <a:ext cx="1676400" cy="711200"/>
              <a:chOff x="2070100" y="2717800"/>
              <a:chExt cx="1676400" cy="711200"/>
            </a:xfrm>
          </p:grpSpPr>
          <p:sp>
            <p:nvSpPr>
              <p:cNvPr id="24" name="Cloud Callout 23"/>
              <p:cNvSpPr/>
              <p:nvPr/>
            </p:nvSpPr>
            <p:spPr>
              <a:xfrm>
                <a:off x="2070100" y="2717800"/>
                <a:ext cx="1676400" cy="711200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55839" y="2921000"/>
                <a:ext cx="128753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Quantum Internet</a:t>
                </a:r>
                <a:endParaRPr lang="en-US" sz="1000" dirty="0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1879600" y="3145367"/>
              <a:ext cx="1371600" cy="1007533"/>
            </a:xfrm>
            <a:custGeom>
              <a:avLst/>
              <a:gdLst>
                <a:gd name="connsiteX0" fmla="*/ 0 w 1371600"/>
                <a:gd name="connsiteY0" fmla="*/ 118533 h 1007533"/>
                <a:gd name="connsiteX1" fmla="*/ 88900 w 1371600"/>
                <a:gd name="connsiteY1" fmla="*/ 359833 h 1007533"/>
                <a:gd name="connsiteX2" fmla="*/ 431800 w 1371600"/>
                <a:gd name="connsiteY2" fmla="*/ 67733 h 1007533"/>
                <a:gd name="connsiteX3" fmla="*/ 571500 w 1371600"/>
                <a:gd name="connsiteY3" fmla="*/ 766233 h 1007533"/>
                <a:gd name="connsiteX4" fmla="*/ 1371600 w 1371600"/>
                <a:gd name="connsiteY4" fmla="*/ 1007533 h 1007533"/>
                <a:gd name="connsiteX5" fmla="*/ 1371600 w 1371600"/>
                <a:gd name="connsiteY5" fmla="*/ 1007533 h 10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" h="1007533">
                  <a:moveTo>
                    <a:pt x="0" y="118533"/>
                  </a:moveTo>
                  <a:cubicBezTo>
                    <a:pt x="8466" y="243416"/>
                    <a:pt x="16933" y="368300"/>
                    <a:pt x="88900" y="359833"/>
                  </a:cubicBezTo>
                  <a:cubicBezTo>
                    <a:pt x="160867" y="351366"/>
                    <a:pt x="351367" y="0"/>
                    <a:pt x="431800" y="67733"/>
                  </a:cubicBezTo>
                  <a:cubicBezTo>
                    <a:pt x="512233" y="135466"/>
                    <a:pt x="414867" y="609600"/>
                    <a:pt x="571500" y="766233"/>
                  </a:cubicBezTo>
                  <a:cubicBezTo>
                    <a:pt x="728133" y="922866"/>
                    <a:pt x="1371600" y="1007533"/>
                    <a:pt x="1371600" y="1007533"/>
                  </a:cubicBezTo>
                  <a:lnTo>
                    <a:pt x="1371600" y="1007533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425700" y="1524000"/>
            <a:ext cx="276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End-User Domain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7" name="Arc 56"/>
          <p:cNvSpPr/>
          <p:nvPr/>
        </p:nvSpPr>
        <p:spPr>
          <a:xfrm rot="2858544">
            <a:off x="3860800" y="3733799"/>
            <a:ext cx="914400" cy="247650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/>
      <p:bldP spid="26" grpId="0" animBg="1"/>
      <p:bldP spid="26" grpId="1" animBg="1"/>
      <p:bldP spid="27" grpId="0" animBg="1"/>
      <p:bldP spid="27" grpId="1" animBg="1"/>
      <p:bldP spid="43" grpId="0" animBg="1"/>
      <p:bldP spid="56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6674" y="2108200"/>
            <a:ext cx="5088254" cy="4376578"/>
            <a:chOff x="220869" y="1765300"/>
            <a:chExt cx="5088254" cy="43765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69" y="1765300"/>
              <a:ext cx="5088254" cy="35179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4000" y="5366231"/>
              <a:ext cx="4916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) A Quantum Broadcast Network. </a:t>
              </a:r>
            </a:p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" y="5803324"/>
              <a:ext cx="3937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Townsend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 Nature</a:t>
              </a:r>
              <a:r>
                <a:rPr lang="en-US" sz="1600" dirty="0" smtClean="0">
                  <a:solidFill>
                    <a:srgbClr val="FF0000"/>
                  </a:solidFill>
                </a:rPr>
                <a:t> 385, 47–49 (1997)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437146" y="4857753"/>
              <a:ext cx="965203" cy="139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400"/>
            <a:ext cx="8318500" cy="1143000"/>
          </a:xfrm>
        </p:spPr>
        <p:txBody>
          <a:bodyPr/>
          <a:lstStyle/>
          <a:p>
            <a:r>
              <a:rPr lang="en-US" dirty="0" smtClean="0"/>
              <a:t>End-User Domain: Possible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97400" y="1807056"/>
            <a:ext cx="5330072" cy="5200168"/>
            <a:chOff x="4584700" y="1949931"/>
            <a:chExt cx="5330072" cy="5200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300" y="2844800"/>
              <a:ext cx="4029760" cy="43052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84700" y="1949931"/>
              <a:ext cx="4916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) A Quantum Access Network. </a:t>
              </a:r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9376" y="2264702"/>
              <a:ext cx="5075396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Bernd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Frohlich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et al. 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</a:rPr>
                <a:t>Nature</a:t>
              </a:r>
              <a:r>
                <a:rPr lang="en-US" sz="1600" dirty="0" smtClean="0">
                  <a:solidFill>
                    <a:srgbClr val="FF0000"/>
                  </a:solidFill>
                </a:rPr>
                <a:t> 501, 69–72 (2013)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V="1">
              <a:off x="7334250" y="2825750"/>
              <a:ext cx="9525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1302231"/>
            <a:ext cx="465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) Point-to-Point Links between each </a:t>
            </a:r>
          </a:p>
          <a:p>
            <a:r>
              <a:rPr lang="en-US" dirty="0" smtClean="0"/>
              <a:t>pair of users. 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20937" y="1359568"/>
            <a:ext cx="3440720" cy="369332"/>
            <a:chOff x="5473700" y="1397000"/>
            <a:chExt cx="344072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6045200" y="1397000"/>
              <a:ext cx="2869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Prohibitively Expensive!!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73700" y="1524000"/>
              <a:ext cx="520700" cy="177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Arc 21"/>
          <p:cNvSpPr/>
          <p:nvPr/>
        </p:nvSpPr>
        <p:spPr>
          <a:xfrm rot="16200000">
            <a:off x="1952625" y="4124325"/>
            <a:ext cx="571500" cy="3600450"/>
          </a:xfrm>
          <a:prstGeom prst="arc">
            <a:avLst>
              <a:gd name="adj1" fmla="val 16200000"/>
              <a:gd name="adj2" fmla="val 16194627"/>
            </a:avLst>
          </a:prstGeom>
          <a:ln w="41275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386138"/>
            <a:ext cx="7467600" cy="856099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7641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>
          <a:xfrm>
            <a:off x="248810" y="1076035"/>
            <a:ext cx="83693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R</a:t>
            </a:r>
            <a:r>
              <a:rPr lang="en-US" sz="2200" dirty="0" smtClean="0"/>
              <a:t>ate-loss tradeoff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8" y="2042892"/>
            <a:ext cx="6426939" cy="432325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SKA and ED over point-to-point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06726" y="3424907"/>
            <a:ext cx="32985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Takeoka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Guha</a:t>
            </a:r>
            <a:r>
              <a:rPr lang="en-US" sz="1600" dirty="0" smtClean="0">
                <a:solidFill>
                  <a:srgbClr val="FF0000"/>
                </a:solidFill>
              </a:rPr>
              <a:t> &amp; Wilde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Nature Comm. (2014)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5895" y="4272697"/>
            <a:ext cx="2489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Main tool used: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67046" y="4699732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100" dirty="0" smtClean="0">
                <a:solidFill>
                  <a:srgbClr val="3366FF"/>
                </a:solidFill>
              </a:rPr>
              <a:t>Squashed Entanglement</a:t>
            </a:r>
            <a:endParaRPr lang="en-US" sz="2100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3231" y="1466621"/>
            <a:ext cx="784023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prstClr val="black"/>
                </a:solidFill>
              </a:rPr>
              <a:t>A fundamental limitation of the optical</a:t>
            </a: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200" dirty="0" smtClean="0">
                <a:solidFill>
                  <a:prstClr val="black"/>
                </a:solidFill>
              </a:rPr>
              <a:t>			         comm. channel.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4941" y="2238037"/>
            <a:ext cx="189924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Pirandola</a:t>
            </a:r>
            <a:r>
              <a:rPr lang="en-US" sz="1600" dirty="0" smtClean="0">
                <a:solidFill>
                  <a:srgbClr val="FF0000"/>
                </a:solidFill>
              </a:rPr>
              <a:t> et al.,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arXiv:</a:t>
            </a:r>
            <a:r>
              <a:rPr lang="en-US" sz="1600" dirty="0">
                <a:solidFill>
                  <a:srgbClr val="FF0000"/>
                </a:solidFill>
              </a:rPr>
              <a:t>1510.08863</a:t>
            </a:r>
          </a:p>
        </p:txBody>
      </p:sp>
      <p:sp>
        <p:nvSpPr>
          <p:cNvPr id="9" name="Oval 8"/>
          <p:cNvSpPr/>
          <p:nvPr/>
        </p:nvSpPr>
        <p:spPr>
          <a:xfrm rot="1321518">
            <a:off x="4767134" y="4119524"/>
            <a:ext cx="1627625" cy="49414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30353" y="2840289"/>
            <a:ext cx="1984647" cy="49414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7055994" y="4009683"/>
            <a:ext cx="216427" cy="321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76316" y="2272634"/>
            <a:ext cx="209884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300" dirty="0" smtClean="0"/>
          </a:p>
          <a:p>
            <a:r>
              <a:rPr lang="en-US" sz="1300" dirty="0" smtClean="0"/>
              <a:t>Reverse </a:t>
            </a:r>
          </a:p>
          <a:p>
            <a:r>
              <a:rPr lang="en-US" sz="1300" dirty="0" smtClean="0"/>
              <a:t>Coherent Information </a:t>
            </a:r>
          </a:p>
          <a:p>
            <a:r>
              <a:rPr lang="en-US" sz="1300" dirty="0" smtClean="0"/>
              <a:t>Lower Bound</a:t>
            </a:r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7" grpId="0"/>
      <p:bldP spid="16" grpId="0"/>
      <p:bldP spid="17" grpId="0"/>
      <p:bldP spid="8" grpId="0"/>
      <p:bldP spid="18" grpId="0"/>
      <p:bldP spid="9" grpId="0" animBg="1"/>
      <p:bldP spid="19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7467600" cy="1143000"/>
          </a:xfrm>
        </p:spPr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7500"/>
            <a:ext cx="7886700" cy="5600700"/>
          </a:xfrm>
        </p:spPr>
        <p:txBody>
          <a:bodyPr/>
          <a:lstStyle/>
          <a:p>
            <a:r>
              <a:rPr lang="en-US" dirty="0" smtClean="0"/>
              <a:t>Rate-loss tradeoffs for SKA and ED over quantum broadcast </a:t>
            </a:r>
            <a:r>
              <a:rPr lang="en-US" dirty="0" smtClean="0"/>
              <a:t>channels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tool: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Multipartite Squashed Entanglement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21774" y="2641308"/>
            <a:ext cx="6300452" cy="2476792"/>
            <a:chOff x="1108075" y="2819108"/>
            <a:chExt cx="6300452" cy="24767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8075" y="2819108"/>
              <a:ext cx="6300452" cy="24767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54400" y="4203700"/>
              <a:ext cx="114300" cy="2667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53300" y="3670300"/>
            <a:ext cx="520700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289300"/>
            <a:ext cx="520700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8500" y="2959100"/>
            <a:ext cx="520700" cy="5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32522" y="5944755"/>
            <a:ext cx="205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Yang </a:t>
            </a:r>
            <a:r>
              <a:rPr lang="en-US" i="1" dirty="0">
                <a:solidFill>
                  <a:srgbClr val="FF0000"/>
                </a:solidFill>
              </a:rPr>
              <a:t>et al.</a:t>
            </a:r>
            <a:r>
              <a:rPr lang="en-US" dirty="0">
                <a:solidFill>
                  <a:srgbClr val="FF0000"/>
                </a:solidFill>
              </a:rPr>
              <a:t> (2009)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62"/>
            <a:ext cx="7467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399" y="1435100"/>
            <a:ext cx="7861301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Setting up the Arena</a:t>
            </a:r>
          </a:p>
          <a:p>
            <a:pPr lvl="1"/>
            <a:r>
              <a:rPr lang="en-US" dirty="0" smtClean="0"/>
              <a:t>Entanglement Distillation and Secret Key Agreement over a Quantum Broadcast Channel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Protocol:</a:t>
            </a:r>
          </a:p>
          <a:p>
            <a:pPr lvl="1"/>
            <a:r>
              <a:rPr lang="en-US" dirty="0" smtClean="0"/>
              <a:t>One-sender two-receiver case</a:t>
            </a:r>
          </a:p>
          <a:p>
            <a:endParaRPr lang="en-US" dirty="0" smtClean="0"/>
          </a:p>
          <a:p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Multipartite Squashed Entanglement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Bounds for ED and SKA over a QBC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Open Questions and 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66E4E-2CB8-3B48-9E56-01FDD164078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16049</TotalTime>
  <Words>976</Words>
  <Application>Microsoft Macintosh PowerPoint</Application>
  <PresentationFormat>On-screen Show (4:3)</PresentationFormat>
  <Paragraphs>392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Bounds on Entanglement Distillation &amp; Secret Key Agreement Capacities for Quantum Broadcast Channels </vt:lpstr>
      <vt:lpstr>Motivation</vt:lpstr>
      <vt:lpstr>Quantum Networks</vt:lpstr>
      <vt:lpstr>Quantum Networks</vt:lpstr>
      <vt:lpstr>End-User Domain: Possible Architectures</vt:lpstr>
      <vt:lpstr>Background</vt:lpstr>
      <vt:lpstr>SKA and ED over point-to-point links</vt:lpstr>
      <vt:lpstr>Our Contribution</vt:lpstr>
      <vt:lpstr>Outline</vt:lpstr>
      <vt:lpstr>Setting up the Arena:   Entanglement Distillation &amp; Secret Key Agreement over a Quantum Broadcast Channel</vt:lpstr>
      <vt:lpstr>A Quantum Broadcast Channel</vt:lpstr>
      <vt:lpstr>Entanglement Distillation</vt:lpstr>
      <vt:lpstr>Secret Key Agreement</vt:lpstr>
      <vt:lpstr>Secret Key Agreement</vt:lpstr>
      <vt:lpstr>ED and SKA over a QBC</vt:lpstr>
      <vt:lpstr>Protocol:   One-sender two-receiver case</vt:lpstr>
      <vt:lpstr>Protocol</vt:lpstr>
      <vt:lpstr>Capacity Region</vt:lpstr>
      <vt:lpstr>Tool:  Multipartite Squashed Entanglement </vt:lpstr>
      <vt:lpstr>Squashed Entanglement (Bipartite)</vt:lpstr>
      <vt:lpstr>Properties</vt:lpstr>
      <vt:lpstr>Squashed Entanglement(s) (Multipartite)</vt:lpstr>
      <vt:lpstr>Squashed Entanglement(s) (Multipartite)</vt:lpstr>
      <vt:lpstr>Properties and some notation</vt:lpstr>
      <vt:lpstr>Bounds for ED and SKA over a Quantum Broadcast Channel</vt:lpstr>
      <vt:lpstr>Bounds for a one-sender two-receiver QBC</vt:lpstr>
      <vt:lpstr>Proof Sketch</vt:lpstr>
      <vt:lpstr>Proof Sketch</vt:lpstr>
      <vt:lpstr>Proof Sketch</vt:lpstr>
      <vt:lpstr>Proof Sketch</vt:lpstr>
      <vt:lpstr>Open Questions and Conclusions</vt:lpstr>
      <vt:lpstr>Open Questions</vt:lpstr>
      <vt:lpstr>Conclusions</vt:lpstr>
      <vt:lpstr>PowerPoint Presentation</vt:lpstr>
      <vt:lpstr>Pure-Loss Bosonic Broadcast Channel</vt:lpstr>
      <vt:lpstr>Bounds on ED and SKA for a Pure-Loss Bosonic Broadcast Channel</vt:lpstr>
      <vt:lpstr>Bounds on ED and SKA for a Pure-Loss Bosonic Broadcast Channel</vt:lpstr>
      <vt:lpstr>Proof Sketch</vt:lpstr>
      <vt:lpstr>Proof Sketch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Quantum-enhanced Interferometry with  Path-symmetric states</dc:title>
  <dc:creator>Kaushik Seshadreesan</dc:creator>
  <cp:lastModifiedBy>Kaushik Seshadreesan</cp:lastModifiedBy>
  <cp:revision>341</cp:revision>
  <dcterms:created xsi:type="dcterms:W3CDTF">2015-05-27T22:01:19Z</dcterms:created>
  <dcterms:modified xsi:type="dcterms:W3CDTF">2015-12-12T04:32:04Z</dcterms:modified>
</cp:coreProperties>
</file>