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12" r:id="rId5"/>
    <p:sldId id="313" r:id="rId6"/>
    <p:sldId id="326" r:id="rId7"/>
    <p:sldId id="314" r:id="rId8"/>
    <p:sldId id="315" r:id="rId9"/>
    <p:sldId id="316" r:id="rId10"/>
    <p:sldId id="261" r:id="rId11"/>
    <p:sldId id="317" r:id="rId12"/>
    <p:sldId id="318" r:id="rId13"/>
    <p:sldId id="263" r:id="rId14"/>
    <p:sldId id="319" r:id="rId15"/>
    <p:sldId id="264" r:id="rId16"/>
    <p:sldId id="320" r:id="rId17"/>
    <p:sldId id="267" r:id="rId18"/>
    <p:sldId id="285" r:id="rId19"/>
    <p:sldId id="269" r:id="rId20"/>
    <p:sldId id="327" r:id="rId21"/>
    <p:sldId id="268" r:id="rId22"/>
    <p:sldId id="270" r:id="rId23"/>
    <p:sldId id="288" r:id="rId24"/>
    <p:sldId id="287" r:id="rId25"/>
    <p:sldId id="289" r:id="rId26"/>
    <p:sldId id="291" r:id="rId27"/>
    <p:sldId id="271" r:id="rId28"/>
    <p:sldId id="272" r:id="rId29"/>
    <p:sldId id="273" r:id="rId30"/>
    <p:sldId id="293" r:id="rId31"/>
    <p:sldId id="274" r:id="rId32"/>
    <p:sldId id="294" r:id="rId33"/>
    <p:sldId id="296" r:id="rId34"/>
    <p:sldId id="297" r:id="rId35"/>
    <p:sldId id="276" r:id="rId36"/>
    <p:sldId id="298" r:id="rId37"/>
    <p:sldId id="299" r:id="rId38"/>
    <p:sldId id="277" r:id="rId39"/>
    <p:sldId id="278" r:id="rId40"/>
    <p:sldId id="279" r:id="rId41"/>
    <p:sldId id="280" r:id="rId42"/>
    <p:sldId id="300" r:id="rId43"/>
    <p:sldId id="281" r:id="rId44"/>
    <p:sldId id="282" r:id="rId45"/>
    <p:sldId id="284" r:id="rId46"/>
    <p:sldId id="301" r:id="rId47"/>
    <p:sldId id="302" r:id="rId48"/>
    <p:sldId id="309" r:id="rId49"/>
    <p:sldId id="310" r:id="rId50"/>
    <p:sldId id="323" r:id="rId51"/>
    <p:sldId id="324" r:id="rId52"/>
    <p:sldId id="325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69" d="100"/>
          <a:sy n="69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438D6-AB07-4784-8E1B-1E0FB501033B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D7D47-9554-4D79-996C-21ACA15BF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8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5AD5B7-7C6A-4178-B5FB-5E394575E9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5AD5B7-7C6A-4178-B5FB-5E394575E9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ED151C-6353-4E7C-A039-F7EE727405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22D30B-5FC8-4957-843C-B8F257BF7A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C0FF-CF17-40F3-A7B4-24463A19ADC4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C0FF-CF17-40F3-A7B4-24463A19ADC4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C0FF-CF17-40F3-A7B4-24463A19ADC4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C0FF-CF17-40F3-A7B4-24463A19ADC4}" type="slidenum">
              <a:rPr lang="en-IN" smtClean="0"/>
              <a:pPr/>
              <a:t>52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11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6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52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A580-A72A-48EC-A76A-B2C04DA74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3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21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1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65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84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8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76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669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D464-E783-4839-BA14-02473AD5B550}" type="datetimeFigureOut">
              <a:rPr lang="en-IN" smtClean="0"/>
              <a:t>11-12-2015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E40E-6B37-45C1-9C12-CF8FFF0F2C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3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41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9756576" cy="1470025"/>
          </a:xfrm>
        </p:spPr>
        <p:txBody>
          <a:bodyPr>
            <a:no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Interplay of classical and quantum dynamics in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atoms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2351112"/>
          </a:xfrm>
        </p:spPr>
        <p:txBody>
          <a:bodyPr>
            <a:normAutofit/>
          </a:bodyPr>
          <a:lstStyle/>
          <a:p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Ghosh</a:t>
            </a:r>
          </a:p>
          <a:p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Warsi,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Niharika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Singh,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Arunabh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Mukherjee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- Kanpur</a:t>
            </a:r>
          </a:p>
          <a:p>
            <a:endParaRPr lang="en-I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13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photons to atoms, entanglement, teleportation etc.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87624" y="1340768"/>
            <a:ext cx="6400800" cy="1717675"/>
            <a:chOff x="304800" y="1753394"/>
            <a:chExt cx="7924800" cy="2173300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609600" y="1753394"/>
              <a:ext cx="2132013" cy="1323181"/>
              <a:chOff x="609600" y="1753394"/>
              <a:chExt cx="2132013" cy="1323181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09600" y="2438400"/>
                <a:ext cx="2132013" cy="1588"/>
              </a:xfrm>
              <a:prstGeom prst="straightConnector1">
                <a:avLst/>
              </a:prstGeom>
              <a:ln w="85725"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5"/>
              <p:cNvGrpSpPr>
                <a:grpSpLocks/>
              </p:cNvGrpSpPr>
              <p:nvPr/>
            </p:nvGrpSpPr>
            <p:grpSpPr bwMode="auto">
              <a:xfrm>
                <a:off x="1066006" y="1753394"/>
                <a:ext cx="838216" cy="1323181"/>
                <a:chOff x="1066006" y="1753394"/>
                <a:chExt cx="838216" cy="1323181"/>
              </a:xfrm>
            </p:grpSpPr>
            <p:cxnSp>
              <p:nvCxnSpPr>
                <p:cNvPr id="24" name="Straight Arrow Connector 4"/>
                <p:cNvCxnSpPr/>
                <p:nvPr/>
              </p:nvCxnSpPr>
              <p:spPr>
                <a:xfrm rot="5400000" flipH="1" flipV="1">
                  <a:off x="722952" y="2095881"/>
                  <a:ext cx="686939" cy="196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5"/>
                <p:cNvCxnSpPr/>
                <p:nvPr/>
              </p:nvCxnSpPr>
              <p:spPr>
                <a:xfrm>
                  <a:off x="1067404" y="2438325"/>
                  <a:ext cx="379337" cy="22898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5300" y="1905000"/>
                  <a:ext cx="368700" cy="344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2743200"/>
                  <a:ext cx="380222" cy="33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05200"/>
              <a:ext cx="3346500" cy="37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562599" y="1981199"/>
              <a:ext cx="2667001" cy="1945495"/>
              <a:chOff x="5562599" y="1981199"/>
              <a:chExt cx="2667001" cy="1945495"/>
            </a:xfrm>
          </p:grpSpPr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6324600" y="1981199"/>
                <a:ext cx="914400" cy="838201"/>
                <a:chOff x="6324600" y="1981199"/>
                <a:chExt cx="914400" cy="838201"/>
              </a:xfrm>
            </p:grpSpPr>
            <p:grpSp>
              <p:nvGrpSpPr>
                <p:cNvPr id="16" name="Group 23"/>
                <p:cNvGrpSpPr>
                  <a:grpSpLocks/>
                </p:cNvGrpSpPr>
                <p:nvPr/>
              </p:nvGrpSpPr>
              <p:grpSpPr bwMode="auto">
                <a:xfrm>
                  <a:off x="6324600" y="1981200"/>
                  <a:ext cx="304800" cy="838200"/>
                  <a:chOff x="6019800" y="1753394"/>
                  <a:chExt cx="304800" cy="838200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6020254" y="2055858"/>
                    <a:ext cx="304648" cy="30329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cxnSp>
                <p:nvCxnSpPr>
                  <p:cNvPr id="21" name="Straight Arrow Connector 20"/>
                  <p:cNvCxnSpPr/>
                  <p:nvPr/>
                </p:nvCxnSpPr>
                <p:spPr>
                  <a:xfrm rot="5400000" flipH="1" flipV="1">
                    <a:off x="5754769" y="2171353"/>
                    <a:ext cx="837584" cy="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6934200" y="1981199"/>
                  <a:ext cx="304800" cy="838200"/>
                  <a:chOff x="6019800" y="1753395"/>
                  <a:chExt cx="304800" cy="838200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6019800" y="2058141"/>
                    <a:ext cx="304648" cy="30329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cxnSp>
                <p:nvCxnSpPr>
                  <p:cNvPr id="19" name="Straight Arrow Connector 12"/>
                  <p:cNvCxnSpPr/>
                  <p:nvPr/>
                </p:nvCxnSpPr>
                <p:spPr>
                  <a:xfrm rot="5400000" flipH="1" flipV="1">
                    <a:off x="5761194" y="2172652"/>
                    <a:ext cx="837584" cy="196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9" y="3505200"/>
                <a:ext cx="2667001" cy="421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038600" y="2209800"/>
              <a:ext cx="1143000" cy="1600200"/>
              <a:chOff x="3886200" y="2209800"/>
              <a:chExt cx="1143000" cy="1600200"/>
            </a:xfrm>
          </p:grpSpPr>
          <p:sp>
            <p:nvSpPr>
              <p:cNvPr id="12" name="Left-Right Arrow 11"/>
              <p:cNvSpPr/>
              <p:nvPr/>
            </p:nvSpPr>
            <p:spPr>
              <a:xfrm>
                <a:off x="3886804" y="2209346"/>
                <a:ext cx="1141943" cy="457960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Left-Right Arrow 12"/>
              <p:cNvSpPr/>
              <p:nvPr/>
            </p:nvSpPr>
            <p:spPr>
              <a:xfrm>
                <a:off x="3963458" y="3581216"/>
                <a:ext cx="913946" cy="228980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0" name="Wave 9"/>
            <p:cNvSpPr/>
            <p:nvPr/>
          </p:nvSpPr>
          <p:spPr>
            <a:xfrm>
              <a:off x="4420507" y="2896285"/>
              <a:ext cx="532645" cy="45595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4153363" y="3239756"/>
              <a:ext cx="534286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07504" y="4581128"/>
            <a:ext cx="9469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Ions: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Jurgen’s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talk, today morning</a:t>
            </a:r>
          </a:p>
          <a:p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Mucke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Figueroa E,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Bochmann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Hahn C,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Ritter S, Villas-Boas C J and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Nature 465 755 2010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Ghosh, Jon Simon,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Rev.Lett.,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,043601(2009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Ghosh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Vulteic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Physics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765, (2007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anNetwo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229200" cy="55747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Superposition as a resource:</a:t>
            </a:r>
            <a:br>
              <a:rPr lang="en-I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Towards a quantum network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5919841" y="3501008"/>
            <a:ext cx="3224159" cy="1400775"/>
            <a:chOff x="4860032" y="4725144"/>
            <a:chExt cx="3224159" cy="1400775"/>
          </a:xfrm>
        </p:grpSpPr>
        <p:grpSp>
          <p:nvGrpSpPr>
            <p:cNvPr id="6" name="Group 7"/>
            <p:cNvGrpSpPr/>
            <p:nvPr/>
          </p:nvGrpSpPr>
          <p:grpSpPr>
            <a:xfrm>
              <a:off x="4860032" y="4725144"/>
              <a:ext cx="1800200" cy="576064"/>
              <a:chOff x="4860032" y="4725144"/>
              <a:chExt cx="1800200" cy="57606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860032" y="4725144"/>
                <a:ext cx="576064" cy="5040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7" name="Straight Arrow Connector 6"/>
              <p:cNvCxnSpPr>
                <a:stCxn id="5" idx="6"/>
              </p:cNvCxnSpPr>
              <p:nvPr/>
            </p:nvCxnSpPr>
            <p:spPr>
              <a:xfrm>
                <a:off x="5436096" y="4977172"/>
                <a:ext cx="1224136" cy="324036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 descr="ato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248" y="5013176"/>
              <a:ext cx="1279943" cy="111274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295400" y="6402814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"The quantum internet" H. J.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Kimble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Nature,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453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1023 (2008).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76200" y="5257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Material systems form nodes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Single photon channels connect the nodes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Quantum cryptography, computation and simulations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9552" y="2996952"/>
            <a:ext cx="7851374" cy="3681700"/>
            <a:chOff x="539552" y="2996952"/>
            <a:chExt cx="7851374" cy="3681700"/>
          </a:xfrm>
        </p:grpSpPr>
        <p:pic>
          <p:nvPicPr>
            <p:cNvPr id="5" name="Picture 4" descr="ato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904" y="5013176"/>
              <a:ext cx="1440160" cy="1252031"/>
            </a:xfrm>
            <a:prstGeom prst="rect">
              <a:avLst/>
            </a:prstGeom>
          </p:spPr>
        </p:pic>
        <p:pic>
          <p:nvPicPr>
            <p:cNvPr id="6" name="Picture 5" descr="quantum_D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96952"/>
              <a:ext cx="1656184" cy="1656184"/>
            </a:xfrm>
            <a:prstGeom prst="rect">
              <a:avLst/>
            </a:prstGeom>
          </p:spPr>
        </p:pic>
        <p:pic>
          <p:nvPicPr>
            <p:cNvPr id="7" name="Picture 6" descr="polymer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2996952"/>
              <a:ext cx="1440160" cy="14401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9552" y="4365104"/>
              <a:ext cx="1559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Quantum Dots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8895" y="4517504"/>
              <a:ext cx="1562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Dye Molecules</a:t>
              </a:r>
              <a:endParaRPr lang="en-I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0648" y="6309320"/>
              <a:ext cx="1255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Cold Atoms</a:t>
              </a:r>
              <a:endParaRPr lang="en-IN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Towards a quantum network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187220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myriad of materials: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Engineering bandwidth of photons and therefore matching emission of one system to the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4287" y="6381328"/>
            <a:ext cx="2229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Photo Source: wikipedia.org</a:t>
            </a:r>
            <a:endParaRPr lang="en-IN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15875" y="3140968"/>
            <a:ext cx="4530700" cy="2394727"/>
            <a:chOff x="2115875" y="3140968"/>
            <a:chExt cx="4530700" cy="2394727"/>
          </a:xfrm>
        </p:grpSpPr>
        <p:sp>
          <p:nvSpPr>
            <p:cNvPr id="9" name="Left-Right Arrow 8"/>
            <p:cNvSpPr/>
            <p:nvPr/>
          </p:nvSpPr>
          <p:spPr>
            <a:xfrm rot="1524136">
              <a:off x="2115875" y="4527583"/>
              <a:ext cx="1656184" cy="1008112"/>
            </a:xfrm>
            <a:prstGeom prst="left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Left-Right Arrow 9"/>
            <p:cNvSpPr/>
            <p:nvPr/>
          </p:nvSpPr>
          <p:spPr>
            <a:xfrm rot="9438352">
              <a:off x="4990391" y="4501550"/>
              <a:ext cx="1656184" cy="1008112"/>
            </a:xfrm>
            <a:prstGeom prst="left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3491880" y="3140968"/>
              <a:ext cx="1656184" cy="1008112"/>
            </a:xfrm>
            <a:prstGeom prst="left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918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443" y="1916832"/>
            <a:ext cx="7043603" cy="3283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 in more complex systems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729670"/>
            <a:ext cx="8229600" cy="112833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complicated systems, it is usually not possible to probe the system from various directions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444" y="1916832"/>
            <a:ext cx="7043603" cy="32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examples: EIT in more complex systems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112833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hollow core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3548" y="4593027"/>
            <a:ext cx="8229600" cy="1128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pathological case: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EIT(?) in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doped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gain and loss(!)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BP1550"/>
          <p:cNvPicPr>
            <a:picLocks noChangeAspect="1" noChangeArrowheads="1"/>
          </p:cNvPicPr>
          <p:nvPr/>
        </p:nvPicPr>
        <p:blipFill>
          <a:blip r:embed="rId2" cstate="print">
            <a:lum bright="-40000" contrast="70000"/>
          </a:blip>
          <a:srcRect b="14064"/>
          <a:stretch>
            <a:fillRect/>
          </a:stretch>
        </p:blipFill>
        <p:spPr bwMode="auto">
          <a:xfrm>
            <a:off x="990600" y="1844824"/>
            <a:ext cx="2357264" cy="176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2" descr="transm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11152"/>
            <a:ext cx="3043064" cy="37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115616" y="6021288"/>
            <a:ext cx="7603200" cy="9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Ghosh, Jay Sharping, Alex Gaeta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093902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Ghosh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al., Phys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023603 (2006).  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72" y="187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quantum superposition do one really have?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89040"/>
            <a:ext cx="7488832" cy="2376264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ensemble of atoms/molecules how many atoms are truly in a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states?</a:t>
            </a:r>
          </a:p>
          <a:p>
            <a:pPr marL="0" indent="0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such a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formed ?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compete with decay?</a:t>
            </a:r>
          </a:p>
          <a:p>
            <a:pPr marL="0" indent="0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one differentiate classical and the quantum</a:t>
            </a:r>
          </a:p>
          <a:p>
            <a:pPr marL="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dynamics?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301730" y="2299468"/>
            <a:ext cx="2077027" cy="123180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Quantum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9025" y="1114902"/>
            <a:ext cx="3085942" cy="1893887"/>
            <a:chOff x="469642" y="1647501"/>
            <a:chExt cx="3085942" cy="1893887"/>
          </a:xfrm>
        </p:grpSpPr>
        <p:sp>
          <p:nvSpPr>
            <p:cNvPr id="25" name="Cloud 24"/>
            <p:cNvSpPr/>
            <p:nvPr/>
          </p:nvSpPr>
          <p:spPr bwMode="auto">
            <a:xfrm>
              <a:off x="469642" y="1647501"/>
              <a:ext cx="2294009" cy="1893887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TextBox 21"/>
            <p:cNvSpPr txBox="1">
              <a:spLocks noChangeArrowheads="1"/>
            </p:cNvSpPr>
            <p:nvPr/>
          </p:nvSpPr>
          <p:spPr bwMode="auto">
            <a:xfrm>
              <a:off x="894533" y="2170728"/>
              <a:ext cx="18533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Bad </a:t>
              </a:r>
              <a:r>
                <a:rPr lang="en-US" dirty="0" smtClean="0">
                  <a:latin typeface="Calibri" pitchFamily="34" charset="0"/>
                </a:rPr>
                <a:t>Modes </a:t>
              </a:r>
              <a:endParaRPr lang="en-US"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   </a:t>
              </a:r>
              <a:r>
                <a:rPr lang="en-US" dirty="0" smtClean="0">
                  <a:latin typeface="Calibri" pitchFamily="34" charset="0"/>
                </a:rPr>
                <a:t>(</a:t>
              </a:r>
              <a:r>
                <a:rPr lang="en-US" dirty="0" err="1" smtClean="0">
                  <a:latin typeface="Calibri" pitchFamily="34" charset="0"/>
                </a:rPr>
                <a:t>Unsuperposed</a:t>
              </a:r>
              <a:r>
                <a:rPr lang="en-US" dirty="0" smtClean="0">
                  <a:latin typeface="Calibri" pitchFamily="34" charset="0"/>
                </a:rPr>
                <a:t>)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Striped Right Arrow 26"/>
            <p:cNvSpPr/>
            <p:nvPr/>
          </p:nvSpPr>
          <p:spPr>
            <a:xfrm rot="12424986">
              <a:off x="2691488" y="2556377"/>
              <a:ext cx="864096" cy="824260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3" name="Oval 32"/>
          <p:cNvSpPr/>
          <p:nvPr/>
        </p:nvSpPr>
        <p:spPr bwMode="auto">
          <a:xfrm>
            <a:off x="6642473" y="1881581"/>
            <a:ext cx="1631991" cy="8600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Driving system</a:t>
            </a:r>
            <a:endParaRPr lang="en-US" dirty="0"/>
          </a:p>
        </p:txBody>
      </p:sp>
      <p:sp>
        <p:nvSpPr>
          <p:cNvPr id="34" name="Left-Right Arrow 33"/>
          <p:cNvSpPr/>
          <p:nvPr/>
        </p:nvSpPr>
        <p:spPr>
          <a:xfrm rot="20838998">
            <a:off x="5403843" y="2194196"/>
            <a:ext cx="1111656" cy="855307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quantum superposition do one really have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 study with hot atoms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6708" y="1532112"/>
            <a:ext cx="5047380" cy="4345160"/>
            <a:chOff x="1740610" y="762000"/>
            <a:chExt cx="6260390" cy="6019800"/>
          </a:xfrm>
        </p:grpSpPr>
        <p:sp>
          <p:nvSpPr>
            <p:cNvPr id="5" name="TextBox 4"/>
            <p:cNvSpPr txBox="1"/>
            <p:nvPr/>
          </p:nvSpPr>
          <p:spPr>
            <a:xfrm>
              <a:off x="2209800" y="32004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24600" y="32766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pic>
          <p:nvPicPr>
            <p:cNvPr id="7" name="Picture 2" descr="E:\DRAFT HOT ATOM PAPER\Figure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0610" y="838200"/>
              <a:ext cx="6260390" cy="5943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477000" y="38862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37338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7620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1637291"/>
            <a:ext cx="3785065" cy="1641673"/>
          </a:xfrm>
          <a:prstGeom prst="rect">
            <a:avLst/>
          </a:prstGeom>
        </p:spPr>
      </p:pic>
      <p:pic>
        <p:nvPicPr>
          <p:cNvPr id="13" name="Picture 2" descr="E:\DRAFT HOT ATOM PAPER\Figure2.png"/>
          <p:cNvPicPr>
            <a:picLocks noChangeAspect="1" noChangeArrowheads="1"/>
          </p:cNvPicPr>
          <p:nvPr/>
        </p:nvPicPr>
        <p:blipFill rotWithShape="1">
          <a:blip r:embed="rId4"/>
          <a:srcRect l="47493" t="12201" r="34705" b="55812"/>
          <a:stretch/>
        </p:blipFill>
        <p:spPr bwMode="auto">
          <a:xfrm>
            <a:off x="6084168" y="3753979"/>
            <a:ext cx="2297297" cy="2621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77071"/>
            <a:ext cx="2304256" cy="3960441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quantum system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79912" y="4077072"/>
            <a:ext cx="2304256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quantum system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00653" y="4077072"/>
            <a:ext cx="2304256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Incoherent dynamics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4378" y="1111059"/>
            <a:ext cx="3720490" cy="2835458"/>
            <a:chOff x="1740610" y="762000"/>
            <a:chExt cx="6260390" cy="6019800"/>
          </a:xfrm>
        </p:grpSpPr>
        <p:sp>
          <p:nvSpPr>
            <p:cNvPr id="7" name="TextBox 6"/>
            <p:cNvSpPr txBox="1"/>
            <p:nvPr/>
          </p:nvSpPr>
          <p:spPr>
            <a:xfrm>
              <a:off x="2209800" y="32004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4600" y="32766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pic>
          <p:nvPicPr>
            <p:cNvPr id="9" name="Picture 2" descr="E:\DRAFT HOT ATOM PAPER\Figure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0610" y="838200"/>
              <a:ext cx="6260390" cy="59436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477000" y="38862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7338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76200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316033" y="1340431"/>
            <a:ext cx="496855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ensemble of atoms/molecules how many atoms are truly in a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states?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such a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formed ? How does it compete with decay?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one differentiate classical and the quantum dynamics?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E:\DRAFT HOT ATOM PAPER\Figure2.png"/>
          <p:cNvPicPr>
            <a:picLocks noChangeAspect="1" noChangeArrowheads="1"/>
          </p:cNvPicPr>
          <p:nvPr/>
        </p:nvPicPr>
        <p:blipFill rotWithShape="1">
          <a:blip r:embed="rId3"/>
          <a:srcRect l="47493" t="12201" r="34705" b="55812"/>
          <a:stretch/>
        </p:blipFill>
        <p:spPr bwMode="auto">
          <a:xfrm>
            <a:off x="118294" y="785591"/>
            <a:ext cx="1512168" cy="172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5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12045" y="863094"/>
            <a:ext cx="9144000" cy="5806266"/>
            <a:chOff x="-5448300" y="-2933700"/>
            <a:chExt cx="20040600" cy="12725400"/>
          </a:xfrm>
        </p:grpSpPr>
        <p:pic>
          <p:nvPicPr>
            <p:cNvPr id="2050" name="Picture 2" descr="E:\DRAFT HOT ATOM PAPER\Figure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448300" y="-2933700"/>
              <a:ext cx="20040600" cy="127254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-5181600" y="3962399"/>
              <a:ext cx="8534400" cy="5632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334000" y="-1981200"/>
              <a:ext cx="9144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Experimental Method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4309983"/>
            <a:ext cx="5042639" cy="2359377"/>
            <a:chOff x="107504" y="4309983"/>
            <a:chExt cx="5042639" cy="23593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35709" y="5689504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31853" y="5689504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31853" y="6458853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31853" y="4309983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loud 12"/>
            <p:cNvSpPr/>
            <p:nvPr/>
          </p:nvSpPr>
          <p:spPr>
            <a:xfrm>
              <a:off x="453540" y="5318095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516934" y="4330743"/>
              <a:ext cx="826913" cy="1311322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prstDash val="solid"/>
              <a:tailEnd type="arrow"/>
            </a:ln>
            <a:effectLst>
              <a:glow rad="25400">
                <a:schemeClr val="accent1">
                  <a:alpha val="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969040" y="4330743"/>
              <a:ext cx="899822" cy="1243834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prstDash val="solid"/>
              <a:tailEnd type="arrow"/>
            </a:ln>
            <a:effectLst>
              <a:glow rad="25400">
                <a:schemeClr val="accent1">
                  <a:alpha val="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rved Down Arrow 15"/>
            <p:cNvSpPr/>
            <p:nvPr/>
          </p:nvSpPr>
          <p:spPr>
            <a:xfrm>
              <a:off x="1216170" y="4896394"/>
              <a:ext cx="360040" cy="180020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11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rot="20496725">
              <a:off x="2750370" y="4919334"/>
              <a:ext cx="360040" cy="225497"/>
            </a:xfrm>
            <a:prstGeom prst="curvedUpArrow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11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89449" y="5763239"/>
                  <a:ext cx="1360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>
                                <a:latin typeface="Cambria Math"/>
                              </a:rPr>
                              <m:t>=3,</m:t>
                            </m:r>
                            <m:r>
                              <a:rPr lang="en-IN" sz="12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/>
                              </a:rPr>
                              <m:t>=−</m:t>
                            </m:r>
                            <m:r>
                              <a:rPr lang="en-IN" sz="1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449" y="5763239"/>
                  <a:ext cx="1360694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7826" r="-21076" b="-15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20598" y="6320353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>
                                <a:latin typeface="Cambria Math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598" y="6320353"/>
                  <a:ext cx="692626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0000" r="-41593" b="-16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7504" y="5821814"/>
                  <a:ext cx="14216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>
                                <a:latin typeface="Cambria Math"/>
                              </a:rPr>
                              <m:t>=43</m:t>
                            </m:r>
                            <m:r>
                              <a:rPr lang="en-IN" sz="12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/>
                              </a:rPr>
                              <m:t>=−</m:t>
                            </m:r>
                            <m:r>
                              <a:rPr lang="en-IN" sz="12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821814"/>
                  <a:ext cx="1421608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0000" r="-20172" b="-16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96411" y="4330743"/>
                  <a:ext cx="7327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 b="0" i="0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IN" sz="1200">
                                <a:latin typeface="Cambria Math"/>
                              </a:rPr>
                              <m:t>=2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11" y="4330743"/>
                  <a:ext cx="732701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7826" r="-39167" b="-15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loud 21"/>
            <p:cNvSpPr/>
            <p:nvPr/>
          </p:nvSpPr>
          <p:spPr>
            <a:xfrm>
              <a:off x="1692115" y="5306725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Cloud 22"/>
            <p:cNvSpPr/>
            <p:nvPr/>
          </p:nvSpPr>
          <p:spPr>
            <a:xfrm>
              <a:off x="2988259" y="5306725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988409" y="5688705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loud 25"/>
            <p:cNvSpPr/>
            <p:nvPr/>
          </p:nvSpPr>
          <p:spPr>
            <a:xfrm>
              <a:off x="1691680" y="6085716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8" name="Right Arrow 27"/>
          <p:cNvSpPr/>
          <p:nvPr/>
        </p:nvSpPr>
        <p:spPr>
          <a:xfrm rot="16200000">
            <a:off x="1517085" y="5647530"/>
            <a:ext cx="1290015" cy="23141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sx="98000" sy="98000" algn="ctr" rotWithShape="0">
              <a:srgbClr val="000000">
                <a:alpha val="5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Stroboscopic Probing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1698"/>
          <a:stretch>
            <a:fillRect/>
          </a:stretch>
        </p:blipFill>
        <p:spPr bwMode="auto">
          <a:xfrm>
            <a:off x="423763" y="3276600"/>
            <a:ext cx="87202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3900" r="63790" b="53668"/>
          <a:stretch>
            <a:fillRect/>
          </a:stretch>
        </p:blipFill>
        <p:spPr bwMode="auto">
          <a:xfrm>
            <a:off x="423763" y="1676400"/>
            <a:ext cx="31576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991" r="68542" b="86100"/>
          <a:stretch>
            <a:fillRect/>
          </a:stretch>
        </p:blipFill>
        <p:spPr bwMode="auto">
          <a:xfrm>
            <a:off x="990600" y="9144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9906" t="24711" r="10870" b="64478"/>
          <a:stretch>
            <a:fillRect/>
          </a:stretch>
        </p:blipFill>
        <p:spPr bwMode="auto">
          <a:xfrm>
            <a:off x="6858000" y="11430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81200" y="6248400"/>
          <a:ext cx="933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4" imgW="672840" imgH="330120" progId="Equation.3">
                  <p:embed/>
                </p:oleObj>
              </mc:Choice>
              <mc:Fallback>
                <p:oleObj name="Equation" r:id="rId4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248400"/>
                        <a:ext cx="933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927600" y="6172200"/>
          <a:ext cx="1549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6" imgW="1117440" imgH="355320" progId="Equation.3">
                  <p:embed/>
                </p:oleObj>
              </mc:Choice>
              <mc:Fallback>
                <p:oleObj name="Equation" r:id="rId6" imgW="11174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6172200"/>
                        <a:ext cx="1549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0470"/>
            <a:ext cx="3899949" cy="2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4172E-6 L 0.71441 0.0055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Qubits: Superposed atomic states as a resource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059736" y="2294582"/>
            <a:ext cx="914400" cy="838536"/>
            <a:chOff x="6324600" y="1981200"/>
            <a:chExt cx="914400" cy="838200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6324600" y="1981200"/>
              <a:ext cx="304800" cy="838200"/>
              <a:chOff x="6019800" y="1753394"/>
              <a:chExt cx="304800" cy="838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19799" y="2056486"/>
                <a:ext cx="304800" cy="3046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5754061" y="2171532"/>
                <a:ext cx="837864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10800000">
              <a:off x="6934200" y="1981200"/>
              <a:ext cx="304800" cy="838200"/>
              <a:chOff x="6019800" y="1753394"/>
              <a:chExt cx="304800" cy="838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019801" y="2056820"/>
                <a:ext cx="304800" cy="3046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5762000" y="2171868"/>
                <a:ext cx="837864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35" y="4114085"/>
            <a:ext cx="2667000" cy="42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1731" y="5517232"/>
            <a:ext cx="8015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Hammerer K, Sorensen A S and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Polzik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Rev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Mod. Phys. 82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1041 (2010)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Reiserer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G,   Rev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Mod. Phys. 87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1379  (2015)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12045" y="863094"/>
            <a:ext cx="9144000" cy="5806266"/>
            <a:chOff x="-5448300" y="-2933700"/>
            <a:chExt cx="20040600" cy="12725400"/>
          </a:xfrm>
        </p:grpSpPr>
        <p:pic>
          <p:nvPicPr>
            <p:cNvPr id="2050" name="Picture 2" descr="E:\DRAFT HOT ATOM PAPER\Figure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448300" y="-2933700"/>
              <a:ext cx="20040600" cy="127254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-5181600" y="3962399"/>
              <a:ext cx="8534400" cy="5632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334000" y="-1981200"/>
              <a:ext cx="9144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Experimental Method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4309983"/>
            <a:ext cx="5042639" cy="2359377"/>
            <a:chOff x="107504" y="4309983"/>
            <a:chExt cx="5042639" cy="23593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35709" y="5689504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31853" y="5689504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31853" y="6458853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31853" y="4309983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loud 12"/>
            <p:cNvSpPr/>
            <p:nvPr/>
          </p:nvSpPr>
          <p:spPr>
            <a:xfrm>
              <a:off x="453540" y="5318095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516934" y="4330743"/>
              <a:ext cx="826913" cy="1311322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prstDash val="solid"/>
              <a:tailEnd type="arrow"/>
            </a:ln>
            <a:effectLst>
              <a:glow rad="25400">
                <a:schemeClr val="accent1">
                  <a:alpha val="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969040" y="4330743"/>
              <a:ext cx="899822" cy="1243834"/>
            </a:xfrm>
            <a:prstGeom prst="straightConnector1">
              <a:avLst/>
            </a:prstGeom>
            <a:ln w="25400" cap="rnd">
              <a:solidFill>
                <a:srgbClr val="FF0000"/>
              </a:solidFill>
              <a:prstDash val="solid"/>
              <a:tailEnd type="arrow"/>
            </a:ln>
            <a:effectLst>
              <a:glow rad="25400">
                <a:schemeClr val="accent1">
                  <a:alpha val="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rved Down Arrow 15"/>
            <p:cNvSpPr/>
            <p:nvPr/>
          </p:nvSpPr>
          <p:spPr>
            <a:xfrm>
              <a:off x="1216170" y="4896394"/>
              <a:ext cx="360040" cy="180020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11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rot="20496725">
              <a:off x="2750370" y="4919334"/>
              <a:ext cx="360040" cy="225497"/>
            </a:xfrm>
            <a:prstGeom prst="curvedUpArrow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11000"/>
                </a:schemeClr>
              </a:glo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89449" y="5763239"/>
                  <a:ext cx="1360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>
                                <a:latin typeface="Cambria Math"/>
                              </a:rPr>
                              <m:t>=3,</m:t>
                            </m:r>
                            <m:r>
                              <a:rPr lang="en-IN" sz="12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/>
                              </a:rPr>
                              <m:t>=−</m:t>
                            </m:r>
                            <m:r>
                              <a:rPr lang="en-IN" sz="1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449" y="5763239"/>
                  <a:ext cx="1360694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7826" r="-21076" b="-15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20598" y="6320353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>
                                <a:latin typeface="Cambria Math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598" y="6320353"/>
                  <a:ext cx="692626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0000" r="-41593" b="-16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7504" y="5821814"/>
                  <a:ext cx="14216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>
                                <a:latin typeface="Cambria Math"/>
                              </a:rPr>
                              <m:t>=43</m:t>
                            </m:r>
                            <m:r>
                              <a:rPr lang="en-IN" sz="12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/>
                              </a:rPr>
                              <m:t>=−</m:t>
                            </m:r>
                            <m:r>
                              <a:rPr lang="en-IN" sz="12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821814"/>
                  <a:ext cx="1421608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0000" r="-20172" b="-16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96411" y="4330743"/>
                  <a:ext cx="7327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IN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1200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IN" sz="1200">
                                <a:latin typeface="Cambria Math"/>
                              </a:rPr>
                              <m:t>F</m:t>
                            </m:r>
                            <m:r>
                              <a:rPr lang="en-IN" sz="1200" b="0" i="0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IN" sz="1200">
                                <a:latin typeface="Cambria Math"/>
                              </a:rPr>
                              <m:t>=2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11" y="4330743"/>
                  <a:ext cx="732701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7826" r="-39167" b="-15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loud 21"/>
            <p:cNvSpPr/>
            <p:nvPr/>
          </p:nvSpPr>
          <p:spPr>
            <a:xfrm>
              <a:off x="1692115" y="5306725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Cloud 22"/>
            <p:cNvSpPr/>
            <p:nvPr/>
          </p:nvSpPr>
          <p:spPr>
            <a:xfrm>
              <a:off x="2988259" y="5306725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988409" y="5688705"/>
              <a:ext cx="1060481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loud 25"/>
            <p:cNvSpPr/>
            <p:nvPr/>
          </p:nvSpPr>
          <p:spPr>
            <a:xfrm>
              <a:off x="1691680" y="6085716"/>
              <a:ext cx="824819" cy="583644"/>
            </a:xfrm>
            <a:prstGeom prst="cloud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>
              <a:innerShdw blurRad="76200" dist="101600" dir="21594000">
                <a:prstClr val="black">
                  <a:alpha val="60000"/>
                </a:prstClr>
              </a:innerShdw>
            </a:effectLst>
            <a:scene3d>
              <a:camera prst="perspectiveRelaxed"/>
              <a:lightRig rig="morning" dir="t">
                <a:rot lat="0" lon="0" rev="360000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8" name="Right Arrow 27"/>
          <p:cNvSpPr/>
          <p:nvPr/>
        </p:nvSpPr>
        <p:spPr>
          <a:xfrm rot="16200000">
            <a:off x="1517085" y="5647530"/>
            <a:ext cx="1290015" cy="23141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sx="98000" sy="98000" algn="ctr" rotWithShape="0">
              <a:srgbClr val="000000">
                <a:alpha val="5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4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7712"/>
            <a:ext cx="7740352" cy="51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A: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system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412775"/>
            <a:ext cx="3312368" cy="33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6" y="43804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system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do we expect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078" y="2090616"/>
            <a:ext cx="1937315" cy="195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28600" y="990599"/>
            <a:ext cx="6769235" cy="5795277"/>
            <a:chOff x="-7648" y="1066800"/>
            <a:chExt cx="6408448" cy="548640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/>
            <a:srcRect l="5203" t="6804" r="11545"/>
            <a:stretch>
              <a:fillRect/>
            </a:stretch>
          </p:blipFill>
          <p:spPr bwMode="auto">
            <a:xfrm>
              <a:off x="-7648" y="1066800"/>
              <a:ext cx="640844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-482880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49449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081026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430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67200" y="29718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08735" y="3048000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114800" y="3200400"/>
              <a:ext cx="182880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382957" y="6237312"/>
            <a:ext cx="267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EIT response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412776"/>
            <a:ext cx="5263745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073" name="Group 3072"/>
          <p:cNvGrpSpPr/>
          <p:nvPr/>
        </p:nvGrpSpPr>
        <p:grpSpPr>
          <a:xfrm>
            <a:off x="1331640" y="2348880"/>
            <a:ext cx="4054557" cy="2592291"/>
            <a:chOff x="1331640" y="2348880"/>
            <a:chExt cx="4054557" cy="2592291"/>
          </a:xfrm>
        </p:grpSpPr>
        <p:cxnSp>
          <p:nvCxnSpPr>
            <p:cNvPr id="7" name="Elbow Connector 6"/>
            <p:cNvCxnSpPr/>
            <p:nvPr/>
          </p:nvCxnSpPr>
          <p:spPr>
            <a:xfrm flipV="1">
              <a:off x="1331640" y="2348880"/>
              <a:ext cx="3118452" cy="2592288"/>
            </a:xfrm>
            <a:prstGeom prst="bentConnector3">
              <a:avLst>
                <a:gd name="adj1" fmla="val 1445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H="1">
              <a:off x="3622000" y="3176973"/>
              <a:ext cx="2592290" cy="936105"/>
            </a:xfrm>
            <a:prstGeom prst="bentConnector3">
              <a:avLst>
                <a:gd name="adj1" fmla="val 10130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2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system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078" y="2090616"/>
            <a:ext cx="1937315" cy="195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28600" y="990599"/>
            <a:ext cx="6769235" cy="5795277"/>
            <a:chOff x="-7648" y="1066800"/>
            <a:chExt cx="6408448" cy="548640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/>
            <a:srcRect l="5203" t="6804" r="11545"/>
            <a:stretch>
              <a:fillRect/>
            </a:stretch>
          </p:blipFill>
          <p:spPr bwMode="auto">
            <a:xfrm>
              <a:off x="-7648" y="1066800"/>
              <a:ext cx="640844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-482880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49449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081026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430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67200" y="29718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08735" y="3048000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114800" y="3200400"/>
              <a:ext cx="182880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444028" y="3068960"/>
            <a:ext cx="5079349" cy="576659"/>
            <a:chOff x="1444028" y="3068960"/>
            <a:chExt cx="5079349" cy="576659"/>
          </a:xfrm>
        </p:grpSpPr>
        <p:sp>
          <p:nvSpPr>
            <p:cNvPr id="3" name="Rectangle 2"/>
            <p:cNvSpPr/>
            <p:nvPr/>
          </p:nvSpPr>
          <p:spPr>
            <a:xfrm>
              <a:off x="1444028" y="3083338"/>
              <a:ext cx="344068" cy="432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75804" y="3212976"/>
              <a:ext cx="344068" cy="432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48320" y="3068960"/>
              <a:ext cx="443760" cy="545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40152" y="3068960"/>
              <a:ext cx="583225" cy="489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502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6" y="43804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system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083462"/>
            <a:ext cx="2520280" cy="25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97497"/>
            <a:ext cx="3886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871901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Maxwell-Bloch equations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8933"/>
            <a:ext cx="3492388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74390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6" y="43804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system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244" y="2979266"/>
            <a:ext cx="2304256" cy="23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5053"/>
            <a:ext cx="31956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5799330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Maxwell-Bloch equations: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 b="2319"/>
          <a:stretch>
            <a:fillRect/>
          </a:stretch>
        </p:blipFill>
        <p:spPr bwMode="auto">
          <a:xfrm>
            <a:off x="6479658" y="902489"/>
            <a:ext cx="237513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0" y="836712"/>
            <a:ext cx="5852160" cy="4572000"/>
            <a:chOff x="-76200" y="1153646"/>
            <a:chExt cx="6400800" cy="5000625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4"/>
            <a:srcRect l="3198" t="9213" r="13550" b="5741"/>
            <a:stretch>
              <a:fillRect/>
            </a:stretch>
          </p:blipFill>
          <p:spPr bwMode="auto">
            <a:xfrm>
              <a:off x="-76200" y="1153646"/>
              <a:ext cx="6400800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-482880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000496" y="3403003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212755" y="3389556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430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08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98929" y="2931459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08735" y="2976282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246529" y="3160059"/>
              <a:ext cx="182880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2209800" y="5867400"/>
          <a:ext cx="1708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1231560" imgH="330120" progId="Equation.3">
                  <p:embed/>
                </p:oleObj>
              </mc:Choice>
              <mc:Fallback>
                <p:oleObj name="Equation" r:id="rId5" imgW="1231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708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system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experiments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 l="5203" t="6804" r="11545"/>
          <a:stretch>
            <a:fillRect/>
          </a:stretch>
        </p:blipFill>
        <p:spPr bwMode="auto">
          <a:xfrm>
            <a:off x="5852160" y="3789040"/>
            <a:ext cx="3230122" cy="276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>
            <a:off x="7919554" y="4629417"/>
            <a:ext cx="128861" cy="644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48415" y="4221088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Expt.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55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94385" y="3993832"/>
            <a:ext cx="3945632" cy="2209800"/>
            <a:chOff x="5364088" y="1700807"/>
            <a:chExt cx="3945632" cy="2209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/>
            <a:srcRect b="7479"/>
            <a:stretch>
              <a:fillRect/>
            </a:stretch>
          </p:blipFill>
          <p:spPr bwMode="auto">
            <a:xfrm>
              <a:off x="5652120" y="1700808"/>
              <a:ext cx="3657600" cy="220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364088" y="1700807"/>
              <a:ext cx="1152128" cy="2209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39752" y="3907155"/>
            <a:ext cx="3977272" cy="2662346"/>
            <a:chOff x="4818936" y="3998173"/>
            <a:chExt cx="3977272" cy="266234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 b="10100"/>
            <a:stretch>
              <a:fillRect/>
            </a:stretch>
          </p:blipFill>
          <p:spPr bwMode="auto">
            <a:xfrm>
              <a:off x="5076056" y="3998173"/>
              <a:ext cx="3720152" cy="266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818936" y="3998173"/>
              <a:ext cx="1193224" cy="238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t="8108" r="3596"/>
          <a:stretch>
            <a:fillRect/>
          </a:stretch>
        </p:blipFill>
        <p:spPr bwMode="auto">
          <a:xfrm>
            <a:off x="16258" y="4095328"/>
            <a:ext cx="32272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b="5095"/>
          <a:stretch>
            <a:fillRect/>
          </a:stretch>
        </p:blipFill>
        <p:spPr bwMode="auto">
          <a:xfrm>
            <a:off x="395536" y="791313"/>
            <a:ext cx="3703320" cy="25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/>
          <a:srcRect b="2319"/>
          <a:stretch>
            <a:fillRect/>
          </a:stretch>
        </p:blipFill>
        <p:spPr bwMode="auto">
          <a:xfrm>
            <a:off x="5770449" y="854420"/>
            <a:ext cx="237513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5126" idx="2"/>
          </p:cNvCxnSpPr>
          <p:nvPr/>
        </p:nvCxnSpPr>
        <p:spPr>
          <a:xfrm flipH="1">
            <a:off x="1835696" y="3294967"/>
            <a:ext cx="411500" cy="698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I: Where is the peak coming from?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I: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Inversion!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16016" y="2849723"/>
            <a:ext cx="3945632" cy="2209800"/>
            <a:chOff x="5364088" y="1700807"/>
            <a:chExt cx="3945632" cy="22098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 b="7479"/>
            <a:stretch>
              <a:fillRect/>
            </a:stretch>
          </p:blipFill>
          <p:spPr bwMode="auto">
            <a:xfrm>
              <a:off x="5652120" y="1700808"/>
              <a:ext cx="3657600" cy="220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5364088" y="1700807"/>
              <a:ext cx="1152128" cy="2209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520463" y="2623450"/>
            <a:ext cx="3977272" cy="2662346"/>
            <a:chOff x="4818936" y="3998173"/>
            <a:chExt cx="3977272" cy="266234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/>
            <a:srcRect b="10100"/>
            <a:stretch>
              <a:fillRect/>
            </a:stretch>
          </p:blipFill>
          <p:spPr bwMode="auto">
            <a:xfrm>
              <a:off x="5076056" y="3998173"/>
              <a:ext cx="3720152" cy="266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4818936" y="3998173"/>
              <a:ext cx="1193224" cy="238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 b="2319"/>
          <a:stretch>
            <a:fillRect/>
          </a:stretch>
        </p:blipFill>
        <p:spPr bwMode="auto">
          <a:xfrm>
            <a:off x="3347864" y="620688"/>
            <a:ext cx="237513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3568" y="5733256"/>
            <a:ext cx="6734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thermal population in            leads to gain.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would not see any such peak in a optically pumped, pure sample.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765824"/>
            <a:ext cx="3286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such states are created in practice?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DRAFT HOT ATOM PAPER\Figure2.png"/>
          <p:cNvPicPr>
            <a:picLocks noChangeAspect="1" noChangeArrowheads="1"/>
          </p:cNvPicPr>
          <p:nvPr/>
        </p:nvPicPr>
        <p:blipFill rotWithShape="1">
          <a:blip r:embed="rId2"/>
          <a:srcRect l="47493" t="12201" r="34705" b="58938"/>
          <a:stretch/>
        </p:blipFill>
        <p:spPr bwMode="auto">
          <a:xfrm>
            <a:off x="5796136" y="1916833"/>
            <a:ext cx="2297297" cy="2364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517232"/>
            <a:ext cx="8768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demonstration in hot atomic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followed by cold atom, single atoms, ions, </a:t>
            </a:r>
          </a:p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dots , dye molecules and many more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17704"/>
            <a:ext cx="2667000" cy="296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0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Lasing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Inversion: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artifact of thermal ensemble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508659"/>
            <a:ext cx="6720681" cy="429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r="11320"/>
          <a:stretch>
            <a:fillRect/>
          </a:stretch>
        </p:blipFill>
        <p:spPr bwMode="auto">
          <a:xfrm>
            <a:off x="6781800" y="685800"/>
            <a:ext cx="2189396" cy="16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r="15379"/>
          <a:stretch>
            <a:fillRect/>
          </a:stretch>
        </p:blipFill>
        <p:spPr bwMode="auto">
          <a:xfrm>
            <a:off x="6553200" y="2895600"/>
            <a:ext cx="2438400" cy="167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 r="20447" b="11364"/>
          <a:stretch>
            <a:fillRect/>
          </a:stretch>
        </p:blipFill>
        <p:spPr bwMode="auto">
          <a:xfrm>
            <a:off x="6172200" y="4800600"/>
            <a:ext cx="2701050" cy="18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18" y="5712986"/>
            <a:ext cx="1841449" cy="4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712986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bound: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/>
          <a:srcRect b="2319"/>
          <a:stretch>
            <a:fillRect/>
          </a:stretch>
        </p:blipFill>
        <p:spPr bwMode="auto">
          <a:xfrm>
            <a:off x="61538" y="835245"/>
            <a:ext cx="1512168" cy="15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59632" y="6431630"/>
            <a:ext cx="324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“Quantum Optics”,  Scully (2003)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46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I: What sets the rise-time?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 b="2319"/>
          <a:stretch>
            <a:fillRect/>
          </a:stretch>
        </p:blipFill>
        <p:spPr bwMode="auto">
          <a:xfrm>
            <a:off x="971600" y="902489"/>
            <a:ext cx="237513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48246"/>
            <a:ext cx="4438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2944" y="3573016"/>
            <a:ext cx="4731324" cy="2363272"/>
            <a:chOff x="142944" y="3573016"/>
            <a:chExt cx="4731324" cy="2363272"/>
          </a:xfrm>
        </p:grpSpPr>
        <p:sp>
          <p:nvSpPr>
            <p:cNvPr id="3" name="TextBox 2"/>
            <p:cNvSpPr txBox="1"/>
            <p:nvPr/>
          </p:nvSpPr>
          <p:spPr>
            <a:xfrm>
              <a:off x="251592" y="3573016"/>
              <a:ext cx="46226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adiabatic elimination of the excited state:</a:t>
              </a:r>
            </a:p>
            <a:p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(which is simply a spectator for large detuning) 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44" y="4365104"/>
              <a:ext cx="4032448" cy="157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3" y="5733256"/>
            <a:ext cx="1742874" cy="9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173177" y="3130831"/>
            <a:ext cx="3018022" cy="1556792"/>
            <a:chOff x="5364088" y="1700807"/>
            <a:chExt cx="3945632" cy="22098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/>
            <a:srcRect b="7479"/>
            <a:stretch>
              <a:fillRect/>
            </a:stretch>
          </p:blipFill>
          <p:spPr bwMode="auto">
            <a:xfrm>
              <a:off x="5652120" y="1700808"/>
              <a:ext cx="3657600" cy="220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5364088" y="1700807"/>
              <a:ext cx="1152128" cy="2209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8652" y="4797152"/>
            <a:ext cx="3003748" cy="1775105"/>
            <a:chOff x="4818936" y="3998173"/>
            <a:chExt cx="3977272" cy="2662346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/>
            <a:srcRect b="10100"/>
            <a:stretch>
              <a:fillRect/>
            </a:stretch>
          </p:blipFill>
          <p:spPr bwMode="auto">
            <a:xfrm>
              <a:off x="5076056" y="3998173"/>
              <a:ext cx="3720152" cy="266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4818936" y="3998173"/>
              <a:ext cx="1193224" cy="238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148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367" y="1106167"/>
            <a:ext cx="3554139" cy="28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I: Observation of Rabi flop!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106167"/>
            <a:ext cx="3554138" cy="27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4509120"/>
            <a:ext cx="81429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Why this is interesting?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Atoms in the </a:t>
            </a:r>
            <a:r>
              <a:rPr lang="en-IN" dirty="0" err="1" smtClean="0"/>
              <a:t>vapor</a:t>
            </a:r>
            <a:r>
              <a:rPr lang="en-IN" dirty="0" smtClean="0"/>
              <a:t> are all moving </a:t>
            </a:r>
            <a:r>
              <a:rPr lang="en-IN" dirty="0" smtClean="0"/>
              <a:t>fast (</a:t>
            </a:r>
            <a:r>
              <a:rPr lang="en-IN" dirty="0" smtClean="0"/>
              <a:t>on average 300 m/s)., each having their</a:t>
            </a:r>
          </a:p>
          <a:p>
            <a:r>
              <a:rPr lang="en-IN" dirty="0" smtClean="0"/>
              <a:t>Doppler shifted resonances. One therefore expects any coherent flops to completely </a:t>
            </a:r>
          </a:p>
          <a:p>
            <a:r>
              <a:rPr lang="en-IN" dirty="0"/>
              <a:t>w</a:t>
            </a:r>
            <a:r>
              <a:rPr lang="en-IN" dirty="0" smtClean="0"/>
              <a:t>ash out.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83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II: How does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steady state?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71117" y="990599"/>
            <a:ext cx="6769235" cy="5795277"/>
            <a:chOff x="-7648" y="1066800"/>
            <a:chExt cx="6408448" cy="5486400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/>
            <a:srcRect l="5203" t="6804" r="11545"/>
            <a:stretch>
              <a:fillRect/>
            </a:stretch>
          </p:blipFill>
          <p:spPr bwMode="auto">
            <a:xfrm>
              <a:off x="-7648" y="1066800"/>
              <a:ext cx="640844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5400000">
              <a:off x="-482880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949449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81026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430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200" y="29718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08735" y="3048000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114800" y="3200400"/>
              <a:ext cx="182880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3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II: How does it approach steady state?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8281" y="3256573"/>
            <a:ext cx="493556" cy="321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6165714" y="3320943"/>
            <a:ext cx="493556" cy="321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9" name="Picture 2" descr="E:\DRAFT HOT ATOM PAPER\Figure1.png"/>
          <p:cNvPicPr>
            <a:picLocks noChangeAspect="1" noChangeArrowheads="1"/>
          </p:cNvPicPr>
          <p:nvPr/>
        </p:nvPicPr>
        <p:blipFill rotWithShape="1">
          <a:blip r:embed="rId2"/>
          <a:srcRect l="50000" t="55128"/>
          <a:stretch/>
        </p:blipFill>
        <p:spPr bwMode="auto">
          <a:xfrm>
            <a:off x="2356118" y="836711"/>
            <a:ext cx="3656042" cy="284383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81329" y="3707159"/>
            <a:ext cx="493556" cy="321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4403013" y="1196752"/>
            <a:ext cx="493556" cy="321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7" y="3885594"/>
            <a:ext cx="2964929" cy="9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30" y="4121921"/>
            <a:ext cx="2520280" cy="4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 t="8108" r="3596"/>
          <a:stretch>
            <a:fillRect/>
          </a:stretch>
        </p:blipFill>
        <p:spPr bwMode="auto">
          <a:xfrm>
            <a:off x="2851837" y="4836674"/>
            <a:ext cx="2853637" cy="202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6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II: Optical pumping to Steady state EIT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DRAFT HOT ATOM PAPER\Figur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425" y="1032382"/>
            <a:ext cx="5277823" cy="44848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686300" y="2857500"/>
            <a:ext cx="304800" cy="762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0228"/>
              </p:ext>
            </p:extLst>
          </p:nvPr>
        </p:nvGraphicFramePr>
        <p:xfrm>
          <a:off x="2555776" y="1916832"/>
          <a:ext cx="202538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1752480" imgH="330120" progId="Equation.3">
                  <p:embed/>
                </p:oleObj>
              </mc:Choice>
              <mc:Fallback>
                <p:oleObj name="Equation" r:id="rId4" imgW="1752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916832"/>
                        <a:ext cx="202538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6136" y="6334780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Incoherent process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II: Steady state EIT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3948" y="5991671"/>
            <a:ext cx="462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Incoherent process(Op. Pump.)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75656" y="908721"/>
            <a:ext cx="4714255" cy="4035967"/>
            <a:chOff x="-7648" y="1066800"/>
            <a:chExt cx="6408448" cy="548640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/>
            <a:srcRect l="5203" t="6804" r="11545"/>
            <a:stretch>
              <a:fillRect/>
            </a:stretch>
          </p:blipFill>
          <p:spPr bwMode="auto">
            <a:xfrm>
              <a:off x="-7648" y="1066800"/>
              <a:ext cx="640844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-482880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949449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81026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430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7200" y="29718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8735" y="3048000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114800" y="3200400"/>
              <a:ext cx="182880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87508" y="2366154"/>
            <a:ext cx="7967663" cy="3464043"/>
            <a:chOff x="387508" y="2366154"/>
            <a:chExt cx="7967663" cy="3464043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08" y="4820547"/>
              <a:ext cx="7967663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4139952" y="2366154"/>
              <a:ext cx="231387" cy="2454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11560" y="5991671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Quantum superposition (EIT)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III: Fall at turn-off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75656" y="908721"/>
            <a:ext cx="4714255" cy="4035967"/>
            <a:chOff x="-7648" y="1066800"/>
            <a:chExt cx="6408448" cy="548640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/>
            <a:srcRect l="5203" t="6804" r="11545"/>
            <a:stretch>
              <a:fillRect/>
            </a:stretch>
          </p:blipFill>
          <p:spPr bwMode="auto">
            <a:xfrm>
              <a:off x="-7648" y="1066800"/>
              <a:ext cx="640844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-482880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949449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81026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430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7200" y="29718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8735" y="3048000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114800" y="3200400"/>
              <a:ext cx="182880" cy="91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55576" y="4832648"/>
            <a:ext cx="2698750" cy="1767780"/>
            <a:chOff x="755576" y="4832648"/>
            <a:chExt cx="2698750" cy="176778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1195338" y="5033076"/>
              <a:ext cx="816148" cy="1229314"/>
            </a:xfrm>
            <a:prstGeom prst="straightConnector1">
              <a:avLst/>
            </a:prstGeom>
            <a:ln w="412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"/>
            <p:cNvCxnSpPr/>
            <p:nvPr/>
          </p:nvCxnSpPr>
          <p:spPr bwMode="auto">
            <a:xfrm>
              <a:off x="2508176" y="6598840"/>
              <a:ext cx="946150" cy="0"/>
            </a:xfrm>
            <a:prstGeom prst="line">
              <a:avLst/>
            </a:prstGeom>
            <a:ln w="698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 bwMode="auto">
            <a:xfrm>
              <a:off x="1539205" y="4832648"/>
              <a:ext cx="944563" cy="365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65100" dist="50800" sx="130000" sy="13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55576" y="6370240"/>
              <a:ext cx="128588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Oval 6"/>
            <p:cNvSpPr/>
            <p:nvPr/>
          </p:nvSpPr>
          <p:spPr bwMode="auto">
            <a:xfrm>
              <a:off x="1491084" y="6371828"/>
              <a:ext cx="128588" cy="111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131044" y="6370240"/>
              <a:ext cx="128588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43213" y="637024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275856" y="637024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755576" y="6598840"/>
              <a:ext cx="944563" cy="1588"/>
            </a:xfrm>
            <a:prstGeom prst="line">
              <a:avLst/>
            </a:prstGeom>
            <a:ln w="698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 bwMode="auto">
            <a:xfrm>
              <a:off x="2912989" y="637024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44009" y="1435725"/>
            <a:ext cx="4384334" cy="5161627"/>
            <a:chOff x="4644009" y="1435725"/>
            <a:chExt cx="4384334" cy="5161627"/>
          </a:xfrm>
        </p:grpSpPr>
        <p:grpSp>
          <p:nvGrpSpPr>
            <p:cNvPr id="59" name="Group 58"/>
            <p:cNvGrpSpPr/>
            <p:nvPr/>
          </p:nvGrpSpPr>
          <p:grpSpPr>
            <a:xfrm>
              <a:off x="4697240" y="4365104"/>
              <a:ext cx="3691184" cy="2232248"/>
              <a:chOff x="4697240" y="4365104"/>
              <a:chExt cx="3691184" cy="223224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4697240" y="4365104"/>
                <a:ext cx="1063165" cy="6988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6223074" y="5229200"/>
                <a:ext cx="638174" cy="937939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7308306" y="5229200"/>
                <a:ext cx="591168" cy="103319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3"/>
              <p:cNvCxnSpPr/>
              <p:nvPr/>
            </p:nvCxnSpPr>
            <p:spPr bwMode="auto">
              <a:xfrm>
                <a:off x="7442274" y="6595764"/>
                <a:ext cx="946150" cy="0"/>
              </a:xfrm>
              <a:prstGeom prst="line">
                <a:avLst/>
              </a:prstGeom>
              <a:ln w="698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 bwMode="auto">
              <a:xfrm>
                <a:off x="6609411" y="4996564"/>
                <a:ext cx="944563" cy="365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65100" dist="50800" sx="130000" sy="13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588224" y="6367164"/>
                <a:ext cx="128588" cy="109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Oval 6"/>
              <p:cNvSpPr/>
              <p:nvPr/>
            </p:nvSpPr>
            <p:spPr bwMode="auto">
              <a:xfrm>
                <a:off x="6137349" y="6368752"/>
                <a:ext cx="128588" cy="1111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5889699" y="6367164"/>
                <a:ext cx="128588" cy="109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354837" y="6367164"/>
                <a:ext cx="128587" cy="109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>
                <a:off x="5689674" y="6595764"/>
                <a:ext cx="944563" cy="1588"/>
              </a:xfrm>
              <a:prstGeom prst="line">
                <a:avLst/>
              </a:prstGeom>
              <a:ln w="698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 bwMode="auto">
              <a:xfrm>
                <a:off x="5652120" y="6367164"/>
                <a:ext cx="128587" cy="109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4644009" y="1628800"/>
              <a:ext cx="1898152" cy="4532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609411" y="1435725"/>
              <a:ext cx="24189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coherence </a:t>
              </a:r>
            </a:p>
            <a:p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Sustaining transparency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726921" y="3789040"/>
            <a:ext cx="595188" cy="9344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B: Open System dynamics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816" y="2057400"/>
            <a:ext cx="236648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0" y="1295400"/>
            <a:ext cx="5889110" cy="4572000"/>
            <a:chOff x="-304800" y="1295400"/>
            <a:chExt cx="6772477" cy="52578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/>
            <a:srcRect t="10206" r="11545"/>
            <a:stretch>
              <a:fillRect/>
            </a:stretch>
          </p:blipFill>
          <p:spPr bwMode="auto">
            <a:xfrm>
              <a:off x="-304800" y="1295400"/>
              <a:ext cx="677247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-198915" y="3425414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727693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963570" y="3456791"/>
              <a:ext cx="4206240" cy="158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19200" y="2971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7000" y="3011269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6541" y="29718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III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4935" y="3048000"/>
              <a:ext cx="6110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IV</a:t>
              </a:r>
              <a:endPara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962400" y="2819400"/>
              <a:ext cx="304800" cy="2286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System dynamics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t="10206" r="11545"/>
          <a:stretch>
            <a:fillRect/>
          </a:stretch>
        </p:blipFill>
        <p:spPr bwMode="auto">
          <a:xfrm>
            <a:off x="4755897" y="965863"/>
            <a:ext cx="41223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7304728" y="1863748"/>
            <a:ext cx="185530" cy="13914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 t="10206" r="11545"/>
          <a:stretch>
            <a:fillRect/>
          </a:stretch>
        </p:blipFill>
        <p:spPr bwMode="auto">
          <a:xfrm>
            <a:off x="296258" y="965863"/>
            <a:ext cx="41223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6386" y="4653136"/>
            <a:ext cx="8023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again two time-scales for approach to 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sharp rise corresponds to onset of Rabi-flop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continuing steady-increase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due to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pumping of atoms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799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signature of superposition: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Electromagnetically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Transparency (EIT)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517525" y="2603500"/>
            <a:ext cx="27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4824561"/>
            <a:ext cx="763352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9064" y="1613512"/>
            <a:ext cx="2667000" cy="296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62000" y="5517232"/>
            <a:ext cx="7696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92080" y="3772388"/>
            <a:ext cx="3758952" cy="2392916"/>
            <a:chOff x="6121112" y="3068960"/>
            <a:chExt cx="3758952" cy="239291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88224" y="3068960"/>
              <a:ext cx="3291840" cy="239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121112" y="3212976"/>
              <a:ext cx="1259200" cy="2137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44115" y="3884031"/>
            <a:ext cx="3912061" cy="2542032"/>
            <a:chOff x="4211960" y="3884031"/>
            <a:chExt cx="3912061" cy="2542032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7984" y="3884031"/>
              <a:ext cx="3696037" cy="254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ectangle 1"/>
            <p:cNvSpPr/>
            <p:nvPr/>
          </p:nvSpPr>
          <p:spPr>
            <a:xfrm>
              <a:off x="4211960" y="3884031"/>
              <a:ext cx="1259200" cy="2137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45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System dynamics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789040"/>
            <a:ext cx="3311961" cy="253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10097" r="5090" b="9079"/>
          <a:stretch>
            <a:fillRect/>
          </a:stretch>
        </p:blipFill>
        <p:spPr bwMode="auto">
          <a:xfrm>
            <a:off x="2057400" y="671780"/>
            <a:ext cx="3657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603777" y="1628800"/>
            <a:ext cx="4642345" cy="2952328"/>
            <a:chOff x="4603777" y="1628800"/>
            <a:chExt cx="4642345" cy="295232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860032" y="3212976"/>
              <a:ext cx="1061648" cy="13681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603777" y="1628800"/>
              <a:ext cx="4642345" cy="1584176"/>
              <a:chOff x="4603777" y="1628800"/>
              <a:chExt cx="4642345" cy="158417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940152" y="2197313"/>
                <a:ext cx="330597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direct signature of quantum </a:t>
                </a:r>
              </a:p>
              <a:p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oherence sustaining </a:t>
                </a:r>
              </a:p>
              <a:p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transparency</a:t>
                </a: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4603777" y="1628800"/>
                <a:ext cx="1336375" cy="7920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01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C: Incoherent  pumping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05000"/>
            <a:ext cx="232685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1489" y="1355309"/>
            <a:ext cx="5292080" cy="3360370"/>
            <a:chOff x="-5448300" y="-2933700"/>
            <a:chExt cx="20040600" cy="12725400"/>
          </a:xfrm>
        </p:grpSpPr>
        <p:pic>
          <p:nvPicPr>
            <p:cNvPr id="11" name="Picture 2" descr="E:\DRAFT HOT ATOM PAPER\Figure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448300" y="-2933700"/>
              <a:ext cx="20040600" cy="127254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-5181600" y="3962400"/>
              <a:ext cx="8534400" cy="56323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5334000" y="-1981200"/>
              <a:ext cx="9144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2463" y="4077072"/>
            <a:ext cx="8170900" cy="2305388"/>
            <a:chOff x="662463" y="4077072"/>
            <a:chExt cx="8170900" cy="2305388"/>
          </a:xfrm>
        </p:grpSpPr>
        <p:grpSp>
          <p:nvGrpSpPr>
            <p:cNvPr id="6" name="Group 5"/>
            <p:cNvGrpSpPr/>
            <p:nvPr/>
          </p:nvGrpSpPr>
          <p:grpSpPr>
            <a:xfrm>
              <a:off x="662463" y="4077072"/>
              <a:ext cx="2231539" cy="2305388"/>
              <a:chOff x="662463" y="4077072"/>
              <a:chExt cx="2231539" cy="230538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62463" y="4572410"/>
                <a:ext cx="2231539" cy="1736910"/>
                <a:chOff x="755576" y="4832648"/>
                <a:chExt cx="2698750" cy="2435631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1195338" y="5033076"/>
                  <a:ext cx="816148" cy="1229314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3"/>
                <p:cNvCxnSpPr/>
                <p:nvPr/>
              </p:nvCxnSpPr>
              <p:spPr bwMode="auto">
                <a:xfrm>
                  <a:off x="2508176" y="6598840"/>
                  <a:ext cx="946150" cy="0"/>
                </a:xfrm>
                <a:prstGeom prst="line">
                  <a:avLst/>
                </a:prstGeom>
                <a:ln w="698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 bwMode="auto">
                <a:xfrm>
                  <a:off x="1539205" y="4832648"/>
                  <a:ext cx="944563" cy="365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165100" dist="50800" sx="130000" sy="13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755576" y="6451915"/>
                  <a:ext cx="128588" cy="1095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9" name="Oval 6"/>
                <p:cNvSpPr/>
                <p:nvPr/>
              </p:nvSpPr>
              <p:spPr bwMode="auto">
                <a:xfrm>
                  <a:off x="1739025" y="7157154"/>
                  <a:ext cx="128588" cy="11112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1129436" y="6460477"/>
                  <a:ext cx="128588" cy="1095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2643213" y="6370240"/>
                  <a:ext cx="128587" cy="1095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3275856" y="6370240"/>
                  <a:ext cx="128587" cy="1095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755576" y="6660840"/>
                  <a:ext cx="944563" cy="1587"/>
                </a:xfrm>
                <a:prstGeom prst="line">
                  <a:avLst/>
                </a:prstGeom>
                <a:ln w="698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 bwMode="auto">
                <a:xfrm>
                  <a:off x="2912989" y="6370240"/>
                  <a:ext cx="128587" cy="1095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1342689" y="6381328"/>
                <a:ext cx="781039" cy="1132"/>
              </a:xfrm>
              <a:prstGeom prst="line">
                <a:avLst/>
              </a:prstGeom>
              <a:ln w="698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972930" y="4077072"/>
                <a:ext cx="0" cy="1514921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 bwMode="auto">
              <a:xfrm>
                <a:off x="1691680" y="6237312"/>
                <a:ext cx="106326" cy="781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15836" y="5371393"/>
              <a:ext cx="50175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Coherence is destroyed.</a:t>
              </a:r>
            </a:p>
            <a:p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However,  one expects to see a transparency due to</a:t>
              </a:r>
            </a:p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educed number of atoms in probe state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8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E:\DRAFT HOT ATOM PAPER\Figure2.png"/>
          <p:cNvPicPr>
            <a:picLocks noChangeAspect="1" noChangeArrowheads="1"/>
          </p:cNvPicPr>
          <p:nvPr/>
        </p:nvPicPr>
        <p:blipFill rotWithShape="1">
          <a:blip r:embed="rId2"/>
          <a:srcRect l="47493" t="12201" r="34705" b="55812"/>
          <a:stretch/>
        </p:blipFill>
        <p:spPr bwMode="auto">
          <a:xfrm>
            <a:off x="5724128" y="4414905"/>
            <a:ext cx="2528836" cy="2885181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C: Incoherent pumping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4029" y="1010533"/>
            <a:ext cx="7944395" cy="3282563"/>
            <a:chOff x="-152400" y="1403920"/>
            <a:chExt cx="11349136" cy="4689376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 t="10206" r="14146"/>
            <a:stretch>
              <a:fillRect/>
            </a:stretch>
          </p:blipFill>
          <p:spPr bwMode="auto">
            <a:xfrm>
              <a:off x="-152400" y="1521296"/>
              <a:ext cx="571590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 l="5203" t="6804" r="11545" b="4748"/>
            <a:stretch>
              <a:fillRect/>
            </a:stretch>
          </p:blipFill>
          <p:spPr bwMode="auto">
            <a:xfrm>
              <a:off x="5772326" y="1403920"/>
              <a:ext cx="5424410" cy="440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3563888" y="2724263"/>
            <a:ext cx="5376268" cy="2359180"/>
            <a:chOff x="3563888" y="2724263"/>
            <a:chExt cx="5376268" cy="235918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63888" y="2724263"/>
              <a:ext cx="1291042" cy="17709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13293" y="4437112"/>
              <a:ext cx="4226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err="1" smtClean="0"/>
                <a:t>Thermalizaton:Time</a:t>
              </a:r>
              <a:r>
                <a:rPr lang="en-IN" dirty="0" smtClean="0"/>
                <a:t> </a:t>
              </a:r>
              <a:r>
                <a:rPr lang="en-IN" dirty="0" smtClean="0"/>
                <a:t>of flight of atoms </a:t>
              </a:r>
              <a:endParaRPr lang="en-IN" dirty="0" smtClean="0"/>
            </a:p>
            <a:p>
              <a:r>
                <a:rPr lang="en-IN" dirty="0" smtClean="0"/>
                <a:t>through </a:t>
              </a:r>
              <a:r>
                <a:rPr lang="en-IN" dirty="0" smtClean="0"/>
                <a:t>the beam </a:t>
              </a:r>
              <a:r>
                <a:rPr lang="en-IN" dirty="0" smtClean="0"/>
                <a:t>p</a:t>
              </a:r>
              <a:r>
                <a:rPr lang="en-IN" dirty="0" smtClean="0"/>
                <a:t>ath</a:t>
              </a:r>
              <a:r>
                <a:rPr lang="en-IN" dirty="0" smtClean="0"/>
                <a:t>, moving at 300 </a:t>
              </a:r>
              <a:r>
                <a:rPr lang="en-IN" dirty="0" smtClean="0"/>
                <a:t>m/s</a:t>
              </a:r>
              <a:endParaRPr lang="en-IN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802432" y="2348880"/>
            <a:ext cx="792088" cy="20882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082" y="4440769"/>
            <a:ext cx="437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Incoherent pumping: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the square of Rabi frequency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5203" t="6804" r="11545" b="4748"/>
          <a:stretch>
            <a:fillRect/>
          </a:stretch>
        </p:blipFill>
        <p:spPr bwMode="auto">
          <a:xfrm>
            <a:off x="1475656" y="783763"/>
            <a:ext cx="3818384" cy="31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790" y="4419595"/>
            <a:ext cx="292893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310384"/>
            <a:ext cx="30845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143000"/>
            <a:ext cx="26848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C: Incoherent pumping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1704" y="239939"/>
            <a:ext cx="8542784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C:Incoherent dynamics (induced absorption)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836712"/>
            <a:ext cx="202383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t="10206" r="11545"/>
          <a:stretch>
            <a:fillRect/>
          </a:stretch>
        </p:blipFill>
        <p:spPr bwMode="auto">
          <a:xfrm>
            <a:off x="0" y="3336093"/>
            <a:ext cx="4536504" cy="35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t="10206" r="14146"/>
          <a:stretch>
            <a:fillRect/>
          </a:stretch>
        </p:blipFill>
        <p:spPr bwMode="auto">
          <a:xfrm>
            <a:off x="4499992" y="3329620"/>
            <a:ext cx="4464496" cy="35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964840"/>
            <a:ext cx="2889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2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Adiabacity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Probe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width and control ramp time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urya\Downloads\hotatompaperversion13withrevisedfigures\Figur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020820" cy="35814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Probe pulse width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0" y="55626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Control ramp time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6334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 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96752"/>
            <a:ext cx="3936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competing hypothesis: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97" y="1916832"/>
            <a:ext cx="3492388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768174"/>
            <a:ext cx="18536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8339" y="6102447"/>
            <a:ext cx="471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Molmer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040401 (2015)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573016"/>
            <a:ext cx="400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Proposed: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master equation for error - probability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754203"/>
            <a:ext cx="3936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competing hypothesis: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1" y="1268760"/>
            <a:ext cx="3492388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947" y="5914403"/>
            <a:ext cx="768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“Interplay of classical and quantum dynamics in atomic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Warsi,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Niharika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Singh,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Arunabh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Mukherjee,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Ghosh (to be submitted)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/>
          <a:srcRect l="5203" t="6804" r="11545"/>
          <a:stretch>
            <a:fillRect/>
          </a:stretch>
        </p:blipFill>
        <p:spPr bwMode="auto">
          <a:xfrm>
            <a:off x="72008" y="2012832"/>
            <a:ext cx="2915816" cy="24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 t="10206" r="11545"/>
          <a:stretch>
            <a:fillRect/>
          </a:stretch>
        </p:blipFill>
        <p:spPr bwMode="auto">
          <a:xfrm>
            <a:off x="2915816" y="2089175"/>
            <a:ext cx="3024335" cy="23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 t="10206" r="14146"/>
          <a:stretch>
            <a:fillRect/>
          </a:stretch>
        </p:blipFill>
        <p:spPr bwMode="auto">
          <a:xfrm>
            <a:off x="6228184" y="2060849"/>
            <a:ext cx="2754307" cy="220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5166" y="4580050"/>
            <a:ext cx="17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Closed, coherent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602596" y="4561469"/>
            <a:ext cx="16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Open, coherent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7097691" y="4571836"/>
            <a:ext cx="189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Open, in-coherent</a:t>
            </a:r>
            <a:endParaRPr lang="en-IN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075831" y="3284984"/>
            <a:ext cx="407937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956151" y="2420888"/>
            <a:ext cx="407937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884368" y="1556792"/>
            <a:ext cx="407937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5166" y="5085184"/>
            <a:ext cx="6154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half-cycle Rabi flop in open quantum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Lasing without Inversion(LWI)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2803" y="1791620"/>
            <a:ext cx="1008112" cy="876422"/>
          </a:xfrm>
        </p:spPr>
      </p:pic>
      <p:pic>
        <p:nvPicPr>
          <p:cNvPr id="5" name="Picture 4" descr="quantum_D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05526"/>
            <a:ext cx="1008112" cy="935596"/>
          </a:xfrm>
          <a:prstGeom prst="rect">
            <a:avLst/>
          </a:prstGeom>
        </p:spPr>
      </p:pic>
      <p:pic>
        <p:nvPicPr>
          <p:cNvPr id="6" name="Picture 5" descr="polym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197260"/>
            <a:ext cx="1152128" cy="1152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Experiments at IIT-K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568" y="3650783"/>
            <a:ext cx="583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detect an extremely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551511"/>
            <a:ext cx="7638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higher order correlations?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discrimination problem: signal state vs thermal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signal-to-noise ratio?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40" y="3041798"/>
            <a:ext cx="2663180" cy="50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Experiments at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IIT-K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888" y="2204864"/>
            <a:ext cx="1728192" cy="12961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Probe</a:t>
            </a:r>
            <a:endParaRPr lang="en-IN" dirty="0"/>
          </a:p>
        </p:txBody>
      </p:sp>
      <p:sp>
        <p:nvSpPr>
          <p:cNvPr id="7" name="Striped Right Arrow 6"/>
          <p:cNvSpPr/>
          <p:nvPr/>
        </p:nvSpPr>
        <p:spPr>
          <a:xfrm>
            <a:off x="2411760" y="2348880"/>
            <a:ext cx="792088" cy="1008112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3419872" y="2060848"/>
            <a:ext cx="2448272" cy="15121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System</a:t>
            </a:r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56176" y="2132856"/>
            <a:ext cx="2664296" cy="1296144"/>
            <a:chOff x="6156176" y="2132856"/>
            <a:chExt cx="2664296" cy="1296144"/>
          </a:xfrm>
          <a:solidFill>
            <a:schemeClr val="bg1">
              <a:lumMod val="5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7092280" y="2132856"/>
              <a:ext cx="1728192" cy="129614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Measurement</a:t>
              </a:r>
              <a:endParaRPr lang="en-IN" dirty="0"/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6156176" y="2348880"/>
              <a:ext cx="792088" cy="1008112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0511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Electromagnetically Induced Transparency (EIT)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517525" y="2603500"/>
            <a:ext cx="27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2667000" cy="296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966" y="1905000"/>
            <a:ext cx="64282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57200" y="3886200"/>
            <a:ext cx="8196475" cy="2548960"/>
            <a:chOff x="457200" y="3886200"/>
            <a:chExt cx="8196475" cy="2548960"/>
          </a:xfrm>
        </p:grpSpPr>
        <p:grpSp>
          <p:nvGrpSpPr>
            <p:cNvPr id="9" name="Group 8"/>
            <p:cNvGrpSpPr/>
            <p:nvPr/>
          </p:nvGrpSpPr>
          <p:grpSpPr>
            <a:xfrm>
              <a:off x="3505200" y="3886200"/>
              <a:ext cx="2937510" cy="1690254"/>
              <a:chOff x="3505200" y="3886200"/>
              <a:chExt cx="2937510" cy="1690254"/>
            </a:xfrm>
          </p:grpSpPr>
          <p:pic>
            <p:nvPicPr>
              <p:cNvPr id="12185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5200" y="3886200"/>
                <a:ext cx="2937510" cy="81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85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4800600"/>
                <a:ext cx="1981199" cy="775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57200" y="5604163"/>
              <a:ext cx="8196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“Dark State” is completely decoupled from the excited state:</a:t>
              </a:r>
            </a:p>
            <a:p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spontaneously scattered photons </a:t>
              </a:r>
              <a:endPara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0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Experiments at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IIT-K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888" y="2204864"/>
            <a:ext cx="1728192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Probe</a:t>
            </a:r>
            <a:endParaRPr lang="en-IN" dirty="0"/>
          </a:p>
        </p:txBody>
      </p:sp>
      <p:sp>
        <p:nvSpPr>
          <p:cNvPr id="7" name="Striped Right Arrow 6"/>
          <p:cNvSpPr/>
          <p:nvPr/>
        </p:nvSpPr>
        <p:spPr>
          <a:xfrm>
            <a:off x="2411760" y="2348880"/>
            <a:ext cx="792088" cy="1008112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3419872" y="2060848"/>
            <a:ext cx="2448272" cy="15121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System</a:t>
            </a:r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56176" y="2132856"/>
            <a:ext cx="2664296" cy="1296144"/>
            <a:chOff x="6156176" y="2132856"/>
            <a:chExt cx="2664296" cy="1296144"/>
          </a:xfrm>
          <a:solidFill>
            <a:schemeClr val="bg1">
              <a:lumMod val="5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7092280" y="2132856"/>
              <a:ext cx="1728192" cy="129614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Measurement</a:t>
              </a:r>
              <a:endParaRPr lang="en-IN" dirty="0"/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6156176" y="2348880"/>
              <a:ext cx="792088" cy="1008112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84" y="1618816"/>
            <a:ext cx="6948264" cy="39083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0567" y="5527215"/>
            <a:ext cx="88924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Probe:  Correlated photons from cold atoms</a:t>
            </a:r>
          </a:p>
          <a:p>
            <a:endParaRPr lang="en-I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Experiments at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IIT-K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888" y="2204864"/>
            <a:ext cx="1728192" cy="12961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Probe</a:t>
            </a:r>
            <a:endParaRPr lang="en-IN" dirty="0"/>
          </a:p>
        </p:txBody>
      </p:sp>
      <p:sp>
        <p:nvSpPr>
          <p:cNvPr id="7" name="Striped Right Arrow 6"/>
          <p:cNvSpPr/>
          <p:nvPr/>
        </p:nvSpPr>
        <p:spPr>
          <a:xfrm>
            <a:off x="2411760" y="2348880"/>
            <a:ext cx="792088" cy="1008112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3419872" y="2060848"/>
            <a:ext cx="2448272" cy="15121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System</a:t>
            </a:r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56176" y="2132856"/>
            <a:ext cx="2664296" cy="1296144"/>
            <a:chOff x="6156176" y="2132856"/>
            <a:chExt cx="2664296" cy="1296144"/>
          </a:xfrm>
          <a:solidFill>
            <a:schemeClr val="bg1">
              <a:lumMod val="5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7092280" y="2132856"/>
              <a:ext cx="1728192" cy="129614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Measurement</a:t>
              </a:r>
              <a:endParaRPr lang="en-IN" dirty="0"/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6156176" y="2348880"/>
              <a:ext cx="792088" cy="1008112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5517232"/>
            <a:ext cx="890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Confocal microscope (diffraction limited imaging)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6" y="2265040"/>
            <a:ext cx="3707904" cy="2471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5599" y="2421311"/>
            <a:ext cx="367324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Experiments at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IIT-K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888" y="2204864"/>
            <a:ext cx="1728192" cy="12961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Probe</a:t>
            </a:r>
            <a:endParaRPr lang="en-IN" dirty="0"/>
          </a:p>
        </p:txBody>
      </p:sp>
      <p:sp>
        <p:nvSpPr>
          <p:cNvPr id="7" name="Striped Right Arrow 6"/>
          <p:cNvSpPr/>
          <p:nvPr/>
        </p:nvSpPr>
        <p:spPr>
          <a:xfrm>
            <a:off x="2411760" y="2348880"/>
            <a:ext cx="792088" cy="1008112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3419872" y="2060848"/>
            <a:ext cx="2448272" cy="15121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System</a:t>
            </a:r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56176" y="2132856"/>
            <a:ext cx="2664296" cy="1296144"/>
            <a:chOff x="6156176" y="2132856"/>
            <a:chExt cx="2664296" cy="1296144"/>
          </a:xfrm>
          <a:solidFill>
            <a:schemeClr val="bg1">
              <a:lumMod val="5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7092280" y="2132856"/>
              <a:ext cx="1728192" cy="129614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Measurement</a:t>
              </a:r>
              <a:endParaRPr lang="en-IN" dirty="0"/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6156176" y="2348880"/>
              <a:ext cx="792088" cy="1008112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5517232"/>
            <a:ext cx="890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Folds of graphene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with: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Kirill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Bolotin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(Max Planck) Amit Agarwal(IITK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0327" y="1412776"/>
            <a:ext cx="5256820" cy="3887745"/>
            <a:chOff x="1295400" y="1859353"/>
            <a:chExt cx="6808787" cy="480932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0" t="7705" r="17133" b="8569"/>
            <a:stretch/>
          </p:blipFill>
          <p:spPr bwMode="auto">
            <a:xfrm>
              <a:off x="1295400" y="1859353"/>
              <a:ext cx="6655777" cy="4299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1295400" y="5486400"/>
              <a:ext cx="47244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172200" y="4419600"/>
              <a:ext cx="1778977" cy="17086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893973"/>
              <a:ext cx="86518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71566"/>
              <a:ext cx="86518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84" y="4484951"/>
            <a:ext cx="3130582" cy="234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7150" r="13831" b="6352"/>
          <a:stretch/>
        </p:blipFill>
        <p:spPr bwMode="auto">
          <a:xfrm>
            <a:off x="2203523" y="1494530"/>
            <a:ext cx="5621291" cy="338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Quantum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measurements lab @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Kanpur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5940152" cy="3960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301208"/>
            <a:ext cx="5956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Inspire Faculty Fellow: 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Niharika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Singh</a:t>
            </a:r>
          </a:p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Students: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Rajan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Jagannath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Sanjukta</a:t>
            </a:r>
            <a:endPara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 Students: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Saheb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Arunabh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Musha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Kevin,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Chitesh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Harish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Technician: Amar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Nath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Koener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02" y="4963889"/>
            <a:ext cx="2627784" cy="175185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39752" y="1340768"/>
            <a:ext cx="936104" cy="18722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5148064" y="1952666"/>
            <a:ext cx="936104" cy="18722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3614548" y="1196752"/>
            <a:ext cx="936104" cy="18722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7110" y="5814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Thank you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443" y="1916832"/>
            <a:ext cx="7043603" cy="3283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experimental signature of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729670"/>
            <a:ext cx="8229600" cy="112833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complicated systems, it is usually not possible to probe the system from various directions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444" y="1916832"/>
            <a:ext cx="7043603" cy="3283346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238732"/>
            <a:ext cx="1491180" cy="165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0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Stopped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4419600" cy="1295400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b="1" i="1" dirty="0" smtClean="0"/>
              <a:t>classical</a:t>
            </a:r>
            <a:r>
              <a:rPr lang="en-US" sz="2000" dirty="0" smtClean="0"/>
              <a:t> pulse interacting with an atomic </a:t>
            </a:r>
            <a:r>
              <a:rPr lang="en-US" sz="2000" dirty="0" smtClean="0"/>
              <a:t>ensemble</a:t>
            </a:r>
          </a:p>
          <a:p>
            <a:pPr marL="0" indent="0">
              <a:buNone/>
            </a:pPr>
            <a:r>
              <a:rPr lang="en-US" sz="2000" dirty="0" smtClean="0"/>
              <a:t>Light travelling at 17 m/s !</a:t>
            </a:r>
            <a:endParaRPr lang="en-US" sz="2000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2400" y="1905000"/>
            <a:ext cx="3124200" cy="1219200"/>
            <a:chOff x="2133600" y="1981200"/>
            <a:chExt cx="3810000" cy="1524000"/>
          </a:xfrm>
        </p:grpSpPr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267200" y="1981200"/>
              <a:ext cx="1676400" cy="1524000"/>
              <a:chOff x="6553200" y="3962400"/>
              <a:chExt cx="1676400" cy="1524000"/>
            </a:xfrm>
          </p:grpSpPr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7086600" y="4572000"/>
                <a:ext cx="533400" cy="457200"/>
                <a:chOff x="2971800" y="3429000"/>
                <a:chExt cx="533400" cy="4572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276523" y="3428604"/>
                  <a:ext cx="75502" cy="77390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972574" y="3658791"/>
                  <a:ext cx="75504" cy="75406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125517" y="3734197"/>
                  <a:ext cx="75502" cy="77390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429465" y="3658791"/>
                  <a:ext cx="75504" cy="75406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201020" y="3811587"/>
                  <a:ext cx="75504" cy="75406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125517" y="3581400"/>
                  <a:ext cx="75502" cy="77391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276523" y="3658791"/>
                  <a:ext cx="75502" cy="75406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048078" y="3428604"/>
                  <a:ext cx="77439" cy="77390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6553045" y="3962400"/>
                <a:ext cx="1676555" cy="1524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>
              <a:off x="2133600" y="2286000"/>
              <a:ext cx="1435608" cy="990600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92175"/>
            <a:ext cx="32766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8"/>
          <p:cNvSpPr txBox="1">
            <a:spLocks noChangeArrowheads="1"/>
          </p:cNvSpPr>
          <p:nvPr/>
        </p:nvSpPr>
        <p:spPr bwMode="auto">
          <a:xfrm>
            <a:off x="457200" y="6096000"/>
            <a:ext cx="7954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L. V. </a:t>
            </a:r>
            <a:r>
              <a:rPr lang="en-US" dirty="0" err="1">
                <a:latin typeface="Calibri" pitchFamily="34" charset="0"/>
              </a:rPr>
              <a:t>Hau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et al., Nature </a:t>
            </a:r>
            <a:r>
              <a:rPr lang="en-US" b="1" dirty="0">
                <a:latin typeface="Calibri" pitchFamily="34" charset="0"/>
              </a:rPr>
              <a:t>397</a:t>
            </a:r>
            <a:r>
              <a:rPr lang="en-US" dirty="0">
                <a:latin typeface="Calibri" pitchFamily="34" charset="0"/>
              </a:rPr>
              <a:t>, 594, (1999);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. Liu </a:t>
            </a:r>
            <a:r>
              <a:rPr lang="en-US" i="1" dirty="0">
                <a:latin typeface="Calibri" pitchFamily="34" charset="0"/>
              </a:rPr>
              <a:t>et al., Nature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409</a:t>
            </a:r>
            <a:r>
              <a:rPr lang="en-US" dirty="0">
                <a:latin typeface="Calibri" pitchFamily="34" charset="0"/>
              </a:rPr>
              <a:t>, 490, (</a:t>
            </a:r>
            <a:r>
              <a:rPr lang="en-US" dirty="0" smtClean="0">
                <a:latin typeface="Calibri" pitchFamily="34" charset="0"/>
              </a:rPr>
              <a:t>2001) D</a:t>
            </a:r>
            <a:r>
              <a:rPr lang="en-US" dirty="0">
                <a:latin typeface="Calibri" pitchFamily="34" charset="0"/>
              </a:rPr>
              <a:t>. Philips et al., </a:t>
            </a:r>
            <a:r>
              <a:rPr lang="en-US" i="1" dirty="0">
                <a:latin typeface="Calibri" pitchFamily="34" charset="0"/>
              </a:rPr>
              <a:t>Phys. Rev. Lett. </a:t>
            </a:r>
            <a:r>
              <a:rPr lang="en-US" b="1" dirty="0">
                <a:latin typeface="Calibri" pitchFamily="34" charset="0"/>
              </a:rPr>
              <a:t>86</a:t>
            </a:r>
            <a:r>
              <a:rPr lang="en-US" dirty="0">
                <a:latin typeface="Calibri" pitchFamily="34" charset="0"/>
              </a:rPr>
              <a:t>, 783, (2001)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Heralded single photon generation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85738" y="2590800"/>
            <a:ext cx="2065337" cy="750888"/>
            <a:chOff x="185837" y="2590800"/>
            <a:chExt cx="2065337" cy="750513"/>
          </a:xfrm>
        </p:grpSpPr>
        <p:sp>
          <p:nvSpPr>
            <p:cNvPr id="21533" name="TextBox 19"/>
            <p:cNvSpPr txBox="1">
              <a:spLocks noChangeArrowheads="1"/>
            </p:cNvSpPr>
            <p:nvPr/>
          </p:nvSpPr>
          <p:spPr bwMode="auto">
            <a:xfrm>
              <a:off x="643037" y="2971800"/>
              <a:ext cx="614212" cy="36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Calibri" pitchFamily="34" charset="0"/>
                </a:rPr>
                <a:t>time</a:t>
              </a:r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185837" y="2590800"/>
              <a:ext cx="2065337" cy="315987"/>
              <a:chOff x="4106863" y="5649912"/>
              <a:chExt cx="4267200" cy="533475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6924330" y="5649912"/>
                <a:ext cx="45919" cy="5330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4106863" y="6182996"/>
                <a:ext cx="426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 bwMode="auto">
              <a:xfrm>
                <a:off x="6576656" y="5649912"/>
                <a:ext cx="45919" cy="5330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005566" y="5649912"/>
                <a:ext cx="42638" cy="5330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4198701" y="5649912"/>
                <a:ext cx="42638" cy="5330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cxnSp>
        <p:nvCxnSpPr>
          <p:cNvPr id="8" name="Straight Connector 7"/>
          <p:cNvCxnSpPr/>
          <p:nvPr/>
        </p:nvCxnSpPr>
        <p:spPr>
          <a:xfrm>
            <a:off x="5260975" y="3505200"/>
            <a:ext cx="944563" cy="1588"/>
          </a:xfrm>
          <a:prstGeom prst="line">
            <a:avLst/>
          </a:prstGeom>
          <a:ln w="698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9588" y="3505200"/>
            <a:ext cx="946150" cy="0"/>
          </a:xfrm>
          <a:prstGeom prst="line">
            <a:avLst/>
          </a:prstGeom>
          <a:ln w="698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95738" y="1295400"/>
            <a:ext cx="944562" cy="36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65100" dist="50800" sx="130000" sy="13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005138" y="3302000"/>
            <a:ext cx="993775" cy="112713"/>
            <a:chOff x="5105400" y="4368800"/>
            <a:chExt cx="993775" cy="112713"/>
          </a:xfrm>
        </p:grpSpPr>
        <p:sp>
          <p:nvSpPr>
            <p:cNvPr id="5" name="Oval 4"/>
            <p:cNvSpPr/>
            <p:nvPr/>
          </p:nvSpPr>
          <p:spPr>
            <a:xfrm>
              <a:off x="5105400" y="436880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553075" y="4370388"/>
              <a:ext cx="128587" cy="111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305425" y="436880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70562" y="4368800"/>
              <a:ext cx="128588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970587" y="4368800"/>
              <a:ext cx="128588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5400000" flipH="1" flipV="1">
            <a:off x="3081338" y="1981200"/>
            <a:ext cx="1600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95938" y="3319463"/>
            <a:ext cx="128587" cy="10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288" y="3687763"/>
            <a:ext cx="3746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738" y="3657600"/>
            <a:ext cx="4175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143000"/>
            <a:ext cx="350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 rot="16200000" flipH="1">
            <a:off x="4529138" y="2057400"/>
            <a:ext cx="14478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6129338" y="2173288"/>
            <a:ext cx="2857500" cy="685800"/>
            <a:chOff x="6129437" y="2173069"/>
            <a:chExt cx="2857293" cy="686008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129437" y="2477961"/>
              <a:ext cx="91433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7196237" y="2173069"/>
              <a:ext cx="1790493" cy="686008"/>
              <a:chOff x="7310255" y="3124200"/>
              <a:chExt cx="1790493" cy="686008"/>
            </a:xfrm>
          </p:grpSpPr>
          <p:sp>
            <p:nvSpPr>
              <p:cNvPr id="11286" name="TextBox 46"/>
              <p:cNvSpPr txBox="1">
                <a:spLocks noChangeArrowheads="1"/>
              </p:cNvSpPr>
              <p:nvPr/>
            </p:nvSpPr>
            <p:spPr bwMode="auto">
              <a:xfrm>
                <a:off x="7310178" y="3200423"/>
                <a:ext cx="1790570" cy="58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Single Photon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Detector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314940" y="3124200"/>
                <a:ext cx="1676278" cy="6860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279" name="TextBox 67"/>
          <p:cNvSpPr txBox="1">
            <a:spLocks noChangeArrowheads="1"/>
          </p:cNvSpPr>
          <p:nvPr/>
        </p:nvSpPr>
        <p:spPr bwMode="auto">
          <a:xfrm>
            <a:off x="609600" y="4695825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State preparation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write process is inherently random, but is conditioned on the detection of a single scattering  event. </a:t>
            </a:r>
          </a:p>
        </p:txBody>
      </p: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1979613" y="2668588"/>
            <a:ext cx="6099175" cy="1447800"/>
            <a:chOff x="1980406" y="2667794"/>
            <a:chExt cx="6097588" cy="1448594"/>
          </a:xfrm>
        </p:grpSpPr>
        <p:cxnSp>
          <p:nvCxnSpPr>
            <p:cNvPr id="41" name="Straight Connector 40"/>
            <p:cNvCxnSpPr/>
            <p:nvPr/>
          </p:nvCxnSpPr>
          <p:spPr>
            <a:xfrm rot="5400000">
              <a:off x="7506181" y="3542986"/>
              <a:ext cx="1142038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1981993" y="4114799"/>
              <a:ext cx="6094414" cy="15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1256903" y="3391297"/>
              <a:ext cx="1448594" cy="15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1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Heralded single photon generation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Box 65"/>
          <p:cNvSpPr txBox="1">
            <a:spLocks noChangeArrowheads="1"/>
          </p:cNvSpPr>
          <p:nvPr/>
        </p:nvSpPr>
        <p:spPr bwMode="auto">
          <a:xfrm>
            <a:off x="1066800" y="4653136"/>
            <a:ext cx="746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Conditioned on detecting a write photon, an on-resonant , classical beam reads out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Highly directional, collective emission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227638" y="3732312"/>
            <a:ext cx="944562" cy="1588"/>
          </a:xfrm>
          <a:prstGeom prst="line">
            <a:avLst/>
          </a:prstGeom>
          <a:ln w="698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"/>
          <p:cNvCxnSpPr/>
          <p:nvPr/>
        </p:nvCxnSpPr>
        <p:spPr>
          <a:xfrm>
            <a:off x="3016250" y="3732312"/>
            <a:ext cx="946150" cy="0"/>
          </a:xfrm>
          <a:prstGeom prst="line">
            <a:avLst/>
          </a:prstGeom>
          <a:ln w="698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962400" y="1522512"/>
            <a:ext cx="944563" cy="36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65100" dist="50800" sx="130000" sy="13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71800" y="3529112"/>
            <a:ext cx="993775" cy="112713"/>
            <a:chOff x="5105400" y="4368800"/>
            <a:chExt cx="993775" cy="112713"/>
          </a:xfrm>
        </p:grpSpPr>
        <p:sp>
          <p:nvSpPr>
            <p:cNvPr id="77" name="Oval 76"/>
            <p:cNvSpPr/>
            <p:nvPr/>
          </p:nvSpPr>
          <p:spPr>
            <a:xfrm>
              <a:off x="5105400" y="4368800"/>
              <a:ext cx="128588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8" name="Oval 6"/>
            <p:cNvSpPr/>
            <p:nvPr/>
          </p:nvSpPr>
          <p:spPr>
            <a:xfrm>
              <a:off x="5553075" y="4370388"/>
              <a:ext cx="128588" cy="111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305425" y="4368800"/>
              <a:ext cx="128588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770563" y="436880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970588" y="4368800"/>
              <a:ext cx="128587" cy="109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rot="16200000" flipV="1">
            <a:off x="4343400" y="2208312"/>
            <a:ext cx="1676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562600" y="3546575"/>
            <a:ext cx="128588" cy="10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950" y="3914875"/>
            <a:ext cx="3746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4712"/>
            <a:ext cx="4175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836712"/>
            <a:ext cx="350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Straight Arrow Connector 75"/>
          <p:cNvCxnSpPr/>
          <p:nvPr/>
        </p:nvCxnSpPr>
        <p:spPr>
          <a:xfrm rot="5400000">
            <a:off x="3009900" y="2246412"/>
            <a:ext cx="15240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511753" y="1328599"/>
            <a:ext cx="738187" cy="3122613"/>
            <a:chOff x="457200" y="3125788"/>
            <a:chExt cx="738664" cy="3122612"/>
          </a:xfrm>
        </p:grpSpPr>
        <p:pic>
          <p:nvPicPr>
            <p:cNvPr id="235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3298984"/>
              <a:ext cx="738664" cy="2949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647152" y="3315493"/>
              <a:ext cx="381000" cy="1589"/>
            </a:xfrm>
            <a:prstGeom prst="straightConnector1">
              <a:avLst/>
            </a:prstGeom>
            <a:ln w="3492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86287" y="5858300"/>
            <a:ext cx="629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/>
              <a:t>Duan</a:t>
            </a:r>
            <a:r>
              <a:rPr lang="en-IN" dirty="0"/>
              <a:t> L M, </a:t>
            </a:r>
            <a:r>
              <a:rPr lang="en-IN" dirty="0" err="1"/>
              <a:t>Lukin</a:t>
            </a:r>
            <a:r>
              <a:rPr lang="en-IN" dirty="0"/>
              <a:t> M D, </a:t>
            </a:r>
            <a:r>
              <a:rPr lang="en-IN" dirty="0" err="1"/>
              <a:t>Cirac</a:t>
            </a:r>
            <a:r>
              <a:rPr lang="en-IN" dirty="0"/>
              <a:t> J I and </a:t>
            </a:r>
            <a:r>
              <a:rPr lang="en-IN" dirty="0" err="1"/>
              <a:t>Zoller</a:t>
            </a:r>
            <a:r>
              <a:rPr lang="en-IN" dirty="0"/>
              <a:t> P </a:t>
            </a:r>
            <a:r>
              <a:rPr lang="en-IN" dirty="0" smtClean="0"/>
              <a:t>, Nature </a:t>
            </a:r>
            <a:r>
              <a:rPr lang="en-IN" b="1" dirty="0"/>
              <a:t>414</a:t>
            </a:r>
            <a:r>
              <a:rPr lang="en-IN" dirty="0"/>
              <a:t> </a:t>
            </a:r>
            <a:r>
              <a:rPr lang="en-IN" dirty="0" smtClean="0"/>
              <a:t>413, 2001</a:t>
            </a:r>
          </a:p>
          <a:p>
            <a:r>
              <a:rPr lang="pt-BR" dirty="0"/>
              <a:t>McKeever </a:t>
            </a:r>
            <a:r>
              <a:rPr lang="pt-BR" dirty="0" smtClean="0"/>
              <a:t>J et. </a:t>
            </a:r>
            <a:r>
              <a:rPr lang="pt-BR" dirty="0"/>
              <a:t>a</a:t>
            </a:r>
            <a:r>
              <a:rPr lang="pt-BR" dirty="0" smtClean="0"/>
              <a:t>l., </a:t>
            </a:r>
            <a:r>
              <a:rPr lang="en-IN" dirty="0" smtClean="0"/>
              <a:t>Science </a:t>
            </a:r>
            <a:r>
              <a:rPr lang="en-IN" dirty="0"/>
              <a:t>303 </a:t>
            </a:r>
            <a:r>
              <a:rPr lang="en-IN" dirty="0" smtClean="0"/>
              <a:t>1992, (</a:t>
            </a:r>
            <a:r>
              <a:rPr lang="pt-BR" dirty="0"/>
              <a:t>2004 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85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1375</Words>
  <Application>Microsoft Office PowerPoint</Application>
  <PresentationFormat>On-screen Show (4:3)</PresentationFormat>
  <Paragraphs>305</Paragraphs>
  <Slides>53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Interplay of classical and quantum dynamics in  hot atoms</vt:lpstr>
      <vt:lpstr>Qubits: Superposed atomic states as a resource</vt:lpstr>
      <vt:lpstr>How such states are created in practice?</vt:lpstr>
      <vt:lpstr>Experimental signature of superposition: Electromagnetically Induced Transparency (EIT)</vt:lpstr>
      <vt:lpstr>Electromagnetically Induced Transparency (EIT)</vt:lpstr>
      <vt:lpstr>Standard experimental signature of superpostion</vt:lpstr>
      <vt:lpstr>Slow and Stopped Light</vt:lpstr>
      <vt:lpstr>Heralded single photon generation</vt:lpstr>
      <vt:lpstr>Heralded single photon generation</vt:lpstr>
      <vt:lpstr>Mapping photons to atoms, entanglement, teleportation etc.</vt:lpstr>
      <vt:lpstr>Superposition as a resource: Towards a quantum network</vt:lpstr>
      <vt:lpstr>Towards a quantum network</vt:lpstr>
      <vt:lpstr>Experimental signature of EIT in more complex systems</vt:lpstr>
      <vt:lpstr>Two examples: EIT in more complex systems</vt:lpstr>
      <vt:lpstr>How much quantum superposition do one really have?</vt:lpstr>
      <vt:lpstr>How much quantum superposition do one really have? Case study with hot atoms</vt:lpstr>
      <vt:lpstr>Outline</vt:lpstr>
      <vt:lpstr>Experimental Method</vt:lpstr>
      <vt:lpstr>Stroboscopic Probing</vt:lpstr>
      <vt:lpstr>Experimental Method</vt:lpstr>
      <vt:lpstr>Experiments</vt:lpstr>
      <vt:lpstr>Case A: Closed system</vt:lpstr>
      <vt:lpstr>Closed system: What do we expect ?</vt:lpstr>
      <vt:lpstr>Observation: Closed system</vt:lpstr>
      <vt:lpstr>Closed system: Simulations</vt:lpstr>
      <vt:lpstr>Closed system: Simulations</vt:lpstr>
      <vt:lpstr>Closed system: Numerical experiments</vt:lpstr>
      <vt:lpstr>PowerPoint Presentation</vt:lpstr>
      <vt:lpstr>Region I:  Lasing Without Inversion!</vt:lpstr>
      <vt:lpstr>Observation of Lasing Without Inversion:  an artifact of thermal ensemble</vt:lpstr>
      <vt:lpstr>Region I: What sets the rise-time?</vt:lpstr>
      <vt:lpstr>Region I: Observation of Rabi flop!</vt:lpstr>
      <vt:lpstr>Region II: How does the system approach steady state?</vt:lpstr>
      <vt:lpstr>Region II: How does it approach steady state?</vt:lpstr>
      <vt:lpstr>Region II: Optical pumping to Steady state EIT</vt:lpstr>
      <vt:lpstr>Region II: Steady state EIT</vt:lpstr>
      <vt:lpstr>Region III: Fall at turn-off</vt:lpstr>
      <vt:lpstr>Case B: Open System dynamics</vt:lpstr>
      <vt:lpstr>Open System dynamics</vt:lpstr>
      <vt:lpstr>Open System dynamics</vt:lpstr>
      <vt:lpstr>Case C: Incoherent  pumping</vt:lpstr>
      <vt:lpstr>Case C: Incoherent pumping</vt:lpstr>
      <vt:lpstr>Case C: Incoherent pumping</vt:lpstr>
      <vt:lpstr>Case C:Incoherent dynamics (induced absorption)</vt:lpstr>
      <vt:lpstr>Adiabacity: Probe pulse width and control ramp time</vt:lpstr>
      <vt:lpstr>Summary</vt:lpstr>
      <vt:lpstr>Summary</vt:lpstr>
      <vt:lpstr>PowerPoint Presentation</vt:lpstr>
      <vt:lpstr>Experiments at IIT-K</vt:lpstr>
      <vt:lpstr>Experiments at IIT-K</vt:lpstr>
      <vt:lpstr>Experiments at IIT-K</vt:lpstr>
      <vt:lpstr>Experiments at IIT-K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 of classical and quantum dynamics in  hot atoms</dc:title>
  <dc:creator>admin</dc:creator>
  <cp:lastModifiedBy>admin</cp:lastModifiedBy>
  <cp:revision>29</cp:revision>
  <dcterms:created xsi:type="dcterms:W3CDTF">2015-12-10T15:41:17Z</dcterms:created>
  <dcterms:modified xsi:type="dcterms:W3CDTF">2015-12-11T10:09:03Z</dcterms:modified>
</cp:coreProperties>
</file>