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4"/>
  </p:notesMasterIdLst>
  <p:sldIdLst>
    <p:sldId id="312" r:id="rId3"/>
    <p:sldId id="302" r:id="rId4"/>
    <p:sldId id="271" r:id="rId5"/>
    <p:sldId id="303" r:id="rId6"/>
    <p:sldId id="268" r:id="rId7"/>
    <p:sldId id="278" r:id="rId8"/>
    <p:sldId id="279" r:id="rId9"/>
    <p:sldId id="280" r:id="rId10"/>
    <p:sldId id="281" r:id="rId11"/>
    <p:sldId id="291" r:id="rId12"/>
    <p:sldId id="282" r:id="rId13"/>
    <p:sldId id="283" r:id="rId14"/>
    <p:sldId id="265" r:id="rId15"/>
    <p:sldId id="284" r:id="rId16"/>
    <p:sldId id="313" r:id="rId17"/>
    <p:sldId id="292" r:id="rId18"/>
    <p:sldId id="285" r:id="rId19"/>
    <p:sldId id="287" r:id="rId20"/>
    <p:sldId id="288" r:id="rId21"/>
    <p:sldId id="289" r:id="rId22"/>
    <p:sldId id="290" r:id="rId23"/>
    <p:sldId id="293" r:id="rId24"/>
    <p:sldId id="294" r:id="rId25"/>
    <p:sldId id="305" r:id="rId26"/>
    <p:sldId id="310" r:id="rId27"/>
    <p:sldId id="311" r:id="rId28"/>
    <p:sldId id="307" r:id="rId29"/>
    <p:sldId id="308" r:id="rId30"/>
    <p:sldId id="309" r:id="rId31"/>
    <p:sldId id="296" r:id="rId32"/>
    <p:sldId id="297" r:id="rId33"/>
    <p:sldId id="298" r:id="rId34"/>
    <p:sldId id="299" r:id="rId35"/>
    <p:sldId id="300" r:id="rId36"/>
    <p:sldId id="301" r:id="rId37"/>
    <p:sldId id="272" r:id="rId38"/>
    <p:sldId id="257" r:id="rId39"/>
    <p:sldId id="267" r:id="rId40"/>
    <p:sldId id="269" r:id="rId41"/>
    <p:sldId id="258" r:id="rId42"/>
    <p:sldId id="273" r:id="rId43"/>
    <p:sldId id="276" r:id="rId44"/>
    <p:sldId id="277" r:id="rId45"/>
    <p:sldId id="270" r:id="rId46"/>
    <p:sldId id="260" r:id="rId47"/>
    <p:sldId id="259" r:id="rId48"/>
    <p:sldId id="263" r:id="rId49"/>
    <p:sldId id="261" r:id="rId50"/>
    <p:sldId id="262" r:id="rId51"/>
    <p:sldId id="264" r:id="rId52"/>
    <p:sldId id="30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072" autoAdjust="0"/>
  </p:normalViewPr>
  <p:slideViewPr>
    <p:cSldViewPr snapToGrid="0">
      <p:cViewPr>
        <p:scale>
          <a:sx n="125" d="100"/>
          <a:sy n="125" d="100"/>
        </p:scale>
        <p:origin x="-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wmf"/><Relationship Id="rId4"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ED7D7-3B03-4719-8052-18C9F595C17B}" type="datetimeFigureOut">
              <a:rPr lang="en-IN" smtClean="0"/>
              <a:t>11-12-2015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38116-4219-4A88-B343-257ABA94C81F}" type="slidenum">
              <a:rPr lang="en-IN" smtClean="0"/>
              <a:t>‹#›</a:t>
            </a:fld>
            <a:endParaRPr lang="en-IN"/>
          </a:p>
        </p:txBody>
      </p:sp>
    </p:spTree>
    <p:extLst>
      <p:ext uri="{BB962C8B-B14F-4D97-AF65-F5344CB8AC3E}">
        <p14:creationId xmlns:p14="http://schemas.microsoft.com/office/powerpoint/2010/main" val="38444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0"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Spontaneous parametric down-conversion (SPDC) is a second order non-linear optical process in which one pump photon is destroyed and two photons with lower energies are created. It is governed by conservation laws of energy and momentum. The conservation of momentum is apparently called as phase-matching condition. The process is spontaneous because the daughter photons are generated from quantum vacuum fluctuations. It is parametric due to a definite phase relationship between input and output fields. The term down-conversion refers to the fact that the energies of generated signal and idler photons are lower than that of the pump photon.</a:t>
            </a:r>
          </a:p>
          <a:p>
            <a:endParaRPr lang="en-IN" sz="1200" b="0"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•“Spontaneous”: no final states in initial configuration ( ~ 1 in 10^9 photons down-converted) </a:t>
            </a:r>
          </a:p>
          <a:p>
            <a:endParaRPr lang="en-IN" sz="1200" b="0"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•“Parametric”: crystal does not add/subtract energy/momentum from process (elastic scattering)</a:t>
            </a:r>
          </a:p>
          <a:p>
            <a:endParaRPr lang="en-IN" sz="1200" b="0"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•“Down-Conversion”: frequency of pump photon lowered </a:t>
            </a:r>
          </a:p>
          <a:p>
            <a:r>
              <a:rPr lang="en-IN" sz="1200" b="0" i="0" u="none" strike="noStrike" kern="1200" baseline="0" dirty="0" smtClean="0">
                <a:solidFill>
                  <a:schemeClr val="tx1"/>
                </a:solidFill>
                <a:latin typeface="+mn-lt"/>
                <a:ea typeface="+mn-ea"/>
                <a:cs typeface="+mn-cs"/>
              </a:rPr>
              <a:t> </a:t>
            </a:r>
          </a:p>
          <a:p>
            <a:endParaRPr lang="en-IN" dirty="0"/>
          </a:p>
        </p:txBody>
      </p:sp>
      <p:sp>
        <p:nvSpPr>
          <p:cNvPr id="4" name="Slide Number Placeholder 3"/>
          <p:cNvSpPr>
            <a:spLocks noGrp="1"/>
          </p:cNvSpPr>
          <p:nvPr>
            <p:ph type="sldNum" sz="quarter" idx="10"/>
          </p:nvPr>
        </p:nvSpPr>
        <p:spPr/>
        <p:txBody>
          <a:bodyPr/>
          <a:lstStyle/>
          <a:p>
            <a:fld id="{B0CE3306-0835-4075-AEC5-CC8EE5AA181C}" type="slidenum">
              <a:rPr lang="en-IN" smtClean="0"/>
              <a:t>5</a:t>
            </a:fld>
            <a:endParaRPr lang="en-IN"/>
          </a:p>
        </p:txBody>
      </p:sp>
    </p:spTree>
    <p:extLst>
      <p:ext uri="{BB962C8B-B14F-4D97-AF65-F5344CB8AC3E}">
        <p14:creationId xmlns:p14="http://schemas.microsoft.com/office/powerpoint/2010/main" val="2770649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 </a:t>
            </a:r>
            <a:r>
              <a:rPr lang="en-IN" dirty="0" err="1" smtClean="0"/>
              <a:t>biphoton</a:t>
            </a:r>
            <a:r>
              <a:rPr lang="en-IN" dirty="0" smtClean="0"/>
              <a:t> mode function includes every details about the process such as the pump distribution, crystal parameters,</a:t>
            </a:r>
            <a:r>
              <a:rPr lang="en-IN" baseline="0" dirty="0" smtClean="0"/>
              <a:t> phase-matching conditions etc. This mode function is very useful in the photon correlation studies with effect of pump profile, crystal thickness.</a:t>
            </a:r>
            <a:endParaRPr lang="en-IN" dirty="0"/>
          </a:p>
        </p:txBody>
      </p:sp>
      <p:sp>
        <p:nvSpPr>
          <p:cNvPr id="4" name="Slide Number Placeholder 3"/>
          <p:cNvSpPr>
            <a:spLocks noGrp="1"/>
          </p:cNvSpPr>
          <p:nvPr>
            <p:ph type="sldNum" sz="quarter" idx="10"/>
          </p:nvPr>
        </p:nvSpPr>
        <p:spPr/>
        <p:txBody>
          <a:bodyPr/>
          <a:lstStyle/>
          <a:p>
            <a:fld id="{5E838116-4219-4A88-B343-257ABA94C81F}" type="slidenum">
              <a:rPr lang="en-IN" smtClean="0"/>
              <a:t>40</a:t>
            </a:fld>
            <a:endParaRPr lang="en-IN"/>
          </a:p>
        </p:txBody>
      </p:sp>
    </p:spTree>
    <p:extLst>
      <p:ext uri="{BB962C8B-B14F-4D97-AF65-F5344CB8AC3E}">
        <p14:creationId xmlns:p14="http://schemas.microsoft.com/office/powerpoint/2010/main" val="1045026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Mode coupling techniques</a:t>
            </a:r>
          </a:p>
          <a:p>
            <a:endParaRPr lang="en-IN" dirty="0" smtClean="0"/>
          </a:p>
          <a:p>
            <a:r>
              <a:rPr lang="en-IN" dirty="0" smtClean="0"/>
              <a:t>For maximum</a:t>
            </a:r>
            <a:r>
              <a:rPr lang="en-IN" baseline="0" dirty="0" smtClean="0"/>
              <a:t> single photon output through a </a:t>
            </a:r>
            <a:r>
              <a:rPr lang="en-IN" baseline="0" dirty="0" err="1" smtClean="0"/>
              <a:t>fiber</a:t>
            </a:r>
            <a:r>
              <a:rPr lang="en-IN" baseline="0" dirty="0" smtClean="0"/>
              <a:t> in heralded single photon source, we match the input and output modes of the photons. For maximizing </a:t>
            </a:r>
            <a:r>
              <a:rPr lang="en-IN" baseline="0" dirty="0" err="1" smtClean="0"/>
              <a:t>biphoton</a:t>
            </a:r>
            <a:r>
              <a:rPr lang="en-IN" baseline="0" dirty="0" smtClean="0"/>
              <a:t> output, we match the individual (signal and idler) modes with the </a:t>
            </a:r>
            <a:r>
              <a:rPr lang="en-IN" baseline="0" dirty="0" err="1" smtClean="0"/>
              <a:t>biphoton</a:t>
            </a:r>
            <a:r>
              <a:rPr lang="en-IN" baseline="0" dirty="0" smtClean="0"/>
              <a:t> mode obtained by correlation measurements. The method to obtain </a:t>
            </a:r>
            <a:r>
              <a:rPr lang="en-IN" baseline="0" dirty="0" err="1" smtClean="0"/>
              <a:t>biphoton</a:t>
            </a:r>
            <a:r>
              <a:rPr lang="en-IN" baseline="0" dirty="0" smtClean="0"/>
              <a:t> mode is by measuring conditional angular spectrum of down converted photons.</a:t>
            </a:r>
          </a:p>
        </p:txBody>
      </p:sp>
      <p:sp>
        <p:nvSpPr>
          <p:cNvPr id="4" name="Slide Number Placeholder 3"/>
          <p:cNvSpPr>
            <a:spLocks noGrp="1"/>
          </p:cNvSpPr>
          <p:nvPr>
            <p:ph type="sldNum" sz="quarter" idx="10"/>
          </p:nvPr>
        </p:nvSpPr>
        <p:spPr/>
        <p:txBody>
          <a:bodyPr/>
          <a:lstStyle/>
          <a:p>
            <a:fld id="{5E838116-4219-4A88-B343-257ABA94C81F}" type="slidenum">
              <a:rPr lang="en-IN" smtClean="0"/>
              <a:t>41</a:t>
            </a:fld>
            <a:endParaRPr lang="en-IN"/>
          </a:p>
        </p:txBody>
      </p:sp>
    </p:spTree>
    <p:extLst>
      <p:ext uri="{BB962C8B-B14F-4D97-AF65-F5344CB8AC3E}">
        <p14:creationId xmlns:p14="http://schemas.microsoft.com/office/powerpoint/2010/main" val="1750492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t>
            </a:r>
            <a:r>
              <a:rPr lang="en-US" dirty="0" err="1" smtClean="0"/>
              <a:t>biphoton</a:t>
            </a:r>
            <a:r>
              <a:rPr lang="en-US" dirty="0" smtClean="0"/>
              <a:t> modes,</a:t>
            </a:r>
            <a:r>
              <a:rPr lang="en-US" baseline="0" dirty="0" smtClean="0"/>
              <a:t> we project one of the individual modes to Gaussian and obtain the spatial distribution of signal mode with the condition being “IDLER IN GAUSSIAN”. What we plot is basically a conditioned profile. Experimentally, this can be obtained by measuring the coincidence profile through scanning of signal detector along x and y directions with the idler photon coupled to a single mode fiber attached to the idler detector. If we keep a lens at a distance equal to its focal length from both the crystal and the detector, then the coincidence profile we measure is a profile in transverse momentum space (</a:t>
            </a:r>
            <a:r>
              <a:rPr lang="en-US" baseline="0" dirty="0" err="1" smtClean="0"/>
              <a:t>ks,ki</a:t>
            </a:r>
            <a:r>
              <a:rPr lang="en-US" baseline="0" dirty="0" smtClean="0"/>
              <a:t>), which is also known as ‘Conditional Angular Spectrum’.</a:t>
            </a:r>
            <a:endParaRPr lang="en-US" dirty="0"/>
          </a:p>
        </p:txBody>
      </p:sp>
      <p:sp>
        <p:nvSpPr>
          <p:cNvPr id="4" name="Slide Number Placeholder 3"/>
          <p:cNvSpPr>
            <a:spLocks noGrp="1"/>
          </p:cNvSpPr>
          <p:nvPr>
            <p:ph type="sldNum" sz="quarter" idx="10"/>
          </p:nvPr>
        </p:nvSpPr>
        <p:spPr/>
        <p:txBody>
          <a:bodyPr/>
          <a:lstStyle/>
          <a:p>
            <a:fld id="{5E838116-4219-4A88-B343-257ABA94C81F}" type="slidenum">
              <a:rPr lang="en-IN" smtClean="0"/>
              <a:t>42</a:t>
            </a:fld>
            <a:endParaRPr lang="en-IN"/>
          </a:p>
        </p:txBody>
      </p:sp>
    </p:spTree>
    <p:extLst>
      <p:ext uri="{BB962C8B-B14F-4D97-AF65-F5344CB8AC3E}">
        <p14:creationId xmlns:p14="http://schemas.microsoft.com/office/powerpoint/2010/main" val="1994095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conditioned profile of a </a:t>
            </a:r>
            <a:r>
              <a:rPr lang="en-US" dirty="0" err="1" smtClean="0"/>
              <a:t>biphoton</a:t>
            </a:r>
            <a:r>
              <a:rPr lang="en-US" dirty="0" smtClean="0"/>
              <a:t> mode is in general elliptic Gaussian in nature.</a:t>
            </a:r>
            <a:r>
              <a:rPr lang="en-US" baseline="0" dirty="0" smtClean="0"/>
              <a:t> Pump distribution, crystal thickness, phase matching </a:t>
            </a:r>
            <a:r>
              <a:rPr lang="en-US" baseline="0" dirty="0" err="1" smtClean="0"/>
              <a:t>etc</a:t>
            </a:r>
            <a:r>
              <a:rPr lang="en-US" baseline="0" dirty="0" smtClean="0"/>
              <a:t> affects the </a:t>
            </a:r>
            <a:r>
              <a:rPr lang="en-US" baseline="0" dirty="0" err="1" smtClean="0"/>
              <a:t>ellipticity</a:t>
            </a:r>
            <a:r>
              <a:rPr lang="en-US" baseline="0" dirty="0" smtClean="0"/>
              <a:t> of the profile.</a:t>
            </a:r>
            <a:endParaRPr lang="en-US" dirty="0"/>
          </a:p>
        </p:txBody>
      </p:sp>
      <p:sp>
        <p:nvSpPr>
          <p:cNvPr id="4" name="Slide Number Placeholder 3"/>
          <p:cNvSpPr>
            <a:spLocks noGrp="1"/>
          </p:cNvSpPr>
          <p:nvPr>
            <p:ph type="sldNum" sz="quarter" idx="10"/>
          </p:nvPr>
        </p:nvSpPr>
        <p:spPr/>
        <p:txBody>
          <a:bodyPr/>
          <a:lstStyle/>
          <a:p>
            <a:fld id="{5E838116-4219-4A88-B343-257ABA94C81F}" type="slidenum">
              <a:rPr lang="en-IN" smtClean="0"/>
              <a:t>43</a:t>
            </a:fld>
            <a:endParaRPr lang="en-IN"/>
          </a:p>
        </p:txBody>
      </p:sp>
    </p:spTree>
    <p:extLst>
      <p:ext uri="{BB962C8B-B14F-4D97-AF65-F5344CB8AC3E}">
        <p14:creationId xmlns:p14="http://schemas.microsoft.com/office/powerpoint/2010/main" val="663393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keeping a lens of focal length f in the middle of the</a:t>
            </a:r>
            <a:r>
              <a:rPr lang="en-US" baseline="0" dirty="0" smtClean="0"/>
              <a:t> crystal and EMCCD camera that are separated at a distance 2f, we are Fourier transforming the spatial distribution of down converted photons from coordinate space(x, y) to momentum space(</a:t>
            </a:r>
            <a:r>
              <a:rPr lang="en-US" baseline="0" dirty="0" err="1" smtClean="0"/>
              <a:t>k_x</a:t>
            </a:r>
            <a:r>
              <a:rPr lang="en-US" baseline="0" dirty="0" smtClean="0"/>
              <a:t>, </a:t>
            </a:r>
            <a:r>
              <a:rPr lang="en-US" baseline="0" dirty="0" err="1" smtClean="0"/>
              <a:t>k_y</a:t>
            </a:r>
            <a:r>
              <a:rPr lang="en-US" baseline="0" dirty="0" smtClean="0"/>
              <a:t>). From the EMCCD images, it is clear that the asymmetry of SPDC cone increases as the pump focusing increases.</a:t>
            </a:r>
            <a:endParaRPr lang="en-US" dirty="0"/>
          </a:p>
        </p:txBody>
      </p:sp>
      <p:sp>
        <p:nvSpPr>
          <p:cNvPr id="4" name="Slide Number Placeholder 3"/>
          <p:cNvSpPr>
            <a:spLocks noGrp="1"/>
          </p:cNvSpPr>
          <p:nvPr>
            <p:ph type="sldNum" sz="quarter" idx="10"/>
          </p:nvPr>
        </p:nvSpPr>
        <p:spPr/>
        <p:txBody>
          <a:bodyPr/>
          <a:lstStyle/>
          <a:p>
            <a:fld id="{5E838116-4219-4A88-B343-257ABA94C81F}" type="slidenum">
              <a:rPr lang="en-IN" smtClean="0"/>
              <a:t>44</a:t>
            </a:fld>
            <a:endParaRPr lang="en-IN"/>
          </a:p>
        </p:txBody>
      </p:sp>
    </p:spTree>
    <p:extLst>
      <p:ext uri="{BB962C8B-B14F-4D97-AF65-F5344CB8AC3E}">
        <p14:creationId xmlns:p14="http://schemas.microsoft.com/office/powerpoint/2010/main" val="149926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Physically </a:t>
            </a:r>
            <a:r>
              <a:rPr lang="en-IN" dirty="0" err="1" smtClean="0"/>
              <a:t>C_si</a:t>
            </a:r>
            <a:r>
              <a:rPr lang="en-IN" dirty="0" smtClean="0"/>
              <a:t> means the overlap</a:t>
            </a:r>
            <a:r>
              <a:rPr lang="en-IN" baseline="0" dirty="0" smtClean="0"/>
              <a:t> of </a:t>
            </a:r>
            <a:r>
              <a:rPr lang="en-IN" baseline="0" dirty="0" err="1" smtClean="0"/>
              <a:t>biphoton</a:t>
            </a:r>
            <a:r>
              <a:rPr lang="en-IN" baseline="0" dirty="0" smtClean="0"/>
              <a:t> mode on both signal and idler modes. C_s means the overlap of </a:t>
            </a:r>
            <a:r>
              <a:rPr lang="en-IN" baseline="0" dirty="0" err="1" smtClean="0"/>
              <a:t>biphoton</a:t>
            </a:r>
            <a:r>
              <a:rPr lang="en-IN" baseline="0" dirty="0" smtClean="0"/>
              <a:t> mode on signal mode and </a:t>
            </a:r>
            <a:r>
              <a:rPr lang="en-IN" baseline="0" dirty="0" err="1" smtClean="0"/>
              <a:t>C_i</a:t>
            </a:r>
            <a:r>
              <a:rPr lang="en-IN" baseline="0" dirty="0" smtClean="0"/>
              <a:t> means the overlap of </a:t>
            </a:r>
            <a:r>
              <a:rPr lang="en-IN" baseline="0" dirty="0" err="1" smtClean="0"/>
              <a:t>biphoton</a:t>
            </a:r>
            <a:r>
              <a:rPr lang="en-IN" baseline="0" dirty="0" smtClean="0"/>
              <a:t> mode on idler mode. Maximum coupling of </a:t>
            </a:r>
            <a:r>
              <a:rPr lang="en-IN" baseline="0" dirty="0" err="1" smtClean="0"/>
              <a:t>biphoton</a:t>
            </a:r>
            <a:r>
              <a:rPr lang="en-IN" baseline="0" dirty="0" smtClean="0"/>
              <a:t> mode occurs when these three mode overlaps are equal. Theoretically(in literature), it is shown that the </a:t>
            </a:r>
            <a:r>
              <a:rPr lang="en-IN" baseline="0" dirty="0" err="1" smtClean="0"/>
              <a:t>biphoton</a:t>
            </a:r>
            <a:r>
              <a:rPr lang="en-IN" baseline="0" dirty="0" smtClean="0"/>
              <a:t> mode coupling efficiency explicitly depends on pump beam waist, crystal thickness and mode diameter of the coupling </a:t>
            </a:r>
            <a:r>
              <a:rPr lang="en-IN" baseline="0" dirty="0" err="1" smtClean="0"/>
              <a:t>fiber</a:t>
            </a:r>
            <a:r>
              <a:rPr lang="en-IN" baseline="0" dirty="0" smtClean="0"/>
              <a:t>.</a:t>
            </a:r>
            <a:endParaRPr lang="en-IN" dirty="0"/>
          </a:p>
        </p:txBody>
      </p:sp>
      <p:sp>
        <p:nvSpPr>
          <p:cNvPr id="4" name="Slide Number Placeholder 3"/>
          <p:cNvSpPr>
            <a:spLocks noGrp="1"/>
          </p:cNvSpPr>
          <p:nvPr>
            <p:ph type="sldNum" sz="quarter" idx="10"/>
          </p:nvPr>
        </p:nvSpPr>
        <p:spPr/>
        <p:txBody>
          <a:bodyPr/>
          <a:lstStyle/>
          <a:p>
            <a:fld id="{5E838116-4219-4A88-B343-257ABA94C81F}" type="slidenum">
              <a:rPr lang="en-IN" smtClean="0"/>
              <a:t>45</a:t>
            </a:fld>
            <a:endParaRPr lang="en-IN"/>
          </a:p>
        </p:txBody>
      </p:sp>
    </p:spTree>
    <p:extLst>
      <p:ext uri="{BB962C8B-B14F-4D97-AF65-F5344CB8AC3E}">
        <p14:creationId xmlns:p14="http://schemas.microsoft.com/office/powerpoint/2010/main" val="1113441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pump</a:t>
            </a:r>
            <a:r>
              <a:rPr lang="en-US" baseline="0" dirty="0" smtClean="0"/>
              <a:t> focusing increases, SPDC cone becomes asymmetric and the </a:t>
            </a:r>
            <a:r>
              <a:rPr lang="en-US" baseline="0" dirty="0" err="1" smtClean="0"/>
              <a:t>biphoton</a:t>
            </a:r>
            <a:r>
              <a:rPr lang="en-US" baseline="0" dirty="0" smtClean="0"/>
              <a:t> mode becomes more elliptic. Due to this, the mode-matching becomes difficult. Here we have numerically plotted the Conditional Angular Spectrum (called by this name in momentum space)</a:t>
            </a:r>
            <a:endParaRPr lang="en-US" dirty="0"/>
          </a:p>
        </p:txBody>
      </p:sp>
      <p:sp>
        <p:nvSpPr>
          <p:cNvPr id="4" name="Slide Number Placeholder 3"/>
          <p:cNvSpPr>
            <a:spLocks noGrp="1"/>
          </p:cNvSpPr>
          <p:nvPr>
            <p:ph type="sldNum" sz="quarter" idx="10"/>
          </p:nvPr>
        </p:nvSpPr>
        <p:spPr/>
        <p:txBody>
          <a:bodyPr/>
          <a:lstStyle/>
          <a:p>
            <a:fld id="{5E838116-4219-4A88-B343-257ABA94C81F}" type="slidenum">
              <a:rPr lang="en-IN" smtClean="0"/>
              <a:t>46</a:t>
            </a:fld>
            <a:endParaRPr lang="en-IN"/>
          </a:p>
        </p:txBody>
      </p:sp>
    </p:spTree>
    <p:extLst>
      <p:ext uri="{BB962C8B-B14F-4D97-AF65-F5344CB8AC3E}">
        <p14:creationId xmlns:p14="http://schemas.microsoft.com/office/powerpoint/2010/main" val="1208577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numerical plot generated from earlier expression fits with</a:t>
            </a:r>
            <a:r>
              <a:rPr lang="en-US" baseline="0" dirty="0" smtClean="0"/>
              <a:t> the experimental points. Here, in the plot the efficiency is very low (~3.5%). This is because of the overall degradation in the number of photons coupled into single mode fiber due to the mismatch of Numerical Aperture(NA) of the single mode fiber(0.13) and the attached fiber collimator(0.5)</a:t>
            </a:r>
            <a:endParaRPr lang="en-US" dirty="0"/>
          </a:p>
        </p:txBody>
      </p:sp>
      <p:sp>
        <p:nvSpPr>
          <p:cNvPr id="4" name="Slide Number Placeholder 3"/>
          <p:cNvSpPr>
            <a:spLocks noGrp="1"/>
          </p:cNvSpPr>
          <p:nvPr>
            <p:ph type="sldNum" sz="quarter" idx="10"/>
          </p:nvPr>
        </p:nvSpPr>
        <p:spPr/>
        <p:txBody>
          <a:bodyPr/>
          <a:lstStyle/>
          <a:p>
            <a:fld id="{5E838116-4219-4A88-B343-257ABA94C81F}" type="slidenum">
              <a:rPr lang="en-IN" smtClean="0"/>
              <a:t>47</a:t>
            </a:fld>
            <a:endParaRPr lang="en-IN"/>
          </a:p>
        </p:txBody>
      </p:sp>
    </p:spTree>
    <p:extLst>
      <p:ext uri="{BB962C8B-B14F-4D97-AF65-F5344CB8AC3E}">
        <p14:creationId xmlns:p14="http://schemas.microsoft.com/office/powerpoint/2010/main" val="1809420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Changing</a:t>
            </a:r>
            <a:r>
              <a:rPr lang="en-IN" baseline="0" dirty="0" smtClean="0"/>
              <a:t> the mode field diameter has less significant effect on the mode coupling efficiency</a:t>
            </a:r>
            <a:endParaRPr lang="en-IN" dirty="0"/>
          </a:p>
        </p:txBody>
      </p:sp>
      <p:sp>
        <p:nvSpPr>
          <p:cNvPr id="4" name="Slide Number Placeholder 3"/>
          <p:cNvSpPr>
            <a:spLocks noGrp="1"/>
          </p:cNvSpPr>
          <p:nvPr>
            <p:ph type="sldNum" sz="quarter" idx="10"/>
          </p:nvPr>
        </p:nvSpPr>
        <p:spPr/>
        <p:txBody>
          <a:bodyPr/>
          <a:lstStyle/>
          <a:p>
            <a:fld id="{5E838116-4219-4A88-B343-257ABA94C81F}" type="slidenum">
              <a:rPr lang="en-IN" smtClean="0"/>
              <a:t>48</a:t>
            </a:fld>
            <a:endParaRPr lang="en-IN"/>
          </a:p>
        </p:txBody>
      </p:sp>
    </p:spTree>
    <p:extLst>
      <p:ext uri="{BB962C8B-B14F-4D97-AF65-F5344CB8AC3E}">
        <p14:creationId xmlns:p14="http://schemas.microsoft.com/office/powerpoint/2010/main" val="4255840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Changing</a:t>
            </a:r>
            <a:r>
              <a:rPr lang="en-IN" baseline="0" dirty="0" smtClean="0"/>
              <a:t> the thickness of the crystal also has less significant effect on the mode coupling efficiency.</a:t>
            </a:r>
            <a:endParaRPr lang="en-IN" dirty="0" smtClean="0"/>
          </a:p>
        </p:txBody>
      </p:sp>
      <p:sp>
        <p:nvSpPr>
          <p:cNvPr id="4" name="Slide Number Placeholder 3"/>
          <p:cNvSpPr>
            <a:spLocks noGrp="1"/>
          </p:cNvSpPr>
          <p:nvPr>
            <p:ph type="sldNum" sz="quarter" idx="10"/>
          </p:nvPr>
        </p:nvSpPr>
        <p:spPr/>
        <p:txBody>
          <a:bodyPr/>
          <a:lstStyle/>
          <a:p>
            <a:fld id="{5E838116-4219-4A88-B343-257ABA94C81F}" type="slidenum">
              <a:rPr lang="en-IN" smtClean="0"/>
              <a:t>49</a:t>
            </a:fld>
            <a:endParaRPr lang="en-IN"/>
          </a:p>
        </p:txBody>
      </p:sp>
    </p:spTree>
    <p:extLst>
      <p:ext uri="{BB962C8B-B14F-4D97-AF65-F5344CB8AC3E}">
        <p14:creationId xmlns:p14="http://schemas.microsoft.com/office/powerpoint/2010/main" val="347950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Birefringence: dependence of the</a:t>
            </a:r>
            <a:r>
              <a:rPr lang="en-IN" baseline="0" dirty="0" smtClean="0"/>
              <a:t> refractive index on the direction of polarization of the optical rotation.</a:t>
            </a:r>
          </a:p>
          <a:p>
            <a:endParaRPr lang="en-IN" baseline="0" dirty="0" smtClean="0"/>
          </a:p>
          <a:p>
            <a:r>
              <a:rPr lang="en-IN" baseline="0" dirty="0" smtClean="0"/>
              <a:t>In order to achieve Phase-matching through the use of </a:t>
            </a:r>
            <a:r>
              <a:rPr lang="en-IN" baseline="0" dirty="0" err="1" smtClean="0"/>
              <a:t>birefringent</a:t>
            </a:r>
            <a:r>
              <a:rPr lang="en-IN" baseline="0" dirty="0" smtClean="0"/>
              <a:t> crystals, the highest frequency wave is polarized in the direction that it is the lower of the two possible refractive indices. For a negative uniaxial crystal (</a:t>
            </a:r>
            <a:r>
              <a:rPr lang="en-IN" baseline="0" dirty="0" err="1" smtClean="0"/>
              <a:t>n_e</a:t>
            </a:r>
            <a:r>
              <a:rPr lang="en-IN" baseline="0" dirty="0" smtClean="0"/>
              <a:t> &lt; </a:t>
            </a:r>
            <a:r>
              <a:rPr lang="en-IN" baseline="0" dirty="0" err="1" smtClean="0"/>
              <a:t>n_o</a:t>
            </a:r>
            <a:r>
              <a:rPr lang="en-IN" baseline="0" dirty="0" smtClean="0"/>
              <a:t>), this choice corresponds to the extraordinary polarization.</a:t>
            </a:r>
          </a:p>
          <a:p>
            <a:endParaRPr lang="en-IN" baseline="0" dirty="0" smtClean="0"/>
          </a:p>
          <a:p>
            <a:r>
              <a:rPr lang="en-IN" baseline="0" dirty="0" smtClean="0"/>
              <a:t>The optic axis of a crystal is the direction in which a ray of transmitted light suffers no birefringence(double refraction). Light polarized perpendicular to the plane containing propagation vector and the optic axis is said to have the ordinary polarization. Light polarized in the plane containing propagation vector and the optic axis is said to have the extraordinary polarization </a:t>
            </a:r>
            <a:endParaRPr lang="en-IN" dirty="0"/>
          </a:p>
        </p:txBody>
      </p:sp>
      <p:sp>
        <p:nvSpPr>
          <p:cNvPr id="4" name="Slide Number Placeholder 3"/>
          <p:cNvSpPr>
            <a:spLocks noGrp="1"/>
          </p:cNvSpPr>
          <p:nvPr>
            <p:ph type="sldNum" sz="quarter" idx="10"/>
          </p:nvPr>
        </p:nvSpPr>
        <p:spPr/>
        <p:txBody>
          <a:bodyPr/>
          <a:lstStyle/>
          <a:p>
            <a:fld id="{5E838116-4219-4A88-B343-257ABA94C81F}" type="slidenum">
              <a:rPr lang="en-IN" smtClean="0"/>
              <a:t>6</a:t>
            </a:fld>
            <a:endParaRPr lang="en-IN"/>
          </a:p>
        </p:txBody>
      </p:sp>
    </p:spTree>
    <p:extLst>
      <p:ext uri="{BB962C8B-B14F-4D97-AF65-F5344CB8AC3E}">
        <p14:creationId xmlns:p14="http://schemas.microsoft.com/office/powerpoint/2010/main" val="239372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ea typeface="SimSun" pitchFamily="2" charset="-122"/>
              </a:rPr>
              <a:t>Best choice for good </a:t>
            </a:r>
            <a:r>
              <a:rPr lang="en-US" altLang="zh-CN" sz="1200" dirty="0" err="1" smtClean="0">
                <a:ea typeface="SimSun" pitchFamily="2" charset="-122"/>
              </a:rPr>
              <a:t>biphoton</a:t>
            </a:r>
            <a:r>
              <a:rPr lang="en-US" altLang="zh-CN" sz="1200" dirty="0" smtClean="0">
                <a:ea typeface="SimSun" pitchFamily="2" charset="-122"/>
              </a:rPr>
              <a:t> source is a thin crystal with large pump beam waist</a:t>
            </a:r>
          </a:p>
          <a:p>
            <a:endParaRPr lang="en-US" dirty="0"/>
          </a:p>
        </p:txBody>
      </p:sp>
      <p:sp>
        <p:nvSpPr>
          <p:cNvPr id="4" name="Slide Number Placeholder 3"/>
          <p:cNvSpPr>
            <a:spLocks noGrp="1"/>
          </p:cNvSpPr>
          <p:nvPr>
            <p:ph type="sldNum" sz="quarter" idx="10"/>
          </p:nvPr>
        </p:nvSpPr>
        <p:spPr/>
        <p:txBody>
          <a:bodyPr/>
          <a:lstStyle/>
          <a:p>
            <a:fld id="{5E838116-4219-4A88-B343-257ABA94C81F}" type="slidenum">
              <a:rPr lang="en-IN" smtClean="0"/>
              <a:t>50</a:t>
            </a:fld>
            <a:endParaRPr lang="en-IN"/>
          </a:p>
        </p:txBody>
      </p:sp>
    </p:spTree>
    <p:extLst>
      <p:ext uri="{BB962C8B-B14F-4D97-AF65-F5344CB8AC3E}">
        <p14:creationId xmlns:p14="http://schemas.microsoft.com/office/powerpoint/2010/main" val="1983633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the polarization of the down</a:t>
            </a:r>
            <a:r>
              <a:rPr lang="en-US" baseline="0" dirty="0" smtClean="0"/>
              <a:t> converted photons, there are two types of phase matching.</a:t>
            </a:r>
            <a:endParaRPr lang="en-US" dirty="0"/>
          </a:p>
        </p:txBody>
      </p:sp>
      <p:sp>
        <p:nvSpPr>
          <p:cNvPr id="4" name="Slide Number Placeholder 3"/>
          <p:cNvSpPr>
            <a:spLocks noGrp="1"/>
          </p:cNvSpPr>
          <p:nvPr>
            <p:ph type="sldNum" sz="quarter" idx="10"/>
          </p:nvPr>
        </p:nvSpPr>
        <p:spPr/>
        <p:txBody>
          <a:bodyPr/>
          <a:lstStyle/>
          <a:p>
            <a:fld id="{5E838116-4219-4A88-B343-257ABA94C81F}" type="slidenum">
              <a:rPr lang="en-IN" smtClean="0"/>
              <a:t>7</a:t>
            </a:fld>
            <a:endParaRPr lang="en-IN"/>
          </a:p>
        </p:txBody>
      </p:sp>
    </p:spTree>
    <p:extLst>
      <p:ext uri="{BB962C8B-B14F-4D97-AF65-F5344CB8AC3E}">
        <p14:creationId xmlns:p14="http://schemas.microsoft.com/office/powerpoint/2010/main" val="278932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E838116-4219-4A88-B343-257ABA94C81F}" type="slidenum">
              <a:rPr lang="en-IN" smtClean="0"/>
              <a:t>11</a:t>
            </a:fld>
            <a:endParaRPr lang="en-IN"/>
          </a:p>
        </p:txBody>
      </p:sp>
    </p:spTree>
    <p:extLst>
      <p:ext uri="{BB962C8B-B14F-4D97-AF65-F5344CB8AC3E}">
        <p14:creationId xmlns:p14="http://schemas.microsoft.com/office/powerpoint/2010/main" val="180791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SPCM:</a:t>
            </a:r>
          </a:p>
          <a:p>
            <a:r>
              <a:rPr lang="en-US" dirty="0" smtClean="0"/>
              <a:t>Photon detection efficiency &gt; 70%</a:t>
            </a:r>
          </a:p>
          <a:p>
            <a:r>
              <a:rPr lang="en-US" dirty="0" smtClean="0"/>
              <a:t>Dark count = 25 </a:t>
            </a:r>
            <a:r>
              <a:rPr lang="en-US" dirty="0" err="1" smtClean="0"/>
              <a:t>cnts</a:t>
            </a:r>
            <a:r>
              <a:rPr lang="en-US" dirty="0" smtClean="0"/>
              <a:t>/sec</a:t>
            </a:r>
          </a:p>
          <a:p>
            <a:r>
              <a:rPr lang="en-US" dirty="0" smtClean="0"/>
              <a:t>Single photon</a:t>
            </a:r>
            <a:r>
              <a:rPr lang="en-US" baseline="0" dirty="0" smtClean="0"/>
              <a:t> timing resolution ~ 350 </a:t>
            </a:r>
            <a:r>
              <a:rPr lang="en-US" baseline="0" dirty="0" err="1" smtClean="0"/>
              <a:t>ps</a:t>
            </a:r>
            <a:endParaRPr lang="en-US" baseline="0" dirty="0" smtClean="0"/>
          </a:p>
          <a:p>
            <a:r>
              <a:rPr lang="en-US" baseline="0" dirty="0" smtClean="0"/>
              <a:t>Dead time = 20 ns</a:t>
            </a:r>
          </a:p>
          <a:p>
            <a:endParaRPr lang="en-US" baseline="0" dirty="0" smtClean="0"/>
          </a:p>
          <a:p>
            <a:r>
              <a:rPr lang="en-US" baseline="0" dirty="0" smtClean="0"/>
              <a:t>IDQ(coincidence counter):</a:t>
            </a:r>
          </a:p>
          <a:p>
            <a:r>
              <a:rPr lang="en-US" baseline="0" dirty="0" smtClean="0"/>
              <a:t>Minimum timing resolution = 81 </a:t>
            </a:r>
            <a:r>
              <a:rPr lang="en-US" baseline="0" dirty="0" err="1" smtClean="0"/>
              <a:t>ps</a:t>
            </a:r>
            <a:endParaRPr lang="en-US" baseline="0" dirty="0" smtClean="0"/>
          </a:p>
        </p:txBody>
      </p:sp>
      <p:sp>
        <p:nvSpPr>
          <p:cNvPr id="4" name="Slide Number Placeholder 3"/>
          <p:cNvSpPr>
            <a:spLocks noGrp="1"/>
          </p:cNvSpPr>
          <p:nvPr>
            <p:ph type="sldNum" sz="quarter" idx="10"/>
          </p:nvPr>
        </p:nvSpPr>
        <p:spPr/>
        <p:txBody>
          <a:bodyPr/>
          <a:lstStyle/>
          <a:p>
            <a:fld id="{5E838116-4219-4A88-B343-257ABA94C81F}" type="slidenum">
              <a:rPr lang="en-IN" smtClean="0"/>
              <a:t>13</a:t>
            </a:fld>
            <a:endParaRPr lang="en-IN"/>
          </a:p>
        </p:txBody>
      </p:sp>
    </p:spTree>
    <p:extLst>
      <p:ext uri="{BB962C8B-B14F-4D97-AF65-F5344CB8AC3E}">
        <p14:creationId xmlns:p14="http://schemas.microsoft.com/office/powerpoint/2010/main" val="2328533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E838116-4219-4A88-B343-257ABA94C81F}" type="slidenum">
              <a:rPr lang="en-IN" smtClean="0"/>
              <a:t>14</a:t>
            </a:fld>
            <a:endParaRPr lang="en-IN"/>
          </a:p>
        </p:txBody>
      </p:sp>
    </p:spTree>
    <p:extLst>
      <p:ext uri="{BB962C8B-B14F-4D97-AF65-F5344CB8AC3E}">
        <p14:creationId xmlns:p14="http://schemas.microsoft.com/office/powerpoint/2010/main" val="1217910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smtClean="0"/>
          </a:p>
          <a:p>
            <a:r>
              <a:rPr lang="en-IN" dirty="0" smtClean="0"/>
              <a:t>Although</a:t>
            </a:r>
            <a:r>
              <a:rPr lang="en-IN" baseline="0" dirty="0" smtClean="0"/>
              <a:t> the ‘Full-quantum’ approach (where we consider pump, signal and idler as operators) describes some features of the down conversion process, it fails in other cases, because the down converted light can be broadband and far from monochromatic. Even if the sum of signal and idler frequencies has a sharp value, each signal photon and idler photon can have a wide band width so that it behaves more like a short wave packet than a monochromatic wave. So we consider a semi-classical approach where pump is considered to be classical and down converted photons as quantum.</a:t>
            </a:r>
          </a:p>
          <a:p>
            <a:endParaRPr lang="en-IN" baseline="0" dirty="0" smtClean="0"/>
          </a:p>
          <a:p>
            <a:r>
              <a:rPr lang="en-IN" baseline="0" dirty="0" err="1" smtClean="0"/>
              <a:t>a_jk</a:t>
            </a:r>
            <a:r>
              <a:rPr lang="en-IN" baseline="0" dirty="0" smtClean="0"/>
              <a:t> -&gt; Annihilation operator, </a:t>
            </a:r>
            <a:r>
              <a:rPr lang="en-IN" baseline="0" dirty="0" err="1" smtClean="0"/>
              <a:t>omega_jk</a:t>
            </a:r>
            <a:r>
              <a:rPr lang="en-IN" baseline="0" dirty="0" smtClean="0"/>
              <a:t> -&gt; angular frequency of photon, </a:t>
            </a:r>
            <a:r>
              <a:rPr lang="en-IN" baseline="0" dirty="0" err="1" smtClean="0"/>
              <a:t>n_jk</a:t>
            </a:r>
            <a:r>
              <a:rPr lang="en-IN" baseline="0" dirty="0" smtClean="0"/>
              <a:t> -&gt; Refractive index of light inside crystal, V_Q -&gt; Quantization volume, </a:t>
            </a:r>
            <a:r>
              <a:rPr lang="en-IN" baseline="0" dirty="0" err="1" smtClean="0"/>
              <a:t>epsilon_jk</a:t>
            </a:r>
            <a:r>
              <a:rPr lang="en-IN" baseline="0" dirty="0" smtClean="0"/>
              <a:t> -&gt; polarization index(have values +1 or -1 based on each have same or orthogonal polarizations)</a:t>
            </a:r>
            <a:endParaRPr lang="en-IN" dirty="0" smtClean="0"/>
          </a:p>
          <a:p>
            <a:endParaRPr lang="en-IN" dirty="0" smtClean="0"/>
          </a:p>
          <a:p>
            <a:r>
              <a:rPr lang="en-IN" dirty="0" smtClean="0"/>
              <a:t>Interaction Hamiltonian is basically a volume integral.</a:t>
            </a:r>
            <a:r>
              <a:rPr lang="en-IN" baseline="0" dirty="0" smtClean="0"/>
              <a:t> We consider the interaction medium (crystal) as infinitely long such that the integral along x and y directions will become </a:t>
            </a:r>
            <a:r>
              <a:rPr lang="en-IN" baseline="0" dirty="0" err="1" smtClean="0"/>
              <a:t>dirac</a:t>
            </a:r>
            <a:r>
              <a:rPr lang="en-IN" baseline="0" dirty="0" smtClean="0"/>
              <a:t> delta function. What remains is the longitudinal(z-axis) integral, which contribute to the longitudinal phase mismatch</a:t>
            </a:r>
            <a:endParaRPr lang="en-IN" dirty="0"/>
          </a:p>
        </p:txBody>
      </p:sp>
      <p:sp>
        <p:nvSpPr>
          <p:cNvPr id="4" name="Slide Number Placeholder 3"/>
          <p:cNvSpPr>
            <a:spLocks noGrp="1"/>
          </p:cNvSpPr>
          <p:nvPr>
            <p:ph type="sldNum" sz="quarter" idx="10"/>
          </p:nvPr>
        </p:nvSpPr>
        <p:spPr/>
        <p:txBody>
          <a:bodyPr/>
          <a:lstStyle/>
          <a:p>
            <a:fld id="{5E838116-4219-4A88-B343-257ABA94C81F}" type="slidenum">
              <a:rPr lang="en-IN" smtClean="0"/>
              <a:t>37</a:t>
            </a:fld>
            <a:endParaRPr lang="en-IN"/>
          </a:p>
        </p:txBody>
      </p:sp>
    </p:spTree>
    <p:extLst>
      <p:ext uri="{BB962C8B-B14F-4D97-AF65-F5344CB8AC3E}">
        <p14:creationId xmlns:p14="http://schemas.microsoft.com/office/powerpoint/2010/main" val="620092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four port model of SPDC process, we have two input modes and two</a:t>
            </a:r>
            <a:r>
              <a:rPr lang="en-US" baseline="0" dirty="0" smtClean="0"/>
              <a:t> output modes. The interaction medium(non-linear crystal) transforms the input mode to output mode. Since the down-conversion process is spontaneous, we have vacuum modes in the inputs. In Stimulated PDC, there will be non-vacuum modes at the input.</a:t>
            </a:r>
            <a:endParaRPr lang="en-US" dirty="0"/>
          </a:p>
        </p:txBody>
      </p:sp>
      <p:sp>
        <p:nvSpPr>
          <p:cNvPr id="4" name="Slide Number Placeholder 3"/>
          <p:cNvSpPr>
            <a:spLocks noGrp="1"/>
          </p:cNvSpPr>
          <p:nvPr>
            <p:ph type="sldNum" sz="quarter" idx="10"/>
          </p:nvPr>
        </p:nvSpPr>
        <p:spPr/>
        <p:txBody>
          <a:bodyPr/>
          <a:lstStyle/>
          <a:p>
            <a:fld id="{5E838116-4219-4A88-B343-257ABA94C81F}" type="slidenum">
              <a:rPr lang="en-IN" smtClean="0"/>
              <a:t>38</a:t>
            </a:fld>
            <a:endParaRPr lang="en-IN"/>
          </a:p>
        </p:txBody>
      </p:sp>
    </p:spTree>
    <p:extLst>
      <p:ext uri="{BB962C8B-B14F-4D97-AF65-F5344CB8AC3E}">
        <p14:creationId xmlns:p14="http://schemas.microsoft.com/office/powerpoint/2010/main" val="3329377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our experimental constraints, we may simplify the expression for the output</a:t>
            </a:r>
            <a:r>
              <a:rPr lang="en-US" baseline="0" dirty="0" smtClean="0"/>
              <a:t> state by taking some assumptions. In Type I SPDC, we have same polarization for both signal and idler photon, so the polarization indices for them will be +1 each. Next, we select two diametrically opposite points of the SPDC cone and fix the directions of signal and idler using apertures, such that the k-summation can be removed. In the expression.</a:t>
            </a:r>
            <a:endParaRPr lang="en-US" dirty="0"/>
          </a:p>
        </p:txBody>
      </p:sp>
      <p:sp>
        <p:nvSpPr>
          <p:cNvPr id="4" name="Slide Number Placeholder 3"/>
          <p:cNvSpPr>
            <a:spLocks noGrp="1"/>
          </p:cNvSpPr>
          <p:nvPr>
            <p:ph type="sldNum" sz="quarter" idx="10"/>
          </p:nvPr>
        </p:nvSpPr>
        <p:spPr/>
        <p:txBody>
          <a:bodyPr/>
          <a:lstStyle/>
          <a:p>
            <a:fld id="{5E838116-4219-4A88-B343-257ABA94C81F}" type="slidenum">
              <a:rPr lang="en-IN" smtClean="0"/>
              <a:t>39</a:t>
            </a:fld>
            <a:endParaRPr lang="en-IN"/>
          </a:p>
        </p:txBody>
      </p:sp>
    </p:spTree>
    <p:extLst>
      <p:ext uri="{BB962C8B-B14F-4D97-AF65-F5344CB8AC3E}">
        <p14:creationId xmlns:p14="http://schemas.microsoft.com/office/powerpoint/2010/main" val="321656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B619288-C6FE-49D0-8278-2CE7FE18D96F}" type="datetimeFigureOut">
              <a:rPr lang="en-IN" smtClean="0"/>
              <a:t>11-12-2015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17AB08-C92D-4350-9F38-70B5DF080725}" type="slidenum">
              <a:rPr lang="en-IN" smtClean="0"/>
              <a:t>‹#›</a:t>
            </a:fld>
            <a:endParaRPr lang="en-IN"/>
          </a:p>
        </p:txBody>
      </p:sp>
    </p:spTree>
    <p:extLst>
      <p:ext uri="{BB962C8B-B14F-4D97-AF65-F5344CB8AC3E}">
        <p14:creationId xmlns:p14="http://schemas.microsoft.com/office/powerpoint/2010/main" val="377753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B619288-C6FE-49D0-8278-2CE7FE18D96F}" type="datetimeFigureOut">
              <a:rPr lang="en-IN" smtClean="0"/>
              <a:t>11-12-2015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17AB08-C92D-4350-9F38-70B5DF080725}" type="slidenum">
              <a:rPr lang="en-IN" smtClean="0"/>
              <a:t>‹#›</a:t>
            </a:fld>
            <a:endParaRPr lang="en-IN"/>
          </a:p>
        </p:txBody>
      </p:sp>
    </p:spTree>
    <p:extLst>
      <p:ext uri="{BB962C8B-B14F-4D97-AF65-F5344CB8AC3E}">
        <p14:creationId xmlns:p14="http://schemas.microsoft.com/office/powerpoint/2010/main" val="10820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B619288-C6FE-49D0-8278-2CE7FE18D96F}" type="datetimeFigureOut">
              <a:rPr lang="en-IN" smtClean="0"/>
              <a:t>11-12-2015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17AB08-C92D-4350-9F38-70B5DF080725}" type="slidenum">
              <a:rPr lang="en-IN" smtClean="0"/>
              <a:t>‹#›</a:t>
            </a:fld>
            <a:endParaRPr lang="en-IN"/>
          </a:p>
        </p:txBody>
      </p:sp>
    </p:spTree>
    <p:extLst>
      <p:ext uri="{BB962C8B-B14F-4D97-AF65-F5344CB8AC3E}">
        <p14:creationId xmlns:p14="http://schemas.microsoft.com/office/powerpoint/2010/main" val="991450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April 4,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solidFill>
                  <a:srgbClr val="FFFFFF"/>
                </a:solidFill>
              </a:rPr>
              <a:t>Vortices of Light and their Interaction with Matter</a:t>
            </a:r>
          </a:p>
        </p:txBody>
      </p:sp>
      <p:sp>
        <p:nvSpPr>
          <p:cNvPr id="6" name="Rectangle 6"/>
          <p:cNvSpPr>
            <a:spLocks noGrp="1" noChangeArrowheads="1"/>
          </p:cNvSpPr>
          <p:nvPr>
            <p:ph type="sldNum" sz="quarter" idx="12"/>
          </p:nvPr>
        </p:nvSpPr>
        <p:spPr>
          <a:ln/>
        </p:spPr>
        <p:txBody>
          <a:bodyPr/>
          <a:lstStyle>
            <a:lvl1pPr>
              <a:defRPr/>
            </a:lvl1pPr>
          </a:lstStyle>
          <a:p>
            <a:pPr>
              <a:defRPr/>
            </a:pPr>
            <a:fld id="{3A894D73-FCE6-4D48-BAF2-180255DD2A4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70928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April 4,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solidFill>
                  <a:srgbClr val="FFFFFF"/>
                </a:solidFill>
              </a:rPr>
              <a:t>Vortices of Light and their Interaction with Matter</a:t>
            </a:r>
          </a:p>
        </p:txBody>
      </p:sp>
      <p:sp>
        <p:nvSpPr>
          <p:cNvPr id="6" name="Rectangle 6"/>
          <p:cNvSpPr>
            <a:spLocks noGrp="1" noChangeArrowheads="1"/>
          </p:cNvSpPr>
          <p:nvPr>
            <p:ph type="sldNum" sz="quarter" idx="12"/>
          </p:nvPr>
        </p:nvSpPr>
        <p:spPr>
          <a:ln/>
        </p:spPr>
        <p:txBody>
          <a:bodyPr/>
          <a:lstStyle>
            <a:lvl1pPr>
              <a:defRPr/>
            </a:lvl1pPr>
          </a:lstStyle>
          <a:p>
            <a:pPr>
              <a:defRPr/>
            </a:pPr>
            <a:fld id="{E0B7DAC5-28C5-4030-87DF-0D6673F0042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479304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April 4,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solidFill>
                  <a:srgbClr val="FFFFFF"/>
                </a:solidFill>
              </a:rPr>
              <a:t>Vortices of Light and their Interaction with Matter</a:t>
            </a:r>
          </a:p>
        </p:txBody>
      </p:sp>
      <p:sp>
        <p:nvSpPr>
          <p:cNvPr id="6" name="Rectangle 6"/>
          <p:cNvSpPr>
            <a:spLocks noGrp="1" noChangeArrowheads="1"/>
          </p:cNvSpPr>
          <p:nvPr>
            <p:ph type="sldNum" sz="quarter" idx="12"/>
          </p:nvPr>
        </p:nvSpPr>
        <p:spPr>
          <a:ln/>
        </p:spPr>
        <p:txBody>
          <a:bodyPr/>
          <a:lstStyle>
            <a:lvl1pPr>
              <a:defRPr/>
            </a:lvl1pPr>
          </a:lstStyle>
          <a:p>
            <a:pPr>
              <a:defRPr/>
            </a:pPr>
            <a:fld id="{0981594A-6E22-41FC-9720-4C2CE40B6BF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377312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39184" y="836613"/>
            <a:ext cx="5755216"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1" y="836613"/>
            <a:ext cx="5755217"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April 4, 2015</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solidFill>
                  <a:srgbClr val="FFFFFF"/>
                </a:solidFill>
              </a:rPr>
              <a:t>Vortices of Light and their Interaction with Matter</a:t>
            </a:r>
          </a:p>
        </p:txBody>
      </p:sp>
      <p:sp>
        <p:nvSpPr>
          <p:cNvPr id="7" name="Rectangle 6"/>
          <p:cNvSpPr>
            <a:spLocks noGrp="1" noChangeArrowheads="1"/>
          </p:cNvSpPr>
          <p:nvPr>
            <p:ph type="sldNum" sz="quarter" idx="12"/>
          </p:nvPr>
        </p:nvSpPr>
        <p:spPr>
          <a:ln/>
        </p:spPr>
        <p:txBody>
          <a:bodyPr/>
          <a:lstStyle>
            <a:lvl1pPr>
              <a:defRPr/>
            </a:lvl1pPr>
          </a:lstStyle>
          <a:p>
            <a:pPr>
              <a:defRPr/>
            </a:pPr>
            <a:fld id="{0C134497-D894-4561-BCF4-07E1FEF3721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868530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April 4, 2015</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solidFill>
                  <a:srgbClr val="FFFFFF"/>
                </a:solidFill>
              </a:rPr>
              <a:t>Vortices of Light and their Interaction with Matter</a:t>
            </a:r>
          </a:p>
        </p:txBody>
      </p:sp>
      <p:sp>
        <p:nvSpPr>
          <p:cNvPr id="9" name="Rectangle 6"/>
          <p:cNvSpPr>
            <a:spLocks noGrp="1" noChangeArrowheads="1"/>
          </p:cNvSpPr>
          <p:nvPr>
            <p:ph type="sldNum" sz="quarter" idx="12"/>
          </p:nvPr>
        </p:nvSpPr>
        <p:spPr>
          <a:ln/>
        </p:spPr>
        <p:txBody>
          <a:bodyPr/>
          <a:lstStyle>
            <a:lvl1pPr>
              <a:defRPr/>
            </a:lvl1pPr>
          </a:lstStyle>
          <a:p>
            <a:pPr>
              <a:defRPr/>
            </a:pPr>
            <a:fld id="{43E9E218-795B-47D2-9BEB-F38DC9DA6AF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85220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April 4, 2015</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solidFill>
                  <a:srgbClr val="FFFFFF"/>
                </a:solidFill>
              </a:rPr>
              <a:t>Vortices of Light and their Interaction with Matter</a:t>
            </a:r>
          </a:p>
        </p:txBody>
      </p:sp>
      <p:sp>
        <p:nvSpPr>
          <p:cNvPr id="5" name="Rectangle 6"/>
          <p:cNvSpPr>
            <a:spLocks noGrp="1" noChangeArrowheads="1"/>
          </p:cNvSpPr>
          <p:nvPr>
            <p:ph type="sldNum" sz="quarter" idx="12"/>
          </p:nvPr>
        </p:nvSpPr>
        <p:spPr>
          <a:ln/>
        </p:spPr>
        <p:txBody>
          <a:bodyPr/>
          <a:lstStyle>
            <a:lvl1pPr>
              <a:defRPr/>
            </a:lvl1pPr>
          </a:lstStyle>
          <a:p>
            <a:pPr>
              <a:defRPr/>
            </a:pPr>
            <a:fld id="{05788056-B8F3-456D-82B5-8214FAAA49B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64290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April 4, 2015</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solidFill>
                  <a:srgbClr val="FFFFFF"/>
                </a:solidFill>
              </a:rPr>
              <a:t>Vortices of Light and their Interaction with Matter</a:t>
            </a:r>
          </a:p>
        </p:txBody>
      </p:sp>
      <p:sp>
        <p:nvSpPr>
          <p:cNvPr id="4" name="Rectangle 6"/>
          <p:cNvSpPr>
            <a:spLocks noGrp="1" noChangeArrowheads="1"/>
          </p:cNvSpPr>
          <p:nvPr>
            <p:ph type="sldNum" sz="quarter" idx="12"/>
          </p:nvPr>
        </p:nvSpPr>
        <p:spPr>
          <a:ln/>
        </p:spPr>
        <p:txBody>
          <a:bodyPr/>
          <a:lstStyle>
            <a:lvl1pPr>
              <a:defRPr/>
            </a:lvl1pPr>
          </a:lstStyle>
          <a:p>
            <a:pPr>
              <a:defRPr/>
            </a:pPr>
            <a:fld id="{3441C5A4-2380-4B63-9C9D-0DFFB139246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15140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April 4, 2015</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solidFill>
                  <a:srgbClr val="FFFFFF"/>
                </a:solidFill>
              </a:rPr>
              <a:t>Vortices of Light and their Interaction with Matter</a:t>
            </a:r>
          </a:p>
        </p:txBody>
      </p:sp>
      <p:sp>
        <p:nvSpPr>
          <p:cNvPr id="7" name="Rectangle 6"/>
          <p:cNvSpPr>
            <a:spLocks noGrp="1" noChangeArrowheads="1"/>
          </p:cNvSpPr>
          <p:nvPr>
            <p:ph type="sldNum" sz="quarter" idx="12"/>
          </p:nvPr>
        </p:nvSpPr>
        <p:spPr>
          <a:ln/>
        </p:spPr>
        <p:txBody>
          <a:bodyPr/>
          <a:lstStyle>
            <a:lvl1pPr>
              <a:defRPr/>
            </a:lvl1pPr>
          </a:lstStyle>
          <a:p>
            <a:pPr>
              <a:defRPr/>
            </a:pPr>
            <a:fld id="{71FC7C59-6AAD-4411-A358-6E0E6D30778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969975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B619288-C6FE-49D0-8278-2CE7FE18D96F}" type="datetimeFigureOut">
              <a:rPr lang="en-IN" smtClean="0"/>
              <a:t>11-12-2015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17AB08-C92D-4350-9F38-70B5DF080725}" type="slidenum">
              <a:rPr lang="en-IN" smtClean="0"/>
              <a:t>‹#›</a:t>
            </a:fld>
            <a:endParaRPr lang="en-IN"/>
          </a:p>
        </p:txBody>
      </p:sp>
    </p:spTree>
    <p:extLst>
      <p:ext uri="{BB962C8B-B14F-4D97-AF65-F5344CB8AC3E}">
        <p14:creationId xmlns:p14="http://schemas.microsoft.com/office/powerpoint/2010/main" val="3887441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April 4, 2015</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solidFill>
                  <a:srgbClr val="FFFFFF"/>
                </a:solidFill>
              </a:rPr>
              <a:t>Vortices of Light and their Interaction with Matter</a:t>
            </a:r>
          </a:p>
        </p:txBody>
      </p:sp>
      <p:sp>
        <p:nvSpPr>
          <p:cNvPr id="7" name="Rectangle 6"/>
          <p:cNvSpPr>
            <a:spLocks noGrp="1" noChangeArrowheads="1"/>
          </p:cNvSpPr>
          <p:nvPr>
            <p:ph type="sldNum" sz="quarter" idx="12"/>
          </p:nvPr>
        </p:nvSpPr>
        <p:spPr>
          <a:ln/>
        </p:spPr>
        <p:txBody>
          <a:bodyPr/>
          <a:lstStyle>
            <a:lvl1pPr>
              <a:defRPr/>
            </a:lvl1pPr>
          </a:lstStyle>
          <a:p>
            <a:pPr>
              <a:defRPr/>
            </a:pPr>
            <a:fld id="{2BF83436-8555-4364-AA92-58EE8E01DD8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139141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April 4,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solidFill>
                  <a:srgbClr val="FFFFFF"/>
                </a:solidFill>
              </a:rPr>
              <a:t>Vortices of Light and their Interaction with Matter</a:t>
            </a:r>
          </a:p>
        </p:txBody>
      </p:sp>
      <p:sp>
        <p:nvSpPr>
          <p:cNvPr id="6" name="Rectangle 6"/>
          <p:cNvSpPr>
            <a:spLocks noGrp="1" noChangeArrowheads="1"/>
          </p:cNvSpPr>
          <p:nvPr>
            <p:ph type="sldNum" sz="quarter" idx="12"/>
          </p:nvPr>
        </p:nvSpPr>
        <p:spPr>
          <a:ln/>
        </p:spPr>
        <p:txBody>
          <a:bodyPr/>
          <a:lstStyle>
            <a:lvl1pPr>
              <a:defRPr/>
            </a:lvl1pPr>
          </a:lstStyle>
          <a:p>
            <a:pPr>
              <a:defRPr/>
            </a:pPr>
            <a:fld id="{E58B2F05-D7B5-4232-BDEC-5B51905E0D2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037152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0"/>
            <a:ext cx="3048000" cy="6453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8940800" cy="6453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April 4, 2015</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solidFill>
                  <a:srgbClr val="FFFFFF"/>
                </a:solidFill>
              </a:rPr>
              <a:t>Vortices of Light and their Interaction with Matter</a:t>
            </a:r>
          </a:p>
        </p:txBody>
      </p:sp>
      <p:sp>
        <p:nvSpPr>
          <p:cNvPr id="6" name="Rectangle 6"/>
          <p:cNvSpPr>
            <a:spLocks noGrp="1" noChangeArrowheads="1"/>
          </p:cNvSpPr>
          <p:nvPr>
            <p:ph type="sldNum" sz="quarter" idx="12"/>
          </p:nvPr>
        </p:nvSpPr>
        <p:spPr>
          <a:ln/>
        </p:spPr>
        <p:txBody>
          <a:bodyPr/>
          <a:lstStyle>
            <a:lvl1pPr>
              <a:defRPr/>
            </a:lvl1pPr>
          </a:lstStyle>
          <a:p>
            <a:pPr>
              <a:defRPr/>
            </a:pPr>
            <a:fld id="{72481559-9626-497E-AEB0-D705AA67A3E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04343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9215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39184" y="836613"/>
            <a:ext cx="5755216"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1" y="836614"/>
            <a:ext cx="5755217" cy="2732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97601" y="3721100"/>
            <a:ext cx="5755217" cy="2732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r>
              <a:rPr lang="en-US" altLang="en-US">
                <a:solidFill>
                  <a:srgbClr val="FFFFFF"/>
                </a:solidFill>
              </a:rPr>
              <a:t>April 4, 2015</a:t>
            </a:r>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a:solidFill>
                  <a:srgbClr val="FFFFFF"/>
                </a:solidFill>
              </a:rPr>
              <a:t>Vortices of Light and their Interaction with Matter</a:t>
            </a:r>
          </a:p>
        </p:txBody>
      </p:sp>
      <p:sp>
        <p:nvSpPr>
          <p:cNvPr id="8" name="Rectangle 6"/>
          <p:cNvSpPr>
            <a:spLocks noGrp="1" noChangeArrowheads="1"/>
          </p:cNvSpPr>
          <p:nvPr>
            <p:ph type="sldNum" sz="quarter" idx="12"/>
          </p:nvPr>
        </p:nvSpPr>
        <p:spPr>
          <a:ln/>
        </p:spPr>
        <p:txBody>
          <a:bodyPr/>
          <a:lstStyle>
            <a:lvl1pPr>
              <a:defRPr/>
            </a:lvl1pPr>
          </a:lstStyle>
          <a:p>
            <a:pPr>
              <a:defRPr/>
            </a:pPr>
            <a:fld id="{EF2B5071-4782-4B78-96C8-8A4CBAFAF53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074030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p:txBody>
          <a:bodyPr/>
          <a:lstStyle>
            <a:lvl1pPr>
              <a:defRPr/>
            </a:lvl1pPr>
          </a:lstStyle>
          <a:p>
            <a:pPr>
              <a:defRPr/>
            </a:pPr>
            <a:fld id="{6A8EF6CF-8373-41B8-A017-3C7E72A757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9687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619288-C6FE-49D0-8278-2CE7FE18D96F}" type="datetimeFigureOut">
              <a:rPr lang="en-IN" smtClean="0"/>
              <a:t>11-12-2015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17AB08-C92D-4350-9F38-70B5DF080725}" type="slidenum">
              <a:rPr lang="en-IN" smtClean="0"/>
              <a:t>‹#›</a:t>
            </a:fld>
            <a:endParaRPr lang="en-IN"/>
          </a:p>
        </p:txBody>
      </p:sp>
    </p:spTree>
    <p:extLst>
      <p:ext uri="{BB962C8B-B14F-4D97-AF65-F5344CB8AC3E}">
        <p14:creationId xmlns:p14="http://schemas.microsoft.com/office/powerpoint/2010/main" val="148980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B619288-C6FE-49D0-8278-2CE7FE18D96F}" type="datetimeFigureOut">
              <a:rPr lang="en-IN" smtClean="0"/>
              <a:t>11-12-2015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17AB08-C92D-4350-9F38-70B5DF080725}" type="slidenum">
              <a:rPr lang="en-IN" smtClean="0"/>
              <a:t>‹#›</a:t>
            </a:fld>
            <a:endParaRPr lang="en-IN"/>
          </a:p>
        </p:txBody>
      </p:sp>
    </p:spTree>
    <p:extLst>
      <p:ext uri="{BB962C8B-B14F-4D97-AF65-F5344CB8AC3E}">
        <p14:creationId xmlns:p14="http://schemas.microsoft.com/office/powerpoint/2010/main" val="142191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B619288-C6FE-49D0-8278-2CE7FE18D96F}" type="datetimeFigureOut">
              <a:rPr lang="en-IN" smtClean="0"/>
              <a:t>11-12-2015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517AB08-C92D-4350-9F38-70B5DF080725}" type="slidenum">
              <a:rPr lang="en-IN" smtClean="0"/>
              <a:t>‹#›</a:t>
            </a:fld>
            <a:endParaRPr lang="en-IN"/>
          </a:p>
        </p:txBody>
      </p:sp>
    </p:spTree>
    <p:extLst>
      <p:ext uri="{BB962C8B-B14F-4D97-AF65-F5344CB8AC3E}">
        <p14:creationId xmlns:p14="http://schemas.microsoft.com/office/powerpoint/2010/main" val="86880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B619288-C6FE-49D0-8278-2CE7FE18D96F}" type="datetimeFigureOut">
              <a:rPr lang="en-IN" smtClean="0"/>
              <a:t>11-12-2015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517AB08-C92D-4350-9F38-70B5DF080725}" type="slidenum">
              <a:rPr lang="en-IN" smtClean="0"/>
              <a:t>‹#›</a:t>
            </a:fld>
            <a:endParaRPr lang="en-IN"/>
          </a:p>
        </p:txBody>
      </p:sp>
    </p:spTree>
    <p:extLst>
      <p:ext uri="{BB962C8B-B14F-4D97-AF65-F5344CB8AC3E}">
        <p14:creationId xmlns:p14="http://schemas.microsoft.com/office/powerpoint/2010/main" val="1563428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19288-C6FE-49D0-8278-2CE7FE18D96F}" type="datetimeFigureOut">
              <a:rPr lang="en-IN" smtClean="0"/>
              <a:t>11-12-2015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517AB08-C92D-4350-9F38-70B5DF080725}" type="slidenum">
              <a:rPr lang="en-IN" smtClean="0"/>
              <a:t>‹#›</a:t>
            </a:fld>
            <a:endParaRPr lang="en-IN"/>
          </a:p>
        </p:txBody>
      </p:sp>
    </p:spTree>
    <p:extLst>
      <p:ext uri="{BB962C8B-B14F-4D97-AF65-F5344CB8AC3E}">
        <p14:creationId xmlns:p14="http://schemas.microsoft.com/office/powerpoint/2010/main" val="212744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619288-C6FE-49D0-8278-2CE7FE18D96F}" type="datetimeFigureOut">
              <a:rPr lang="en-IN" smtClean="0"/>
              <a:t>11-12-2015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17AB08-C92D-4350-9F38-70B5DF080725}" type="slidenum">
              <a:rPr lang="en-IN" smtClean="0"/>
              <a:t>‹#›</a:t>
            </a:fld>
            <a:endParaRPr lang="en-IN"/>
          </a:p>
        </p:txBody>
      </p:sp>
    </p:spTree>
    <p:extLst>
      <p:ext uri="{BB962C8B-B14F-4D97-AF65-F5344CB8AC3E}">
        <p14:creationId xmlns:p14="http://schemas.microsoft.com/office/powerpoint/2010/main" val="1517443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619288-C6FE-49D0-8278-2CE7FE18D96F}" type="datetimeFigureOut">
              <a:rPr lang="en-IN" smtClean="0"/>
              <a:t>11-12-2015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17AB08-C92D-4350-9F38-70B5DF080725}" type="slidenum">
              <a:rPr lang="en-IN" smtClean="0"/>
              <a:t>‹#›</a:t>
            </a:fld>
            <a:endParaRPr lang="en-IN"/>
          </a:p>
        </p:txBody>
      </p:sp>
    </p:spTree>
    <p:extLst>
      <p:ext uri="{BB962C8B-B14F-4D97-AF65-F5344CB8AC3E}">
        <p14:creationId xmlns:p14="http://schemas.microsoft.com/office/powerpoint/2010/main" val="3176966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19288-C6FE-49D0-8278-2CE7FE18D96F}" type="datetimeFigureOut">
              <a:rPr lang="en-IN" smtClean="0"/>
              <a:t>11-12-2015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7AB08-C92D-4350-9F38-70B5DF080725}" type="slidenum">
              <a:rPr lang="en-IN" smtClean="0"/>
              <a:t>‹#›</a:t>
            </a:fld>
            <a:endParaRPr lang="en-IN"/>
          </a:p>
        </p:txBody>
      </p:sp>
    </p:spTree>
    <p:extLst>
      <p:ext uri="{BB962C8B-B14F-4D97-AF65-F5344CB8AC3E}">
        <p14:creationId xmlns:p14="http://schemas.microsoft.com/office/powerpoint/2010/main" val="137146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0" y="0"/>
            <a:ext cx="12192000" cy="6921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Rectangle 3"/>
          <p:cNvSpPr>
            <a:spLocks noGrp="1" noChangeArrowheads="1"/>
          </p:cNvSpPr>
          <p:nvPr>
            <p:ph type="body" idx="1"/>
          </p:nvPr>
        </p:nvSpPr>
        <p:spPr bwMode="auto">
          <a:xfrm>
            <a:off x="239185" y="836613"/>
            <a:ext cx="11713633"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0" y="6610351"/>
            <a:ext cx="2844800" cy="252413"/>
          </a:xfrm>
          <a:prstGeom prst="rect">
            <a:avLst/>
          </a:prstGeom>
          <a:solidFill>
            <a:srgbClr val="0000FF"/>
          </a:solidFill>
          <a:ln>
            <a:noFill/>
          </a:ln>
          <a:effectLst/>
          <a:extLst/>
        </p:spPr>
        <p:txBody>
          <a:bodyPr vert="horz" wrap="square" lIns="91440" tIns="45720" rIns="91440" bIns="45720" numCol="1" anchor="t" anchorCtr="0" compatLnSpc="1">
            <a:prstTxWarp prst="textNoShape">
              <a:avLst/>
            </a:prstTxWarp>
          </a:bodyPr>
          <a:lstStyle>
            <a:lvl1pPr>
              <a:defRPr sz="1400" b="0">
                <a:solidFill>
                  <a:schemeClr val="bg1"/>
                </a:solidFill>
                <a:latin typeface="+mn-lt"/>
                <a:cs typeface="Arial" pitchFamily="34" charset="0"/>
              </a:defRPr>
            </a:lvl1pPr>
          </a:lstStyle>
          <a:p>
            <a:pPr fontAlgn="base">
              <a:spcBef>
                <a:spcPct val="0"/>
              </a:spcBef>
              <a:spcAft>
                <a:spcPct val="0"/>
              </a:spcAft>
              <a:defRPr/>
            </a:pPr>
            <a:r>
              <a:rPr lang="en-US" altLang="en-US">
                <a:solidFill>
                  <a:srgbClr val="FFFFFF"/>
                </a:solidFill>
              </a:rPr>
              <a:t>April 4, 2015</a:t>
            </a:r>
          </a:p>
        </p:txBody>
      </p:sp>
      <p:sp>
        <p:nvSpPr>
          <p:cNvPr id="1029" name="Rectangle 5"/>
          <p:cNvSpPr>
            <a:spLocks noGrp="1" noChangeArrowheads="1"/>
          </p:cNvSpPr>
          <p:nvPr>
            <p:ph type="ftr" sz="quarter" idx="3"/>
          </p:nvPr>
        </p:nvSpPr>
        <p:spPr bwMode="auto">
          <a:xfrm>
            <a:off x="2832100" y="6610351"/>
            <a:ext cx="7391400" cy="252413"/>
          </a:xfrm>
          <a:prstGeom prst="rect">
            <a:avLst/>
          </a:prstGeom>
          <a:solidFill>
            <a:srgbClr val="0000FF"/>
          </a:solidFill>
          <a:ln>
            <a:noFill/>
          </a:ln>
          <a:effectLst/>
          <a:extLst/>
        </p:spPr>
        <p:txBody>
          <a:bodyPr vert="horz" wrap="square" lIns="91440" tIns="45720" rIns="91440" bIns="45720" numCol="1" anchor="t" anchorCtr="0" compatLnSpc="1">
            <a:prstTxWarp prst="textNoShape">
              <a:avLst/>
            </a:prstTxWarp>
          </a:bodyPr>
          <a:lstStyle>
            <a:lvl1pPr algn="ctr">
              <a:defRPr sz="1400" b="0">
                <a:solidFill>
                  <a:schemeClr val="bg1"/>
                </a:solidFill>
                <a:latin typeface="+mn-lt"/>
                <a:cs typeface="Arial" pitchFamily="34" charset="0"/>
              </a:defRPr>
            </a:lvl1pPr>
          </a:lstStyle>
          <a:p>
            <a:pPr fontAlgn="base">
              <a:spcBef>
                <a:spcPct val="0"/>
              </a:spcBef>
              <a:spcAft>
                <a:spcPct val="0"/>
              </a:spcAft>
              <a:defRPr/>
            </a:pPr>
            <a:r>
              <a:rPr lang="en-US" altLang="en-US">
                <a:solidFill>
                  <a:srgbClr val="FFFFFF"/>
                </a:solidFill>
              </a:rPr>
              <a:t>Vortices of Light and their Interaction with Matter</a:t>
            </a:r>
          </a:p>
        </p:txBody>
      </p:sp>
      <p:sp>
        <p:nvSpPr>
          <p:cNvPr id="1030" name="Rectangle 6"/>
          <p:cNvSpPr>
            <a:spLocks noGrp="1" noChangeArrowheads="1"/>
          </p:cNvSpPr>
          <p:nvPr>
            <p:ph type="sldNum" sz="quarter" idx="4"/>
          </p:nvPr>
        </p:nvSpPr>
        <p:spPr bwMode="auto">
          <a:xfrm>
            <a:off x="10223501" y="6610351"/>
            <a:ext cx="1968500" cy="252413"/>
          </a:xfrm>
          <a:prstGeom prst="rect">
            <a:avLst/>
          </a:prstGeom>
          <a:solidFill>
            <a:srgbClr val="0000FF"/>
          </a:solidFill>
          <a:ln>
            <a:noFill/>
          </a:ln>
          <a:effectLst/>
          <a:ex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mn-lt"/>
                <a:cs typeface="Arial" pitchFamily="34" charset="0"/>
              </a:defRPr>
            </a:lvl1pPr>
          </a:lstStyle>
          <a:p>
            <a:pPr fontAlgn="base">
              <a:spcBef>
                <a:spcPct val="0"/>
              </a:spcBef>
              <a:spcAft>
                <a:spcPct val="0"/>
              </a:spcAft>
              <a:defRPr/>
            </a:pPr>
            <a:fld id="{A1F0A404-A419-4E9D-96CA-D20EA708CB4E}" type="slidenum">
              <a:rPr lang="en-US" altLang="en-US">
                <a:solidFill>
                  <a:srgbClr val="FFFFFF"/>
                </a:solidFill>
              </a:rPr>
              <a:pPr fontAlgn="base">
                <a:spcBef>
                  <a:spcPct val="0"/>
                </a:spcBef>
                <a:spcAft>
                  <a:spcPct val="0"/>
                </a:spcAft>
                <a:defRPr/>
              </a:pPr>
              <a:t>‹#›</a:t>
            </a:fld>
            <a:endParaRPr lang="en-US" altLang="en-US">
              <a:solidFill>
                <a:srgbClr val="FFFFFF"/>
              </a:solidFill>
            </a:endParaRPr>
          </a:p>
        </p:txBody>
      </p:sp>
      <p:sp>
        <p:nvSpPr>
          <p:cNvPr id="1031" name="Line 7"/>
          <p:cNvSpPr>
            <a:spLocks noChangeShapeType="1"/>
          </p:cNvSpPr>
          <p:nvPr userDrawn="1"/>
        </p:nvSpPr>
        <p:spPr bwMode="auto">
          <a:xfrm>
            <a:off x="2832100" y="6608763"/>
            <a:ext cx="0" cy="258762"/>
          </a:xfrm>
          <a:prstGeom prst="line">
            <a:avLst/>
          </a:prstGeom>
          <a:noFill/>
          <a:ln w="19050">
            <a:solidFill>
              <a:schemeClr val="bg1"/>
            </a:solidFill>
            <a:round/>
            <a:headEnd/>
            <a:tailEnd/>
          </a:ln>
          <a:effectLst/>
        </p:spPr>
        <p:txBody>
          <a:bodyPr/>
          <a:lstStyle/>
          <a:p>
            <a:pPr fontAlgn="base">
              <a:spcBef>
                <a:spcPct val="0"/>
              </a:spcBef>
              <a:spcAft>
                <a:spcPct val="0"/>
              </a:spcAft>
              <a:defRPr/>
            </a:pPr>
            <a:endParaRPr lang="en-IN" b="1">
              <a:solidFill>
                <a:srgbClr val="000000"/>
              </a:solidFill>
              <a:latin typeface="Arial" charset="0"/>
            </a:endParaRPr>
          </a:p>
        </p:txBody>
      </p:sp>
      <p:sp>
        <p:nvSpPr>
          <p:cNvPr id="1032" name="Line 8"/>
          <p:cNvSpPr>
            <a:spLocks noChangeShapeType="1"/>
          </p:cNvSpPr>
          <p:nvPr userDrawn="1"/>
        </p:nvSpPr>
        <p:spPr bwMode="auto">
          <a:xfrm>
            <a:off x="10223500" y="6610351"/>
            <a:ext cx="0" cy="258763"/>
          </a:xfrm>
          <a:prstGeom prst="line">
            <a:avLst/>
          </a:prstGeom>
          <a:noFill/>
          <a:ln w="19050">
            <a:solidFill>
              <a:schemeClr val="bg1"/>
            </a:solidFill>
            <a:round/>
            <a:headEnd/>
            <a:tailEnd/>
          </a:ln>
          <a:effectLst/>
        </p:spPr>
        <p:txBody>
          <a:bodyPr/>
          <a:lstStyle/>
          <a:p>
            <a:pPr fontAlgn="base">
              <a:spcBef>
                <a:spcPct val="0"/>
              </a:spcBef>
              <a:spcAft>
                <a:spcPct val="0"/>
              </a:spcAft>
              <a:defRPr/>
            </a:pPr>
            <a:endParaRPr lang="en-IN" b="1">
              <a:solidFill>
                <a:srgbClr val="000000"/>
              </a:solidFill>
              <a:latin typeface="Arial" charset="0"/>
            </a:endParaRPr>
          </a:p>
        </p:txBody>
      </p:sp>
    </p:spTree>
    <p:extLst>
      <p:ext uri="{BB962C8B-B14F-4D97-AF65-F5344CB8AC3E}">
        <p14:creationId xmlns:p14="http://schemas.microsoft.com/office/powerpoint/2010/main" val="4120977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Times New Roman" pitchFamily="18" charset="0"/>
          <a:cs typeface="Arial" pitchFamily="34" charset="0"/>
        </a:defRPr>
      </a:lvl2pPr>
      <a:lvl3pPr algn="l" rtl="0" eaLnBrk="0" fontAlgn="base" hangingPunct="0">
        <a:spcBef>
          <a:spcPct val="0"/>
        </a:spcBef>
        <a:spcAft>
          <a:spcPct val="0"/>
        </a:spcAft>
        <a:defRPr sz="4000">
          <a:solidFill>
            <a:schemeClr val="bg1"/>
          </a:solidFill>
          <a:latin typeface="Times New Roman" pitchFamily="18" charset="0"/>
          <a:cs typeface="Arial" pitchFamily="34" charset="0"/>
        </a:defRPr>
      </a:lvl3pPr>
      <a:lvl4pPr algn="l" rtl="0" eaLnBrk="0" fontAlgn="base" hangingPunct="0">
        <a:spcBef>
          <a:spcPct val="0"/>
        </a:spcBef>
        <a:spcAft>
          <a:spcPct val="0"/>
        </a:spcAft>
        <a:defRPr sz="4000">
          <a:solidFill>
            <a:schemeClr val="bg1"/>
          </a:solidFill>
          <a:latin typeface="Times New Roman" pitchFamily="18" charset="0"/>
          <a:cs typeface="Arial" pitchFamily="34" charset="0"/>
        </a:defRPr>
      </a:lvl4pPr>
      <a:lvl5pPr algn="l" rtl="0" eaLnBrk="0" fontAlgn="base" hangingPunct="0">
        <a:spcBef>
          <a:spcPct val="0"/>
        </a:spcBef>
        <a:spcAft>
          <a:spcPct val="0"/>
        </a:spcAft>
        <a:defRPr sz="4000">
          <a:solidFill>
            <a:schemeClr val="bg1"/>
          </a:solidFill>
          <a:latin typeface="Times New Roman" pitchFamily="18" charset="0"/>
          <a:cs typeface="Arial" pitchFamily="34" charset="0"/>
        </a:defRPr>
      </a:lvl5pPr>
      <a:lvl6pPr marL="457200" algn="l" rtl="0" fontAlgn="base">
        <a:spcBef>
          <a:spcPct val="0"/>
        </a:spcBef>
        <a:spcAft>
          <a:spcPct val="0"/>
        </a:spcAft>
        <a:defRPr sz="4000">
          <a:solidFill>
            <a:schemeClr val="bg1"/>
          </a:solidFill>
          <a:latin typeface="Times New Roman" pitchFamily="18" charset="0"/>
          <a:cs typeface="Arial" pitchFamily="34" charset="0"/>
        </a:defRPr>
      </a:lvl6pPr>
      <a:lvl7pPr marL="914400" algn="l" rtl="0" fontAlgn="base">
        <a:spcBef>
          <a:spcPct val="0"/>
        </a:spcBef>
        <a:spcAft>
          <a:spcPct val="0"/>
        </a:spcAft>
        <a:defRPr sz="4000">
          <a:solidFill>
            <a:schemeClr val="bg1"/>
          </a:solidFill>
          <a:latin typeface="Times New Roman" pitchFamily="18" charset="0"/>
          <a:cs typeface="Arial" pitchFamily="34" charset="0"/>
        </a:defRPr>
      </a:lvl7pPr>
      <a:lvl8pPr marL="1371600" algn="l" rtl="0" fontAlgn="base">
        <a:spcBef>
          <a:spcPct val="0"/>
        </a:spcBef>
        <a:spcAft>
          <a:spcPct val="0"/>
        </a:spcAft>
        <a:defRPr sz="4000">
          <a:solidFill>
            <a:schemeClr val="bg1"/>
          </a:solidFill>
          <a:latin typeface="Times New Roman" pitchFamily="18" charset="0"/>
          <a:cs typeface="Arial" pitchFamily="34" charset="0"/>
        </a:defRPr>
      </a:lvl8pPr>
      <a:lvl9pPr marL="1828800" algn="l" rtl="0" fontAlgn="base">
        <a:spcBef>
          <a:spcPct val="0"/>
        </a:spcBef>
        <a:spcAft>
          <a:spcPct val="0"/>
        </a:spcAft>
        <a:defRPr sz="4000">
          <a:solidFill>
            <a:schemeClr val="bg1"/>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5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oleObject3.bin"/><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26.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3.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1.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8.wmf"/><Relationship Id="rId11" Type="http://schemas.openxmlformats.org/officeDocument/2006/relationships/image" Target="../media/image30.wmf"/><Relationship Id="rId5" Type="http://schemas.openxmlformats.org/officeDocument/2006/relationships/oleObject" Target="../embeddings/oleObject10.bin"/><Relationship Id="rId10" Type="http://schemas.openxmlformats.org/officeDocument/2006/relationships/oleObject" Target="../embeddings/oleObject13.bin"/><Relationship Id="rId4" Type="http://schemas.openxmlformats.org/officeDocument/2006/relationships/image" Target="../media/image27.wmf"/><Relationship Id="rId9"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3.wmf"/><Relationship Id="rId5" Type="http://schemas.openxmlformats.org/officeDocument/2006/relationships/oleObject" Target="../embeddings/oleObject16.bin"/><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38.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42.png"/><Relationship Id="rId11" Type="http://schemas.openxmlformats.org/officeDocument/2006/relationships/oleObject" Target="../embeddings/oleObject19.bin"/><Relationship Id="rId5" Type="http://schemas.openxmlformats.org/officeDocument/2006/relationships/image" Target="../media/image41.png"/><Relationship Id="rId10" Type="http://schemas.openxmlformats.org/officeDocument/2006/relationships/image" Target="../media/image37.wmf"/><Relationship Id="rId4" Type="http://schemas.openxmlformats.org/officeDocument/2006/relationships/image" Target="../media/image40.png"/><Relationship Id="rId9"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oleObject" Target="../embeddings/oleObject23.bin"/><Relationship Id="rId3" Type="http://schemas.openxmlformats.org/officeDocument/2006/relationships/oleObject" Target="../embeddings/oleObject20.bin"/><Relationship Id="rId7" Type="http://schemas.openxmlformats.org/officeDocument/2006/relationships/image" Target="../media/image46.png"/><Relationship Id="rId12" Type="http://schemas.openxmlformats.org/officeDocument/2006/relationships/image" Target="../media/image52.wmf"/><Relationship Id="rId2" Type="http://schemas.openxmlformats.org/officeDocument/2006/relationships/slideLayout" Target="../slideLayouts/slideLayout24.xml"/><Relationship Id="rId1" Type="http://schemas.openxmlformats.org/officeDocument/2006/relationships/vmlDrawing" Target="../drawings/vmlDrawing7.vml"/><Relationship Id="rId6" Type="http://schemas.openxmlformats.org/officeDocument/2006/relationships/oleObject" Target="../embeddings/oleObject21.bin"/><Relationship Id="rId11" Type="http://schemas.openxmlformats.org/officeDocument/2006/relationships/image" Target="../media/image51.png"/><Relationship Id="rId5" Type="http://schemas.openxmlformats.org/officeDocument/2006/relationships/image" Target="../media/image49.png"/><Relationship Id="rId10" Type="http://schemas.openxmlformats.org/officeDocument/2006/relationships/image" Target="../media/image47.png"/><Relationship Id="rId4" Type="http://schemas.openxmlformats.org/officeDocument/2006/relationships/image" Target="../media/image45.wmf"/><Relationship Id="rId9" Type="http://schemas.openxmlformats.org/officeDocument/2006/relationships/oleObject" Target="../embeddings/oleObject22.bin"/><Relationship Id="rId14" Type="http://schemas.openxmlformats.org/officeDocument/2006/relationships/image" Target="../media/image48.wmf"/></Relationships>
</file>

<file path=ppt/slides/_rels/slide2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1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00.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8.png"/><Relationship Id="rId7" Type="http://schemas.openxmlformats.org/officeDocument/2006/relationships/image" Target="../media/image1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1.png"/><Relationship Id="rId5" Type="http://schemas.openxmlformats.org/officeDocument/2006/relationships/image" Target="../media/image10.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60.png"/><Relationship Id="rId4" Type="http://schemas.openxmlformats.org/officeDocument/2006/relationships/image" Target="../media/image1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3.jpeg"/></Relationships>
</file>

<file path=ppt/slides/_rels/slide4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0.png"/></Relationships>
</file>

<file path=ppt/slides/_rels/slide4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20.png"/><Relationship Id="rId5" Type="http://schemas.openxmlformats.org/officeDocument/2006/relationships/image" Target="../media/image110.png"/><Relationship Id="rId4" Type="http://schemas.openxmlformats.org/officeDocument/2006/relationships/image" Target="../media/image100.png"/></Relationships>
</file>

<file path=ppt/slides/_rels/slide4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76.jpeg"/></Relationships>
</file>

<file path=ppt/slides/_rels/slide47.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77.jpeg"/></Relationships>
</file>

<file path=ppt/slides/_rels/slide4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56514" y="1102963"/>
            <a:ext cx="10529047" cy="2387600"/>
          </a:xfrm>
        </p:spPr>
        <p:txBody>
          <a:bodyPr>
            <a:noAutofit/>
          </a:bodyPr>
          <a:lstStyle/>
          <a:p>
            <a:pPr>
              <a:lnSpc>
                <a:spcPct val="110000"/>
              </a:lnSpc>
            </a:pPr>
            <a:r>
              <a:rPr lang="en-IN" sz="4000" b="1" dirty="0" smtClean="0">
                <a:solidFill>
                  <a:srgbClr val="7030A0"/>
                </a:solidFill>
                <a:latin typeface="Arial" panose="020B0604020202020204" pitchFamily="34" charset="0"/>
                <a:cs typeface="Arial" panose="020B0604020202020204" pitchFamily="34" charset="0"/>
              </a:rPr>
              <a:t>Experimenting with entangled photons produced in spontaneous parametric down conversion process</a:t>
            </a:r>
            <a:endParaRPr lang="en-IN" sz="4000" b="1" dirty="0">
              <a:solidFill>
                <a:srgbClr val="7030A0"/>
              </a:solidFill>
              <a:latin typeface="Arial" panose="020B0604020202020204" pitchFamily="34" charset="0"/>
              <a:cs typeface="Arial" panose="020B0604020202020204" pitchFamily="34" charset="0"/>
            </a:endParaRPr>
          </a:p>
        </p:txBody>
      </p:sp>
      <p:sp>
        <p:nvSpPr>
          <p:cNvPr id="5" name="TextBox 4"/>
          <p:cNvSpPr txBox="1"/>
          <p:nvPr/>
        </p:nvSpPr>
        <p:spPr>
          <a:xfrm>
            <a:off x="5498609" y="3793759"/>
            <a:ext cx="6434774" cy="2031325"/>
          </a:xfrm>
          <a:prstGeom prst="rect">
            <a:avLst/>
          </a:prstGeom>
          <a:noFill/>
        </p:spPr>
        <p:txBody>
          <a:bodyPr wrap="none" rtlCol="0">
            <a:spAutoFit/>
          </a:bodyPr>
          <a:lstStyle/>
          <a:p>
            <a:pPr algn="ctr">
              <a:lnSpc>
                <a:spcPct val="150000"/>
              </a:lnSpc>
            </a:pPr>
            <a:r>
              <a:rPr lang="en-US" sz="2800" i="1" dirty="0" smtClean="0">
                <a:solidFill>
                  <a:srgbClr val="0000FF"/>
                </a:solidFill>
                <a:latin typeface="Times New Roman" panose="02020603050405020304" pitchFamily="18" charset="0"/>
                <a:cs typeface="Times New Roman" panose="02020603050405020304" pitchFamily="18" charset="0"/>
              </a:rPr>
              <a:t>R. P. Singh</a:t>
            </a:r>
          </a:p>
          <a:p>
            <a:pPr algn="ctr">
              <a:lnSpc>
                <a:spcPct val="150000"/>
              </a:lnSpc>
            </a:pPr>
            <a:r>
              <a:rPr lang="en-US" sz="2800" i="1" dirty="0" smtClean="0">
                <a:solidFill>
                  <a:srgbClr val="0000FF"/>
                </a:solidFill>
                <a:latin typeface="Times New Roman" panose="02020603050405020304" pitchFamily="18" charset="0"/>
                <a:cs typeface="Times New Roman" panose="02020603050405020304" pitchFamily="18" charset="0"/>
              </a:rPr>
              <a:t>Laser Physics &amp; Quantum Optics Lab</a:t>
            </a:r>
          </a:p>
          <a:p>
            <a:pPr algn="ctr">
              <a:lnSpc>
                <a:spcPct val="150000"/>
              </a:lnSpc>
            </a:pPr>
            <a:r>
              <a:rPr lang="en-US" sz="2800" i="1" dirty="0" smtClean="0">
                <a:solidFill>
                  <a:srgbClr val="0000FF"/>
                </a:solidFill>
                <a:latin typeface="Times New Roman" panose="02020603050405020304" pitchFamily="18" charset="0"/>
                <a:cs typeface="Times New Roman" panose="02020603050405020304" pitchFamily="18" charset="0"/>
              </a:rPr>
              <a:t>Physical Research Laboratory, Ahmedabad</a:t>
            </a:r>
            <a:endParaRPr lang="en-US" sz="2800"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3505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30951"/>
            <a:ext cx="10515600" cy="1325563"/>
          </a:xfrm>
        </p:spPr>
        <p:txBody>
          <a:bodyPr>
            <a:normAutofit/>
          </a:bodyPr>
          <a:lstStyle/>
          <a:p>
            <a:pPr algn="ctr"/>
            <a:r>
              <a:rPr lang="en-IN" sz="4800" b="1" dirty="0" smtClean="0">
                <a:solidFill>
                  <a:schemeClr val="bg1"/>
                </a:solidFill>
                <a:latin typeface="+mn-lt"/>
              </a:rPr>
              <a:t>Basic </a:t>
            </a:r>
            <a:r>
              <a:rPr lang="en-IN" sz="4800" b="1" dirty="0" smtClean="0">
                <a:solidFill>
                  <a:schemeClr val="bg1"/>
                </a:solidFill>
                <a:latin typeface="+mn-lt"/>
              </a:rPr>
              <a:t>experiments </a:t>
            </a:r>
            <a:r>
              <a:rPr lang="en-IN" sz="4800" b="1" dirty="0" smtClean="0">
                <a:solidFill>
                  <a:schemeClr val="bg1"/>
                </a:solidFill>
                <a:latin typeface="+mn-lt"/>
              </a:rPr>
              <a:t>with </a:t>
            </a:r>
            <a:r>
              <a:rPr lang="en-IN" sz="4800" b="1" dirty="0" smtClean="0">
                <a:solidFill>
                  <a:schemeClr val="bg1"/>
                </a:solidFill>
                <a:latin typeface="+mn-lt"/>
              </a:rPr>
              <a:t>SPDC</a:t>
            </a:r>
            <a:endParaRPr lang="en-IN" sz="4800" b="1" dirty="0">
              <a:solidFill>
                <a:schemeClr val="bg1"/>
              </a:solidFill>
              <a:latin typeface="+mn-lt"/>
            </a:endParaRPr>
          </a:p>
        </p:txBody>
      </p:sp>
      <p:sp>
        <p:nvSpPr>
          <p:cNvPr id="3" name="Content Placeholder 2"/>
          <p:cNvSpPr>
            <a:spLocks noGrp="1"/>
          </p:cNvSpPr>
          <p:nvPr>
            <p:ph idx="1"/>
          </p:nvPr>
        </p:nvSpPr>
        <p:spPr>
          <a:xfrm>
            <a:off x="2311400" y="2498485"/>
            <a:ext cx="7569200" cy="2339975"/>
          </a:xfrm>
        </p:spPr>
        <p:txBody>
          <a:bodyPr>
            <a:noAutofit/>
          </a:bodyPr>
          <a:lstStyle/>
          <a:p>
            <a:pPr>
              <a:lnSpc>
                <a:spcPct val="160000"/>
              </a:lnSpc>
            </a:pPr>
            <a:r>
              <a:rPr lang="en-IN" sz="4400" dirty="0" smtClean="0">
                <a:solidFill>
                  <a:srgbClr val="FFFF00"/>
                </a:solidFill>
              </a:rPr>
              <a:t>Imaging SPDC ring</a:t>
            </a:r>
          </a:p>
          <a:p>
            <a:pPr>
              <a:lnSpc>
                <a:spcPct val="160000"/>
              </a:lnSpc>
            </a:pPr>
            <a:r>
              <a:rPr lang="en-IN" sz="4400" dirty="0" smtClean="0">
                <a:solidFill>
                  <a:srgbClr val="FFFF00"/>
                </a:solidFill>
              </a:rPr>
              <a:t>Coincidence </a:t>
            </a:r>
            <a:r>
              <a:rPr lang="en-IN" sz="4400" dirty="0" smtClean="0">
                <a:solidFill>
                  <a:srgbClr val="FFFF00"/>
                </a:solidFill>
              </a:rPr>
              <a:t>detection</a:t>
            </a:r>
          </a:p>
          <a:p>
            <a:pPr>
              <a:lnSpc>
                <a:spcPct val="160000"/>
              </a:lnSpc>
            </a:pPr>
            <a:r>
              <a:rPr lang="en-IN" sz="4400" dirty="0" smtClean="0">
                <a:solidFill>
                  <a:srgbClr val="FFFF00"/>
                </a:solidFill>
              </a:rPr>
              <a:t>Angular autocorrelation</a:t>
            </a:r>
            <a:endParaRPr lang="en-IN" sz="4400" dirty="0">
              <a:solidFill>
                <a:srgbClr val="FFFF00"/>
              </a:solidFill>
            </a:endParaRPr>
          </a:p>
        </p:txBody>
      </p:sp>
    </p:spTree>
    <p:extLst>
      <p:ext uri="{BB962C8B-B14F-4D97-AF65-F5344CB8AC3E}">
        <p14:creationId xmlns:p14="http://schemas.microsoft.com/office/powerpoint/2010/main" val="975088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119" y="197221"/>
            <a:ext cx="10515600" cy="1002946"/>
          </a:xfrm>
        </p:spPr>
        <p:txBody>
          <a:bodyPr/>
          <a:lstStyle/>
          <a:p>
            <a:r>
              <a:rPr lang="en-IN" b="1" dirty="0" smtClean="0">
                <a:solidFill>
                  <a:srgbClr val="7030A0"/>
                </a:solidFill>
                <a:latin typeface="+mn-lt"/>
              </a:rPr>
              <a:t>Imaging SPDC ring</a:t>
            </a:r>
            <a:endParaRPr lang="en-IN" b="1" dirty="0">
              <a:solidFill>
                <a:srgbClr val="7030A0"/>
              </a:solidFill>
              <a:latin typeface="+mn-lt"/>
            </a:endParaRPr>
          </a:p>
        </p:txBody>
      </p:sp>
      <p:grpSp>
        <p:nvGrpSpPr>
          <p:cNvPr id="3" name="Group 4"/>
          <p:cNvGrpSpPr>
            <a:grpSpLocks/>
          </p:cNvGrpSpPr>
          <p:nvPr/>
        </p:nvGrpSpPr>
        <p:grpSpPr bwMode="auto">
          <a:xfrm>
            <a:off x="1529361" y="1208353"/>
            <a:ext cx="6355355" cy="2300704"/>
            <a:chOff x="336" y="881"/>
            <a:chExt cx="4372" cy="1743"/>
          </a:xfrm>
        </p:grpSpPr>
        <p:sp>
          <p:nvSpPr>
            <p:cNvPr id="4" name="Rectangle 5"/>
            <p:cNvSpPr>
              <a:spLocks noChangeArrowheads="1"/>
            </p:cNvSpPr>
            <p:nvPr/>
          </p:nvSpPr>
          <p:spPr bwMode="auto">
            <a:xfrm>
              <a:off x="480" y="1620"/>
              <a:ext cx="960" cy="288"/>
            </a:xfrm>
            <a:prstGeom prst="rect">
              <a:avLst/>
            </a:prstGeom>
            <a:solidFill>
              <a:srgbClr val="0000FF"/>
            </a:solidFill>
            <a:ln w="22225">
              <a:noFill/>
              <a:miter lim="800000"/>
              <a:headEnd/>
              <a:tailEnd/>
            </a:ln>
          </p:spPr>
          <p:txBody>
            <a:bodyPr wrap="none" anchor="ctr"/>
            <a:lstStyle/>
            <a:p>
              <a:pPr algn="ctr"/>
              <a:r>
                <a:rPr lang="en-US" dirty="0">
                  <a:solidFill>
                    <a:schemeClr val="bg1"/>
                  </a:solidFill>
                </a:rPr>
                <a:t>Blue Laser</a:t>
              </a:r>
            </a:p>
          </p:txBody>
        </p:sp>
        <p:sp>
          <p:nvSpPr>
            <p:cNvPr id="5" name="Line 6"/>
            <p:cNvSpPr>
              <a:spLocks noChangeShapeType="1"/>
            </p:cNvSpPr>
            <p:nvPr/>
          </p:nvSpPr>
          <p:spPr bwMode="auto">
            <a:xfrm>
              <a:off x="1417" y="1770"/>
              <a:ext cx="2015" cy="0"/>
            </a:xfrm>
            <a:prstGeom prst="line">
              <a:avLst/>
            </a:prstGeom>
            <a:noFill/>
            <a:ln w="76200">
              <a:solidFill>
                <a:srgbClr val="0000FF"/>
              </a:solidFill>
              <a:round/>
              <a:headEnd/>
              <a:tailEnd/>
            </a:ln>
          </p:spPr>
          <p:txBody>
            <a:bodyPr/>
            <a:lstStyle/>
            <a:p>
              <a:endParaRPr lang="en-IN"/>
            </a:p>
          </p:txBody>
        </p:sp>
        <p:sp>
          <p:nvSpPr>
            <p:cNvPr id="6" name="Rectangle 7"/>
            <p:cNvSpPr>
              <a:spLocks noChangeArrowheads="1"/>
            </p:cNvSpPr>
            <p:nvPr/>
          </p:nvSpPr>
          <p:spPr bwMode="auto">
            <a:xfrm>
              <a:off x="1830" y="1380"/>
              <a:ext cx="96" cy="768"/>
            </a:xfrm>
            <a:prstGeom prst="rect">
              <a:avLst/>
            </a:prstGeom>
            <a:solidFill>
              <a:srgbClr val="00B8FF">
                <a:alpha val="50195"/>
              </a:srgbClr>
            </a:solidFill>
            <a:ln w="9525">
              <a:noFill/>
              <a:miter lim="800000"/>
              <a:headEnd/>
              <a:tailEnd/>
            </a:ln>
          </p:spPr>
          <p:txBody>
            <a:bodyPr wrap="none" anchor="ctr"/>
            <a:lstStyle/>
            <a:p>
              <a:endParaRPr lang="en-US"/>
            </a:p>
          </p:txBody>
        </p:sp>
        <p:sp>
          <p:nvSpPr>
            <p:cNvPr id="7" name="Rectangle 8"/>
            <p:cNvSpPr>
              <a:spLocks noChangeArrowheads="1"/>
            </p:cNvSpPr>
            <p:nvPr/>
          </p:nvSpPr>
          <p:spPr bwMode="auto">
            <a:xfrm rot="300000">
              <a:off x="2274" y="1380"/>
              <a:ext cx="96" cy="768"/>
            </a:xfrm>
            <a:prstGeom prst="rect">
              <a:avLst/>
            </a:prstGeom>
            <a:solidFill>
              <a:srgbClr val="808000">
                <a:alpha val="50195"/>
              </a:srgbClr>
            </a:solidFill>
            <a:ln w="9525">
              <a:noFill/>
              <a:miter lim="800000"/>
              <a:headEnd/>
              <a:tailEnd/>
            </a:ln>
          </p:spPr>
          <p:txBody>
            <a:bodyPr wrap="none" anchor="ctr"/>
            <a:lstStyle/>
            <a:p>
              <a:endParaRPr lang="en-US"/>
            </a:p>
          </p:txBody>
        </p:sp>
        <p:sp>
          <p:nvSpPr>
            <p:cNvPr id="8" name="Oval 9"/>
            <p:cNvSpPr>
              <a:spLocks noChangeArrowheads="1"/>
            </p:cNvSpPr>
            <p:nvPr/>
          </p:nvSpPr>
          <p:spPr bwMode="auto">
            <a:xfrm>
              <a:off x="2910" y="1356"/>
              <a:ext cx="144" cy="816"/>
            </a:xfrm>
            <a:prstGeom prst="ellipse">
              <a:avLst/>
            </a:prstGeom>
            <a:solidFill>
              <a:srgbClr val="00B8FF">
                <a:alpha val="94901"/>
              </a:srgbClr>
            </a:solidFill>
            <a:ln w="9525">
              <a:solidFill>
                <a:schemeClr val="accent1"/>
              </a:solidFill>
              <a:round/>
              <a:headEnd/>
              <a:tailEnd/>
            </a:ln>
          </p:spPr>
          <p:txBody>
            <a:bodyPr wrap="none" anchor="ctr"/>
            <a:lstStyle/>
            <a:p>
              <a:endParaRPr lang="en-US"/>
            </a:p>
          </p:txBody>
        </p:sp>
        <p:sp>
          <p:nvSpPr>
            <p:cNvPr id="9" name="Rectangle 10"/>
            <p:cNvSpPr>
              <a:spLocks noChangeArrowheads="1"/>
            </p:cNvSpPr>
            <p:nvPr/>
          </p:nvSpPr>
          <p:spPr bwMode="auto">
            <a:xfrm>
              <a:off x="3432" y="1380"/>
              <a:ext cx="96" cy="768"/>
            </a:xfrm>
            <a:prstGeom prst="rect">
              <a:avLst/>
            </a:prstGeom>
            <a:solidFill>
              <a:schemeClr val="tx1">
                <a:alpha val="50195"/>
              </a:schemeClr>
            </a:solidFill>
            <a:ln w="9525">
              <a:noFill/>
              <a:miter lim="800000"/>
              <a:headEnd/>
              <a:tailEnd/>
            </a:ln>
          </p:spPr>
          <p:txBody>
            <a:bodyPr wrap="none" anchor="ctr"/>
            <a:lstStyle/>
            <a:p>
              <a:endParaRPr lang="en-US"/>
            </a:p>
          </p:txBody>
        </p:sp>
        <p:grpSp>
          <p:nvGrpSpPr>
            <p:cNvPr id="10" name="Group 11"/>
            <p:cNvGrpSpPr>
              <a:grpSpLocks/>
            </p:cNvGrpSpPr>
            <p:nvPr/>
          </p:nvGrpSpPr>
          <p:grpSpPr bwMode="auto">
            <a:xfrm>
              <a:off x="2304" y="1482"/>
              <a:ext cx="1554" cy="576"/>
              <a:chOff x="2640" y="1614"/>
              <a:chExt cx="1554" cy="576"/>
            </a:xfrm>
          </p:grpSpPr>
          <p:sp>
            <p:nvSpPr>
              <p:cNvPr id="21" name="Line 12"/>
              <p:cNvSpPr>
                <a:spLocks noChangeShapeType="1"/>
              </p:cNvSpPr>
              <p:nvPr/>
            </p:nvSpPr>
            <p:spPr bwMode="auto">
              <a:xfrm flipV="1">
                <a:off x="2658" y="1614"/>
                <a:ext cx="672" cy="288"/>
              </a:xfrm>
              <a:prstGeom prst="line">
                <a:avLst/>
              </a:prstGeom>
              <a:noFill/>
              <a:ln w="31750">
                <a:solidFill>
                  <a:srgbClr val="FF0000"/>
                </a:solidFill>
                <a:round/>
                <a:headEnd/>
                <a:tailEnd/>
              </a:ln>
            </p:spPr>
            <p:txBody>
              <a:bodyPr/>
              <a:lstStyle/>
              <a:p>
                <a:endParaRPr lang="en-IN"/>
              </a:p>
            </p:txBody>
          </p:sp>
          <p:sp>
            <p:nvSpPr>
              <p:cNvPr id="22" name="Line 13"/>
              <p:cNvSpPr>
                <a:spLocks noChangeShapeType="1"/>
              </p:cNvSpPr>
              <p:nvPr/>
            </p:nvSpPr>
            <p:spPr bwMode="auto">
              <a:xfrm rot="2357162" flipV="1">
                <a:off x="2640" y="1950"/>
                <a:ext cx="702" cy="192"/>
              </a:xfrm>
              <a:prstGeom prst="line">
                <a:avLst/>
              </a:prstGeom>
              <a:noFill/>
              <a:ln w="31750">
                <a:solidFill>
                  <a:srgbClr val="FF0000"/>
                </a:solidFill>
                <a:round/>
                <a:headEnd/>
                <a:tailEnd/>
              </a:ln>
            </p:spPr>
            <p:txBody>
              <a:bodyPr/>
              <a:lstStyle/>
              <a:p>
                <a:endParaRPr lang="en-IN"/>
              </a:p>
            </p:txBody>
          </p:sp>
          <p:sp>
            <p:nvSpPr>
              <p:cNvPr id="23" name="Line 14"/>
              <p:cNvSpPr>
                <a:spLocks noChangeShapeType="1"/>
              </p:cNvSpPr>
              <p:nvPr/>
            </p:nvSpPr>
            <p:spPr bwMode="auto">
              <a:xfrm>
                <a:off x="3324" y="1614"/>
                <a:ext cx="864" cy="192"/>
              </a:xfrm>
              <a:prstGeom prst="line">
                <a:avLst/>
              </a:prstGeom>
              <a:noFill/>
              <a:ln w="31750">
                <a:solidFill>
                  <a:srgbClr val="FF0000"/>
                </a:solidFill>
                <a:round/>
                <a:headEnd/>
                <a:tailEnd/>
              </a:ln>
            </p:spPr>
            <p:txBody>
              <a:bodyPr/>
              <a:lstStyle/>
              <a:p>
                <a:endParaRPr lang="en-IN"/>
              </a:p>
            </p:txBody>
          </p:sp>
          <p:sp>
            <p:nvSpPr>
              <p:cNvPr id="24" name="Line 15"/>
              <p:cNvSpPr>
                <a:spLocks noChangeShapeType="1"/>
              </p:cNvSpPr>
              <p:nvPr/>
            </p:nvSpPr>
            <p:spPr bwMode="auto">
              <a:xfrm flipV="1">
                <a:off x="3324" y="1998"/>
                <a:ext cx="870" cy="192"/>
              </a:xfrm>
              <a:prstGeom prst="line">
                <a:avLst/>
              </a:prstGeom>
              <a:noFill/>
              <a:ln w="31750">
                <a:solidFill>
                  <a:srgbClr val="FF0000"/>
                </a:solidFill>
                <a:round/>
                <a:headEnd/>
                <a:tailEnd/>
              </a:ln>
            </p:spPr>
            <p:txBody>
              <a:bodyPr/>
              <a:lstStyle/>
              <a:p>
                <a:endParaRPr lang="en-IN"/>
              </a:p>
            </p:txBody>
          </p:sp>
        </p:grpSp>
        <p:grpSp>
          <p:nvGrpSpPr>
            <p:cNvPr id="11" name="Group 16"/>
            <p:cNvGrpSpPr>
              <a:grpSpLocks/>
            </p:cNvGrpSpPr>
            <p:nvPr/>
          </p:nvGrpSpPr>
          <p:grpSpPr bwMode="auto">
            <a:xfrm>
              <a:off x="3852" y="1422"/>
              <a:ext cx="186" cy="690"/>
              <a:chOff x="3504" y="1620"/>
              <a:chExt cx="186" cy="690"/>
            </a:xfrm>
          </p:grpSpPr>
          <p:sp>
            <p:nvSpPr>
              <p:cNvPr id="19" name="Rectangle 17"/>
              <p:cNvSpPr>
                <a:spLocks noChangeArrowheads="1"/>
              </p:cNvSpPr>
              <p:nvPr/>
            </p:nvSpPr>
            <p:spPr bwMode="auto">
              <a:xfrm>
                <a:off x="3504" y="1752"/>
                <a:ext cx="48" cy="426"/>
              </a:xfrm>
              <a:prstGeom prst="rect">
                <a:avLst/>
              </a:prstGeom>
              <a:solidFill>
                <a:srgbClr val="00B8FF">
                  <a:alpha val="74901"/>
                </a:srgbClr>
              </a:solidFill>
              <a:ln w="9525">
                <a:noFill/>
                <a:miter lim="800000"/>
                <a:headEnd/>
                <a:tailEnd/>
              </a:ln>
            </p:spPr>
            <p:txBody>
              <a:bodyPr wrap="none" anchor="ctr"/>
              <a:lstStyle/>
              <a:p>
                <a:endParaRPr lang="en-US"/>
              </a:p>
            </p:txBody>
          </p:sp>
          <p:sp>
            <p:nvSpPr>
              <p:cNvPr id="20" name="AutoShape 18"/>
              <p:cNvSpPr>
                <a:spLocks noChangeArrowheads="1"/>
              </p:cNvSpPr>
              <p:nvPr/>
            </p:nvSpPr>
            <p:spPr bwMode="auto">
              <a:xfrm rot="5400000">
                <a:off x="3273" y="1893"/>
                <a:ext cx="690"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88 w 21600"/>
                  <a:gd name="T13" fmla="*/ 3750 h 21600"/>
                  <a:gd name="T14" fmla="*/ 17812 w 21600"/>
                  <a:gd name="T15" fmla="*/ 17850 h 21600"/>
                </a:gdLst>
                <a:ahLst/>
                <a:cxnLst>
                  <a:cxn ang="T8">
                    <a:pos x="T0" y="T1"/>
                  </a:cxn>
                  <a:cxn ang="T9">
                    <a:pos x="T2" y="T3"/>
                  </a:cxn>
                  <a:cxn ang="T10">
                    <a:pos x="T4" y="T5"/>
                  </a:cxn>
                  <a:cxn ang="T11">
                    <a:pos x="T6" y="T7"/>
                  </a:cxn>
                </a:cxnLst>
                <a:rect l="T12" t="T13" r="T14" b="T15"/>
                <a:pathLst>
                  <a:path w="21600" h="21600">
                    <a:moveTo>
                      <a:pt x="0" y="0"/>
                    </a:moveTo>
                    <a:lnTo>
                      <a:pt x="4006" y="21600"/>
                    </a:lnTo>
                    <a:lnTo>
                      <a:pt x="17594" y="21600"/>
                    </a:lnTo>
                    <a:lnTo>
                      <a:pt x="21600" y="0"/>
                    </a:lnTo>
                    <a:lnTo>
                      <a:pt x="0" y="0"/>
                    </a:lnTo>
                    <a:close/>
                  </a:path>
                </a:pathLst>
              </a:custGeom>
              <a:solidFill>
                <a:srgbClr val="00B8FF">
                  <a:alpha val="74901"/>
                </a:srgbClr>
              </a:solidFill>
              <a:ln w="9525">
                <a:noFill/>
                <a:miter lim="800000"/>
                <a:headEnd/>
                <a:tailEnd/>
              </a:ln>
            </p:spPr>
            <p:txBody>
              <a:bodyPr wrap="none" anchor="ctr"/>
              <a:lstStyle/>
              <a:p>
                <a:endParaRPr lang="en-IN"/>
              </a:p>
            </p:txBody>
          </p:sp>
        </p:grpSp>
        <p:sp>
          <p:nvSpPr>
            <p:cNvPr id="12" name="Text Box 19"/>
            <p:cNvSpPr txBox="1">
              <a:spLocks noChangeArrowheads="1"/>
            </p:cNvSpPr>
            <p:nvPr/>
          </p:nvSpPr>
          <p:spPr bwMode="auto">
            <a:xfrm>
              <a:off x="336" y="2003"/>
              <a:ext cx="1228" cy="231"/>
            </a:xfrm>
            <a:prstGeom prst="rect">
              <a:avLst/>
            </a:prstGeom>
            <a:noFill/>
            <a:ln w="9525">
              <a:noFill/>
              <a:miter lim="800000"/>
              <a:headEnd/>
              <a:tailEnd/>
            </a:ln>
          </p:spPr>
          <p:txBody>
            <a:bodyPr wrap="none">
              <a:spAutoFit/>
            </a:bodyPr>
            <a:lstStyle/>
            <a:p>
              <a:r>
                <a:rPr lang="en-US">
                  <a:solidFill>
                    <a:schemeClr val="tx1"/>
                  </a:solidFill>
                </a:rPr>
                <a:t>405 nm &amp; 50 mW</a:t>
              </a:r>
            </a:p>
          </p:txBody>
        </p:sp>
        <p:sp>
          <p:nvSpPr>
            <p:cNvPr id="13" name="AutoShape 20"/>
            <p:cNvSpPr>
              <a:spLocks noChangeArrowheads="1"/>
            </p:cNvSpPr>
            <p:nvPr/>
          </p:nvSpPr>
          <p:spPr bwMode="auto">
            <a:xfrm rot="-5400000">
              <a:off x="3432" y="1746"/>
              <a:ext cx="48"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solidFill>
              <a:srgbClr val="0000FF"/>
            </a:solidFill>
            <a:ln w="9525">
              <a:noFill/>
              <a:miter lim="800000"/>
              <a:headEnd/>
              <a:tailEnd/>
            </a:ln>
          </p:spPr>
          <p:txBody>
            <a:bodyPr wrap="none" anchor="ctr"/>
            <a:lstStyle/>
            <a:p>
              <a:endParaRPr lang="en-IN"/>
            </a:p>
          </p:txBody>
        </p:sp>
        <p:sp>
          <p:nvSpPr>
            <p:cNvPr id="14" name="Text Box 21"/>
            <p:cNvSpPr txBox="1">
              <a:spLocks noChangeArrowheads="1"/>
            </p:cNvSpPr>
            <p:nvPr/>
          </p:nvSpPr>
          <p:spPr bwMode="auto">
            <a:xfrm>
              <a:off x="2698" y="881"/>
              <a:ext cx="593" cy="404"/>
            </a:xfrm>
            <a:prstGeom prst="rect">
              <a:avLst/>
            </a:prstGeom>
            <a:noFill/>
            <a:ln w="9525">
              <a:noFill/>
              <a:miter lim="800000"/>
              <a:headEnd/>
              <a:tailEnd/>
            </a:ln>
          </p:spPr>
          <p:txBody>
            <a:bodyPr wrap="none">
              <a:spAutoFit/>
            </a:bodyPr>
            <a:lstStyle/>
            <a:p>
              <a:pPr algn="ctr"/>
              <a:r>
                <a:rPr lang="en-US" dirty="0">
                  <a:solidFill>
                    <a:schemeClr val="tx1"/>
                  </a:solidFill>
                  <a:latin typeface="Times New Roman" pitchFamily="18" charset="0"/>
                  <a:cs typeface="Times New Roman" pitchFamily="18" charset="0"/>
                </a:rPr>
                <a:t>Lens</a:t>
              </a:r>
            </a:p>
            <a:p>
              <a:pPr algn="ctr"/>
              <a:r>
                <a:rPr lang="en-US" i="1" dirty="0">
                  <a:solidFill>
                    <a:schemeClr val="tx1"/>
                  </a:solidFill>
                  <a:latin typeface="Times New Roman" pitchFamily="18" charset="0"/>
                  <a:cs typeface="Times New Roman" pitchFamily="18" charset="0"/>
                </a:rPr>
                <a:t>f</a:t>
              </a:r>
              <a:r>
                <a:rPr lang="en-US" dirty="0">
                  <a:solidFill>
                    <a:schemeClr val="tx1"/>
                  </a:solidFill>
                  <a:latin typeface="Times New Roman" pitchFamily="18" charset="0"/>
                  <a:cs typeface="Times New Roman" pitchFamily="18" charset="0"/>
                </a:rPr>
                <a:t> = 5 cm</a:t>
              </a:r>
              <a:endParaRPr lang="el-GR" dirty="0">
                <a:solidFill>
                  <a:schemeClr val="tx1"/>
                </a:solidFill>
                <a:latin typeface="Times New Roman" pitchFamily="18" charset="0"/>
                <a:cs typeface="Times New Roman" pitchFamily="18" charset="0"/>
              </a:endParaRPr>
            </a:p>
          </p:txBody>
        </p:sp>
        <p:sp>
          <p:nvSpPr>
            <p:cNvPr id="15" name="Text Box 22"/>
            <p:cNvSpPr txBox="1">
              <a:spLocks noChangeArrowheads="1"/>
            </p:cNvSpPr>
            <p:nvPr/>
          </p:nvSpPr>
          <p:spPr bwMode="auto">
            <a:xfrm>
              <a:off x="2016" y="2220"/>
              <a:ext cx="532" cy="404"/>
            </a:xfrm>
            <a:prstGeom prst="rect">
              <a:avLst/>
            </a:prstGeom>
            <a:noFill/>
            <a:ln w="9525">
              <a:noFill/>
              <a:miter lim="800000"/>
              <a:headEnd/>
              <a:tailEnd/>
            </a:ln>
          </p:spPr>
          <p:txBody>
            <a:bodyPr wrap="none">
              <a:spAutoFit/>
            </a:bodyPr>
            <a:lstStyle/>
            <a:p>
              <a:pPr algn="ctr"/>
              <a:r>
                <a:rPr lang="en-US">
                  <a:solidFill>
                    <a:schemeClr val="tx1"/>
                  </a:solidFill>
                </a:rPr>
                <a:t>BBO</a:t>
              </a:r>
            </a:p>
            <a:p>
              <a:pPr algn="ctr"/>
              <a:r>
                <a:rPr lang="en-US">
                  <a:solidFill>
                    <a:schemeClr val="tx1"/>
                  </a:solidFill>
                </a:rPr>
                <a:t>crystal</a:t>
              </a:r>
            </a:p>
          </p:txBody>
        </p:sp>
        <p:sp>
          <p:nvSpPr>
            <p:cNvPr id="16" name="Text Box 23"/>
            <p:cNvSpPr txBox="1">
              <a:spLocks noChangeArrowheads="1"/>
            </p:cNvSpPr>
            <p:nvPr/>
          </p:nvSpPr>
          <p:spPr bwMode="auto">
            <a:xfrm>
              <a:off x="3366" y="2256"/>
              <a:ext cx="244" cy="231"/>
            </a:xfrm>
            <a:prstGeom prst="rect">
              <a:avLst/>
            </a:prstGeom>
            <a:noFill/>
            <a:ln w="9525">
              <a:noFill/>
              <a:miter lim="800000"/>
              <a:headEnd/>
              <a:tailEnd/>
            </a:ln>
          </p:spPr>
          <p:txBody>
            <a:bodyPr wrap="none">
              <a:spAutoFit/>
            </a:bodyPr>
            <a:lstStyle/>
            <a:p>
              <a:pPr algn="ctr"/>
              <a:r>
                <a:rPr lang="en-US">
                  <a:solidFill>
                    <a:schemeClr val="tx1"/>
                  </a:solidFill>
                  <a:latin typeface="Times New Roman" pitchFamily="18" charset="0"/>
                  <a:cs typeface="Times New Roman" pitchFamily="18" charset="0"/>
                </a:rPr>
                <a:t>IF</a:t>
              </a:r>
              <a:endParaRPr lang="el-GR">
                <a:solidFill>
                  <a:schemeClr val="tx1"/>
                </a:solidFill>
                <a:latin typeface="Times New Roman" pitchFamily="18" charset="0"/>
                <a:cs typeface="Times New Roman" pitchFamily="18" charset="0"/>
              </a:endParaRPr>
            </a:p>
          </p:txBody>
        </p:sp>
        <p:sp>
          <p:nvSpPr>
            <p:cNvPr id="17" name="Text Box 24"/>
            <p:cNvSpPr txBox="1">
              <a:spLocks noChangeArrowheads="1"/>
            </p:cNvSpPr>
            <p:nvPr/>
          </p:nvSpPr>
          <p:spPr bwMode="auto">
            <a:xfrm>
              <a:off x="4080" y="1626"/>
              <a:ext cx="628" cy="231"/>
            </a:xfrm>
            <a:prstGeom prst="rect">
              <a:avLst/>
            </a:prstGeom>
            <a:noFill/>
            <a:ln w="9525">
              <a:noFill/>
              <a:miter lim="800000"/>
              <a:headEnd/>
              <a:tailEnd/>
            </a:ln>
          </p:spPr>
          <p:txBody>
            <a:bodyPr wrap="none">
              <a:spAutoFit/>
            </a:bodyPr>
            <a:lstStyle/>
            <a:p>
              <a:pPr algn="ctr"/>
              <a:r>
                <a:rPr lang="en-US" dirty="0">
                  <a:solidFill>
                    <a:schemeClr val="tx1"/>
                  </a:solidFill>
                  <a:latin typeface="Times New Roman" pitchFamily="18" charset="0"/>
                  <a:cs typeface="Times New Roman" pitchFamily="18" charset="0"/>
                </a:rPr>
                <a:t>EMCCD</a:t>
              </a:r>
              <a:endParaRPr lang="el-GR" dirty="0">
                <a:solidFill>
                  <a:schemeClr val="tx1"/>
                </a:solidFill>
                <a:latin typeface="Times New Roman" pitchFamily="18" charset="0"/>
                <a:cs typeface="Times New Roman" pitchFamily="18" charset="0"/>
              </a:endParaRPr>
            </a:p>
          </p:txBody>
        </p:sp>
        <p:sp>
          <p:nvSpPr>
            <p:cNvPr id="18" name="Text Box 25"/>
            <p:cNvSpPr txBox="1">
              <a:spLocks noChangeArrowheads="1"/>
            </p:cNvSpPr>
            <p:nvPr/>
          </p:nvSpPr>
          <p:spPr bwMode="auto">
            <a:xfrm>
              <a:off x="1632" y="881"/>
              <a:ext cx="396" cy="404"/>
            </a:xfrm>
            <a:prstGeom prst="rect">
              <a:avLst/>
            </a:prstGeom>
            <a:noFill/>
            <a:ln w="9525">
              <a:noFill/>
              <a:miter lim="800000"/>
              <a:headEnd/>
              <a:tailEnd/>
            </a:ln>
          </p:spPr>
          <p:txBody>
            <a:bodyPr wrap="none">
              <a:spAutoFit/>
            </a:bodyPr>
            <a:lstStyle/>
            <a:p>
              <a:pPr algn="ctr"/>
              <a:r>
                <a:rPr lang="el-GR" dirty="0">
                  <a:solidFill>
                    <a:schemeClr val="tx1"/>
                  </a:solidFill>
                  <a:latin typeface="Times New Roman" pitchFamily="18" charset="0"/>
                  <a:cs typeface="Times New Roman" pitchFamily="18" charset="0"/>
                </a:rPr>
                <a:t>λ</a:t>
              </a:r>
              <a:r>
                <a:rPr lang="en-US" dirty="0">
                  <a:solidFill>
                    <a:schemeClr val="tx1"/>
                  </a:solidFill>
                  <a:latin typeface="Times New Roman" pitchFamily="18" charset="0"/>
                  <a:cs typeface="Times New Roman" pitchFamily="18" charset="0"/>
                </a:rPr>
                <a:t>/2</a:t>
              </a:r>
            </a:p>
            <a:p>
              <a:pPr algn="ctr"/>
              <a:r>
                <a:rPr lang="en-US" dirty="0">
                  <a:solidFill>
                    <a:schemeClr val="tx1"/>
                  </a:solidFill>
                  <a:latin typeface="Times New Roman" pitchFamily="18" charset="0"/>
                  <a:cs typeface="Times New Roman" pitchFamily="18" charset="0"/>
                </a:rPr>
                <a:t>plate</a:t>
              </a:r>
              <a:endParaRPr lang="el-GR" dirty="0">
                <a:solidFill>
                  <a:schemeClr val="tx1"/>
                </a:solidFill>
                <a:latin typeface="Times New Roman" pitchFamily="18" charset="0"/>
                <a:cs typeface="Times New Roman" pitchFamily="18" charset="0"/>
              </a:endParaRPr>
            </a:p>
          </p:txBody>
        </p:sp>
      </p:grpSp>
      <p:sp>
        <p:nvSpPr>
          <p:cNvPr id="25" name="Rectangle 35"/>
          <p:cNvSpPr txBox="1">
            <a:spLocks noChangeArrowheads="1"/>
          </p:cNvSpPr>
          <p:nvPr/>
        </p:nvSpPr>
        <p:spPr>
          <a:xfrm>
            <a:off x="8173679" y="1687422"/>
            <a:ext cx="3782532" cy="3683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lnSpc>
                <a:spcPct val="80000"/>
              </a:lnSpc>
              <a:buFont typeface="Times New Roman" pitchFamily="18" charset="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sz="2000" dirty="0" smtClean="0"/>
              <a:t>EMCCD: Electron Multiplying CCD</a:t>
            </a:r>
          </a:p>
        </p:txBody>
      </p:sp>
      <p:grpSp>
        <p:nvGrpSpPr>
          <p:cNvPr id="26" name="Group 37"/>
          <p:cNvGrpSpPr>
            <a:grpSpLocks/>
          </p:cNvGrpSpPr>
          <p:nvPr/>
        </p:nvGrpSpPr>
        <p:grpSpPr bwMode="auto">
          <a:xfrm>
            <a:off x="2581177" y="3923564"/>
            <a:ext cx="9073123" cy="2663194"/>
            <a:chOff x="1745" y="2144"/>
            <a:chExt cx="7015" cy="2098"/>
          </a:xfrm>
        </p:grpSpPr>
        <p:pic>
          <p:nvPicPr>
            <p:cNvPr id="27" name="Picture 27" descr="with_crystal"/>
            <p:cNvPicPr>
              <a:picLocks noChangeAspect="1" noChangeArrowheads="1"/>
            </p:cNvPicPr>
            <p:nvPr/>
          </p:nvPicPr>
          <p:blipFill>
            <a:blip r:embed="rId3" cstate="print"/>
            <a:srcRect/>
            <a:stretch>
              <a:fillRect/>
            </a:stretch>
          </p:blipFill>
          <p:spPr bwMode="auto">
            <a:xfrm>
              <a:off x="3720" y="2144"/>
              <a:ext cx="1687" cy="1687"/>
            </a:xfrm>
            <a:prstGeom prst="rect">
              <a:avLst/>
            </a:prstGeom>
            <a:noFill/>
            <a:ln w="9525">
              <a:noFill/>
              <a:miter lim="800000"/>
              <a:headEnd/>
              <a:tailEnd/>
            </a:ln>
          </p:spPr>
        </p:pic>
        <p:pic>
          <p:nvPicPr>
            <p:cNvPr id="28" name="Picture 28" descr="without_crystal"/>
            <p:cNvPicPr>
              <a:picLocks noChangeAspect="1" noChangeArrowheads="1"/>
            </p:cNvPicPr>
            <p:nvPr/>
          </p:nvPicPr>
          <p:blipFill>
            <a:blip r:embed="rId4" cstate="print"/>
            <a:srcRect/>
            <a:stretch>
              <a:fillRect/>
            </a:stretch>
          </p:blipFill>
          <p:spPr bwMode="auto">
            <a:xfrm>
              <a:off x="1745" y="2144"/>
              <a:ext cx="1729" cy="1729"/>
            </a:xfrm>
            <a:prstGeom prst="rect">
              <a:avLst/>
            </a:prstGeom>
            <a:noFill/>
            <a:ln w="9525">
              <a:noFill/>
              <a:miter lim="800000"/>
              <a:headEnd/>
              <a:tailEnd/>
            </a:ln>
          </p:spPr>
        </p:pic>
        <p:pic>
          <p:nvPicPr>
            <p:cNvPr id="29" name="Picture 29" descr="background_substracted"/>
            <p:cNvPicPr>
              <a:picLocks noChangeAspect="1" noChangeArrowheads="1"/>
            </p:cNvPicPr>
            <p:nvPr/>
          </p:nvPicPr>
          <p:blipFill>
            <a:blip r:embed="rId5" cstate="print"/>
            <a:srcRect/>
            <a:stretch>
              <a:fillRect/>
            </a:stretch>
          </p:blipFill>
          <p:spPr bwMode="auto">
            <a:xfrm>
              <a:off x="5695" y="2144"/>
              <a:ext cx="1687" cy="1687"/>
            </a:xfrm>
            <a:prstGeom prst="rect">
              <a:avLst/>
            </a:prstGeom>
            <a:noFill/>
            <a:ln w="9525">
              <a:noFill/>
              <a:miter lim="800000"/>
              <a:headEnd/>
              <a:tailEnd/>
            </a:ln>
          </p:spPr>
        </p:pic>
        <p:sp>
          <p:nvSpPr>
            <p:cNvPr id="30" name="Text Box 30"/>
            <p:cNvSpPr txBox="1">
              <a:spLocks noChangeArrowheads="1"/>
            </p:cNvSpPr>
            <p:nvPr/>
          </p:nvSpPr>
          <p:spPr bwMode="auto">
            <a:xfrm>
              <a:off x="1938" y="3951"/>
              <a:ext cx="6822" cy="291"/>
            </a:xfrm>
            <a:prstGeom prst="rect">
              <a:avLst/>
            </a:prstGeom>
            <a:noFill/>
            <a:ln w="9525" algn="ctr">
              <a:noFill/>
              <a:miter lim="800000"/>
              <a:headEnd/>
              <a:tailEnd/>
            </a:ln>
          </p:spPr>
          <p:txBody>
            <a:bodyPr wrap="square">
              <a:spAutoFit/>
            </a:bodyPr>
            <a:lstStyle/>
            <a:p>
              <a:pPr>
                <a:buClrTx/>
                <a:buSzTx/>
                <a:buFontTx/>
                <a:buNone/>
              </a:pPr>
              <a:r>
                <a:rPr lang="en-US" dirty="0">
                  <a:solidFill>
                    <a:schemeClr val="tx1"/>
                  </a:solidFill>
                  <a:latin typeface="cmss12" pitchFamily="34" charset="0"/>
                </a:rPr>
                <a:t>Angle(</a:t>
              </a:r>
              <a:r>
                <a:rPr lang="el-GR" dirty="0">
                  <a:solidFill>
                    <a:schemeClr val="tx1"/>
                  </a:solidFill>
                  <a:latin typeface="Times New Roman" pitchFamily="18" charset="0"/>
                  <a:cs typeface="Times New Roman" pitchFamily="18" charset="0"/>
                </a:rPr>
                <a:t>λ</a:t>
              </a:r>
              <a:r>
                <a:rPr lang="en-US" dirty="0">
                  <a:solidFill>
                    <a:schemeClr val="tx1"/>
                  </a:solidFill>
                  <a:latin typeface="Times New Roman" pitchFamily="18" charset="0"/>
                  <a:cs typeface="Times New Roman" pitchFamily="18" charset="0"/>
                </a:rPr>
                <a:t>/2</a:t>
              </a:r>
              <a:r>
                <a:rPr lang="en-US" dirty="0">
                  <a:solidFill>
                    <a:schemeClr val="tx1"/>
                  </a:solidFill>
                  <a:latin typeface="cmss12" pitchFamily="34" charset="0"/>
                </a:rPr>
                <a:t>) = 45</a:t>
              </a:r>
              <a:r>
                <a:rPr lang="en-US" dirty="0">
                  <a:solidFill>
                    <a:schemeClr val="tx1"/>
                  </a:solidFill>
                </a:rPr>
                <a:t>˚</a:t>
              </a:r>
              <a:r>
                <a:rPr lang="en-US" dirty="0">
                  <a:solidFill>
                    <a:schemeClr val="tx1"/>
                  </a:solidFill>
                  <a:latin typeface="cmss12" pitchFamily="34" charset="0"/>
                </a:rPr>
                <a:t> 	</a:t>
              </a:r>
              <a:r>
                <a:rPr lang="en-US" dirty="0">
                  <a:latin typeface="cmss12" pitchFamily="34" charset="0"/>
                </a:rPr>
                <a:t> </a:t>
              </a:r>
              <a:r>
                <a:rPr lang="en-US" dirty="0" smtClean="0">
                  <a:latin typeface="cmss12" pitchFamily="34" charset="0"/>
                </a:rPr>
                <a:t>          Angle(</a:t>
              </a:r>
              <a:r>
                <a:rPr lang="el-GR" dirty="0">
                  <a:latin typeface="Times New Roman" pitchFamily="18" charset="0"/>
                  <a:cs typeface="Times New Roman" pitchFamily="18" charset="0"/>
                </a:rPr>
                <a:t>λ</a:t>
              </a:r>
              <a:r>
                <a:rPr lang="en-US" dirty="0">
                  <a:latin typeface="Times New Roman" pitchFamily="18" charset="0"/>
                  <a:cs typeface="Times New Roman" pitchFamily="18" charset="0"/>
                </a:rPr>
                <a:t>/2</a:t>
              </a:r>
              <a:r>
                <a:rPr lang="en-US" dirty="0">
                  <a:latin typeface="cmss12" pitchFamily="34" charset="0"/>
                </a:rPr>
                <a:t>) = 0</a:t>
              </a:r>
              <a:r>
                <a:rPr lang="en-US" dirty="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Background </a:t>
              </a:r>
              <a:r>
                <a:rPr lang="en-US" dirty="0">
                  <a:solidFill>
                    <a:schemeClr val="tx1"/>
                  </a:solidFill>
                  <a:latin typeface="Times New Roman" pitchFamily="18" charset="0"/>
                  <a:cs typeface="Times New Roman" pitchFamily="18" charset="0"/>
                </a:rPr>
                <a:t>subtracted</a:t>
              </a:r>
            </a:p>
          </p:txBody>
        </p:sp>
      </p:grpSp>
    </p:spTree>
    <p:extLst>
      <p:ext uri="{BB962C8B-B14F-4D97-AF65-F5344CB8AC3E}">
        <p14:creationId xmlns:p14="http://schemas.microsoft.com/office/powerpoint/2010/main" val="4222838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660" y="46845"/>
            <a:ext cx="11014494" cy="1325563"/>
          </a:xfrm>
        </p:spPr>
        <p:txBody>
          <a:bodyPr/>
          <a:lstStyle/>
          <a:p>
            <a:r>
              <a:rPr lang="en-IN" b="1" dirty="0" smtClean="0">
                <a:solidFill>
                  <a:srgbClr val="7030A0"/>
                </a:solidFill>
                <a:latin typeface="+mn-lt"/>
              </a:rPr>
              <a:t>Observing SPDC ring at varying pump intensity</a:t>
            </a:r>
            <a:endParaRPr lang="en-IN" b="1" dirty="0">
              <a:solidFill>
                <a:srgbClr val="7030A0"/>
              </a:solidFill>
              <a:latin typeface="+mn-lt"/>
            </a:endParaRPr>
          </a:p>
        </p:txBody>
      </p:sp>
      <p:grpSp>
        <p:nvGrpSpPr>
          <p:cNvPr id="3" name="Group 20"/>
          <p:cNvGrpSpPr>
            <a:grpSpLocks/>
          </p:cNvGrpSpPr>
          <p:nvPr/>
        </p:nvGrpSpPr>
        <p:grpSpPr bwMode="auto">
          <a:xfrm>
            <a:off x="4915618" y="1690688"/>
            <a:ext cx="5638800" cy="2236788"/>
            <a:chOff x="3276600" y="1143000"/>
            <a:chExt cx="5638800" cy="2236826"/>
          </a:xfrm>
        </p:grpSpPr>
        <p:pic>
          <p:nvPicPr>
            <p:cNvPr id="4" name="Picture 4"/>
            <p:cNvPicPr>
              <a:picLocks noChangeAspect="1" noChangeArrowheads="1"/>
            </p:cNvPicPr>
            <p:nvPr/>
          </p:nvPicPr>
          <p:blipFill>
            <a:blip r:embed="rId2" cstate="print"/>
            <a:srcRect/>
            <a:stretch>
              <a:fillRect/>
            </a:stretch>
          </p:blipFill>
          <p:spPr bwMode="auto">
            <a:xfrm>
              <a:off x="3276600" y="1143000"/>
              <a:ext cx="1828800" cy="18288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5178425" y="1143000"/>
              <a:ext cx="1828800" cy="1828800"/>
            </a:xfrm>
            <a:prstGeom prst="rect">
              <a:avLst/>
            </a:prstGeom>
            <a:noFill/>
            <a:ln w="9525">
              <a:noFill/>
              <a:miter lim="800000"/>
              <a:headEnd/>
              <a:tailEnd/>
            </a:ln>
          </p:spPr>
        </p:pic>
        <p:sp>
          <p:nvSpPr>
            <p:cNvPr id="6" name="Text Box 6"/>
            <p:cNvSpPr txBox="1">
              <a:spLocks noChangeArrowheads="1"/>
            </p:cNvSpPr>
            <p:nvPr/>
          </p:nvSpPr>
          <p:spPr bwMode="auto">
            <a:xfrm>
              <a:off x="3467100" y="3008313"/>
              <a:ext cx="4862526" cy="371513"/>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a:solidFill>
                    <a:srgbClr val="000000"/>
                  </a:solidFill>
                  <a:ea typeface="WenQuanYi Micro Hei"/>
                  <a:cs typeface="WenQuanYi Micro Hei"/>
                </a:rPr>
                <a:t>     3mW		       5mW	       8mW</a:t>
              </a:r>
            </a:p>
          </p:txBody>
        </p:sp>
        <p:pic>
          <p:nvPicPr>
            <p:cNvPr id="7" name="Picture 7"/>
            <p:cNvPicPr>
              <a:picLocks noChangeAspect="1" noChangeArrowheads="1"/>
            </p:cNvPicPr>
            <p:nvPr/>
          </p:nvPicPr>
          <p:blipFill>
            <a:blip r:embed="rId4" cstate="print"/>
            <a:srcRect/>
            <a:stretch>
              <a:fillRect/>
            </a:stretch>
          </p:blipFill>
          <p:spPr bwMode="auto">
            <a:xfrm>
              <a:off x="7086600" y="1143000"/>
              <a:ext cx="1828800" cy="1828800"/>
            </a:xfrm>
            <a:prstGeom prst="rect">
              <a:avLst/>
            </a:prstGeom>
            <a:noFill/>
            <a:ln w="9525">
              <a:noFill/>
              <a:miter lim="800000"/>
              <a:headEnd/>
              <a:tailEnd/>
            </a:ln>
          </p:spPr>
        </p:pic>
      </p:grpSp>
      <p:sp>
        <p:nvSpPr>
          <p:cNvPr id="8" name="Text Box 8"/>
          <p:cNvSpPr txBox="1">
            <a:spLocks noChangeArrowheads="1"/>
          </p:cNvSpPr>
          <p:nvPr/>
        </p:nvSpPr>
        <p:spPr bwMode="auto">
          <a:xfrm>
            <a:off x="954241" y="2003817"/>
            <a:ext cx="3882002" cy="1202510"/>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sz="2400" dirty="0">
                <a:solidFill>
                  <a:srgbClr val="000000"/>
                </a:solidFill>
                <a:ea typeface="WenQuanYi Micro Hei"/>
                <a:cs typeface="WenQuanYi Micro Hei"/>
              </a:rPr>
              <a:t>Width of the SPDC ring is</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sz="2400" dirty="0">
                <a:solidFill>
                  <a:srgbClr val="000000"/>
                </a:solidFill>
                <a:ea typeface="WenQuanYi Micro Hei"/>
                <a:cs typeface="WenQuanYi Micro Hei"/>
              </a:rPr>
              <a:t> independent of the intensity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sz="2400" dirty="0">
                <a:solidFill>
                  <a:srgbClr val="000000"/>
                </a:solidFill>
                <a:ea typeface="WenQuanYi Micro Hei"/>
                <a:cs typeface="WenQuanYi Micro Hei"/>
              </a:rPr>
              <a:t>of the light beam.</a:t>
            </a:r>
          </a:p>
        </p:txBody>
      </p:sp>
      <p:grpSp>
        <p:nvGrpSpPr>
          <p:cNvPr id="9" name="Group 19"/>
          <p:cNvGrpSpPr>
            <a:grpSpLocks/>
          </p:cNvGrpSpPr>
          <p:nvPr/>
        </p:nvGrpSpPr>
        <p:grpSpPr bwMode="auto">
          <a:xfrm>
            <a:off x="4915618" y="4281488"/>
            <a:ext cx="5637213" cy="2290763"/>
            <a:chOff x="3276600" y="3733800"/>
            <a:chExt cx="5637213" cy="2290801"/>
          </a:xfrm>
        </p:grpSpPr>
        <p:sp>
          <p:nvSpPr>
            <p:cNvPr id="10" name="Rectangle 10"/>
            <p:cNvSpPr>
              <a:spLocks noChangeArrowheads="1"/>
            </p:cNvSpPr>
            <p:nvPr/>
          </p:nvSpPr>
          <p:spPr bwMode="auto">
            <a:xfrm>
              <a:off x="3419475" y="5653088"/>
              <a:ext cx="4836878" cy="371513"/>
            </a:xfrm>
            <a:prstGeom prst="rect">
              <a:avLst/>
            </a:prstGeom>
            <a:noFill/>
            <a:ln w="9525">
              <a:noFill/>
              <a:round/>
              <a:headEnd/>
              <a:tailEnd/>
            </a:ln>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a:solidFill>
                    <a:srgbClr val="000000"/>
                  </a:solidFill>
                  <a:ea typeface="WenQuanYi Micro Hei"/>
                  <a:cs typeface="WenQuanYi Micro Hei"/>
                </a:rPr>
                <a:t>        50		        100		         150</a:t>
              </a:r>
            </a:p>
          </p:txBody>
        </p:sp>
        <p:pic>
          <p:nvPicPr>
            <p:cNvPr id="11" name="Picture 11"/>
            <p:cNvPicPr>
              <a:picLocks noChangeAspect="1" noChangeArrowheads="1"/>
            </p:cNvPicPr>
            <p:nvPr/>
          </p:nvPicPr>
          <p:blipFill>
            <a:blip r:embed="rId5" cstate="print"/>
            <a:srcRect/>
            <a:stretch>
              <a:fillRect/>
            </a:stretch>
          </p:blipFill>
          <p:spPr bwMode="auto">
            <a:xfrm>
              <a:off x="7086600" y="3733800"/>
              <a:ext cx="1827213" cy="1827213"/>
            </a:xfrm>
            <a:prstGeom prst="rect">
              <a:avLst/>
            </a:prstGeom>
            <a:noFill/>
            <a:ln w="9525">
              <a:noFill/>
              <a:round/>
              <a:headEnd/>
              <a:tailEnd/>
            </a:ln>
          </p:spPr>
        </p:pic>
        <p:pic>
          <p:nvPicPr>
            <p:cNvPr id="12" name="Picture 12"/>
            <p:cNvPicPr>
              <a:picLocks noChangeAspect="1" noChangeArrowheads="1"/>
            </p:cNvPicPr>
            <p:nvPr/>
          </p:nvPicPr>
          <p:blipFill>
            <a:blip r:embed="rId6" cstate="print"/>
            <a:srcRect/>
            <a:stretch>
              <a:fillRect/>
            </a:stretch>
          </p:blipFill>
          <p:spPr bwMode="auto">
            <a:xfrm>
              <a:off x="3276600" y="3733800"/>
              <a:ext cx="1827213" cy="1827213"/>
            </a:xfrm>
            <a:prstGeom prst="rect">
              <a:avLst/>
            </a:prstGeom>
            <a:noFill/>
            <a:ln w="9525">
              <a:noFill/>
              <a:round/>
              <a:headEnd/>
              <a:tailEnd/>
            </a:ln>
          </p:spPr>
        </p:pic>
        <p:pic>
          <p:nvPicPr>
            <p:cNvPr id="13" name="Picture 13"/>
            <p:cNvPicPr>
              <a:picLocks noChangeAspect="1" noChangeArrowheads="1"/>
            </p:cNvPicPr>
            <p:nvPr/>
          </p:nvPicPr>
          <p:blipFill>
            <a:blip r:embed="rId7" cstate="print"/>
            <a:srcRect/>
            <a:stretch>
              <a:fillRect/>
            </a:stretch>
          </p:blipFill>
          <p:spPr bwMode="auto">
            <a:xfrm>
              <a:off x="5181600" y="3733800"/>
              <a:ext cx="1827213" cy="1827213"/>
            </a:xfrm>
            <a:prstGeom prst="rect">
              <a:avLst/>
            </a:prstGeom>
            <a:noFill/>
            <a:ln w="9525">
              <a:noFill/>
              <a:round/>
              <a:headEnd/>
              <a:tailEnd/>
            </a:ln>
          </p:spPr>
        </p:pic>
      </p:grpSp>
      <p:sp>
        <p:nvSpPr>
          <p:cNvPr id="14" name="Rectangle 14"/>
          <p:cNvSpPr>
            <a:spLocks noChangeArrowheads="1"/>
          </p:cNvSpPr>
          <p:nvPr/>
        </p:nvSpPr>
        <p:spPr bwMode="auto">
          <a:xfrm>
            <a:off x="954241" y="4409158"/>
            <a:ext cx="3330839" cy="1571842"/>
          </a:xfrm>
          <a:prstGeom prst="rect">
            <a:avLst/>
          </a:prstGeom>
          <a:noFill/>
          <a:ln w="9525">
            <a:noFill/>
            <a:round/>
            <a:headEnd/>
            <a:tailEnd/>
          </a:ln>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sz="2400" dirty="0">
                <a:solidFill>
                  <a:srgbClr val="000000"/>
                </a:solidFill>
                <a:ea typeface="WenQuanYi Micro Hei"/>
                <a:cs typeface="WenQuanYi Micro Hei"/>
              </a:rPr>
              <a:t>Width of the SPDC ring is</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IN" sz="2400" dirty="0">
                <a:solidFill>
                  <a:srgbClr val="000000"/>
                </a:solidFill>
                <a:ea typeface="WenQuanYi Micro Hei"/>
                <a:cs typeface="WenQuanYi Micro Hei"/>
              </a:rPr>
              <a:t> independent of number of accumulations taken by EMCCD camera.</a:t>
            </a:r>
          </a:p>
        </p:txBody>
      </p:sp>
    </p:spTree>
    <p:extLst>
      <p:ext uri="{BB962C8B-B14F-4D97-AF65-F5344CB8AC3E}">
        <p14:creationId xmlns:p14="http://schemas.microsoft.com/office/powerpoint/2010/main" val="1221702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53" y="13447"/>
            <a:ext cx="10515600" cy="1325563"/>
          </a:xfrm>
        </p:spPr>
        <p:txBody>
          <a:bodyPr/>
          <a:lstStyle/>
          <a:p>
            <a:r>
              <a:rPr lang="en-IN" b="1" dirty="0" smtClean="0">
                <a:solidFill>
                  <a:srgbClr val="7030A0"/>
                </a:solidFill>
                <a:latin typeface="+mn-lt"/>
              </a:rPr>
              <a:t>Coincidence counting: Experimental setup</a:t>
            </a:r>
            <a:endParaRPr lang="en-IN" b="1" dirty="0">
              <a:solidFill>
                <a:srgbClr val="7030A0"/>
              </a:solidFill>
              <a:latin typeface="+mn-lt"/>
            </a:endParaRPr>
          </a:p>
        </p:txBody>
      </p:sp>
      <p:pic>
        <p:nvPicPr>
          <p:cNvPr id="3" name="Picture 2"/>
          <p:cNvPicPr>
            <a:picLocks noChangeAspect="1"/>
          </p:cNvPicPr>
          <p:nvPr/>
        </p:nvPicPr>
        <p:blipFill>
          <a:blip r:embed="rId3"/>
          <a:stretch>
            <a:fillRect/>
          </a:stretch>
        </p:blipFill>
        <p:spPr>
          <a:xfrm>
            <a:off x="201706" y="1959630"/>
            <a:ext cx="7451978" cy="3753000"/>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7788155" y="1959630"/>
                <a:ext cx="4004916" cy="4708981"/>
              </a:xfrm>
              <a:prstGeom prst="rect">
                <a:avLst/>
              </a:prstGeom>
            </p:spPr>
            <p:txBody>
              <a:bodyPr wrap="square">
                <a:spAutoFit/>
              </a:bodyPr>
              <a:lstStyle/>
              <a:p>
                <a:pPr marL="285750" indent="-285750" algn="just" defTabSz="612775" eaLnBrk="0" hangingPunct="0">
                  <a:lnSpc>
                    <a:spcPct val="150000"/>
                  </a:lnSpc>
                  <a:spcAft>
                    <a:spcPts val="0"/>
                  </a:spcAft>
                  <a:buFont typeface="Arial" panose="020B0604020202020204" pitchFamily="34" charset="0"/>
                  <a:buChar char="•"/>
                </a:pPr>
                <a:r>
                  <a:rPr lang="en-US" altLang="ja-JP" sz="2000" dirty="0"/>
                  <a:t>P – Polarizer</a:t>
                </a:r>
              </a:p>
              <a:p>
                <a:pPr marL="285750" indent="-285750" algn="just" defTabSz="612775" eaLnBrk="0" hangingPunct="0">
                  <a:lnSpc>
                    <a:spcPct val="150000"/>
                  </a:lnSpc>
                  <a:spcAft>
                    <a:spcPts val="0"/>
                  </a:spcAft>
                  <a:buFont typeface="Arial" panose="020B0604020202020204" pitchFamily="34" charset="0"/>
                  <a:buChar char="•"/>
                </a:pPr>
                <a:r>
                  <a:rPr lang="en-US" altLang="ja-JP" sz="2000" dirty="0" smtClean="0"/>
                  <a:t>HWP </a:t>
                </a:r>
                <a:r>
                  <a:rPr lang="en-US" altLang="ja-JP" sz="2000" dirty="0"/>
                  <a:t>– Half wave Plate</a:t>
                </a:r>
              </a:p>
              <a:p>
                <a:pPr marL="285750" indent="-285750" algn="just" defTabSz="612775" eaLnBrk="0" hangingPunct="0">
                  <a:lnSpc>
                    <a:spcPct val="150000"/>
                  </a:lnSpc>
                  <a:spcAft>
                    <a:spcPts val="0"/>
                  </a:spcAft>
                  <a:buFont typeface="Arial" panose="020B0604020202020204" pitchFamily="34" charset="0"/>
                  <a:buChar char="•"/>
                </a:pPr>
                <a:r>
                  <a:rPr lang="en-US" altLang="ja-JP" sz="2000" dirty="0" smtClean="0"/>
                  <a:t>NL </a:t>
                </a:r>
                <a:r>
                  <a:rPr lang="en-US" altLang="ja-JP" sz="2000" dirty="0"/>
                  <a:t>Crystal – Non-linear crystal (Type I BBO, 2mm)</a:t>
                </a:r>
              </a:p>
              <a:p>
                <a:pPr marL="285750" indent="-285750" algn="just" defTabSz="612775" eaLnBrk="0" hangingPunct="0">
                  <a:lnSpc>
                    <a:spcPct val="150000"/>
                  </a:lnSpc>
                  <a:spcAft>
                    <a:spcPts val="0"/>
                  </a:spcAft>
                  <a:buFont typeface="Arial" panose="020B0604020202020204" pitchFamily="34" charset="0"/>
                  <a:buChar char="•"/>
                </a:pPr>
                <a:r>
                  <a:rPr lang="en-US" altLang="ja-JP" sz="2000" dirty="0" smtClean="0"/>
                  <a:t>L </a:t>
                </a:r>
                <a:r>
                  <a:rPr lang="en-US" altLang="ja-JP" sz="2000" dirty="0"/>
                  <a:t>– Plano-convex </a:t>
                </a:r>
                <a:r>
                  <a:rPr lang="en-US" altLang="ja-JP" sz="2000" dirty="0" smtClean="0"/>
                  <a:t>lens</a:t>
                </a:r>
              </a:p>
              <a:p>
                <a:pPr marL="285750" indent="-285750" algn="just" defTabSz="612775" eaLnBrk="0" hangingPunct="0">
                  <a:lnSpc>
                    <a:spcPct val="150000"/>
                  </a:lnSpc>
                  <a:spcAft>
                    <a:spcPts val="0"/>
                  </a:spcAft>
                  <a:buFont typeface="Arial" panose="020B0604020202020204" pitchFamily="34" charset="0"/>
                  <a:buChar char="•"/>
                </a:pPr>
                <a:r>
                  <a:rPr lang="en-US" altLang="ja-JP" sz="2000" dirty="0" smtClean="0"/>
                  <a:t>IF </a:t>
                </a:r>
                <a:r>
                  <a:rPr lang="en-US" altLang="ja-JP" sz="2000" dirty="0"/>
                  <a:t>– Interference filter</a:t>
                </a:r>
              </a:p>
              <a:p>
                <a:pPr marL="285750" indent="-285750" algn="just" defTabSz="612775" eaLnBrk="0" hangingPunct="0">
                  <a:lnSpc>
                    <a:spcPct val="150000"/>
                  </a:lnSpc>
                  <a:spcAft>
                    <a:spcPts val="0"/>
                  </a:spcAft>
                  <a:buFont typeface="Arial" panose="020B0604020202020204" pitchFamily="34" charset="0"/>
                  <a:buChar char="•"/>
                </a:pPr>
                <a:r>
                  <a:rPr lang="en-US" altLang="ja-JP" sz="2000" dirty="0" smtClean="0"/>
                  <a:t>BD </a:t>
                </a:r>
                <a:r>
                  <a:rPr lang="en-US" altLang="ja-JP" sz="2000" dirty="0"/>
                  <a:t>– Beam </a:t>
                </a:r>
                <a:r>
                  <a:rPr lang="en-US" altLang="ja-JP" sz="2000" dirty="0" smtClean="0"/>
                  <a:t>dump</a:t>
                </a:r>
              </a:p>
              <a:p>
                <a:pPr marL="285750" indent="-285750" algn="just" defTabSz="612775" eaLnBrk="0" hangingPunct="0">
                  <a:lnSpc>
                    <a:spcPct val="150000"/>
                  </a:lnSpc>
                  <a:spcAft>
                    <a:spcPts val="0"/>
                  </a:spcAft>
                  <a:buFont typeface="Arial" panose="020B0604020202020204" pitchFamily="34" charset="0"/>
                  <a:buChar char="•"/>
                </a:pPr>
                <a:r>
                  <a:rPr lang="en-US" altLang="ja-JP" sz="2000" dirty="0" smtClean="0"/>
                  <a:t>FC </a:t>
                </a:r>
                <a:r>
                  <a:rPr lang="en-US" altLang="ja-JP" sz="2000" dirty="0"/>
                  <a:t>– Fiber collimator</a:t>
                </a:r>
              </a:p>
              <a:p>
                <a:pPr marL="285750" indent="-285750" defTabSz="612775" eaLnBrk="0" hangingPunct="0">
                  <a:lnSpc>
                    <a:spcPct val="150000"/>
                  </a:lnSpc>
                  <a:spcAft>
                    <a:spcPts val="0"/>
                  </a:spcAft>
                  <a:buFont typeface="Arial" panose="020B0604020202020204" pitchFamily="34" charset="0"/>
                  <a:buChar char="•"/>
                </a:pPr>
                <a14:m>
                  <m:oMath xmlns:m="http://schemas.openxmlformats.org/officeDocument/2006/math">
                    <m:sSub>
                      <m:sSubPr>
                        <m:ctrlPr>
                          <a:rPr lang="en-US" altLang="ja-JP" sz="2000" i="1">
                            <a:latin typeface="Cambria Math"/>
                          </a:rPr>
                        </m:ctrlPr>
                      </m:sSubPr>
                      <m:e>
                        <m:r>
                          <a:rPr lang="en-IN" altLang="ja-JP" sz="2000" i="1">
                            <a:latin typeface="Cambria Math" panose="02040503050406030204" pitchFamily="18" charset="0"/>
                          </a:rPr>
                          <m:t>𝐷</m:t>
                        </m:r>
                      </m:e>
                      <m:sub>
                        <m:r>
                          <a:rPr lang="en-IN" altLang="ja-JP" sz="2000" i="1">
                            <a:latin typeface="Cambria Math" panose="02040503050406030204" pitchFamily="18" charset="0"/>
                          </a:rPr>
                          <m:t>1</m:t>
                        </m:r>
                      </m:sub>
                    </m:sSub>
                    <m:r>
                      <a:rPr lang="en-IN" altLang="ja-JP" sz="2000" i="1">
                        <a:latin typeface="Cambria Math" panose="02040503050406030204" pitchFamily="18" charset="0"/>
                      </a:rPr>
                      <m:t>, </m:t>
                    </m:r>
                    <m:sSub>
                      <m:sSubPr>
                        <m:ctrlPr>
                          <a:rPr lang="en-IN" altLang="ja-JP" sz="2000" i="1">
                            <a:latin typeface="Cambria Math"/>
                          </a:rPr>
                        </m:ctrlPr>
                      </m:sSubPr>
                      <m:e>
                        <m:r>
                          <a:rPr lang="en-IN" altLang="ja-JP" sz="2000" i="1">
                            <a:latin typeface="Cambria Math" panose="02040503050406030204" pitchFamily="18" charset="0"/>
                          </a:rPr>
                          <m:t>𝐷</m:t>
                        </m:r>
                      </m:e>
                      <m:sub>
                        <m:r>
                          <a:rPr lang="en-IN" altLang="ja-JP" sz="2000" i="1">
                            <a:latin typeface="Cambria Math" panose="02040503050406030204" pitchFamily="18" charset="0"/>
                          </a:rPr>
                          <m:t>2</m:t>
                        </m:r>
                      </m:sub>
                    </m:sSub>
                  </m:oMath>
                </a14:m>
                <a:r>
                  <a:rPr lang="en-US" altLang="ja-JP" sz="2000" dirty="0"/>
                  <a:t> - Single photon counting modules</a:t>
                </a:r>
              </a:p>
            </p:txBody>
          </p:sp>
        </mc:Choice>
        <mc:Fallback xmlns="">
          <p:sp>
            <p:nvSpPr>
              <p:cNvPr id="4" name="Rectangle 3"/>
              <p:cNvSpPr>
                <a:spLocks noRot="1" noChangeAspect="1" noMove="1" noResize="1" noEditPoints="1" noAdjustHandles="1" noChangeArrowheads="1" noChangeShapeType="1" noTextEdit="1"/>
              </p:cNvSpPr>
              <p:nvPr/>
            </p:nvSpPr>
            <p:spPr>
              <a:xfrm>
                <a:off x="7788155" y="1959630"/>
                <a:ext cx="4004916" cy="4708981"/>
              </a:xfrm>
              <a:prstGeom prst="rect">
                <a:avLst/>
              </a:prstGeom>
              <a:blipFill rotWithShape="0">
                <a:blip r:embed="rId4"/>
                <a:stretch>
                  <a:fillRect l="-1370" r="-1522" b="-259"/>
                </a:stretch>
              </a:blipFill>
            </p:spPr>
            <p:txBody>
              <a:bodyPr/>
              <a:lstStyle/>
              <a:p>
                <a:r>
                  <a:rPr lang="en-IN">
                    <a:noFill/>
                  </a:rPr>
                  <a:t> </a:t>
                </a:r>
              </a:p>
            </p:txBody>
          </p:sp>
        </mc:Fallback>
      </mc:AlternateContent>
    </p:spTree>
    <p:extLst>
      <p:ext uri="{BB962C8B-B14F-4D97-AF65-F5344CB8AC3E}">
        <p14:creationId xmlns:p14="http://schemas.microsoft.com/office/powerpoint/2010/main" val="2626959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26638" y="259952"/>
            <a:ext cx="10696755" cy="799540"/>
          </a:xfrm>
        </p:spPr>
        <p:txBody>
          <a:bodyPr>
            <a:normAutofit/>
          </a:bodyPr>
          <a:lstStyle/>
          <a:p>
            <a:r>
              <a:rPr lang="en-IN" sz="3600" b="1" dirty="0" smtClean="0">
                <a:solidFill>
                  <a:srgbClr val="7030A0"/>
                </a:solidFill>
                <a:latin typeface="+mn-lt"/>
              </a:rPr>
              <a:t>Variation of coincidence counts with pump polarization</a:t>
            </a:r>
            <a:endParaRPr lang="en-IN" sz="3600" b="1" dirty="0">
              <a:solidFill>
                <a:srgbClr val="7030A0"/>
              </a:solidFill>
              <a:latin typeface="+mn-lt"/>
            </a:endParaRPr>
          </a:p>
        </p:txBody>
      </p:sp>
      <p:graphicFrame>
        <p:nvGraphicFramePr>
          <p:cNvPr id="44" name="Object 43"/>
          <p:cNvGraphicFramePr>
            <a:graphicFrameLocks noChangeAspect="1"/>
          </p:cNvGraphicFramePr>
          <p:nvPr>
            <p:extLst>
              <p:ext uri="{D42A27DB-BD31-4B8C-83A1-F6EECF244321}">
                <p14:modId xmlns:p14="http://schemas.microsoft.com/office/powerpoint/2010/main" val="2894675964"/>
              </p:ext>
            </p:extLst>
          </p:nvPr>
        </p:nvGraphicFramePr>
        <p:xfrm>
          <a:off x="1448378" y="1059492"/>
          <a:ext cx="8747756" cy="5511883"/>
        </p:xfrm>
        <a:graphic>
          <a:graphicData uri="http://schemas.openxmlformats.org/presentationml/2006/ole">
            <mc:AlternateContent xmlns:mc="http://schemas.openxmlformats.org/markup-compatibility/2006">
              <mc:Choice xmlns:v="urn:schemas-microsoft-com:vml" Requires="v">
                <p:oleObj spid="_x0000_s1077" name="Graph" r:id="rId4" imgW="4276440" imgH="3022560" progId="Origin50.Graph">
                  <p:embed/>
                </p:oleObj>
              </mc:Choice>
              <mc:Fallback>
                <p:oleObj name="Graph" r:id="rId4" imgW="4276440" imgH="3022560" progId="Origin50.Graph">
                  <p:embed/>
                  <p:pic>
                    <p:nvPicPr>
                      <p:cNvPr id="0" name=""/>
                      <p:cNvPicPr/>
                      <p:nvPr/>
                    </p:nvPicPr>
                    <p:blipFill>
                      <a:blip r:embed="rId5"/>
                      <a:stretch>
                        <a:fillRect/>
                      </a:stretch>
                    </p:blipFill>
                    <p:spPr>
                      <a:xfrm>
                        <a:off x="1448378" y="1059492"/>
                        <a:ext cx="8747756" cy="5511883"/>
                      </a:xfrm>
                      <a:prstGeom prst="rect">
                        <a:avLst/>
                      </a:prstGeom>
                    </p:spPr>
                  </p:pic>
                </p:oleObj>
              </mc:Fallback>
            </mc:AlternateContent>
          </a:graphicData>
        </a:graphic>
      </p:graphicFrame>
    </p:spTree>
    <p:extLst>
      <p:ext uri="{BB962C8B-B14F-4D97-AF65-F5344CB8AC3E}">
        <p14:creationId xmlns:p14="http://schemas.microsoft.com/office/powerpoint/2010/main" val="3559437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8"/>
          <p:cNvGraphicFramePr>
            <a:graphicFrameLocks noChangeAspect="1"/>
          </p:cNvGraphicFramePr>
          <p:nvPr>
            <p:extLst>
              <p:ext uri="{D42A27DB-BD31-4B8C-83A1-F6EECF244321}">
                <p14:modId xmlns:p14="http://schemas.microsoft.com/office/powerpoint/2010/main" val="2600571088"/>
              </p:ext>
            </p:extLst>
          </p:nvPr>
        </p:nvGraphicFramePr>
        <p:xfrm>
          <a:off x="4972957" y="1460500"/>
          <a:ext cx="5697538" cy="936625"/>
        </p:xfrm>
        <a:graphic>
          <a:graphicData uri="http://schemas.openxmlformats.org/presentationml/2006/ole">
            <mc:AlternateContent xmlns:mc="http://schemas.openxmlformats.org/markup-compatibility/2006">
              <mc:Choice xmlns:v="urn:schemas-microsoft-com:vml" Requires="v">
                <p:oleObj spid="_x0000_s12294" name="Equation" r:id="rId3" imgW="2844720" imgH="469800" progId="Equation.3">
                  <p:embed/>
                </p:oleObj>
              </mc:Choice>
              <mc:Fallback>
                <p:oleObj name="Equation" r:id="rId3" imgW="284472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957" y="1460500"/>
                        <a:ext cx="5697538"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 name="Group 40"/>
          <p:cNvGrpSpPr>
            <a:grpSpLocks/>
          </p:cNvGrpSpPr>
          <p:nvPr/>
        </p:nvGrpSpPr>
        <p:grpSpPr bwMode="auto">
          <a:xfrm>
            <a:off x="1020445" y="1211580"/>
            <a:ext cx="3203575" cy="3209926"/>
            <a:chOff x="2872" y="809"/>
            <a:chExt cx="2018" cy="2022"/>
          </a:xfrm>
        </p:grpSpPr>
        <p:sp>
          <p:nvSpPr>
            <p:cNvPr id="5" name="Rectangle 12"/>
            <p:cNvSpPr>
              <a:spLocks noChangeArrowheads="1"/>
            </p:cNvSpPr>
            <p:nvPr/>
          </p:nvSpPr>
          <p:spPr bwMode="auto">
            <a:xfrm>
              <a:off x="2872" y="809"/>
              <a:ext cx="1984" cy="2015"/>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13"/>
            <p:cNvSpPr>
              <a:spLocks noChangeArrowheads="1"/>
            </p:cNvSpPr>
            <p:nvPr/>
          </p:nvSpPr>
          <p:spPr bwMode="auto">
            <a:xfrm>
              <a:off x="3056" y="1005"/>
              <a:ext cx="1614" cy="1640"/>
            </a:xfrm>
            <a:prstGeom prst="ellipse">
              <a:avLst/>
            </a:prstGeom>
            <a:noFill/>
            <a:ln w="3810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14"/>
            <p:cNvSpPr>
              <a:spLocks noChangeArrowheads="1"/>
            </p:cNvSpPr>
            <p:nvPr/>
          </p:nvSpPr>
          <p:spPr bwMode="auto">
            <a:xfrm>
              <a:off x="3228" y="1190"/>
              <a:ext cx="1274" cy="1294"/>
            </a:xfrm>
            <a:prstGeom prst="ellipse">
              <a:avLst/>
            </a:prstGeom>
            <a:noFill/>
            <a:ln w="3810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15"/>
            <p:cNvSpPr>
              <a:spLocks noChangeArrowheads="1"/>
            </p:cNvSpPr>
            <p:nvPr/>
          </p:nvSpPr>
          <p:spPr bwMode="auto">
            <a:xfrm>
              <a:off x="3900" y="1759"/>
              <a:ext cx="34" cy="3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16"/>
            <p:cNvSpPr>
              <a:spLocks noChangeShapeType="1"/>
            </p:cNvSpPr>
            <p:nvPr/>
          </p:nvSpPr>
          <p:spPr bwMode="auto">
            <a:xfrm>
              <a:off x="3369" y="1328"/>
              <a:ext cx="977" cy="992"/>
            </a:xfrm>
            <a:prstGeom prst="line">
              <a:avLst/>
            </a:prstGeom>
            <a:noFill/>
            <a:ln w="19050">
              <a:solidFill>
                <a:schemeClr val="bg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7"/>
            <p:cNvSpPr>
              <a:spLocks noChangeShapeType="1"/>
            </p:cNvSpPr>
            <p:nvPr/>
          </p:nvSpPr>
          <p:spPr bwMode="auto">
            <a:xfrm>
              <a:off x="3865" y="839"/>
              <a:ext cx="0" cy="992"/>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8"/>
            <p:cNvSpPr>
              <a:spLocks noChangeShapeType="1"/>
            </p:cNvSpPr>
            <p:nvPr/>
          </p:nvSpPr>
          <p:spPr bwMode="auto">
            <a:xfrm rot="2700000">
              <a:off x="4214" y="980"/>
              <a:ext cx="0" cy="992"/>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Arc 19"/>
            <p:cNvSpPr>
              <a:spLocks/>
            </p:cNvSpPr>
            <p:nvPr/>
          </p:nvSpPr>
          <p:spPr bwMode="auto">
            <a:xfrm rot="-918386">
              <a:off x="3878" y="1629"/>
              <a:ext cx="104" cy="108"/>
            </a:xfrm>
            <a:custGeom>
              <a:avLst/>
              <a:gdLst>
                <a:gd name="G0" fmla="+- 0 0 0"/>
                <a:gd name="G1" fmla="+- 21600 0 0"/>
                <a:gd name="G2" fmla="+- 21600 0 0"/>
                <a:gd name="T0" fmla="*/ 0 w 21181"/>
                <a:gd name="T1" fmla="*/ 0 h 21600"/>
                <a:gd name="T2" fmla="*/ 21181 w 21181"/>
                <a:gd name="T3" fmla="*/ 17364 h 21600"/>
                <a:gd name="T4" fmla="*/ 0 w 21181"/>
                <a:gd name="T5" fmla="*/ 21600 h 21600"/>
              </a:gdLst>
              <a:ahLst/>
              <a:cxnLst>
                <a:cxn ang="0">
                  <a:pos x="T0" y="T1"/>
                </a:cxn>
                <a:cxn ang="0">
                  <a:pos x="T2" y="T3"/>
                </a:cxn>
                <a:cxn ang="0">
                  <a:pos x="T4" y="T5"/>
                </a:cxn>
              </a:cxnLst>
              <a:rect l="0" t="0" r="r" b="b"/>
              <a:pathLst>
                <a:path w="21181" h="21600" fill="none" extrusionOk="0">
                  <a:moveTo>
                    <a:pt x="-1" y="0"/>
                  </a:moveTo>
                  <a:cubicBezTo>
                    <a:pt x="10296" y="0"/>
                    <a:pt x="19161" y="7267"/>
                    <a:pt x="21180" y="17364"/>
                  </a:cubicBezTo>
                </a:path>
                <a:path w="21181" h="21600" stroke="0" extrusionOk="0">
                  <a:moveTo>
                    <a:pt x="-1" y="0"/>
                  </a:moveTo>
                  <a:cubicBezTo>
                    <a:pt x="10296" y="0"/>
                    <a:pt x="19161" y="7267"/>
                    <a:pt x="21180" y="17364"/>
                  </a:cubicBezTo>
                  <a:lnTo>
                    <a:pt x="0" y="21600"/>
                  </a:lnTo>
                  <a:close/>
                </a:path>
              </a:pathLst>
            </a:cu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20"/>
            <p:cNvSpPr txBox="1">
              <a:spLocks noChangeArrowheads="1"/>
            </p:cNvSpPr>
            <p:nvPr/>
          </p:nvSpPr>
          <p:spPr bwMode="auto">
            <a:xfrm>
              <a:off x="3439" y="1899"/>
              <a:ext cx="1017" cy="19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SzTx/>
                <a:buFontTx/>
                <a:buNone/>
              </a:pPr>
              <a:r>
                <a:rPr lang="en-US" altLang="en-US" sz="1400" dirty="0">
                  <a:solidFill>
                    <a:schemeClr val="bg1"/>
                  </a:solidFill>
                  <a:latin typeface="cmss12" pitchFamily="34" charset="0"/>
                </a:rPr>
                <a:t>SPDC photon pair</a:t>
              </a:r>
            </a:p>
          </p:txBody>
        </p:sp>
        <p:sp>
          <p:nvSpPr>
            <p:cNvPr id="14" name="Line 21"/>
            <p:cNvSpPr>
              <a:spLocks noChangeShapeType="1"/>
            </p:cNvSpPr>
            <p:nvPr/>
          </p:nvSpPr>
          <p:spPr bwMode="auto">
            <a:xfrm flipV="1">
              <a:off x="4502" y="2479"/>
              <a:ext cx="36" cy="144"/>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2"/>
            <p:cNvSpPr>
              <a:spLocks noChangeShapeType="1"/>
            </p:cNvSpPr>
            <p:nvPr/>
          </p:nvSpPr>
          <p:spPr bwMode="auto">
            <a:xfrm flipV="1">
              <a:off x="4573" y="2335"/>
              <a:ext cx="142" cy="288"/>
            </a:xfrm>
            <a:prstGeom prst="line">
              <a:avLst/>
            </a:prstGeom>
            <a:noFill/>
            <a:ln w="190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23"/>
            <p:cNvSpPr txBox="1">
              <a:spLocks noChangeArrowheads="1"/>
            </p:cNvSpPr>
            <p:nvPr/>
          </p:nvSpPr>
          <p:spPr bwMode="auto">
            <a:xfrm>
              <a:off x="3887" y="1511"/>
              <a:ext cx="17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SzTx/>
                <a:buFontTx/>
                <a:buNone/>
              </a:pPr>
              <a:r>
                <a:rPr lang="el-GR" altLang="en-US" sz="1600" i="1">
                  <a:latin typeface="cmss12" pitchFamily="34" charset="0"/>
                  <a:cs typeface="Times New Roman" pitchFamily="18" charset="0"/>
                </a:rPr>
                <a:t>θ</a:t>
              </a:r>
            </a:p>
          </p:txBody>
        </p:sp>
        <p:sp>
          <p:nvSpPr>
            <p:cNvPr id="17" name="Text Box 24"/>
            <p:cNvSpPr txBox="1">
              <a:spLocks noChangeArrowheads="1"/>
            </p:cNvSpPr>
            <p:nvPr/>
          </p:nvSpPr>
          <p:spPr bwMode="auto">
            <a:xfrm>
              <a:off x="4128" y="2639"/>
              <a:ext cx="76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SzTx/>
                <a:buFontTx/>
                <a:buNone/>
              </a:pPr>
              <a:r>
                <a:rPr lang="en-US" altLang="en-US" sz="1400">
                  <a:latin typeface="cmss12" pitchFamily="34" charset="0"/>
                </a:rPr>
                <a:t>Noise events</a:t>
              </a:r>
            </a:p>
          </p:txBody>
        </p:sp>
        <p:sp>
          <p:nvSpPr>
            <p:cNvPr id="18" name="Rectangle 25"/>
            <p:cNvSpPr>
              <a:spLocks noChangeArrowheads="1"/>
            </p:cNvSpPr>
            <p:nvPr/>
          </p:nvSpPr>
          <p:spPr bwMode="auto">
            <a:xfrm>
              <a:off x="3324" y="1287"/>
              <a:ext cx="43" cy="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26"/>
            <p:cNvSpPr>
              <a:spLocks noChangeArrowheads="1"/>
            </p:cNvSpPr>
            <p:nvPr/>
          </p:nvSpPr>
          <p:spPr bwMode="auto">
            <a:xfrm>
              <a:off x="4538" y="2371"/>
              <a:ext cx="42" cy="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27"/>
            <p:cNvSpPr>
              <a:spLocks noChangeArrowheads="1"/>
            </p:cNvSpPr>
            <p:nvPr/>
          </p:nvSpPr>
          <p:spPr bwMode="auto">
            <a:xfrm>
              <a:off x="4715" y="2227"/>
              <a:ext cx="42" cy="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28"/>
            <p:cNvSpPr>
              <a:spLocks noChangeArrowheads="1"/>
            </p:cNvSpPr>
            <p:nvPr/>
          </p:nvSpPr>
          <p:spPr bwMode="auto">
            <a:xfrm>
              <a:off x="4396" y="1076"/>
              <a:ext cx="43" cy="4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29"/>
            <p:cNvSpPr>
              <a:spLocks noChangeArrowheads="1"/>
            </p:cNvSpPr>
            <p:nvPr/>
          </p:nvSpPr>
          <p:spPr bwMode="auto">
            <a:xfrm>
              <a:off x="3617" y="2515"/>
              <a:ext cx="42" cy="4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30"/>
            <p:cNvSpPr>
              <a:spLocks noChangeArrowheads="1"/>
            </p:cNvSpPr>
            <p:nvPr/>
          </p:nvSpPr>
          <p:spPr bwMode="auto">
            <a:xfrm>
              <a:off x="4360" y="2335"/>
              <a:ext cx="43" cy="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31"/>
            <p:cNvSpPr>
              <a:spLocks noChangeArrowheads="1"/>
            </p:cNvSpPr>
            <p:nvPr/>
          </p:nvSpPr>
          <p:spPr bwMode="auto">
            <a:xfrm>
              <a:off x="3050" y="2623"/>
              <a:ext cx="43" cy="4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32"/>
            <p:cNvSpPr>
              <a:spLocks noChangeArrowheads="1"/>
            </p:cNvSpPr>
            <p:nvPr/>
          </p:nvSpPr>
          <p:spPr bwMode="auto">
            <a:xfrm>
              <a:off x="3085" y="2263"/>
              <a:ext cx="43" cy="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33"/>
            <p:cNvSpPr>
              <a:spLocks noChangeArrowheads="1"/>
            </p:cNvSpPr>
            <p:nvPr/>
          </p:nvSpPr>
          <p:spPr bwMode="auto">
            <a:xfrm>
              <a:off x="2944" y="1076"/>
              <a:ext cx="42" cy="4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Rectangle 34"/>
            <p:cNvSpPr>
              <a:spLocks noChangeArrowheads="1"/>
            </p:cNvSpPr>
            <p:nvPr/>
          </p:nvSpPr>
          <p:spPr bwMode="auto">
            <a:xfrm>
              <a:off x="3510" y="2191"/>
              <a:ext cx="43" cy="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35"/>
            <p:cNvSpPr>
              <a:spLocks noChangeArrowheads="1"/>
            </p:cNvSpPr>
            <p:nvPr/>
          </p:nvSpPr>
          <p:spPr bwMode="auto">
            <a:xfrm>
              <a:off x="4290" y="1651"/>
              <a:ext cx="42" cy="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36"/>
            <p:cNvSpPr>
              <a:spLocks noChangeArrowheads="1"/>
            </p:cNvSpPr>
            <p:nvPr/>
          </p:nvSpPr>
          <p:spPr bwMode="auto">
            <a:xfrm>
              <a:off x="4715" y="1184"/>
              <a:ext cx="42" cy="4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37"/>
            <p:cNvSpPr>
              <a:spLocks noChangeArrowheads="1"/>
            </p:cNvSpPr>
            <p:nvPr/>
          </p:nvSpPr>
          <p:spPr bwMode="auto">
            <a:xfrm>
              <a:off x="3865" y="2695"/>
              <a:ext cx="42" cy="4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38"/>
            <p:cNvSpPr>
              <a:spLocks noChangeArrowheads="1"/>
            </p:cNvSpPr>
            <p:nvPr/>
          </p:nvSpPr>
          <p:spPr bwMode="auto">
            <a:xfrm>
              <a:off x="3510" y="1004"/>
              <a:ext cx="43" cy="4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39"/>
            <p:cNvSpPr>
              <a:spLocks noChangeArrowheads="1"/>
            </p:cNvSpPr>
            <p:nvPr/>
          </p:nvSpPr>
          <p:spPr bwMode="auto">
            <a:xfrm>
              <a:off x="2979" y="1328"/>
              <a:ext cx="43" cy="4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 name="Title 1"/>
          <p:cNvSpPr>
            <a:spLocks noGrp="1"/>
          </p:cNvSpPr>
          <p:nvPr>
            <p:ph type="title"/>
          </p:nvPr>
        </p:nvSpPr>
        <p:spPr>
          <a:xfrm>
            <a:off x="726638" y="259952"/>
            <a:ext cx="10696755" cy="799540"/>
          </a:xfrm>
        </p:spPr>
        <p:txBody>
          <a:bodyPr>
            <a:normAutofit/>
          </a:bodyPr>
          <a:lstStyle/>
          <a:p>
            <a:pPr algn="ctr"/>
            <a:r>
              <a:rPr lang="en-IN" altLang="en-US" b="1" dirty="0">
                <a:solidFill>
                  <a:srgbClr val="7030A0"/>
                </a:solidFill>
                <a:latin typeface="+mn-lt"/>
              </a:rPr>
              <a:t>Angular autocorrelation</a:t>
            </a:r>
            <a:endParaRPr lang="en-US" b="1" dirty="0">
              <a:solidFill>
                <a:srgbClr val="7030A0"/>
              </a:solidFill>
              <a:latin typeface="+mn-lt"/>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2510077459"/>
              </p:ext>
            </p:extLst>
          </p:nvPr>
        </p:nvGraphicFramePr>
        <p:xfrm>
          <a:off x="5639163" y="2103756"/>
          <a:ext cx="5588001" cy="4138233"/>
        </p:xfrm>
        <a:graphic>
          <a:graphicData uri="http://schemas.openxmlformats.org/presentationml/2006/ole">
            <mc:AlternateContent xmlns:mc="http://schemas.openxmlformats.org/markup-compatibility/2006">
              <mc:Choice xmlns:v="urn:schemas-microsoft-com:vml" Requires="v">
                <p:oleObj spid="_x0000_s12295" name="Graph" r:id="rId5" imgW="4487875" imgH="3527146" progId="Origin50.Graph">
                  <p:embed/>
                </p:oleObj>
              </mc:Choice>
              <mc:Fallback>
                <p:oleObj name="Graph" r:id="rId5" imgW="4487875" imgH="3527146" progId="Origin50.Graph">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9163" y="2103756"/>
                        <a:ext cx="5588001" cy="4138233"/>
                      </a:xfrm>
                      <a:prstGeom prst="rect">
                        <a:avLst/>
                      </a:prstGeom>
                      <a:noFill/>
                      <a:ln>
                        <a:noFill/>
                      </a:ln>
                      <a:effectLst/>
                    </p:spPr>
                  </p:pic>
                </p:oleObj>
              </mc:Fallback>
            </mc:AlternateContent>
          </a:graphicData>
        </a:graphic>
      </p:graphicFrame>
      <p:sp>
        <p:nvSpPr>
          <p:cNvPr id="36" name="Text Box 24"/>
          <p:cNvSpPr txBox="1">
            <a:spLocks noChangeArrowheads="1"/>
          </p:cNvSpPr>
          <p:nvPr/>
        </p:nvSpPr>
        <p:spPr bwMode="auto">
          <a:xfrm>
            <a:off x="2915921" y="4053206"/>
            <a:ext cx="1209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Tx/>
              <a:buSzTx/>
              <a:buFontTx/>
              <a:buNone/>
            </a:pPr>
            <a:r>
              <a:rPr lang="en-US" altLang="en-US" sz="1400" dirty="0">
                <a:solidFill>
                  <a:schemeClr val="bg1"/>
                </a:solidFill>
                <a:latin typeface="cmss12" pitchFamily="34" charset="0"/>
              </a:rPr>
              <a:t>Noise events</a:t>
            </a:r>
          </a:p>
        </p:txBody>
      </p:sp>
      <p:sp>
        <p:nvSpPr>
          <p:cNvPr id="37" name="TextBox 36"/>
          <p:cNvSpPr txBox="1"/>
          <p:nvPr/>
        </p:nvSpPr>
        <p:spPr>
          <a:xfrm>
            <a:off x="807720" y="4853940"/>
            <a:ext cx="5298117" cy="369332"/>
          </a:xfrm>
          <a:prstGeom prst="rect">
            <a:avLst/>
          </a:prstGeom>
          <a:noFill/>
        </p:spPr>
        <p:txBody>
          <a:bodyPr wrap="none" rtlCol="0">
            <a:spAutoFit/>
          </a:bodyPr>
          <a:lstStyle/>
          <a:p>
            <a:r>
              <a:rPr lang="en-US" dirty="0" smtClean="0"/>
              <a:t>Measured using EMCCD (</a:t>
            </a:r>
            <a:r>
              <a:rPr lang="en-US" dirty="0"/>
              <a:t>a</a:t>
            </a:r>
            <a:r>
              <a:rPr lang="en-US" dirty="0" smtClean="0"/>
              <a:t>veraged over 2000 images). </a:t>
            </a:r>
            <a:endParaRPr lang="en-US" dirty="0"/>
          </a:p>
        </p:txBody>
      </p:sp>
    </p:spTree>
    <p:extLst>
      <p:ext uri="{BB962C8B-B14F-4D97-AF65-F5344CB8AC3E}">
        <p14:creationId xmlns:p14="http://schemas.microsoft.com/office/powerpoint/2010/main" val="774057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3695" y="2573487"/>
            <a:ext cx="10515600" cy="1325563"/>
          </a:xfrm>
        </p:spPr>
        <p:txBody>
          <a:bodyPr>
            <a:normAutofit/>
          </a:bodyPr>
          <a:lstStyle/>
          <a:p>
            <a:pPr algn="ctr"/>
            <a:r>
              <a:rPr lang="en-IN" sz="4800" b="1" dirty="0" smtClean="0">
                <a:solidFill>
                  <a:schemeClr val="bg1"/>
                </a:solidFill>
                <a:latin typeface="+mn-lt"/>
              </a:rPr>
              <a:t>Numerical modelling of SPDC</a:t>
            </a:r>
            <a:endParaRPr lang="en-IN" sz="4800" b="1" dirty="0">
              <a:solidFill>
                <a:schemeClr val="bg1"/>
              </a:solidFill>
              <a:latin typeface="+mn-lt"/>
            </a:endParaRPr>
          </a:p>
        </p:txBody>
      </p:sp>
    </p:spTree>
    <p:extLst>
      <p:ext uri="{BB962C8B-B14F-4D97-AF65-F5344CB8AC3E}">
        <p14:creationId xmlns:p14="http://schemas.microsoft.com/office/powerpoint/2010/main" val="2882039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38" y="122191"/>
            <a:ext cx="10515600" cy="1042852"/>
          </a:xfrm>
        </p:spPr>
        <p:txBody>
          <a:bodyPr/>
          <a:lstStyle/>
          <a:p>
            <a:r>
              <a:rPr lang="en-IN" b="1" dirty="0" smtClean="0">
                <a:solidFill>
                  <a:srgbClr val="7030A0"/>
                </a:solidFill>
                <a:latin typeface="+mn-lt"/>
              </a:rPr>
              <a:t>Numerical modelling of SPDC</a:t>
            </a:r>
            <a:endParaRPr lang="en-IN" b="1" dirty="0">
              <a:solidFill>
                <a:srgbClr val="7030A0"/>
              </a:solidFill>
              <a:latin typeface="+mn-lt"/>
            </a:endParaRPr>
          </a:p>
        </p:txBody>
      </p:sp>
      <p:cxnSp>
        <p:nvCxnSpPr>
          <p:cNvPr id="3" name="Straight Arrow Connector 5"/>
          <p:cNvCxnSpPr>
            <a:cxnSpLocks noChangeShapeType="1"/>
          </p:cNvCxnSpPr>
          <p:nvPr/>
        </p:nvCxnSpPr>
        <p:spPr bwMode="auto">
          <a:xfrm>
            <a:off x="3259138" y="4040188"/>
            <a:ext cx="2743200" cy="0"/>
          </a:xfrm>
          <a:prstGeom prst="straightConnector1">
            <a:avLst/>
          </a:prstGeom>
          <a:noFill/>
          <a:ln w="63500" algn="ctr">
            <a:solidFill>
              <a:srgbClr val="0000FF"/>
            </a:solidFill>
            <a:round/>
            <a:headEnd/>
            <a:tailEnd type="arrow" w="med" len="med"/>
          </a:ln>
        </p:spPr>
      </p:cxnSp>
      <p:cxnSp>
        <p:nvCxnSpPr>
          <p:cNvPr id="4" name="Straight Connector 10"/>
          <p:cNvCxnSpPr>
            <a:cxnSpLocks noChangeShapeType="1"/>
          </p:cNvCxnSpPr>
          <p:nvPr/>
        </p:nvCxnSpPr>
        <p:spPr bwMode="auto">
          <a:xfrm rot="5400000">
            <a:off x="4226719" y="4020344"/>
            <a:ext cx="3382963" cy="3175"/>
          </a:xfrm>
          <a:prstGeom prst="line">
            <a:avLst/>
          </a:prstGeom>
          <a:noFill/>
          <a:ln w="34925" algn="ctr">
            <a:solidFill>
              <a:schemeClr val="tx1"/>
            </a:solidFill>
            <a:prstDash val="dash"/>
            <a:round/>
            <a:headEnd/>
            <a:tailEnd/>
          </a:ln>
        </p:spPr>
      </p:cxnSp>
      <p:cxnSp>
        <p:nvCxnSpPr>
          <p:cNvPr id="5" name="Straight Connector 11"/>
          <p:cNvCxnSpPr>
            <a:cxnSpLocks noChangeShapeType="1"/>
          </p:cNvCxnSpPr>
          <p:nvPr/>
        </p:nvCxnSpPr>
        <p:spPr bwMode="auto">
          <a:xfrm>
            <a:off x="2108200" y="4040188"/>
            <a:ext cx="8229600" cy="1587"/>
          </a:xfrm>
          <a:prstGeom prst="line">
            <a:avLst/>
          </a:prstGeom>
          <a:noFill/>
          <a:ln w="34925" algn="ctr">
            <a:solidFill>
              <a:schemeClr val="tx1"/>
            </a:solidFill>
            <a:prstDash val="dash"/>
            <a:round/>
            <a:headEnd/>
            <a:tailEnd type="arrow" w="med" len="med"/>
          </a:ln>
        </p:spPr>
      </p:cxnSp>
      <p:graphicFrame>
        <p:nvGraphicFramePr>
          <p:cNvPr id="6" name="Object 5"/>
          <p:cNvGraphicFramePr>
            <a:graphicFrameLocks noChangeAspect="1"/>
          </p:cNvGraphicFramePr>
          <p:nvPr>
            <p:extLst>
              <p:ext uri="{D42A27DB-BD31-4B8C-83A1-F6EECF244321}">
                <p14:modId xmlns:p14="http://schemas.microsoft.com/office/powerpoint/2010/main" val="4268545506"/>
              </p:ext>
            </p:extLst>
          </p:nvPr>
        </p:nvGraphicFramePr>
        <p:xfrm>
          <a:off x="3529013" y="4119563"/>
          <a:ext cx="831850" cy="528637"/>
        </p:xfrm>
        <a:graphic>
          <a:graphicData uri="http://schemas.openxmlformats.org/presentationml/2006/ole">
            <mc:AlternateContent xmlns:mc="http://schemas.openxmlformats.org/markup-compatibility/2006">
              <mc:Choice xmlns:v="urn:schemas-microsoft-com:vml" Requires="v">
                <p:oleObj spid="_x0000_s2295" name="Equation" r:id="rId3" imgW="419040" imgH="266400" progId="Equation.3">
                  <p:embed/>
                </p:oleObj>
              </mc:Choice>
              <mc:Fallback>
                <p:oleObj name="Equation" r:id="rId3" imgW="419040" imgH="26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9013" y="4119563"/>
                        <a:ext cx="831850" cy="528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25922436"/>
              </p:ext>
            </p:extLst>
          </p:nvPr>
        </p:nvGraphicFramePr>
        <p:xfrm>
          <a:off x="6877050" y="2859088"/>
          <a:ext cx="768350" cy="511175"/>
        </p:xfrm>
        <a:graphic>
          <a:graphicData uri="http://schemas.openxmlformats.org/presentationml/2006/ole">
            <mc:AlternateContent xmlns:mc="http://schemas.openxmlformats.org/markup-compatibility/2006">
              <mc:Choice xmlns:v="urn:schemas-microsoft-com:vml" Requires="v">
                <p:oleObj spid="_x0000_s2296" name="Equation" r:id="rId5" imgW="380880" imgH="253800" progId="Equation.3">
                  <p:embed/>
                </p:oleObj>
              </mc:Choice>
              <mc:Fallback>
                <p:oleObj name="Equation" r:id="rId5" imgW="38088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2859088"/>
                        <a:ext cx="768350"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54791302"/>
              </p:ext>
            </p:extLst>
          </p:nvPr>
        </p:nvGraphicFramePr>
        <p:xfrm>
          <a:off x="7121525" y="5222875"/>
          <a:ext cx="703263" cy="501650"/>
        </p:xfrm>
        <a:graphic>
          <a:graphicData uri="http://schemas.openxmlformats.org/presentationml/2006/ole">
            <mc:AlternateContent xmlns:mc="http://schemas.openxmlformats.org/markup-compatibility/2006">
              <mc:Choice xmlns:v="urn:schemas-microsoft-com:vml" Requires="v">
                <p:oleObj spid="_x0000_s2297" name="Equation" r:id="rId7" imgW="355320" imgH="253800" progId="Equation.3">
                  <p:embed/>
                </p:oleObj>
              </mc:Choice>
              <mc:Fallback>
                <p:oleObj name="Equation" r:id="rId7" imgW="35532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1525" y="5222875"/>
                        <a:ext cx="703263"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rc 8"/>
          <p:cNvSpPr>
            <a:spLocks noChangeAspect="1"/>
          </p:cNvSpPr>
          <p:nvPr/>
        </p:nvSpPr>
        <p:spPr bwMode="auto">
          <a:xfrm>
            <a:off x="4089400" y="2206625"/>
            <a:ext cx="3657600" cy="3657600"/>
          </a:xfrm>
          <a:prstGeom prst="arc">
            <a:avLst>
              <a:gd name="adj1" fmla="val 20783507"/>
              <a:gd name="adj2" fmla="val 0"/>
            </a:avLst>
          </a:prstGeom>
          <a:noFill/>
          <a:ln w="34925" cap="flat" cmpd="sng" algn="ctr">
            <a:solidFill>
              <a:schemeClr val="tx1"/>
            </a:solidFill>
            <a:prstDash val="solid"/>
            <a:round/>
            <a:headEnd type="none" w="med" len="med"/>
            <a:tailEnd type="none" w="med" len="med"/>
          </a:ln>
          <a:effectLst/>
        </p:spPr>
        <p:txBody>
          <a:bodyPr anchor="ctr"/>
          <a:lstStyle/>
          <a:p>
            <a:pPr algn="ctr">
              <a:defRPr/>
            </a:pPr>
            <a:endParaRPr lang="en-US"/>
          </a:p>
        </p:txBody>
      </p:sp>
      <p:sp>
        <p:nvSpPr>
          <p:cNvPr id="10" name="Arc 9"/>
          <p:cNvSpPr>
            <a:spLocks noChangeAspect="1"/>
          </p:cNvSpPr>
          <p:nvPr/>
        </p:nvSpPr>
        <p:spPr bwMode="auto">
          <a:xfrm rot="10800000">
            <a:off x="4052888" y="2303463"/>
            <a:ext cx="3475037" cy="3475037"/>
          </a:xfrm>
          <a:prstGeom prst="arc">
            <a:avLst>
              <a:gd name="adj1" fmla="val 10780632"/>
              <a:gd name="adj2" fmla="val 12323746"/>
            </a:avLst>
          </a:prstGeom>
          <a:noFill/>
          <a:ln w="34925" cap="flat" cmpd="sng" algn="ctr">
            <a:solidFill>
              <a:schemeClr val="tx1"/>
            </a:solidFill>
            <a:prstDash val="solid"/>
            <a:round/>
            <a:headEnd type="none" w="med" len="med"/>
            <a:tailEnd type="none" w="med" len="med"/>
          </a:ln>
          <a:effectLst/>
        </p:spPr>
        <p:txBody>
          <a:bodyPr anchor="ctr"/>
          <a:lstStyle/>
          <a:p>
            <a:pPr algn="ctr">
              <a:defRPr/>
            </a:pPr>
            <a:endParaRPr lang="en-US"/>
          </a:p>
        </p:txBody>
      </p:sp>
      <p:grpSp>
        <p:nvGrpSpPr>
          <p:cNvPr id="11" name="Group 25"/>
          <p:cNvGrpSpPr>
            <a:grpSpLocks/>
          </p:cNvGrpSpPr>
          <p:nvPr/>
        </p:nvGrpSpPr>
        <p:grpSpPr bwMode="auto">
          <a:xfrm>
            <a:off x="5927725" y="3214688"/>
            <a:ext cx="3203575" cy="2473325"/>
            <a:chOff x="4276928" y="2122248"/>
            <a:chExt cx="3203020" cy="2472883"/>
          </a:xfrm>
        </p:grpSpPr>
        <p:cxnSp>
          <p:nvCxnSpPr>
            <p:cNvPr id="12" name="Straight Arrow Connector 6"/>
            <p:cNvCxnSpPr>
              <a:cxnSpLocks noChangeShapeType="1"/>
            </p:cNvCxnSpPr>
            <p:nvPr/>
          </p:nvCxnSpPr>
          <p:spPr bwMode="auto">
            <a:xfrm>
              <a:off x="4279548" y="2949211"/>
              <a:ext cx="3200400" cy="1645920"/>
            </a:xfrm>
            <a:prstGeom prst="straightConnector1">
              <a:avLst/>
            </a:prstGeom>
            <a:noFill/>
            <a:ln w="63500" algn="ctr">
              <a:solidFill>
                <a:srgbClr val="C00000"/>
              </a:solidFill>
              <a:round/>
              <a:headEnd/>
              <a:tailEnd type="arrow" w="med" len="med"/>
            </a:ln>
          </p:spPr>
        </p:cxnSp>
        <p:cxnSp>
          <p:nvCxnSpPr>
            <p:cNvPr id="13" name="Straight Arrow Connector 7"/>
            <p:cNvCxnSpPr>
              <a:cxnSpLocks noChangeShapeType="1"/>
            </p:cNvCxnSpPr>
            <p:nvPr/>
          </p:nvCxnSpPr>
          <p:spPr bwMode="auto">
            <a:xfrm flipV="1">
              <a:off x="4276928" y="2122248"/>
              <a:ext cx="3200400" cy="822960"/>
            </a:xfrm>
            <a:prstGeom prst="straightConnector1">
              <a:avLst/>
            </a:prstGeom>
            <a:noFill/>
            <a:ln w="63500" algn="ctr">
              <a:solidFill>
                <a:srgbClr val="FF0000"/>
              </a:solidFill>
              <a:round/>
              <a:headEnd/>
              <a:tailEnd type="arrow" w="med" len="med"/>
            </a:ln>
          </p:spPr>
        </p:cxnSp>
      </p:grpSp>
      <p:graphicFrame>
        <p:nvGraphicFramePr>
          <p:cNvPr id="14" name="Object 8"/>
          <p:cNvGraphicFramePr>
            <a:graphicFrameLocks noChangeAspect="1"/>
          </p:cNvGraphicFramePr>
          <p:nvPr>
            <p:extLst>
              <p:ext uri="{D42A27DB-BD31-4B8C-83A1-F6EECF244321}">
                <p14:modId xmlns:p14="http://schemas.microsoft.com/office/powerpoint/2010/main" val="2482906881"/>
              </p:ext>
            </p:extLst>
          </p:nvPr>
        </p:nvGraphicFramePr>
        <p:xfrm>
          <a:off x="7762875" y="3579813"/>
          <a:ext cx="328613" cy="455612"/>
        </p:xfrm>
        <a:graphic>
          <a:graphicData uri="http://schemas.openxmlformats.org/presentationml/2006/ole">
            <mc:AlternateContent xmlns:mc="http://schemas.openxmlformats.org/markup-compatibility/2006">
              <mc:Choice xmlns:v="urn:schemas-microsoft-com:vml" Requires="v">
                <p:oleObj spid="_x0000_s2298" name="Equation" r:id="rId9" imgW="164880" imgH="228600" progId="Equation.3">
                  <p:embed/>
                </p:oleObj>
              </mc:Choice>
              <mc:Fallback>
                <p:oleObj name="Equation" r:id="rId9" imgW="16488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62875" y="3579813"/>
                        <a:ext cx="328613"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9"/>
          <p:cNvGraphicFramePr>
            <a:graphicFrameLocks noChangeAspect="1"/>
          </p:cNvGraphicFramePr>
          <p:nvPr>
            <p:extLst>
              <p:ext uri="{D42A27DB-BD31-4B8C-83A1-F6EECF244321}">
                <p14:modId xmlns:p14="http://schemas.microsoft.com/office/powerpoint/2010/main" val="3275766912"/>
              </p:ext>
            </p:extLst>
          </p:nvPr>
        </p:nvGraphicFramePr>
        <p:xfrm>
          <a:off x="6832600" y="4108450"/>
          <a:ext cx="301625" cy="452438"/>
        </p:xfrm>
        <a:graphic>
          <a:graphicData uri="http://schemas.openxmlformats.org/presentationml/2006/ole">
            <mc:AlternateContent xmlns:mc="http://schemas.openxmlformats.org/markup-compatibility/2006">
              <mc:Choice xmlns:v="urn:schemas-microsoft-com:vml" Requires="v">
                <p:oleObj spid="_x0000_s2299" name="Equation" r:id="rId11" imgW="152280" imgH="228600" progId="Equation.3">
                  <p:embed/>
                </p:oleObj>
              </mc:Choice>
              <mc:Fallback>
                <p:oleObj name="Equation" r:id="rId11" imgW="15228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32600" y="4108450"/>
                        <a:ext cx="301625"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Arrow Connector 21"/>
          <p:cNvCxnSpPr>
            <a:cxnSpLocks noChangeShapeType="1"/>
          </p:cNvCxnSpPr>
          <p:nvPr/>
        </p:nvCxnSpPr>
        <p:spPr bwMode="auto">
          <a:xfrm rot="5400000" flipH="1" flipV="1">
            <a:off x="4071938" y="2911475"/>
            <a:ext cx="3475038" cy="2560637"/>
          </a:xfrm>
          <a:prstGeom prst="straightConnector1">
            <a:avLst/>
          </a:prstGeom>
          <a:noFill/>
          <a:ln w="34925" algn="ctr">
            <a:solidFill>
              <a:schemeClr val="tx1"/>
            </a:solidFill>
            <a:round/>
            <a:headEnd/>
            <a:tailEnd type="arrow" w="med" len="med"/>
          </a:ln>
        </p:spPr>
      </p:cxnSp>
      <p:sp>
        <p:nvSpPr>
          <p:cNvPr id="17" name="TextBox 22"/>
          <p:cNvSpPr txBox="1">
            <a:spLocks noChangeArrowheads="1"/>
          </p:cNvSpPr>
          <p:nvPr/>
        </p:nvSpPr>
        <p:spPr bwMode="auto">
          <a:xfrm>
            <a:off x="3784600" y="5903913"/>
            <a:ext cx="1524000" cy="400050"/>
          </a:xfrm>
          <a:prstGeom prst="rect">
            <a:avLst/>
          </a:prstGeom>
          <a:noFill/>
          <a:ln w="9525">
            <a:noFill/>
            <a:miter lim="800000"/>
            <a:headEnd/>
            <a:tailEnd/>
          </a:ln>
        </p:spPr>
        <p:txBody>
          <a:bodyPr>
            <a:spAutoFit/>
          </a:bodyPr>
          <a:lstStyle/>
          <a:p>
            <a:pPr algn="ctr"/>
            <a:r>
              <a:rPr lang="en-US" sz="2000">
                <a:solidFill>
                  <a:schemeClr val="tx1"/>
                </a:solidFill>
              </a:rPr>
              <a:t>Optic Axis</a:t>
            </a:r>
          </a:p>
        </p:txBody>
      </p:sp>
      <p:sp>
        <p:nvSpPr>
          <p:cNvPr id="18" name="TextBox 23"/>
          <p:cNvSpPr txBox="1">
            <a:spLocks noChangeArrowheads="1"/>
          </p:cNvSpPr>
          <p:nvPr/>
        </p:nvSpPr>
        <p:spPr bwMode="auto">
          <a:xfrm>
            <a:off x="10185400" y="4064000"/>
            <a:ext cx="338138" cy="461963"/>
          </a:xfrm>
          <a:prstGeom prst="rect">
            <a:avLst/>
          </a:prstGeom>
          <a:noFill/>
          <a:ln w="9525">
            <a:noFill/>
            <a:miter lim="800000"/>
            <a:headEnd/>
            <a:tailEnd/>
          </a:ln>
        </p:spPr>
        <p:txBody>
          <a:bodyPr wrap="none">
            <a:spAutoFit/>
          </a:bodyPr>
          <a:lstStyle/>
          <a:p>
            <a:r>
              <a:rPr lang="en-US" sz="2400" i="1">
                <a:solidFill>
                  <a:schemeClr val="tx1"/>
                </a:solidFill>
              </a:rPr>
              <a:t>z</a:t>
            </a:r>
          </a:p>
        </p:txBody>
      </p:sp>
      <p:sp>
        <p:nvSpPr>
          <p:cNvPr id="19" name="TextBox 24"/>
          <p:cNvSpPr txBox="1">
            <a:spLocks noChangeArrowheads="1"/>
          </p:cNvSpPr>
          <p:nvPr/>
        </p:nvSpPr>
        <p:spPr bwMode="auto">
          <a:xfrm>
            <a:off x="5308600" y="1854200"/>
            <a:ext cx="1435100" cy="461963"/>
          </a:xfrm>
          <a:prstGeom prst="rect">
            <a:avLst/>
          </a:prstGeom>
          <a:noFill/>
          <a:ln w="9525">
            <a:noFill/>
            <a:miter lim="800000"/>
            <a:headEnd/>
            <a:tailEnd/>
          </a:ln>
        </p:spPr>
        <p:txBody>
          <a:bodyPr wrap="none">
            <a:spAutoFit/>
          </a:bodyPr>
          <a:lstStyle/>
          <a:p>
            <a:r>
              <a:rPr lang="en-US" sz="2400" i="1">
                <a:solidFill>
                  <a:schemeClr val="tx1"/>
                </a:solidFill>
              </a:rPr>
              <a:t>x</a:t>
            </a:r>
            <a:r>
              <a:rPr lang="en-US" sz="2400">
                <a:solidFill>
                  <a:schemeClr val="tx1"/>
                </a:solidFill>
              </a:rPr>
              <a:t>-</a:t>
            </a:r>
            <a:r>
              <a:rPr lang="en-US" sz="2400" i="1">
                <a:solidFill>
                  <a:schemeClr val="tx1"/>
                </a:solidFill>
              </a:rPr>
              <a:t>y</a:t>
            </a:r>
            <a:r>
              <a:rPr lang="en-US" sz="2400">
                <a:solidFill>
                  <a:schemeClr val="tx1"/>
                </a:solidFill>
              </a:rPr>
              <a:t> plane</a:t>
            </a:r>
          </a:p>
        </p:txBody>
      </p:sp>
      <p:sp>
        <p:nvSpPr>
          <p:cNvPr id="20" name="TextBox 19"/>
          <p:cNvSpPr txBox="1"/>
          <p:nvPr/>
        </p:nvSpPr>
        <p:spPr>
          <a:xfrm>
            <a:off x="1225922" y="1182552"/>
            <a:ext cx="5319341" cy="523220"/>
          </a:xfrm>
          <a:prstGeom prst="rect">
            <a:avLst/>
          </a:prstGeom>
          <a:noFill/>
        </p:spPr>
        <p:txBody>
          <a:bodyPr wrap="none" rtlCol="0">
            <a:spAutoFit/>
          </a:bodyPr>
          <a:lstStyle/>
          <a:p>
            <a:r>
              <a:rPr lang="en-IN" sz="2800" b="1" i="1" dirty="0" smtClean="0"/>
              <a:t>Step 1: </a:t>
            </a:r>
            <a:r>
              <a:rPr lang="en-IN" sz="2800" i="1" dirty="0" smtClean="0"/>
              <a:t>Defining spatial coordinates</a:t>
            </a:r>
            <a:endParaRPr lang="en-IN" sz="2800" i="1" dirty="0"/>
          </a:p>
        </p:txBody>
      </p:sp>
    </p:spTree>
    <p:extLst>
      <p:ext uri="{BB962C8B-B14F-4D97-AF65-F5344CB8AC3E}">
        <p14:creationId xmlns:p14="http://schemas.microsoft.com/office/powerpoint/2010/main" val="980126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38" y="122191"/>
            <a:ext cx="10515600" cy="1042852"/>
          </a:xfrm>
        </p:spPr>
        <p:txBody>
          <a:bodyPr/>
          <a:lstStyle/>
          <a:p>
            <a:r>
              <a:rPr lang="en-IN" b="1" dirty="0" smtClean="0">
                <a:solidFill>
                  <a:srgbClr val="7030A0"/>
                </a:solidFill>
                <a:latin typeface="+mn-lt"/>
              </a:rPr>
              <a:t>Numerical modelling of SPDC (contd..)</a:t>
            </a:r>
            <a:endParaRPr lang="en-IN" b="1" dirty="0">
              <a:solidFill>
                <a:srgbClr val="7030A0"/>
              </a:solidFill>
              <a:latin typeface="+mn-lt"/>
            </a:endParaRPr>
          </a:p>
        </p:txBody>
      </p:sp>
      <p:sp>
        <p:nvSpPr>
          <p:cNvPr id="20" name="TextBox 19"/>
          <p:cNvSpPr txBox="1"/>
          <p:nvPr/>
        </p:nvSpPr>
        <p:spPr>
          <a:xfrm>
            <a:off x="1225922" y="1182552"/>
            <a:ext cx="3506729" cy="523220"/>
          </a:xfrm>
          <a:prstGeom prst="rect">
            <a:avLst/>
          </a:prstGeom>
          <a:noFill/>
        </p:spPr>
        <p:txBody>
          <a:bodyPr wrap="none" rtlCol="0">
            <a:spAutoFit/>
          </a:bodyPr>
          <a:lstStyle/>
          <a:p>
            <a:r>
              <a:rPr lang="en-IN" sz="2800" b="1" i="1" dirty="0" smtClean="0"/>
              <a:t>Step 2: </a:t>
            </a:r>
            <a:r>
              <a:rPr lang="en-IN" sz="2800" i="1" dirty="0" smtClean="0"/>
              <a:t>Defining angles</a:t>
            </a:r>
            <a:endParaRPr lang="en-IN" sz="2800" i="1" dirty="0"/>
          </a:p>
        </p:txBody>
      </p:sp>
      <p:grpSp>
        <p:nvGrpSpPr>
          <p:cNvPr id="21" name="Group 32"/>
          <p:cNvGrpSpPr>
            <a:grpSpLocks/>
          </p:cNvGrpSpPr>
          <p:nvPr/>
        </p:nvGrpSpPr>
        <p:grpSpPr bwMode="auto">
          <a:xfrm>
            <a:off x="3594100" y="1915726"/>
            <a:ext cx="6156325" cy="4343400"/>
            <a:chOff x="444224" y="1666672"/>
            <a:chExt cx="6155992" cy="4343400"/>
          </a:xfrm>
        </p:grpSpPr>
        <p:sp>
          <p:nvSpPr>
            <p:cNvPr id="22" name="Rectangle 21"/>
            <p:cNvSpPr>
              <a:spLocks noChangeArrowheads="1"/>
            </p:cNvSpPr>
            <p:nvPr/>
          </p:nvSpPr>
          <p:spPr bwMode="auto">
            <a:xfrm>
              <a:off x="1678966" y="1666672"/>
              <a:ext cx="2819400" cy="4343400"/>
            </a:xfrm>
            <a:prstGeom prst="rect">
              <a:avLst/>
            </a:prstGeom>
            <a:solidFill>
              <a:srgbClr val="00B8FF"/>
            </a:solidFill>
            <a:ln w="9525" algn="ctr">
              <a:solidFill>
                <a:schemeClr val="tx1"/>
              </a:solidFill>
              <a:round/>
              <a:headEnd/>
              <a:tailEnd/>
            </a:ln>
          </p:spPr>
          <p:txBody>
            <a:bodyPr/>
            <a:lstStyle/>
            <a:p>
              <a:endParaRPr lang="en-US"/>
            </a:p>
          </p:txBody>
        </p:sp>
        <p:cxnSp>
          <p:nvCxnSpPr>
            <p:cNvPr id="23" name="Straight Arrow Connector 6"/>
            <p:cNvCxnSpPr>
              <a:cxnSpLocks noChangeShapeType="1"/>
            </p:cNvCxnSpPr>
            <p:nvPr/>
          </p:nvCxnSpPr>
          <p:spPr bwMode="auto">
            <a:xfrm>
              <a:off x="444224" y="3839184"/>
              <a:ext cx="2011680" cy="1588"/>
            </a:xfrm>
            <a:prstGeom prst="straightConnector1">
              <a:avLst/>
            </a:prstGeom>
            <a:noFill/>
            <a:ln w="34925" algn="ctr">
              <a:solidFill>
                <a:schemeClr val="accent2"/>
              </a:solidFill>
              <a:round/>
              <a:headEnd/>
              <a:tailEnd type="arrow" w="med" len="med"/>
            </a:ln>
          </p:spPr>
        </p:cxnSp>
        <p:cxnSp>
          <p:nvCxnSpPr>
            <p:cNvPr id="24" name="Straight Connector 12"/>
            <p:cNvCxnSpPr>
              <a:cxnSpLocks noChangeShapeType="1"/>
            </p:cNvCxnSpPr>
            <p:nvPr/>
          </p:nvCxnSpPr>
          <p:spPr bwMode="auto">
            <a:xfrm>
              <a:off x="916966" y="3848100"/>
              <a:ext cx="4876800" cy="1588"/>
            </a:xfrm>
            <a:prstGeom prst="line">
              <a:avLst/>
            </a:prstGeom>
            <a:noFill/>
            <a:ln w="12700" algn="ctr">
              <a:solidFill>
                <a:schemeClr val="tx1"/>
              </a:solidFill>
              <a:prstDash val="sysDot"/>
              <a:round/>
              <a:headEnd/>
              <a:tailEnd/>
            </a:ln>
          </p:spPr>
        </p:cxnSp>
        <p:cxnSp>
          <p:nvCxnSpPr>
            <p:cNvPr id="25" name="Straight Connector 14"/>
            <p:cNvCxnSpPr>
              <a:cxnSpLocks noChangeShapeType="1"/>
            </p:cNvCxnSpPr>
            <p:nvPr/>
          </p:nvCxnSpPr>
          <p:spPr bwMode="auto">
            <a:xfrm>
              <a:off x="3501416" y="4602162"/>
              <a:ext cx="1920240" cy="1588"/>
            </a:xfrm>
            <a:prstGeom prst="line">
              <a:avLst/>
            </a:prstGeom>
            <a:noFill/>
            <a:ln w="12700" algn="ctr">
              <a:solidFill>
                <a:schemeClr val="tx1"/>
              </a:solidFill>
              <a:prstDash val="sysDot"/>
              <a:round/>
              <a:headEnd/>
              <a:tailEnd/>
            </a:ln>
          </p:spPr>
        </p:cxnSp>
        <p:sp>
          <p:nvSpPr>
            <p:cNvPr id="26" name="Arc 25"/>
            <p:cNvSpPr/>
            <p:nvPr/>
          </p:nvSpPr>
          <p:spPr bwMode="auto">
            <a:xfrm>
              <a:off x="1845911" y="3268460"/>
              <a:ext cx="1142938" cy="1143000"/>
            </a:xfrm>
            <a:prstGeom prst="arc">
              <a:avLst>
                <a:gd name="adj1" fmla="val 20877447"/>
                <a:gd name="adj2" fmla="val 0"/>
              </a:avLst>
            </a:prstGeom>
            <a:noFill/>
            <a:ln w="34925" cap="flat" cmpd="sng" algn="ctr">
              <a:solidFill>
                <a:schemeClr val="tx1"/>
              </a:solidFill>
              <a:prstDash val="solid"/>
              <a:round/>
              <a:headEnd type="none" w="med" len="med"/>
              <a:tailEnd type="none"/>
            </a:ln>
            <a:effectLst/>
          </p:spPr>
          <p:txBody>
            <a:bodyPr anchor="ctr"/>
            <a:lstStyle/>
            <a:p>
              <a:pPr algn="ctr">
                <a:defRPr/>
              </a:pPr>
              <a:endParaRPr lang="en-US"/>
            </a:p>
          </p:txBody>
        </p:sp>
        <p:sp>
          <p:nvSpPr>
            <p:cNvPr id="27" name="Arc 26"/>
            <p:cNvSpPr/>
            <p:nvPr/>
          </p:nvSpPr>
          <p:spPr bwMode="auto">
            <a:xfrm>
              <a:off x="1731617" y="3162097"/>
              <a:ext cx="1371526" cy="1371600"/>
            </a:xfrm>
            <a:prstGeom prst="arc">
              <a:avLst>
                <a:gd name="adj1" fmla="val 21569288"/>
                <a:gd name="adj2" fmla="val 1176726"/>
              </a:avLst>
            </a:prstGeom>
            <a:noFill/>
            <a:ln w="34925" cap="flat" cmpd="sng" algn="ctr">
              <a:solidFill>
                <a:schemeClr val="tx1"/>
              </a:solidFill>
              <a:prstDash val="solid"/>
              <a:round/>
              <a:headEnd type="none" w="med" len="med"/>
              <a:tailEnd type="none"/>
            </a:ln>
            <a:effectLst/>
          </p:spPr>
          <p:txBody>
            <a:bodyPr anchor="ctr"/>
            <a:lstStyle/>
            <a:p>
              <a:pPr algn="ctr">
                <a:defRPr/>
              </a:pPr>
              <a:endParaRPr lang="en-US"/>
            </a:p>
          </p:txBody>
        </p:sp>
        <p:sp>
          <p:nvSpPr>
            <p:cNvPr id="28" name="Arc 27"/>
            <p:cNvSpPr/>
            <p:nvPr/>
          </p:nvSpPr>
          <p:spPr bwMode="auto">
            <a:xfrm>
              <a:off x="3812717" y="3916160"/>
              <a:ext cx="1371526" cy="1371600"/>
            </a:xfrm>
            <a:prstGeom prst="arc">
              <a:avLst>
                <a:gd name="adj1" fmla="val 10831209"/>
                <a:gd name="adj2" fmla="val 12001584"/>
              </a:avLst>
            </a:prstGeom>
            <a:noFill/>
            <a:ln w="34925" cap="flat" cmpd="sng" algn="ctr">
              <a:solidFill>
                <a:schemeClr val="tx1"/>
              </a:solidFill>
              <a:prstDash val="solid"/>
              <a:round/>
              <a:headEnd type="none" w="med" len="med"/>
              <a:tailEnd type="none"/>
            </a:ln>
            <a:effectLst/>
          </p:spPr>
          <p:txBody>
            <a:bodyPr anchor="ctr"/>
            <a:lstStyle/>
            <a:p>
              <a:pPr algn="ctr">
                <a:defRPr/>
              </a:pPr>
              <a:endParaRPr lang="en-US"/>
            </a:p>
          </p:txBody>
        </p:sp>
        <p:sp>
          <p:nvSpPr>
            <p:cNvPr id="29" name="Arc 28"/>
            <p:cNvSpPr/>
            <p:nvPr/>
          </p:nvSpPr>
          <p:spPr bwMode="auto">
            <a:xfrm>
              <a:off x="3812717" y="3925685"/>
              <a:ext cx="1371526" cy="1371600"/>
            </a:xfrm>
            <a:prstGeom prst="arc">
              <a:avLst>
                <a:gd name="adj1" fmla="val 21523838"/>
                <a:gd name="adj2" fmla="val 1810153"/>
              </a:avLst>
            </a:prstGeom>
            <a:noFill/>
            <a:ln w="34925" cap="flat" cmpd="sng" algn="ctr">
              <a:solidFill>
                <a:schemeClr val="tx1"/>
              </a:solidFill>
              <a:prstDash val="solid"/>
              <a:round/>
              <a:headEnd type="none" w="med" len="med"/>
              <a:tailEnd type="none"/>
            </a:ln>
            <a:effectLst/>
          </p:spPr>
          <p:txBody>
            <a:bodyPr anchor="ctr"/>
            <a:lstStyle/>
            <a:p>
              <a:pPr algn="ctr">
                <a:defRPr/>
              </a:pPr>
              <a:endParaRPr lang="en-US"/>
            </a:p>
          </p:txBody>
        </p:sp>
        <p:sp>
          <p:nvSpPr>
            <p:cNvPr id="30" name="Arc 29"/>
            <p:cNvSpPr/>
            <p:nvPr/>
          </p:nvSpPr>
          <p:spPr bwMode="auto">
            <a:xfrm>
              <a:off x="3812717" y="2620760"/>
              <a:ext cx="1371526" cy="1371600"/>
            </a:xfrm>
            <a:prstGeom prst="arc">
              <a:avLst>
                <a:gd name="adj1" fmla="val 9904708"/>
                <a:gd name="adj2" fmla="val 10870674"/>
              </a:avLst>
            </a:prstGeom>
            <a:noFill/>
            <a:ln w="34925" cap="flat" cmpd="sng" algn="ctr">
              <a:solidFill>
                <a:schemeClr val="tx1"/>
              </a:solidFill>
              <a:prstDash val="solid"/>
              <a:round/>
              <a:headEnd type="none" w="med" len="med"/>
              <a:tailEnd type="none"/>
            </a:ln>
            <a:effectLst/>
          </p:spPr>
          <p:txBody>
            <a:bodyPr anchor="ctr"/>
            <a:lstStyle/>
            <a:p>
              <a:pPr algn="ctr">
                <a:defRPr/>
              </a:pPr>
              <a:endParaRPr lang="en-US"/>
            </a:p>
          </p:txBody>
        </p:sp>
        <p:sp>
          <p:nvSpPr>
            <p:cNvPr id="31" name="Arc 30"/>
            <p:cNvSpPr/>
            <p:nvPr/>
          </p:nvSpPr>
          <p:spPr bwMode="auto">
            <a:xfrm>
              <a:off x="3812717" y="2620760"/>
              <a:ext cx="1371526" cy="1371600"/>
            </a:xfrm>
            <a:prstGeom prst="arc">
              <a:avLst>
                <a:gd name="adj1" fmla="val 20168994"/>
                <a:gd name="adj2" fmla="val 115059"/>
              </a:avLst>
            </a:prstGeom>
            <a:noFill/>
            <a:ln w="34925" cap="flat" cmpd="sng" algn="ctr">
              <a:solidFill>
                <a:schemeClr val="tx1"/>
              </a:solidFill>
              <a:prstDash val="solid"/>
              <a:round/>
              <a:headEnd type="none" w="med" len="med"/>
              <a:tailEnd type="none"/>
            </a:ln>
            <a:effectLst/>
          </p:spPr>
          <p:txBody>
            <a:bodyPr anchor="ctr"/>
            <a:lstStyle/>
            <a:p>
              <a:pPr algn="ctr">
                <a:defRPr/>
              </a:pPr>
              <a:endParaRPr lang="en-US"/>
            </a:p>
          </p:txBody>
        </p:sp>
        <p:graphicFrame>
          <p:nvGraphicFramePr>
            <p:cNvPr id="32" name="Object 6"/>
            <p:cNvGraphicFramePr>
              <a:graphicFrameLocks noChangeAspect="1"/>
            </p:cNvGraphicFramePr>
            <p:nvPr/>
          </p:nvGraphicFramePr>
          <p:xfrm>
            <a:off x="3156929" y="3817938"/>
            <a:ext cx="301625" cy="452437"/>
          </p:xfrm>
          <a:graphic>
            <a:graphicData uri="http://schemas.openxmlformats.org/presentationml/2006/ole">
              <mc:AlternateContent xmlns:mc="http://schemas.openxmlformats.org/markup-compatibility/2006">
                <mc:Choice xmlns:v="urn:schemas-microsoft-com:vml" Requires="v">
                  <p:oleObj spid="_x0000_s3368" name="Equation" r:id="rId3" imgW="152280" imgH="228600" progId="Equation.3">
                    <p:embed/>
                  </p:oleObj>
                </mc:Choice>
                <mc:Fallback>
                  <p:oleObj name="Equation" r:id="rId3" imgW="1522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6929" y="3817938"/>
                          <a:ext cx="301625"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8"/>
            <p:cNvGraphicFramePr>
              <a:graphicFrameLocks noChangeAspect="1"/>
            </p:cNvGraphicFramePr>
            <p:nvPr/>
          </p:nvGraphicFramePr>
          <p:xfrm>
            <a:off x="3460750" y="4267200"/>
            <a:ext cx="301625" cy="452438"/>
          </p:xfrm>
          <a:graphic>
            <a:graphicData uri="http://schemas.openxmlformats.org/presentationml/2006/ole">
              <mc:AlternateContent xmlns:mc="http://schemas.openxmlformats.org/markup-compatibility/2006">
                <mc:Choice xmlns:v="urn:schemas-microsoft-com:vml" Requires="v">
                  <p:oleObj spid="_x0000_s3369" name="Equation" r:id="rId5" imgW="152280" imgH="228600" progId="Equation.3">
                    <p:embed/>
                  </p:oleObj>
                </mc:Choice>
                <mc:Fallback>
                  <p:oleObj name="Equation" r:id="rId5" imgW="1522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0750" y="4267200"/>
                          <a:ext cx="301625"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4" name="Straight Arrow Connector 15"/>
            <p:cNvCxnSpPr>
              <a:cxnSpLocks noChangeShapeType="1"/>
            </p:cNvCxnSpPr>
            <p:nvPr/>
          </p:nvCxnSpPr>
          <p:spPr bwMode="auto">
            <a:xfrm flipV="1">
              <a:off x="4497096" y="2387600"/>
              <a:ext cx="2103120" cy="914400"/>
            </a:xfrm>
            <a:prstGeom prst="straightConnector1">
              <a:avLst/>
            </a:prstGeom>
            <a:noFill/>
            <a:ln w="34925" algn="ctr">
              <a:solidFill>
                <a:srgbClr val="FF0000"/>
              </a:solidFill>
              <a:round/>
              <a:headEnd/>
              <a:tailEnd type="arrow" w="med" len="med"/>
            </a:ln>
          </p:spPr>
        </p:cxnSp>
        <p:cxnSp>
          <p:nvCxnSpPr>
            <p:cNvPr id="35" name="Straight Connector 13"/>
            <p:cNvCxnSpPr>
              <a:cxnSpLocks noChangeShapeType="1"/>
            </p:cNvCxnSpPr>
            <p:nvPr/>
          </p:nvCxnSpPr>
          <p:spPr bwMode="auto">
            <a:xfrm>
              <a:off x="3501416" y="3308350"/>
              <a:ext cx="1920240" cy="1588"/>
            </a:xfrm>
            <a:prstGeom prst="line">
              <a:avLst/>
            </a:prstGeom>
            <a:noFill/>
            <a:ln w="12700" algn="ctr">
              <a:solidFill>
                <a:schemeClr val="tx1"/>
              </a:solidFill>
              <a:prstDash val="sysDot"/>
              <a:round/>
              <a:headEnd/>
              <a:tailEnd/>
            </a:ln>
          </p:spPr>
        </p:cxnSp>
        <p:cxnSp>
          <p:nvCxnSpPr>
            <p:cNvPr id="36" name="Straight Arrow Connector 8"/>
            <p:cNvCxnSpPr>
              <a:cxnSpLocks noChangeShapeType="1"/>
            </p:cNvCxnSpPr>
            <p:nvPr/>
          </p:nvCxnSpPr>
          <p:spPr bwMode="auto">
            <a:xfrm flipV="1">
              <a:off x="2423134" y="3293110"/>
              <a:ext cx="2103120" cy="548640"/>
            </a:xfrm>
            <a:prstGeom prst="straightConnector1">
              <a:avLst/>
            </a:prstGeom>
            <a:noFill/>
            <a:ln w="34925" algn="ctr">
              <a:solidFill>
                <a:srgbClr val="FF0000"/>
              </a:solidFill>
              <a:round/>
              <a:headEnd/>
              <a:tailEnd type="arrow" w="med" len="med"/>
            </a:ln>
          </p:spPr>
        </p:cxnSp>
        <p:graphicFrame>
          <p:nvGraphicFramePr>
            <p:cNvPr id="37" name="Object 5"/>
            <p:cNvGraphicFramePr>
              <a:graphicFrameLocks noChangeAspect="1"/>
            </p:cNvGraphicFramePr>
            <p:nvPr/>
          </p:nvGraphicFramePr>
          <p:xfrm>
            <a:off x="2974366" y="3429000"/>
            <a:ext cx="328613" cy="455613"/>
          </p:xfrm>
          <a:graphic>
            <a:graphicData uri="http://schemas.openxmlformats.org/presentationml/2006/ole">
              <mc:AlternateContent xmlns:mc="http://schemas.openxmlformats.org/markup-compatibility/2006">
                <mc:Choice xmlns:v="urn:schemas-microsoft-com:vml" Requires="v">
                  <p:oleObj spid="_x0000_s3370" name="Equation" r:id="rId7" imgW="164880" imgH="228600" progId="Equation.3">
                    <p:embed/>
                  </p:oleObj>
                </mc:Choice>
                <mc:Fallback>
                  <p:oleObj name="Equation" r:id="rId7" imgW="1648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4366" y="3429000"/>
                          <a:ext cx="328613"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7"/>
            <p:cNvGraphicFramePr>
              <a:graphicFrameLocks noChangeAspect="1"/>
            </p:cNvGraphicFramePr>
            <p:nvPr/>
          </p:nvGraphicFramePr>
          <p:xfrm>
            <a:off x="3855429" y="3009088"/>
            <a:ext cx="328612" cy="455612"/>
          </p:xfrm>
          <a:graphic>
            <a:graphicData uri="http://schemas.openxmlformats.org/presentationml/2006/ole">
              <mc:AlternateContent xmlns:mc="http://schemas.openxmlformats.org/markup-compatibility/2006">
                <mc:Choice xmlns:v="urn:schemas-microsoft-com:vml" Requires="v">
                  <p:oleObj spid="_x0000_s3371" name="Equation" r:id="rId9" imgW="164880" imgH="228600" progId="Equation.3">
                    <p:embed/>
                  </p:oleObj>
                </mc:Choice>
                <mc:Fallback>
                  <p:oleObj name="Equation" r:id="rId9" imgW="1648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5429" y="3009088"/>
                          <a:ext cx="328612"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9" name="Straight Arrow Connector 9"/>
            <p:cNvCxnSpPr>
              <a:cxnSpLocks noChangeShapeType="1"/>
            </p:cNvCxnSpPr>
            <p:nvPr/>
          </p:nvCxnSpPr>
          <p:spPr bwMode="auto">
            <a:xfrm>
              <a:off x="2415030" y="3847490"/>
              <a:ext cx="2103120" cy="758952"/>
            </a:xfrm>
            <a:prstGeom prst="straightConnector1">
              <a:avLst/>
            </a:prstGeom>
            <a:noFill/>
            <a:ln w="34925" algn="ctr">
              <a:solidFill>
                <a:srgbClr val="C00000"/>
              </a:solidFill>
              <a:round/>
              <a:headEnd/>
              <a:tailEnd type="arrow" w="med" len="med"/>
            </a:ln>
          </p:spPr>
        </p:cxnSp>
        <p:cxnSp>
          <p:nvCxnSpPr>
            <p:cNvPr id="40" name="Straight Arrow Connector 16"/>
            <p:cNvCxnSpPr>
              <a:cxnSpLocks noChangeShapeType="1"/>
            </p:cNvCxnSpPr>
            <p:nvPr/>
          </p:nvCxnSpPr>
          <p:spPr bwMode="auto">
            <a:xfrm>
              <a:off x="4497096" y="4600448"/>
              <a:ext cx="2103120" cy="1188720"/>
            </a:xfrm>
            <a:prstGeom prst="straightConnector1">
              <a:avLst/>
            </a:prstGeom>
            <a:noFill/>
            <a:ln w="34925" algn="ctr">
              <a:solidFill>
                <a:srgbClr val="A50021"/>
              </a:solidFill>
              <a:round/>
              <a:headEnd/>
              <a:tailEnd type="arrow" w="med" len="med"/>
            </a:ln>
          </p:spPr>
        </p:cxnSp>
        <p:graphicFrame>
          <p:nvGraphicFramePr>
            <p:cNvPr id="41" name="Object 10"/>
            <p:cNvGraphicFramePr>
              <a:graphicFrameLocks noChangeAspect="1"/>
            </p:cNvGraphicFramePr>
            <p:nvPr/>
          </p:nvGraphicFramePr>
          <p:xfrm>
            <a:off x="5184166" y="4510088"/>
            <a:ext cx="352425" cy="577850"/>
          </p:xfrm>
          <a:graphic>
            <a:graphicData uri="http://schemas.openxmlformats.org/presentationml/2006/ole">
              <mc:AlternateContent xmlns:mc="http://schemas.openxmlformats.org/markup-compatibility/2006">
                <mc:Choice xmlns:v="urn:schemas-microsoft-com:vml" Requires="v">
                  <p:oleObj spid="_x0000_s3372" name="Equation" r:id="rId10" imgW="177480" imgH="291960" progId="Equation.3">
                    <p:embed/>
                  </p:oleObj>
                </mc:Choice>
                <mc:Fallback>
                  <p:oleObj name="Equation" r:id="rId10" imgW="177480" imgH="2919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4166" y="4510088"/>
                          <a:ext cx="352425"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9"/>
            <p:cNvGraphicFramePr>
              <a:graphicFrameLocks noChangeAspect="1"/>
            </p:cNvGraphicFramePr>
            <p:nvPr/>
          </p:nvGraphicFramePr>
          <p:xfrm>
            <a:off x="5217634" y="2762656"/>
            <a:ext cx="379412" cy="581025"/>
          </p:xfrm>
          <a:graphic>
            <a:graphicData uri="http://schemas.openxmlformats.org/presentationml/2006/ole">
              <mc:AlternateContent xmlns:mc="http://schemas.openxmlformats.org/markup-compatibility/2006">
                <mc:Choice xmlns:v="urn:schemas-microsoft-com:vml" Requires="v">
                  <p:oleObj spid="_x0000_s3373" name="Equation" r:id="rId12" imgW="190440" imgH="291960" progId="Equation.3">
                    <p:embed/>
                  </p:oleObj>
                </mc:Choice>
                <mc:Fallback>
                  <p:oleObj name="Equation" r:id="rId12" imgW="190440" imgH="29196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17634" y="2762656"/>
                          <a:ext cx="379412"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466648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38" y="122191"/>
            <a:ext cx="10515600" cy="1042852"/>
          </a:xfrm>
        </p:spPr>
        <p:txBody>
          <a:bodyPr/>
          <a:lstStyle/>
          <a:p>
            <a:r>
              <a:rPr lang="en-IN" b="1" dirty="0" smtClean="0">
                <a:solidFill>
                  <a:srgbClr val="7030A0"/>
                </a:solidFill>
                <a:latin typeface="+mn-lt"/>
              </a:rPr>
              <a:t>Numerical modelling of SPDC (contd..)</a:t>
            </a:r>
            <a:endParaRPr lang="en-IN" b="1" dirty="0">
              <a:solidFill>
                <a:srgbClr val="7030A0"/>
              </a:solidFill>
              <a:latin typeface="+mn-lt"/>
            </a:endParaRPr>
          </a:p>
        </p:txBody>
      </p:sp>
      <p:sp>
        <p:nvSpPr>
          <p:cNvPr id="20" name="TextBox 19"/>
          <p:cNvSpPr txBox="1"/>
          <p:nvPr/>
        </p:nvSpPr>
        <p:spPr>
          <a:xfrm>
            <a:off x="1225922" y="1182552"/>
            <a:ext cx="10455555" cy="523220"/>
          </a:xfrm>
          <a:prstGeom prst="rect">
            <a:avLst/>
          </a:prstGeom>
          <a:noFill/>
        </p:spPr>
        <p:txBody>
          <a:bodyPr wrap="none" rtlCol="0">
            <a:spAutoFit/>
          </a:bodyPr>
          <a:lstStyle/>
          <a:p>
            <a:r>
              <a:rPr lang="en-IN" sz="2800" b="1" i="1" dirty="0" smtClean="0"/>
              <a:t>Step 3: </a:t>
            </a:r>
            <a:r>
              <a:rPr lang="en-IN" sz="2800" i="1" dirty="0" smtClean="0"/>
              <a:t>Solving Phase-matching equations with the parameters defined</a:t>
            </a:r>
            <a:endParaRPr lang="en-IN" sz="2800" i="1" dirty="0"/>
          </a:p>
        </p:txBody>
      </p:sp>
      <p:sp>
        <p:nvSpPr>
          <p:cNvPr id="43" name="TextBox 4"/>
          <p:cNvSpPr txBox="1">
            <a:spLocks noChangeArrowheads="1"/>
          </p:cNvSpPr>
          <p:nvPr/>
        </p:nvSpPr>
        <p:spPr bwMode="auto">
          <a:xfrm>
            <a:off x="2469260" y="2290629"/>
            <a:ext cx="3234860" cy="523220"/>
          </a:xfrm>
          <a:prstGeom prst="rect">
            <a:avLst/>
          </a:prstGeom>
          <a:noFill/>
          <a:ln w="9525">
            <a:noFill/>
            <a:miter lim="800000"/>
            <a:headEnd/>
            <a:tailEnd/>
          </a:ln>
        </p:spPr>
        <p:txBody>
          <a:bodyPr wrap="none">
            <a:spAutoFit/>
          </a:bodyPr>
          <a:lstStyle/>
          <a:p>
            <a:r>
              <a:rPr lang="en-US" sz="2800" dirty="0">
                <a:solidFill>
                  <a:schemeClr val="tx1"/>
                </a:solidFill>
              </a:rPr>
              <a:t>Energy </a:t>
            </a:r>
            <a:r>
              <a:rPr lang="en-US" sz="2800" dirty="0" smtClean="0">
                <a:solidFill>
                  <a:schemeClr val="tx1"/>
                </a:solidFill>
              </a:rPr>
              <a:t>conservation:</a:t>
            </a:r>
            <a:endParaRPr lang="en-US" sz="2800" dirty="0">
              <a:solidFill>
                <a:schemeClr val="tx1"/>
              </a:solidFill>
            </a:endParaRPr>
          </a:p>
        </p:txBody>
      </p:sp>
      <p:sp>
        <p:nvSpPr>
          <p:cNvPr id="44" name="TextBox 5"/>
          <p:cNvSpPr txBox="1">
            <a:spLocks noChangeArrowheads="1"/>
          </p:cNvSpPr>
          <p:nvPr/>
        </p:nvSpPr>
        <p:spPr bwMode="auto">
          <a:xfrm>
            <a:off x="526953" y="4155605"/>
            <a:ext cx="4210383" cy="523220"/>
          </a:xfrm>
          <a:prstGeom prst="rect">
            <a:avLst/>
          </a:prstGeom>
          <a:noFill/>
          <a:ln w="9525">
            <a:noFill/>
            <a:miter lim="800000"/>
            <a:headEnd/>
            <a:tailEnd/>
          </a:ln>
        </p:spPr>
        <p:txBody>
          <a:bodyPr wrap="none">
            <a:spAutoFit/>
          </a:bodyPr>
          <a:lstStyle/>
          <a:p>
            <a:r>
              <a:rPr lang="en-US" sz="2800" dirty="0">
                <a:solidFill>
                  <a:schemeClr val="tx1"/>
                </a:solidFill>
              </a:rPr>
              <a:t>Phase-matching </a:t>
            </a:r>
            <a:r>
              <a:rPr lang="en-US" sz="2800" dirty="0" smtClean="0">
                <a:solidFill>
                  <a:schemeClr val="tx1"/>
                </a:solidFill>
              </a:rPr>
              <a:t>conditions:</a:t>
            </a:r>
            <a:endParaRPr lang="en-US" sz="2800" dirty="0">
              <a:solidFill>
                <a:schemeClr val="tx1"/>
              </a:solidFill>
            </a:endParaRPr>
          </a:p>
        </p:txBody>
      </p:sp>
      <p:graphicFrame>
        <p:nvGraphicFramePr>
          <p:cNvPr id="45" name="Object 7"/>
          <p:cNvGraphicFramePr>
            <a:graphicFrameLocks noChangeAspect="1"/>
          </p:cNvGraphicFramePr>
          <p:nvPr>
            <p:extLst>
              <p:ext uri="{D42A27DB-BD31-4B8C-83A1-F6EECF244321}">
                <p14:modId xmlns:p14="http://schemas.microsoft.com/office/powerpoint/2010/main" val="25482927"/>
              </p:ext>
            </p:extLst>
          </p:nvPr>
        </p:nvGraphicFramePr>
        <p:xfrm>
          <a:off x="6585895" y="2025927"/>
          <a:ext cx="1940283" cy="1042762"/>
        </p:xfrm>
        <a:graphic>
          <a:graphicData uri="http://schemas.openxmlformats.org/presentationml/2006/ole">
            <mc:AlternateContent xmlns:mc="http://schemas.openxmlformats.org/markup-compatibility/2006">
              <mc:Choice xmlns:v="urn:schemas-microsoft-com:vml" Requires="v">
                <p:oleObj spid="_x0000_s4245" name="Equation" r:id="rId3" imgW="825480" imgH="444240" progId="Equation.3">
                  <p:embed/>
                </p:oleObj>
              </mc:Choice>
              <mc:Fallback>
                <p:oleObj name="Equation" r:id="rId3" imgW="82548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5895" y="2025927"/>
                        <a:ext cx="1940283" cy="1042762"/>
                      </a:xfrm>
                      <a:prstGeom prst="rect">
                        <a:avLst/>
                      </a:prstGeom>
                      <a:solidFill>
                        <a:schemeClr val="accent1">
                          <a:lumMod val="20000"/>
                          <a:lumOff val="80000"/>
                        </a:schemeClr>
                      </a:solidFill>
                    </p:spPr>
                  </p:pic>
                </p:oleObj>
              </mc:Fallback>
            </mc:AlternateContent>
          </a:graphicData>
        </a:graphic>
      </p:graphicFrame>
      <p:graphicFrame>
        <p:nvGraphicFramePr>
          <p:cNvPr id="46" name="Object 8"/>
          <p:cNvGraphicFramePr>
            <a:graphicFrameLocks noChangeAspect="1"/>
          </p:cNvGraphicFramePr>
          <p:nvPr>
            <p:extLst>
              <p:ext uri="{D42A27DB-BD31-4B8C-83A1-F6EECF244321}">
                <p14:modId xmlns:p14="http://schemas.microsoft.com/office/powerpoint/2010/main" val="3664245657"/>
              </p:ext>
            </p:extLst>
          </p:nvPr>
        </p:nvGraphicFramePr>
        <p:xfrm>
          <a:off x="5455879" y="3636478"/>
          <a:ext cx="6140598" cy="1005071"/>
        </p:xfrm>
        <a:graphic>
          <a:graphicData uri="http://schemas.openxmlformats.org/presentationml/2006/ole">
            <mc:AlternateContent xmlns:mc="http://schemas.openxmlformats.org/markup-compatibility/2006">
              <mc:Choice xmlns:v="urn:schemas-microsoft-com:vml" Requires="v">
                <p:oleObj spid="_x0000_s4246" name="Equation" r:id="rId5" imgW="2869920" imgH="469800" progId="Equation.3">
                  <p:embed/>
                </p:oleObj>
              </mc:Choice>
              <mc:Fallback>
                <p:oleObj name="Equation" r:id="rId5" imgW="2869920" imgH="469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5879" y="3636478"/>
                        <a:ext cx="6140598" cy="1005071"/>
                      </a:xfrm>
                      <a:prstGeom prst="rect">
                        <a:avLst/>
                      </a:prstGeom>
                      <a:solidFill>
                        <a:schemeClr val="accent1">
                          <a:lumMod val="20000"/>
                          <a:lumOff val="80000"/>
                        </a:schemeClr>
                      </a:solidFill>
                    </p:spPr>
                  </p:pic>
                </p:oleObj>
              </mc:Fallback>
            </mc:AlternateContent>
          </a:graphicData>
        </a:graphic>
      </p:graphicFrame>
      <p:graphicFrame>
        <p:nvGraphicFramePr>
          <p:cNvPr id="47" name="Object 9"/>
          <p:cNvGraphicFramePr>
            <a:graphicFrameLocks noChangeAspect="1"/>
          </p:cNvGraphicFramePr>
          <p:nvPr>
            <p:extLst>
              <p:ext uri="{D42A27DB-BD31-4B8C-83A1-F6EECF244321}">
                <p14:modId xmlns:p14="http://schemas.microsoft.com/office/powerpoint/2010/main" val="2523791678"/>
              </p:ext>
            </p:extLst>
          </p:nvPr>
        </p:nvGraphicFramePr>
        <p:xfrm>
          <a:off x="5455879" y="4832611"/>
          <a:ext cx="5082389" cy="1093527"/>
        </p:xfrm>
        <a:graphic>
          <a:graphicData uri="http://schemas.openxmlformats.org/presentationml/2006/ole">
            <mc:AlternateContent xmlns:mc="http://schemas.openxmlformats.org/markup-compatibility/2006">
              <mc:Choice xmlns:v="urn:schemas-microsoft-com:vml" Requires="v">
                <p:oleObj spid="_x0000_s4247" name="Equation" r:id="rId7" imgW="2006280" imgH="431640" progId="Equation.3">
                  <p:embed/>
                </p:oleObj>
              </mc:Choice>
              <mc:Fallback>
                <p:oleObj name="Equation" r:id="rId7" imgW="200628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5879" y="4832611"/>
                        <a:ext cx="5082389" cy="1093527"/>
                      </a:xfrm>
                      <a:prstGeom prst="rect">
                        <a:avLst/>
                      </a:prstGeom>
                      <a:solidFill>
                        <a:schemeClr val="accent1">
                          <a:lumMod val="20000"/>
                          <a:lumOff val="80000"/>
                        </a:schemeClr>
                      </a:solidFill>
                    </p:spPr>
                  </p:pic>
                </p:oleObj>
              </mc:Fallback>
            </mc:AlternateContent>
          </a:graphicData>
        </a:graphic>
      </p:graphicFrame>
      <p:sp>
        <p:nvSpPr>
          <p:cNvPr id="48" name="TextBox 11"/>
          <p:cNvSpPr txBox="1">
            <a:spLocks noChangeArrowheads="1"/>
          </p:cNvSpPr>
          <p:nvPr/>
        </p:nvSpPr>
        <p:spPr bwMode="auto">
          <a:xfrm>
            <a:off x="2469260" y="6059251"/>
            <a:ext cx="6203301" cy="523220"/>
          </a:xfrm>
          <a:prstGeom prst="rect">
            <a:avLst/>
          </a:prstGeom>
          <a:noFill/>
          <a:ln w="9525">
            <a:noFill/>
            <a:miter lim="800000"/>
            <a:headEnd/>
            <a:tailEnd/>
          </a:ln>
        </p:spPr>
        <p:txBody>
          <a:bodyPr wrap="none">
            <a:spAutoFit/>
          </a:bodyPr>
          <a:lstStyle/>
          <a:p>
            <a:r>
              <a:rPr lang="en-US" sz="2800" b="1" dirty="0">
                <a:solidFill>
                  <a:schemeClr val="tx1"/>
                </a:solidFill>
                <a:latin typeface="Times New Roman" pitchFamily="18" charset="0"/>
                <a:cs typeface="Times New Roman" pitchFamily="18" charset="0"/>
              </a:rPr>
              <a:t>∆</a:t>
            </a:r>
            <a:r>
              <a:rPr lang="en-US" sz="2800" i="1" dirty="0">
                <a:solidFill>
                  <a:schemeClr val="tx1"/>
                </a:solidFill>
                <a:latin typeface="Times New Roman" pitchFamily="18" charset="0"/>
                <a:cs typeface="Times New Roman" pitchFamily="18" charset="0"/>
              </a:rPr>
              <a:t>k</a:t>
            </a:r>
            <a:r>
              <a:rPr lang="en-US" sz="2400" dirty="0">
                <a:solidFill>
                  <a:schemeClr val="tx1"/>
                </a:solidFill>
                <a:cs typeface="Arial" pitchFamily="34" charset="0"/>
              </a:rPr>
              <a:t> </a:t>
            </a:r>
            <a:r>
              <a:rPr lang="en-US" sz="2400" dirty="0" smtClean="0">
                <a:solidFill>
                  <a:schemeClr val="tx1"/>
                </a:solidFill>
                <a:cs typeface="Arial" pitchFamily="34" charset="0"/>
                <a:sym typeface="Wingdings" panose="05000000000000000000" pitchFamily="2" charset="2"/>
              </a:rPr>
              <a:t> </a:t>
            </a:r>
            <a:r>
              <a:rPr lang="en-US" sz="2400" dirty="0" smtClean="0">
                <a:solidFill>
                  <a:schemeClr val="tx1"/>
                </a:solidFill>
                <a:cs typeface="Arial" pitchFamily="34" charset="0"/>
              </a:rPr>
              <a:t>phase-mismatch, </a:t>
            </a:r>
            <a:r>
              <a:rPr lang="el-GR" sz="2800" dirty="0" smtClean="0">
                <a:solidFill>
                  <a:schemeClr val="tx1"/>
                </a:solidFill>
                <a:latin typeface="Times New Roman" pitchFamily="18" charset="0"/>
                <a:cs typeface="Times New Roman" pitchFamily="18" charset="0"/>
              </a:rPr>
              <a:t>Θ</a:t>
            </a:r>
            <a:r>
              <a:rPr lang="en-US" sz="2400" dirty="0" smtClean="0">
                <a:solidFill>
                  <a:schemeClr val="tx1"/>
                </a:solidFill>
                <a:cs typeface="Arial" pitchFamily="34" charset="0"/>
              </a:rPr>
              <a:t> </a:t>
            </a:r>
            <a:r>
              <a:rPr lang="en-US" sz="2400" dirty="0" smtClean="0">
                <a:solidFill>
                  <a:schemeClr val="tx1"/>
                </a:solidFill>
                <a:cs typeface="Arial" pitchFamily="34" charset="0"/>
                <a:sym typeface="Wingdings" panose="05000000000000000000" pitchFamily="2" charset="2"/>
              </a:rPr>
              <a:t> </a:t>
            </a:r>
            <a:r>
              <a:rPr lang="en-US" sz="2400" dirty="0" smtClean="0">
                <a:solidFill>
                  <a:schemeClr val="tx1"/>
                </a:solidFill>
                <a:cs typeface="Arial" pitchFamily="34" charset="0"/>
              </a:rPr>
              <a:t>crystal </a:t>
            </a:r>
            <a:r>
              <a:rPr lang="en-US" sz="2400" dirty="0">
                <a:solidFill>
                  <a:schemeClr val="tx1"/>
                </a:solidFill>
                <a:cs typeface="Arial" pitchFamily="34" charset="0"/>
              </a:rPr>
              <a:t>optic </a:t>
            </a:r>
            <a:r>
              <a:rPr lang="en-US" sz="2400" dirty="0" smtClean="0">
                <a:solidFill>
                  <a:schemeClr val="tx1"/>
                </a:solidFill>
                <a:cs typeface="Arial" pitchFamily="34" charset="0"/>
              </a:rPr>
              <a:t>angle</a:t>
            </a:r>
            <a:endParaRPr lang="en-US" sz="2400" dirty="0">
              <a:solidFill>
                <a:schemeClr val="tx1"/>
              </a:solidFill>
            </a:endParaRPr>
          </a:p>
        </p:txBody>
      </p:sp>
    </p:spTree>
    <p:extLst>
      <p:ext uri="{BB962C8B-B14F-4D97-AF65-F5344CB8AC3E}">
        <p14:creationId xmlns:p14="http://schemas.microsoft.com/office/powerpoint/2010/main" val="2833327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890"/>
            <a:ext cx="3891455" cy="994487"/>
          </a:xfrm>
        </p:spPr>
        <p:txBody>
          <a:bodyPr>
            <a:normAutofit/>
          </a:bodyPr>
          <a:lstStyle/>
          <a:p>
            <a:r>
              <a:rPr lang="en-US" b="1" dirty="0" smtClean="0">
                <a:latin typeface="+mn-lt"/>
              </a:rPr>
              <a:t>Our group</a:t>
            </a:r>
            <a:endParaRPr lang="en-US" b="1"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9414" y="269273"/>
            <a:ext cx="7733581" cy="5734024"/>
          </a:xfrm>
          <a:prstGeom prst="rect">
            <a:avLst/>
          </a:prstGeom>
        </p:spPr>
      </p:pic>
      <p:sp>
        <p:nvSpPr>
          <p:cNvPr id="4" name="TextBox 3"/>
          <p:cNvSpPr txBox="1"/>
          <p:nvPr/>
        </p:nvSpPr>
        <p:spPr>
          <a:xfrm>
            <a:off x="1137349" y="976723"/>
            <a:ext cx="2574423" cy="5780044"/>
          </a:xfrm>
          <a:prstGeom prst="rect">
            <a:avLst/>
          </a:prstGeom>
          <a:noFill/>
        </p:spPr>
        <p:txBody>
          <a:bodyPr wrap="none" rtlCol="0">
            <a:spAutoFit/>
          </a:bodyPr>
          <a:lstStyle/>
          <a:p>
            <a:pPr>
              <a:lnSpc>
                <a:spcPct val="110000"/>
              </a:lnSpc>
            </a:pPr>
            <a:r>
              <a:rPr lang="en-US" sz="2800" dirty="0" smtClean="0">
                <a:solidFill>
                  <a:srgbClr val="0000FF"/>
                </a:solidFill>
              </a:rPr>
              <a:t>J. </a:t>
            </a:r>
            <a:r>
              <a:rPr lang="en-US" sz="2800" dirty="0" err="1" smtClean="0">
                <a:solidFill>
                  <a:srgbClr val="0000FF"/>
                </a:solidFill>
              </a:rPr>
              <a:t>Banarjee</a:t>
            </a:r>
            <a:endParaRPr lang="en-US" sz="2800" dirty="0" smtClean="0">
              <a:solidFill>
                <a:srgbClr val="0000FF"/>
              </a:solidFill>
            </a:endParaRPr>
          </a:p>
          <a:p>
            <a:pPr>
              <a:lnSpc>
                <a:spcPct val="110000"/>
              </a:lnSpc>
            </a:pPr>
            <a:r>
              <a:rPr lang="en-US" sz="2800" dirty="0" smtClean="0">
                <a:solidFill>
                  <a:srgbClr val="0000FF"/>
                </a:solidFill>
              </a:rPr>
              <a:t>G. </a:t>
            </a:r>
            <a:r>
              <a:rPr lang="en-US" sz="2800" dirty="0" err="1" smtClean="0">
                <a:solidFill>
                  <a:srgbClr val="0000FF"/>
                </a:solidFill>
              </a:rPr>
              <a:t>Samanta</a:t>
            </a:r>
            <a:endParaRPr lang="en-US" sz="2800" dirty="0" smtClean="0">
              <a:solidFill>
                <a:srgbClr val="0000FF"/>
              </a:solidFill>
            </a:endParaRPr>
          </a:p>
          <a:p>
            <a:pPr>
              <a:lnSpc>
                <a:spcPct val="110000"/>
              </a:lnSpc>
              <a:buFontTx/>
              <a:buNone/>
            </a:pPr>
            <a:r>
              <a:rPr lang="en-IN" sz="2800" dirty="0"/>
              <a:t>Ali Anwar</a:t>
            </a:r>
          </a:p>
          <a:p>
            <a:pPr>
              <a:lnSpc>
                <a:spcPct val="110000"/>
              </a:lnSpc>
              <a:buFontTx/>
              <a:buNone/>
            </a:pPr>
            <a:r>
              <a:rPr lang="en-IN" sz="2800" dirty="0"/>
              <a:t>M V Jabir</a:t>
            </a:r>
          </a:p>
          <a:p>
            <a:pPr>
              <a:lnSpc>
                <a:spcPct val="110000"/>
              </a:lnSpc>
              <a:buFontTx/>
              <a:buNone/>
            </a:pPr>
            <a:r>
              <a:rPr lang="en-IN" sz="2800" dirty="0"/>
              <a:t>S G Reddy</a:t>
            </a:r>
          </a:p>
          <a:p>
            <a:pPr>
              <a:lnSpc>
                <a:spcPct val="110000"/>
              </a:lnSpc>
              <a:buFontTx/>
              <a:buNone/>
            </a:pPr>
            <a:r>
              <a:rPr lang="en-IN" sz="2800" dirty="0"/>
              <a:t>A </a:t>
            </a:r>
            <a:r>
              <a:rPr lang="en-IN" sz="2800" dirty="0" err="1" smtClean="0"/>
              <a:t>Aadhi</a:t>
            </a:r>
            <a:endParaRPr lang="en-IN" sz="2800" dirty="0" smtClean="0"/>
          </a:p>
          <a:p>
            <a:pPr>
              <a:lnSpc>
                <a:spcPct val="110000"/>
              </a:lnSpc>
              <a:buFontTx/>
              <a:buNone/>
            </a:pPr>
            <a:r>
              <a:rPr lang="en-IN" sz="2800" dirty="0" err="1" smtClean="0"/>
              <a:t>Nijil</a:t>
            </a:r>
            <a:endParaRPr lang="en-IN" sz="2800" dirty="0"/>
          </a:p>
          <a:p>
            <a:pPr>
              <a:lnSpc>
                <a:spcPct val="110000"/>
              </a:lnSpc>
              <a:buFontTx/>
              <a:buNone/>
            </a:pPr>
            <a:r>
              <a:rPr lang="en-IN" sz="2800" dirty="0"/>
              <a:t>P </a:t>
            </a:r>
            <a:r>
              <a:rPr lang="en-IN" sz="2800" dirty="0" err="1"/>
              <a:t>Chithrabhanu</a:t>
            </a:r>
            <a:endParaRPr lang="en-IN" sz="2800" dirty="0"/>
          </a:p>
          <a:p>
            <a:pPr>
              <a:lnSpc>
                <a:spcPct val="110000"/>
              </a:lnSpc>
              <a:buFontTx/>
              <a:buNone/>
            </a:pPr>
            <a:r>
              <a:rPr lang="en-IN" sz="2800" dirty="0" err="1"/>
              <a:t>Apurv</a:t>
            </a:r>
            <a:r>
              <a:rPr lang="en-IN" sz="2800" dirty="0"/>
              <a:t> </a:t>
            </a:r>
            <a:r>
              <a:rPr lang="en-IN" sz="2800" dirty="0" err="1"/>
              <a:t>Chaitanya</a:t>
            </a:r>
            <a:endParaRPr lang="en-IN" sz="2800" dirty="0"/>
          </a:p>
          <a:p>
            <a:pPr>
              <a:lnSpc>
                <a:spcPct val="110000"/>
              </a:lnSpc>
              <a:buFontTx/>
              <a:buNone/>
            </a:pPr>
            <a:r>
              <a:rPr lang="en-IN" sz="2800" dirty="0">
                <a:solidFill>
                  <a:srgbClr val="C00000"/>
                </a:solidFill>
              </a:rPr>
              <a:t>Vijay Kumar</a:t>
            </a:r>
          </a:p>
          <a:p>
            <a:pPr>
              <a:lnSpc>
                <a:spcPct val="110000"/>
              </a:lnSpc>
              <a:buFontTx/>
              <a:buNone/>
            </a:pPr>
            <a:r>
              <a:rPr lang="en-IN" sz="2800" dirty="0" err="1">
                <a:solidFill>
                  <a:srgbClr val="C00000"/>
                </a:solidFill>
              </a:rPr>
              <a:t>Avesh</a:t>
            </a:r>
            <a:r>
              <a:rPr lang="en-IN" sz="2800" dirty="0">
                <a:solidFill>
                  <a:srgbClr val="C00000"/>
                </a:solidFill>
              </a:rPr>
              <a:t> Kumar</a:t>
            </a:r>
          </a:p>
          <a:p>
            <a:pPr>
              <a:lnSpc>
                <a:spcPct val="110000"/>
              </a:lnSpc>
            </a:pPr>
            <a:endParaRPr lang="en-US" sz="2800" dirty="0"/>
          </a:p>
        </p:txBody>
      </p:sp>
      <p:sp>
        <p:nvSpPr>
          <p:cNvPr id="5" name="Rectangle 4"/>
          <p:cNvSpPr/>
          <p:nvPr/>
        </p:nvSpPr>
        <p:spPr>
          <a:xfrm>
            <a:off x="522514" y="6148437"/>
            <a:ext cx="11684000" cy="646331"/>
          </a:xfrm>
          <a:prstGeom prst="rect">
            <a:avLst/>
          </a:prstGeom>
        </p:spPr>
        <p:txBody>
          <a:bodyPr wrap="square">
            <a:spAutoFit/>
          </a:bodyPr>
          <a:lstStyle/>
          <a:p>
            <a:pPr>
              <a:lnSpc>
                <a:spcPct val="150000"/>
              </a:lnSpc>
            </a:pPr>
            <a:r>
              <a:rPr lang="en-IN" sz="2400" dirty="0" smtClean="0">
                <a:solidFill>
                  <a:srgbClr val="002060"/>
                </a:solidFill>
              </a:rPr>
              <a:t>     </a:t>
            </a:r>
            <a:r>
              <a:rPr lang="en-IN" sz="2400" dirty="0" err="1" smtClean="0">
                <a:solidFill>
                  <a:srgbClr val="002060"/>
                </a:solidFill>
              </a:rPr>
              <a:t>Shashi</a:t>
            </a:r>
            <a:r>
              <a:rPr lang="en-IN" sz="2400" dirty="0" smtClean="0">
                <a:solidFill>
                  <a:srgbClr val="002060"/>
                </a:solidFill>
              </a:rPr>
              <a:t> </a:t>
            </a:r>
            <a:r>
              <a:rPr lang="en-IN" sz="2400" dirty="0" err="1" smtClean="0">
                <a:solidFill>
                  <a:srgbClr val="002060"/>
                </a:solidFill>
              </a:rPr>
              <a:t>Prabhakar</a:t>
            </a:r>
            <a:r>
              <a:rPr lang="en-IN" sz="2400" dirty="0" smtClean="0">
                <a:solidFill>
                  <a:srgbClr val="002060"/>
                </a:solidFill>
              </a:rPr>
              <a:t>, Ashok Kumar, </a:t>
            </a:r>
            <a:r>
              <a:rPr lang="en-IN" sz="2400" dirty="0" err="1" smtClean="0">
                <a:solidFill>
                  <a:srgbClr val="002060"/>
                </a:solidFill>
              </a:rPr>
              <a:t>Pravin</a:t>
            </a:r>
            <a:r>
              <a:rPr lang="en-IN" sz="2400" dirty="0" smtClean="0">
                <a:solidFill>
                  <a:srgbClr val="002060"/>
                </a:solidFill>
              </a:rPr>
              <a:t> </a:t>
            </a:r>
            <a:r>
              <a:rPr lang="en-IN" sz="2400" dirty="0" err="1" smtClean="0">
                <a:solidFill>
                  <a:srgbClr val="002060"/>
                </a:solidFill>
              </a:rPr>
              <a:t>Vaity</a:t>
            </a:r>
            <a:r>
              <a:rPr lang="en-IN" sz="2400" dirty="0" smtClean="0">
                <a:solidFill>
                  <a:srgbClr val="002060"/>
                </a:solidFill>
              </a:rPr>
              <a:t>, </a:t>
            </a:r>
            <a:r>
              <a:rPr lang="en-IN" sz="2400" dirty="0" err="1" smtClean="0">
                <a:solidFill>
                  <a:srgbClr val="002060"/>
                </a:solidFill>
              </a:rPr>
              <a:t>Sanjoy</a:t>
            </a:r>
            <a:r>
              <a:rPr lang="en-IN" sz="2400" dirty="0" smtClean="0">
                <a:solidFill>
                  <a:srgbClr val="002060"/>
                </a:solidFill>
              </a:rPr>
              <a:t> </a:t>
            </a:r>
            <a:r>
              <a:rPr lang="en-IN" sz="2400" dirty="0" err="1" smtClean="0">
                <a:solidFill>
                  <a:srgbClr val="002060"/>
                </a:solidFill>
              </a:rPr>
              <a:t>Roychowdhury</a:t>
            </a:r>
            <a:r>
              <a:rPr lang="en-IN" sz="2400" dirty="0" smtClean="0">
                <a:solidFill>
                  <a:srgbClr val="002060"/>
                </a:solidFill>
              </a:rPr>
              <a:t>, </a:t>
            </a:r>
            <a:r>
              <a:rPr lang="en-IN" sz="2400" dirty="0" err="1" smtClean="0">
                <a:solidFill>
                  <a:srgbClr val="002060"/>
                </a:solidFill>
              </a:rPr>
              <a:t>Jitendra</a:t>
            </a:r>
            <a:r>
              <a:rPr lang="en-IN" sz="2400" dirty="0" smtClean="0">
                <a:solidFill>
                  <a:srgbClr val="002060"/>
                </a:solidFill>
              </a:rPr>
              <a:t> Bhatt  </a:t>
            </a:r>
            <a:endParaRPr lang="en-IN" sz="2400" dirty="0">
              <a:solidFill>
                <a:srgbClr val="002060"/>
              </a:solidFill>
            </a:endParaRPr>
          </a:p>
        </p:txBody>
      </p:sp>
    </p:spTree>
    <p:extLst>
      <p:ext uri="{BB962C8B-B14F-4D97-AF65-F5344CB8AC3E}">
        <p14:creationId xmlns:p14="http://schemas.microsoft.com/office/powerpoint/2010/main" val="35045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38" y="122191"/>
            <a:ext cx="10515600" cy="1042852"/>
          </a:xfrm>
        </p:spPr>
        <p:txBody>
          <a:bodyPr/>
          <a:lstStyle/>
          <a:p>
            <a:r>
              <a:rPr lang="en-IN" b="1" dirty="0" smtClean="0">
                <a:solidFill>
                  <a:srgbClr val="7030A0"/>
                </a:solidFill>
                <a:latin typeface="+mn-lt"/>
              </a:rPr>
              <a:t>Numerical modelling of SPDC (contd..)</a:t>
            </a:r>
            <a:endParaRPr lang="en-IN" b="1" dirty="0">
              <a:solidFill>
                <a:srgbClr val="7030A0"/>
              </a:solidFill>
              <a:latin typeface="+mn-lt"/>
            </a:endParaRPr>
          </a:p>
        </p:txBody>
      </p:sp>
      <p:sp>
        <p:nvSpPr>
          <p:cNvPr id="20" name="TextBox 19"/>
          <p:cNvSpPr txBox="1"/>
          <p:nvPr/>
        </p:nvSpPr>
        <p:spPr>
          <a:xfrm>
            <a:off x="1225922" y="1182552"/>
            <a:ext cx="8579528" cy="523220"/>
          </a:xfrm>
          <a:prstGeom prst="rect">
            <a:avLst/>
          </a:prstGeom>
          <a:noFill/>
        </p:spPr>
        <p:txBody>
          <a:bodyPr wrap="none" rtlCol="0">
            <a:spAutoFit/>
          </a:bodyPr>
          <a:lstStyle/>
          <a:p>
            <a:r>
              <a:rPr lang="en-IN" sz="2800" b="1" i="1" dirty="0" smtClean="0"/>
              <a:t>Step 4A: </a:t>
            </a:r>
            <a:r>
              <a:rPr lang="en-IN" sz="2800" i="1" dirty="0" smtClean="0"/>
              <a:t>Geometric mapping of ring due to signal photons</a:t>
            </a:r>
            <a:endParaRPr lang="en-IN" sz="2800" i="1" dirty="0"/>
          </a:p>
        </p:txBody>
      </p:sp>
      <p:grpSp>
        <p:nvGrpSpPr>
          <p:cNvPr id="43" name="Group 31"/>
          <p:cNvGrpSpPr>
            <a:grpSpLocks/>
          </p:cNvGrpSpPr>
          <p:nvPr/>
        </p:nvGrpSpPr>
        <p:grpSpPr bwMode="auto">
          <a:xfrm>
            <a:off x="2743901" y="1946275"/>
            <a:ext cx="7950200" cy="4343400"/>
            <a:chOff x="76200" y="1666672"/>
            <a:chExt cx="7950424" cy="4343400"/>
          </a:xfrm>
        </p:grpSpPr>
        <p:sp>
          <p:nvSpPr>
            <p:cNvPr id="44" name="Donut 43"/>
            <p:cNvSpPr/>
            <p:nvPr/>
          </p:nvSpPr>
          <p:spPr bwMode="auto">
            <a:xfrm>
              <a:off x="5100780" y="2395335"/>
              <a:ext cx="2925844" cy="2925762"/>
            </a:xfrm>
            <a:prstGeom prst="donut">
              <a:avLst>
                <a:gd name="adj" fmla="val 18659"/>
              </a:avLst>
            </a:prstGeom>
            <a:solidFill>
              <a:srgbClr val="FF0000">
                <a:alpha val="75000"/>
              </a:srgb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45" name="Rectangle 4"/>
            <p:cNvSpPr>
              <a:spLocks noChangeArrowheads="1"/>
            </p:cNvSpPr>
            <p:nvPr/>
          </p:nvSpPr>
          <p:spPr bwMode="auto">
            <a:xfrm>
              <a:off x="1683208" y="1666672"/>
              <a:ext cx="2819400" cy="4343400"/>
            </a:xfrm>
            <a:prstGeom prst="rect">
              <a:avLst/>
            </a:prstGeom>
            <a:solidFill>
              <a:srgbClr val="00B8FF"/>
            </a:solidFill>
            <a:ln w="9525" algn="ctr">
              <a:solidFill>
                <a:schemeClr val="tx1"/>
              </a:solidFill>
              <a:round/>
              <a:headEnd/>
              <a:tailEnd/>
            </a:ln>
          </p:spPr>
          <p:txBody>
            <a:bodyPr/>
            <a:lstStyle/>
            <a:p>
              <a:endParaRPr lang="en-US"/>
            </a:p>
          </p:txBody>
        </p:sp>
        <p:cxnSp>
          <p:nvCxnSpPr>
            <p:cNvPr id="46" name="Straight Arrow Connector 6"/>
            <p:cNvCxnSpPr>
              <a:cxnSpLocks noChangeShapeType="1"/>
            </p:cNvCxnSpPr>
            <p:nvPr/>
          </p:nvCxnSpPr>
          <p:spPr bwMode="auto">
            <a:xfrm>
              <a:off x="76200" y="3848912"/>
              <a:ext cx="1645920" cy="1588"/>
            </a:xfrm>
            <a:prstGeom prst="straightConnector1">
              <a:avLst/>
            </a:prstGeom>
            <a:noFill/>
            <a:ln w="34925" algn="ctr">
              <a:solidFill>
                <a:schemeClr val="accent2"/>
              </a:solidFill>
              <a:round/>
              <a:headEnd/>
              <a:tailEnd type="arrow" w="med" len="med"/>
            </a:ln>
          </p:spPr>
        </p:cxnSp>
        <p:cxnSp>
          <p:nvCxnSpPr>
            <p:cNvPr id="47" name="Straight Connector 12"/>
            <p:cNvCxnSpPr>
              <a:cxnSpLocks noChangeShapeType="1"/>
            </p:cNvCxnSpPr>
            <p:nvPr/>
          </p:nvCxnSpPr>
          <p:spPr bwMode="auto">
            <a:xfrm>
              <a:off x="921208" y="3848100"/>
              <a:ext cx="4876800" cy="1588"/>
            </a:xfrm>
            <a:prstGeom prst="line">
              <a:avLst/>
            </a:prstGeom>
            <a:noFill/>
            <a:ln w="12700" algn="ctr">
              <a:solidFill>
                <a:schemeClr val="tx1"/>
              </a:solidFill>
              <a:prstDash val="sysDot"/>
              <a:round/>
              <a:headEnd/>
              <a:tailEnd/>
            </a:ln>
          </p:spPr>
        </p:cxnSp>
        <p:cxnSp>
          <p:nvCxnSpPr>
            <p:cNvPr id="48" name="Straight Arrow Connector 15"/>
            <p:cNvCxnSpPr>
              <a:cxnSpLocks noChangeShapeType="1"/>
            </p:cNvCxnSpPr>
            <p:nvPr/>
          </p:nvCxnSpPr>
          <p:spPr bwMode="auto">
            <a:xfrm flipV="1">
              <a:off x="4501338" y="2387600"/>
              <a:ext cx="2103120" cy="914400"/>
            </a:xfrm>
            <a:prstGeom prst="straightConnector1">
              <a:avLst/>
            </a:prstGeom>
            <a:noFill/>
            <a:ln w="34925" algn="ctr">
              <a:solidFill>
                <a:srgbClr val="FF0000"/>
              </a:solidFill>
              <a:round/>
              <a:headEnd/>
              <a:tailEnd type="arrow" w="med" len="med"/>
            </a:ln>
          </p:spPr>
        </p:cxnSp>
        <p:cxnSp>
          <p:nvCxnSpPr>
            <p:cNvPr id="49" name="Straight Connector 13"/>
            <p:cNvCxnSpPr>
              <a:cxnSpLocks noChangeShapeType="1"/>
            </p:cNvCxnSpPr>
            <p:nvPr/>
          </p:nvCxnSpPr>
          <p:spPr bwMode="auto">
            <a:xfrm>
              <a:off x="3505658" y="3308350"/>
              <a:ext cx="1920240" cy="1588"/>
            </a:xfrm>
            <a:prstGeom prst="line">
              <a:avLst/>
            </a:prstGeom>
            <a:noFill/>
            <a:ln w="12700" algn="ctr">
              <a:solidFill>
                <a:schemeClr val="tx1"/>
              </a:solidFill>
              <a:prstDash val="sysDot"/>
              <a:round/>
              <a:headEnd/>
              <a:tailEnd/>
            </a:ln>
          </p:spPr>
        </p:cxnSp>
        <p:cxnSp>
          <p:nvCxnSpPr>
            <p:cNvPr id="50" name="Straight Arrow Connector 8"/>
            <p:cNvCxnSpPr>
              <a:cxnSpLocks noChangeShapeType="1"/>
            </p:cNvCxnSpPr>
            <p:nvPr/>
          </p:nvCxnSpPr>
          <p:spPr bwMode="auto">
            <a:xfrm flipV="1">
              <a:off x="1683208" y="3293110"/>
              <a:ext cx="2834640" cy="548640"/>
            </a:xfrm>
            <a:prstGeom prst="straightConnector1">
              <a:avLst/>
            </a:prstGeom>
            <a:noFill/>
            <a:ln w="34925" algn="ctr">
              <a:solidFill>
                <a:srgbClr val="FF0000"/>
              </a:solidFill>
              <a:round/>
              <a:headEnd/>
              <a:tailEnd type="arrow" w="med" len="med"/>
            </a:ln>
          </p:spPr>
        </p:cxnSp>
        <p:cxnSp>
          <p:nvCxnSpPr>
            <p:cNvPr id="51" name="Straight Arrow Connector 26"/>
            <p:cNvCxnSpPr>
              <a:cxnSpLocks noChangeShapeType="1"/>
            </p:cNvCxnSpPr>
            <p:nvPr/>
          </p:nvCxnSpPr>
          <p:spPr bwMode="auto">
            <a:xfrm>
              <a:off x="152728" y="3848912"/>
              <a:ext cx="4389120" cy="1588"/>
            </a:xfrm>
            <a:prstGeom prst="straightConnector1">
              <a:avLst/>
            </a:prstGeom>
            <a:noFill/>
            <a:ln w="34925" algn="ctr">
              <a:solidFill>
                <a:schemeClr val="accent2"/>
              </a:solidFill>
              <a:round/>
              <a:headEnd/>
              <a:tailEnd type="arrow" w="med" len="med"/>
            </a:ln>
          </p:spPr>
        </p:cxnSp>
        <p:cxnSp>
          <p:nvCxnSpPr>
            <p:cNvPr id="52" name="Straight Arrow Connector 27"/>
            <p:cNvCxnSpPr>
              <a:cxnSpLocks noChangeShapeType="1"/>
            </p:cNvCxnSpPr>
            <p:nvPr/>
          </p:nvCxnSpPr>
          <p:spPr bwMode="auto">
            <a:xfrm flipV="1">
              <a:off x="4502608" y="2933700"/>
              <a:ext cx="2103120" cy="914400"/>
            </a:xfrm>
            <a:prstGeom prst="straightConnector1">
              <a:avLst/>
            </a:prstGeom>
            <a:noFill/>
            <a:ln w="34925" algn="ctr">
              <a:solidFill>
                <a:srgbClr val="FF0000"/>
              </a:solidFill>
              <a:round/>
              <a:headEnd/>
              <a:tailEnd type="arrow" w="med" len="med"/>
            </a:ln>
          </p:spPr>
        </p:cxnSp>
      </p:grpSp>
    </p:spTree>
    <p:extLst>
      <p:ext uri="{BB962C8B-B14F-4D97-AF65-F5344CB8AC3E}">
        <p14:creationId xmlns:p14="http://schemas.microsoft.com/office/powerpoint/2010/main" val="2126463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38" y="122191"/>
            <a:ext cx="10515600" cy="1042852"/>
          </a:xfrm>
        </p:spPr>
        <p:txBody>
          <a:bodyPr/>
          <a:lstStyle/>
          <a:p>
            <a:r>
              <a:rPr lang="en-IN" b="1" dirty="0" smtClean="0">
                <a:solidFill>
                  <a:srgbClr val="7030A0"/>
                </a:solidFill>
                <a:latin typeface="+mn-lt"/>
              </a:rPr>
              <a:t>Numerical modelling of SPDC (contd..)</a:t>
            </a:r>
            <a:endParaRPr lang="en-IN" b="1" dirty="0">
              <a:solidFill>
                <a:srgbClr val="7030A0"/>
              </a:solidFill>
              <a:latin typeface="+mn-lt"/>
            </a:endParaRPr>
          </a:p>
        </p:txBody>
      </p:sp>
      <p:sp>
        <p:nvSpPr>
          <p:cNvPr id="20" name="TextBox 19"/>
          <p:cNvSpPr txBox="1"/>
          <p:nvPr/>
        </p:nvSpPr>
        <p:spPr>
          <a:xfrm>
            <a:off x="1225922" y="1182552"/>
            <a:ext cx="8353505" cy="523220"/>
          </a:xfrm>
          <a:prstGeom prst="rect">
            <a:avLst/>
          </a:prstGeom>
          <a:noFill/>
        </p:spPr>
        <p:txBody>
          <a:bodyPr wrap="none" rtlCol="0">
            <a:spAutoFit/>
          </a:bodyPr>
          <a:lstStyle/>
          <a:p>
            <a:r>
              <a:rPr lang="en-IN" sz="2800" b="1" i="1" dirty="0" smtClean="0"/>
              <a:t>Step 4B: </a:t>
            </a:r>
            <a:r>
              <a:rPr lang="en-IN" sz="2800" i="1" dirty="0" smtClean="0"/>
              <a:t>Geometric mapping of ring due to idler photons</a:t>
            </a:r>
            <a:endParaRPr lang="en-IN" sz="2800" i="1" dirty="0"/>
          </a:p>
        </p:txBody>
      </p:sp>
      <p:grpSp>
        <p:nvGrpSpPr>
          <p:cNvPr id="14" name="Group 18"/>
          <p:cNvGrpSpPr>
            <a:grpSpLocks/>
          </p:cNvGrpSpPr>
          <p:nvPr/>
        </p:nvGrpSpPr>
        <p:grpSpPr bwMode="auto">
          <a:xfrm>
            <a:off x="2514600" y="1895475"/>
            <a:ext cx="8466138" cy="4343400"/>
            <a:chOff x="76200" y="1666672"/>
            <a:chExt cx="8465976" cy="4343400"/>
          </a:xfrm>
        </p:grpSpPr>
        <p:sp>
          <p:nvSpPr>
            <p:cNvPr id="15" name="Donut 14"/>
            <p:cNvSpPr/>
            <p:nvPr/>
          </p:nvSpPr>
          <p:spPr bwMode="auto">
            <a:xfrm>
              <a:off x="4702086" y="1934960"/>
              <a:ext cx="3840090" cy="3840162"/>
            </a:xfrm>
            <a:prstGeom prst="donut">
              <a:avLst>
                <a:gd name="adj" fmla="val 20024"/>
              </a:avLst>
            </a:prstGeom>
            <a:solidFill>
              <a:srgbClr val="A50021">
                <a:alpha val="75000"/>
              </a:srgb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16" name="Rectangle 4"/>
            <p:cNvSpPr>
              <a:spLocks noChangeArrowheads="1"/>
            </p:cNvSpPr>
            <p:nvPr/>
          </p:nvSpPr>
          <p:spPr bwMode="auto">
            <a:xfrm>
              <a:off x="1683208" y="1666672"/>
              <a:ext cx="2819400" cy="4343400"/>
            </a:xfrm>
            <a:prstGeom prst="rect">
              <a:avLst/>
            </a:prstGeom>
            <a:solidFill>
              <a:srgbClr val="00B8FF"/>
            </a:solidFill>
            <a:ln w="9525" algn="ctr">
              <a:solidFill>
                <a:schemeClr val="tx1"/>
              </a:solidFill>
              <a:round/>
              <a:headEnd/>
              <a:tailEnd/>
            </a:ln>
          </p:spPr>
          <p:txBody>
            <a:bodyPr/>
            <a:lstStyle/>
            <a:p>
              <a:endParaRPr lang="en-US"/>
            </a:p>
          </p:txBody>
        </p:sp>
        <p:cxnSp>
          <p:nvCxnSpPr>
            <p:cNvPr id="17" name="Straight Arrow Connector 6"/>
            <p:cNvCxnSpPr>
              <a:cxnSpLocks noChangeShapeType="1"/>
            </p:cNvCxnSpPr>
            <p:nvPr/>
          </p:nvCxnSpPr>
          <p:spPr bwMode="auto">
            <a:xfrm>
              <a:off x="76200" y="3848912"/>
              <a:ext cx="1645920" cy="1588"/>
            </a:xfrm>
            <a:prstGeom prst="straightConnector1">
              <a:avLst/>
            </a:prstGeom>
            <a:noFill/>
            <a:ln w="34925" algn="ctr">
              <a:solidFill>
                <a:schemeClr val="accent2"/>
              </a:solidFill>
              <a:round/>
              <a:headEnd/>
              <a:tailEnd type="arrow" w="med" len="med"/>
            </a:ln>
          </p:spPr>
        </p:cxnSp>
        <p:cxnSp>
          <p:nvCxnSpPr>
            <p:cNvPr id="18" name="Straight Connector 12"/>
            <p:cNvCxnSpPr>
              <a:cxnSpLocks noChangeShapeType="1"/>
            </p:cNvCxnSpPr>
            <p:nvPr/>
          </p:nvCxnSpPr>
          <p:spPr bwMode="auto">
            <a:xfrm>
              <a:off x="921208" y="3848100"/>
              <a:ext cx="4876800" cy="1588"/>
            </a:xfrm>
            <a:prstGeom prst="line">
              <a:avLst/>
            </a:prstGeom>
            <a:noFill/>
            <a:ln w="12700" algn="ctr">
              <a:solidFill>
                <a:schemeClr val="tx1"/>
              </a:solidFill>
              <a:prstDash val="sysDot"/>
              <a:round/>
              <a:headEnd/>
              <a:tailEnd/>
            </a:ln>
          </p:spPr>
        </p:cxnSp>
        <p:cxnSp>
          <p:nvCxnSpPr>
            <p:cNvPr id="19" name="Straight Connector 14"/>
            <p:cNvCxnSpPr>
              <a:cxnSpLocks noChangeShapeType="1"/>
            </p:cNvCxnSpPr>
            <p:nvPr/>
          </p:nvCxnSpPr>
          <p:spPr bwMode="auto">
            <a:xfrm>
              <a:off x="3505658" y="4602162"/>
              <a:ext cx="1920240" cy="1588"/>
            </a:xfrm>
            <a:prstGeom prst="line">
              <a:avLst/>
            </a:prstGeom>
            <a:noFill/>
            <a:ln w="12700" algn="ctr">
              <a:solidFill>
                <a:schemeClr val="tx1"/>
              </a:solidFill>
              <a:prstDash val="sysDot"/>
              <a:round/>
              <a:headEnd/>
              <a:tailEnd/>
            </a:ln>
          </p:spPr>
        </p:cxnSp>
        <p:cxnSp>
          <p:nvCxnSpPr>
            <p:cNvPr id="21" name="Straight Arrow Connector 9"/>
            <p:cNvCxnSpPr>
              <a:cxnSpLocks noChangeShapeType="1"/>
            </p:cNvCxnSpPr>
            <p:nvPr/>
          </p:nvCxnSpPr>
          <p:spPr bwMode="auto">
            <a:xfrm>
              <a:off x="1683208" y="3847490"/>
              <a:ext cx="2834640" cy="758952"/>
            </a:xfrm>
            <a:prstGeom prst="straightConnector1">
              <a:avLst/>
            </a:prstGeom>
            <a:noFill/>
            <a:ln w="34925" algn="ctr">
              <a:solidFill>
                <a:srgbClr val="C00000"/>
              </a:solidFill>
              <a:round/>
              <a:headEnd/>
              <a:tailEnd type="arrow" w="med" len="med"/>
            </a:ln>
          </p:spPr>
        </p:cxnSp>
        <p:cxnSp>
          <p:nvCxnSpPr>
            <p:cNvPr id="22" name="Straight Arrow Connector 16"/>
            <p:cNvCxnSpPr>
              <a:cxnSpLocks noChangeShapeType="1"/>
            </p:cNvCxnSpPr>
            <p:nvPr/>
          </p:nvCxnSpPr>
          <p:spPr bwMode="auto">
            <a:xfrm>
              <a:off x="4501338" y="4600448"/>
              <a:ext cx="2103120" cy="1188720"/>
            </a:xfrm>
            <a:prstGeom prst="straightConnector1">
              <a:avLst/>
            </a:prstGeom>
            <a:noFill/>
            <a:ln w="34925" algn="ctr">
              <a:solidFill>
                <a:srgbClr val="A50021"/>
              </a:solidFill>
              <a:round/>
              <a:headEnd/>
              <a:tailEnd type="arrow" w="med" len="med"/>
            </a:ln>
          </p:spPr>
        </p:cxnSp>
        <p:cxnSp>
          <p:nvCxnSpPr>
            <p:cNvPr id="23" name="Straight Arrow Connector 26"/>
            <p:cNvCxnSpPr>
              <a:cxnSpLocks noChangeShapeType="1"/>
            </p:cNvCxnSpPr>
            <p:nvPr/>
          </p:nvCxnSpPr>
          <p:spPr bwMode="auto">
            <a:xfrm>
              <a:off x="152728" y="3848912"/>
              <a:ext cx="4389120" cy="1588"/>
            </a:xfrm>
            <a:prstGeom prst="straightConnector1">
              <a:avLst/>
            </a:prstGeom>
            <a:noFill/>
            <a:ln w="34925" algn="ctr">
              <a:solidFill>
                <a:schemeClr val="accent2"/>
              </a:solidFill>
              <a:round/>
              <a:headEnd/>
              <a:tailEnd type="arrow" w="med" len="med"/>
            </a:ln>
          </p:spPr>
        </p:cxnSp>
        <p:cxnSp>
          <p:nvCxnSpPr>
            <p:cNvPr id="24" name="Straight Arrow Connector 28"/>
            <p:cNvCxnSpPr>
              <a:cxnSpLocks noChangeShapeType="1"/>
            </p:cNvCxnSpPr>
            <p:nvPr/>
          </p:nvCxnSpPr>
          <p:spPr bwMode="auto">
            <a:xfrm>
              <a:off x="4502608" y="3855720"/>
              <a:ext cx="2103120" cy="1188720"/>
            </a:xfrm>
            <a:prstGeom prst="straightConnector1">
              <a:avLst/>
            </a:prstGeom>
            <a:noFill/>
            <a:ln w="34925" algn="ctr">
              <a:solidFill>
                <a:srgbClr val="A50021"/>
              </a:solidFill>
              <a:round/>
              <a:headEnd/>
              <a:tailEnd type="arrow" w="med" len="med"/>
            </a:ln>
          </p:spPr>
        </p:cxnSp>
      </p:grpSp>
    </p:spTree>
    <p:extLst>
      <p:ext uri="{BB962C8B-B14F-4D97-AF65-F5344CB8AC3E}">
        <p14:creationId xmlns:p14="http://schemas.microsoft.com/office/powerpoint/2010/main" val="1738960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8295" y="258252"/>
            <a:ext cx="10515600" cy="1325563"/>
          </a:xfrm>
        </p:spPr>
        <p:txBody>
          <a:bodyPr>
            <a:normAutofit/>
          </a:bodyPr>
          <a:lstStyle/>
          <a:p>
            <a:pPr algn="ctr"/>
            <a:r>
              <a:rPr lang="en-IN" sz="5400" b="1" dirty="0" smtClean="0">
                <a:solidFill>
                  <a:schemeClr val="bg1"/>
                </a:solidFill>
                <a:latin typeface="+mn-lt"/>
              </a:rPr>
              <a:t>Further experiments…</a:t>
            </a:r>
            <a:endParaRPr lang="en-IN" sz="5400" b="1" dirty="0">
              <a:solidFill>
                <a:schemeClr val="bg1"/>
              </a:solidFill>
              <a:latin typeface="+mn-lt"/>
            </a:endParaRPr>
          </a:p>
        </p:txBody>
      </p:sp>
      <p:sp>
        <p:nvSpPr>
          <p:cNvPr id="3" name="Rectangle 3"/>
          <p:cNvSpPr txBox="1">
            <a:spLocks noChangeArrowheads="1"/>
          </p:cNvSpPr>
          <p:nvPr/>
        </p:nvSpPr>
        <p:spPr>
          <a:xfrm>
            <a:off x="778295" y="1739090"/>
            <a:ext cx="10072087" cy="4129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N" sz="3600" smtClean="0">
                <a:solidFill>
                  <a:srgbClr val="FFFF00"/>
                </a:solidFill>
              </a:rPr>
              <a:t>Spatial distribution of down-converted photons by pumping</a:t>
            </a:r>
          </a:p>
          <a:p>
            <a:pPr marL="985838" lvl="1" indent="-342900">
              <a:buFont typeface="Wingdings" panose="05000000000000000000" pitchFamily="2" charset="2"/>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N" sz="3600" smtClean="0">
                <a:solidFill>
                  <a:srgbClr val="FFFF00"/>
                </a:solidFill>
              </a:rPr>
              <a:t>Gaussian beam</a:t>
            </a:r>
          </a:p>
          <a:p>
            <a:pPr marL="985838" lvl="1" indent="-342900">
              <a:buFont typeface="Wingdings" panose="05000000000000000000" pitchFamily="2" charset="2"/>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N" sz="3600" smtClean="0">
                <a:solidFill>
                  <a:srgbClr val="FFFF00"/>
                </a:solidFill>
              </a:rPr>
              <a:t>Optical vortex beam</a:t>
            </a:r>
          </a:p>
          <a:p>
            <a:pPr marL="985838" lvl="1" indent="-342900">
              <a:spcAft>
                <a:spcPts val="1800"/>
              </a:spcAft>
              <a:buFont typeface="Wingdings" panose="05000000000000000000" pitchFamily="2" charset="2"/>
              <a:buChar char="Ø"/>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N" sz="3600" smtClean="0">
                <a:solidFill>
                  <a:srgbClr val="FFFF00"/>
                </a:solidFill>
              </a:rPr>
              <a:t>Perfect vortex beam</a:t>
            </a:r>
          </a:p>
          <a:p>
            <a:pPr marL="457200" lvl="1" indent="-457200">
              <a:tabLst>
                <a:tab pos="442913"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N" sz="3600" smtClean="0">
                <a:solidFill>
                  <a:srgbClr val="FFFF00"/>
                </a:solidFill>
              </a:rPr>
              <a:t>Effect of pump focusing on biphoton modes</a:t>
            </a:r>
          </a:p>
          <a:p>
            <a:pPr marL="400050" lvl="1" indent="0">
              <a:buFont typeface="Arial" panose="020B0604020202020204" pitchFamily="34" charset="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IN" sz="3600" dirty="0" smtClean="0">
              <a:solidFill>
                <a:srgbClr val="FFFF00"/>
              </a:solidFill>
            </a:endParaRPr>
          </a:p>
        </p:txBody>
      </p:sp>
    </p:spTree>
    <p:extLst>
      <p:ext uri="{BB962C8B-B14F-4D97-AF65-F5344CB8AC3E}">
        <p14:creationId xmlns:p14="http://schemas.microsoft.com/office/powerpoint/2010/main" val="3732641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IN" b="1" dirty="0" smtClean="0">
                <a:solidFill>
                  <a:srgbClr val="7030A0"/>
                </a:solidFill>
                <a:latin typeface="+mn-lt"/>
              </a:rPr>
              <a:t>SPDC with Gaussian pump beam</a:t>
            </a:r>
            <a:endParaRPr lang="en-IN" b="1" dirty="0">
              <a:solidFill>
                <a:srgbClr val="7030A0"/>
              </a:solidFill>
              <a:latin typeface="+mn-lt"/>
            </a:endParaRPr>
          </a:p>
        </p:txBody>
      </p:sp>
      <p:sp>
        <p:nvSpPr>
          <p:cNvPr id="30" name="TextBox 1"/>
          <p:cNvSpPr txBox="1">
            <a:spLocks noChangeArrowheads="1"/>
          </p:cNvSpPr>
          <p:nvPr/>
        </p:nvSpPr>
        <p:spPr bwMode="auto">
          <a:xfrm>
            <a:off x="6313714" y="5833969"/>
            <a:ext cx="5878286" cy="830997"/>
          </a:xfrm>
          <a:prstGeom prst="rect">
            <a:avLst/>
          </a:prstGeom>
          <a:noFill/>
          <a:ln w="9525">
            <a:noFill/>
            <a:miter lim="800000"/>
            <a:headEnd/>
            <a:tailEnd/>
          </a:ln>
        </p:spPr>
        <p:txBody>
          <a:bodyPr wrap="square">
            <a:spAutoFit/>
          </a:bodyPr>
          <a:lstStyle/>
          <a:p>
            <a:r>
              <a:rPr lang="en-US" sz="2400" dirty="0">
                <a:solidFill>
                  <a:schemeClr val="tx1"/>
                </a:solidFill>
              </a:rPr>
              <a:t>The </a:t>
            </a:r>
            <a:r>
              <a:rPr lang="en-US" sz="2400" dirty="0" smtClean="0">
                <a:solidFill>
                  <a:schemeClr val="tx1"/>
                </a:solidFill>
              </a:rPr>
              <a:t>width of </a:t>
            </a:r>
            <a:r>
              <a:rPr lang="en-US" sz="2400" dirty="0">
                <a:solidFill>
                  <a:schemeClr val="tx1"/>
                </a:solidFill>
              </a:rPr>
              <a:t>the ring increases linearly with the beam radius of the Gaussian pump beam</a:t>
            </a:r>
            <a:endParaRPr lang="en-IN" sz="2400" dirty="0">
              <a:solidFill>
                <a:schemeClr val="tx1"/>
              </a:solidFill>
            </a:endParaRPr>
          </a:p>
        </p:txBody>
      </p:sp>
      <p:sp>
        <p:nvSpPr>
          <p:cNvPr id="31" name="TextBox 30"/>
          <p:cNvSpPr txBox="1"/>
          <p:nvPr/>
        </p:nvSpPr>
        <p:spPr>
          <a:xfrm>
            <a:off x="3530188" y="1386373"/>
            <a:ext cx="1467709" cy="461665"/>
          </a:xfrm>
          <a:prstGeom prst="rect">
            <a:avLst/>
          </a:prstGeom>
          <a:noFill/>
        </p:spPr>
        <p:txBody>
          <a:bodyPr wrap="none" rtlCol="0">
            <a:spAutoFit/>
          </a:bodyPr>
          <a:lstStyle/>
          <a:p>
            <a:r>
              <a:rPr lang="en-IN" sz="2400" dirty="0" smtClean="0"/>
              <a:t>Numerical</a:t>
            </a:r>
            <a:endParaRPr lang="en-IN" sz="2400" dirty="0"/>
          </a:p>
        </p:txBody>
      </p:sp>
      <p:sp>
        <p:nvSpPr>
          <p:cNvPr id="32" name="TextBox 31"/>
          <p:cNvSpPr txBox="1"/>
          <p:nvPr/>
        </p:nvSpPr>
        <p:spPr>
          <a:xfrm>
            <a:off x="703946" y="1386373"/>
            <a:ext cx="1837106" cy="461665"/>
          </a:xfrm>
          <a:prstGeom prst="rect">
            <a:avLst/>
          </a:prstGeom>
          <a:noFill/>
        </p:spPr>
        <p:txBody>
          <a:bodyPr wrap="none" rtlCol="0">
            <a:spAutoFit/>
          </a:bodyPr>
          <a:lstStyle/>
          <a:p>
            <a:r>
              <a:rPr lang="en-IN" sz="2400" dirty="0" smtClean="0"/>
              <a:t>Experimental</a:t>
            </a:r>
            <a:endParaRPr lang="en-IN" sz="2400" dirty="0"/>
          </a:p>
        </p:txBody>
      </p:sp>
      <p:pic>
        <p:nvPicPr>
          <p:cNvPr id="5158"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119" y="1856154"/>
            <a:ext cx="5456681" cy="4045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59"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247" y="1544635"/>
            <a:ext cx="5757817" cy="427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318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959" y="155275"/>
            <a:ext cx="10515600" cy="897147"/>
          </a:xfrm>
        </p:spPr>
        <p:txBody>
          <a:bodyPr/>
          <a:lstStyle/>
          <a:p>
            <a:r>
              <a:rPr lang="en-IN" b="1" dirty="0" smtClean="0">
                <a:solidFill>
                  <a:srgbClr val="7030A0"/>
                </a:solidFill>
                <a:latin typeface="+mn-lt"/>
              </a:rPr>
              <a:t>Optical Vortices</a:t>
            </a:r>
            <a:endParaRPr lang="en-IN" b="1" dirty="0">
              <a:solidFill>
                <a:srgbClr val="7030A0"/>
              </a:solidFill>
              <a:latin typeface="+mn-lt"/>
            </a:endParaRPr>
          </a:p>
        </p:txBody>
      </p:sp>
      <p:sp>
        <p:nvSpPr>
          <p:cNvPr id="4" name="Text Box 30"/>
          <p:cNvSpPr txBox="1">
            <a:spLocks noChangeArrowheads="1"/>
          </p:cNvSpPr>
          <p:nvPr/>
        </p:nvSpPr>
        <p:spPr bwMode="auto">
          <a:xfrm>
            <a:off x="2140999" y="1052422"/>
            <a:ext cx="8145462" cy="719138"/>
          </a:xfrm>
          <a:prstGeom prst="rect">
            <a:avLst/>
          </a:prstGeom>
          <a:noFill/>
          <a:ln w="28575">
            <a:noFill/>
            <a:miter lim="800000"/>
            <a:headEnd/>
            <a:tailEnd/>
          </a:ln>
        </p:spPr>
        <p:txBody>
          <a:bodyPr lIns="25680" tIns="12840" rIns="25680" bIns="12840"/>
          <a:lstStyle/>
          <a:p>
            <a:pPr defTabSz="914400">
              <a:buSzTx/>
            </a:pPr>
            <a:r>
              <a:rPr lang="en-US" altLang="zh-CN" sz="2400" dirty="0">
                <a:solidFill>
                  <a:schemeClr val="tx1"/>
                </a:solidFill>
                <a:latin typeface="Times New Roman" pitchFamily="18" charset="0"/>
                <a:ea typeface="SimSun" pitchFamily="2" charset="-122"/>
                <a:cs typeface="Mangal" pitchFamily="18" charset="0"/>
              </a:rPr>
              <a:t>Optical vortex is a light beam with helical wave-front and phase singularity.</a:t>
            </a:r>
            <a:endParaRPr lang="en-US" sz="2400" dirty="0">
              <a:solidFill>
                <a:schemeClr val="tx1"/>
              </a:solidFill>
              <a:latin typeface="Times New Roman" pitchFamily="18" charset="0"/>
              <a:ea typeface="SimSun" pitchFamily="2" charset="-122"/>
              <a:cs typeface="Mangal" pitchFamily="18" charset="0"/>
            </a:endParaRPr>
          </a:p>
        </p:txBody>
      </p:sp>
      <p:grpSp>
        <p:nvGrpSpPr>
          <p:cNvPr id="27" name="Group 81"/>
          <p:cNvGrpSpPr>
            <a:grpSpLocks noChangeAspect="1"/>
          </p:cNvGrpSpPr>
          <p:nvPr/>
        </p:nvGrpSpPr>
        <p:grpSpPr bwMode="auto">
          <a:xfrm>
            <a:off x="1633294" y="2118356"/>
            <a:ext cx="6761668" cy="3208389"/>
            <a:chOff x="528" y="1008"/>
            <a:chExt cx="2544" cy="1207"/>
          </a:xfrm>
        </p:grpSpPr>
        <p:grpSp>
          <p:nvGrpSpPr>
            <p:cNvPr id="28" name="Group 85"/>
            <p:cNvGrpSpPr>
              <a:grpSpLocks/>
            </p:cNvGrpSpPr>
            <p:nvPr/>
          </p:nvGrpSpPr>
          <p:grpSpPr bwMode="auto">
            <a:xfrm>
              <a:off x="528" y="1623"/>
              <a:ext cx="1632" cy="561"/>
              <a:chOff x="828" y="1623"/>
              <a:chExt cx="1632" cy="561"/>
            </a:xfrm>
          </p:grpSpPr>
          <p:pic>
            <p:nvPicPr>
              <p:cNvPr id="37" name="Picture 53"/>
              <p:cNvPicPr>
                <a:picLocks noChangeAspect="1" noChangeArrowheads="1"/>
              </p:cNvPicPr>
              <p:nvPr/>
            </p:nvPicPr>
            <p:blipFill>
              <a:blip r:embed="rId3" cstate="print"/>
              <a:srcRect l="12573"/>
              <a:stretch>
                <a:fillRect/>
              </a:stretch>
            </p:blipFill>
            <p:spPr bwMode="auto">
              <a:xfrm>
                <a:off x="1087" y="1623"/>
                <a:ext cx="449" cy="430"/>
              </a:xfrm>
              <a:prstGeom prst="rect">
                <a:avLst/>
              </a:prstGeom>
              <a:noFill/>
              <a:ln w="9525">
                <a:noFill/>
                <a:miter lim="800000"/>
                <a:headEnd/>
                <a:tailEnd/>
              </a:ln>
            </p:spPr>
          </p:pic>
          <p:pic>
            <p:nvPicPr>
              <p:cNvPr id="38" name="Picture 54" descr="spiral_fringe"/>
              <p:cNvPicPr>
                <a:picLocks noChangeAspect="1" noChangeArrowheads="1"/>
              </p:cNvPicPr>
              <p:nvPr/>
            </p:nvPicPr>
            <p:blipFill>
              <a:blip r:embed="rId4" cstate="print"/>
              <a:srcRect/>
              <a:stretch>
                <a:fillRect/>
              </a:stretch>
            </p:blipFill>
            <p:spPr bwMode="auto">
              <a:xfrm>
                <a:off x="1705" y="1626"/>
                <a:ext cx="455" cy="433"/>
              </a:xfrm>
              <a:prstGeom prst="rect">
                <a:avLst/>
              </a:prstGeom>
              <a:noFill/>
              <a:ln w="9525">
                <a:noFill/>
                <a:miter lim="800000"/>
                <a:headEnd/>
                <a:tailEnd/>
              </a:ln>
            </p:spPr>
          </p:pic>
          <p:sp>
            <p:nvSpPr>
              <p:cNvPr id="39" name="Text Box 57"/>
              <p:cNvSpPr txBox="1">
                <a:spLocks noChangeArrowheads="1"/>
              </p:cNvSpPr>
              <p:nvPr/>
            </p:nvSpPr>
            <p:spPr bwMode="auto">
              <a:xfrm>
                <a:off x="828" y="2051"/>
                <a:ext cx="1632" cy="133"/>
              </a:xfrm>
              <a:prstGeom prst="rect">
                <a:avLst/>
              </a:prstGeom>
              <a:noFill/>
              <a:ln w="9525">
                <a:noFill/>
                <a:miter lim="800000"/>
                <a:headEnd/>
                <a:tailEnd/>
              </a:ln>
            </p:spPr>
            <p:txBody>
              <a:bodyPr lIns="25680" tIns="12840" rIns="25680" bIns="12840"/>
              <a:lstStyle/>
              <a:p>
                <a:pPr defTabSz="914400">
                  <a:buSzTx/>
                </a:pPr>
                <a:r>
                  <a:rPr lang="en-US" altLang="zh-CN" sz="1200" b="1">
                    <a:solidFill>
                      <a:srgbClr val="000000"/>
                    </a:solidFill>
                    <a:latin typeface="Times New Roman" pitchFamily="18" charset="0"/>
                    <a:ea typeface="SimSun" pitchFamily="2" charset="-122"/>
                    <a:cs typeface="Mangal" pitchFamily="18" charset="0"/>
                  </a:rPr>
                  <a:t>   Fork and spiral interference fringes</a:t>
                </a:r>
                <a:endParaRPr lang="en-US" sz="1200" b="1">
                  <a:solidFill>
                    <a:schemeClr val="tx1"/>
                  </a:solidFill>
                  <a:latin typeface="Times New Roman" pitchFamily="18" charset="0"/>
                  <a:ea typeface="SimSun" pitchFamily="2" charset="-122"/>
                  <a:cs typeface="Mangal" pitchFamily="18" charset="0"/>
                </a:endParaRPr>
              </a:p>
            </p:txBody>
          </p:sp>
        </p:grpSp>
        <p:pic>
          <p:nvPicPr>
            <p:cNvPr id="29" name="Picture 50" descr="Vort"/>
            <p:cNvPicPr>
              <a:picLocks noChangeAspect="1" noChangeArrowheads="1"/>
            </p:cNvPicPr>
            <p:nvPr/>
          </p:nvPicPr>
          <p:blipFill>
            <a:blip r:embed="rId5" cstate="print"/>
            <a:srcRect l="4938" r="6583" b="607"/>
            <a:stretch>
              <a:fillRect/>
            </a:stretch>
          </p:blipFill>
          <p:spPr bwMode="auto">
            <a:xfrm>
              <a:off x="744" y="1008"/>
              <a:ext cx="461" cy="431"/>
            </a:xfrm>
            <a:prstGeom prst="rect">
              <a:avLst/>
            </a:prstGeom>
            <a:noFill/>
            <a:ln w="9525">
              <a:noFill/>
              <a:miter lim="800000"/>
              <a:headEnd/>
              <a:tailEnd/>
            </a:ln>
          </p:spPr>
        </p:pic>
        <p:pic>
          <p:nvPicPr>
            <p:cNvPr id="30" name="Picture 52" descr="helix_OV"/>
            <p:cNvPicPr>
              <a:picLocks noChangeAspect="1" noChangeArrowheads="1"/>
            </p:cNvPicPr>
            <p:nvPr/>
          </p:nvPicPr>
          <p:blipFill>
            <a:blip r:embed="rId6" cstate="print"/>
            <a:srcRect l="6226" t="8826" r="5447" b="10756"/>
            <a:stretch>
              <a:fillRect/>
            </a:stretch>
          </p:blipFill>
          <p:spPr bwMode="auto">
            <a:xfrm>
              <a:off x="1406" y="1008"/>
              <a:ext cx="754" cy="431"/>
            </a:xfrm>
            <a:prstGeom prst="rect">
              <a:avLst/>
            </a:prstGeom>
            <a:noFill/>
            <a:ln w="9525">
              <a:noFill/>
              <a:miter lim="800000"/>
              <a:headEnd/>
              <a:tailEnd/>
            </a:ln>
          </p:spPr>
        </p:pic>
        <p:sp>
          <p:nvSpPr>
            <p:cNvPr id="31" name="Text Box 56"/>
            <p:cNvSpPr txBox="1">
              <a:spLocks noChangeArrowheads="1"/>
            </p:cNvSpPr>
            <p:nvPr/>
          </p:nvSpPr>
          <p:spPr bwMode="auto">
            <a:xfrm>
              <a:off x="576" y="1440"/>
              <a:ext cx="2496" cy="153"/>
            </a:xfrm>
            <a:prstGeom prst="rect">
              <a:avLst/>
            </a:prstGeom>
            <a:noFill/>
            <a:ln w="9525">
              <a:noFill/>
              <a:miter lim="800000"/>
              <a:headEnd/>
              <a:tailEnd/>
            </a:ln>
          </p:spPr>
          <p:txBody>
            <a:bodyPr lIns="25680" tIns="12840" rIns="25680" bIns="12840"/>
            <a:lstStyle/>
            <a:p>
              <a:pPr defTabSz="914400">
                <a:buSzTx/>
              </a:pPr>
              <a:r>
                <a:rPr lang="en-US" altLang="zh-CN" sz="1200" b="1">
                  <a:solidFill>
                    <a:srgbClr val="000000"/>
                  </a:solidFill>
                  <a:latin typeface="Times New Roman" pitchFamily="18" charset="0"/>
                  <a:ea typeface="SimSun" pitchFamily="2" charset="-122"/>
                  <a:cs typeface="Mangal" pitchFamily="18" charset="0"/>
                </a:rPr>
                <a:t>Intensity profile       Helical wavefront</a:t>
              </a:r>
              <a:endParaRPr lang="en-US" sz="1200" b="1">
                <a:solidFill>
                  <a:schemeClr val="tx1"/>
                </a:solidFill>
                <a:latin typeface="Times New Roman" pitchFamily="18" charset="0"/>
                <a:ea typeface="SimSun" pitchFamily="2" charset="-122"/>
                <a:cs typeface="Mangal" pitchFamily="18" charset="0"/>
              </a:endParaRPr>
            </a:p>
          </p:txBody>
        </p:sp>
        <p:grpSp>
          <p:nvGrpSpPr>
            <p:cNvPr id="32" name="Group 80"/>
            <p:cNvGrpSpPr>
              <a:grpSpLocks/>
            </p:cNvGrpSpPr>
            <p:nvPr/>
          </p:nvGrpSpPr>
          <p:grpSpPr bwMode="auto">
            <a:xfrm>
              <a:off x="2369" y="1008"/>
              <a:ext cx="559" cy="434"/>
              <a:chOff x="2369" y="1008"/>
              <a:chExt cx="559" cy="434"/>
            </a:xfrm>
          </p:grpSpPr>
          <p:pic>
            <p:nvPicPr>
              <p:cNvPr id="35" name="Picture 51" descr="phase"/>
              <p:cNvPicPr>
                <a:picLocks noChangeAspect="1" noChangeArrowheads="1"/>
              </p:cNvPicPr>
              <p:nvPr/>
            </p:nvPicPr>
            <p:blipFill>
              <a:blip r:embed="rId7" cstate="print"/>
              <a:srcRect l="4611" t="1874" b="4214"/>
              <a:stretch>
                <a:fillRect/>
              </a:stretch>
            </p:blipFill>
            <p:spPr bwMode="auto">
              <a:xfrm>
                <a:off x="2369" y="1008"/>
                <a:ext cx="559" cy="434"/>
              </a:xfrm>
              <a:prstGeom prst="rect">
                <a:avLst/>
              </a:prstGeom>
              <a:noFill/>
              <a:ln w="9525">
                <a:noFill/>
                <a:miter lim="800000"/>
                <a:headEnd/>
                <a:tailEnd/>
              </a:ln>
            </p:spPr>
          </p:pic>
          <p:sp>
            <p:nvSpPr>
              <p:cNvPr id="36" name="AutoShape 72"/>
              <p:cNvSpPr>
                <a:spLocks noChangeAspect="1" noChangeArrowheads="1"/>
              </p:cNvSpPr>
              <p:nvPr/>
            </p:nvSpPr>
            <p:spPr bwMode="auto">
              <a:xfrm rot="17206742" flipH="1">
                <a:off x="2538" y="1160"/>
                <a:ext cx="98" cy="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086 w 21600"/>
                  <a:gd name="T19" fmla="*/ 3086 h 21600"/>
                  <a:gd name="T20" fmla="*/ 18514 w 21600"/>
                  <a:gd name="T21" fmla="*/ 1851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951" y="8139"/>
                    </a:moveTo>
                    <a:cubicBezTo>
                      <a:pt x="15890" y="5686"/>
                      <a:pt x="13472" y="4098"/>
                      <a:pt x="10800" y="4098"/>
                    </a:cubicBezTo>
                    <a:cubicBezTo>
                      <a:pt x="7098" y="4098"/>
                      <a:pt x="4098" y="7098"/>
                      <a:pt x="4098" y="10800"/>
                    </a:cubicBezTo>
                    <a:cubicBezTo>
                      <a:pt x="4097" y="14123"/>
                      <a:pt x="6533" y="16944"/>
                      <a:pt x="9820" y="17430"/>
                    </a:cubicBezTo>
                    <a:lnTo>
                      <a:pt x="9221" y="21484"/>
                    </a:lnTo>
                    <a:cubicBezTo>
                      <a:pt x="3924" y="20701"/>
                      <a:pt x="0" y="16155"/>
                      <a:pt x="0" y="10800"/>
                    </a:cubicBezTo>
                    <a:cubicBezTo>
                      <a:pt x="0" y="4835"/>
                      <a:pt x="4835" y="0"/>
                      <a:pt x="10800" y="0"/>
                    </a:cubicBezTo>
                    <a:cubicBezTo>
                      <a:pt x="15107" y="-1"/>
                      <a:pt x="19002" y="2559"/>
                      <a:pt x="20712" y="6512"/>
                    </a:cubicBezTo>
                    <a:lnTo>
                      <a:pt x="23190" y="5440"/>
                    </a:lnTo>
                    <a:lnTo>
                      <a:pt x="20717" y="11683"/>
                    </a:lnTo>
                    <a:lnTo>
                      <a:pt x="14473" y="9211"/>
                    </a:lnTo>
                    <a:lnTo>
                      <a:pt x="16951" y="8139"/>
                    </a:lnTo>
                    <a:close/>
                  </a:path>
                </a:pathLst>
              </a:custGeom>
              <a:solidFill>
                <a:srgbClr val="00B8FF"/>
              </a:solidFill>
              <a:ln w="9525">
                <a:solidFill>
                  <a:schemeClr val="tx1"/>
                </a:solidFill>
                <a:miter lim="800000"/>
                <a:headEnd/>
                <a:tailEnd/>
              </a:ln>
            </p:spPr>
            <p:txBody>
              <a:bodyPr wrap="none" anchor="ctr"/>
              <a:lstStyle/>
              <a:p>
                <a:endParaRPr lang="en-IN"/>
              </a:p>
            </p:txBody>
          </p:sp>
        </p:grpSp>
        <p:pic>
          <p:nvPicPr>
            <p:cNvPr id="33" name="Picture 77"/>
            <p:cNvPicPr>
              <a:picLocks noChangeArrowheads="1"/>
            </p:cNvPicPr>
            <p:nvPr/>
          </p:nvPicPr>
          <p:blipFill>
            <a:blip r:embed="rId8" cstate="print"/>
            <a:srcRect/>
            <a:stretch>
              <a:fillRect/>
            </a:stretch>
          </p:blipFill>
          <p:spPr bwMode="auto">
            <a:xfrm>
              <a:off x="2364" y="1584"/>
              <a:ext cx="489" cy="432"/>
            </a:xfrm>
            <a:prstGeom prst="rect">
              <a:avLst/>
            </a:prstGeom>
            <a:noFill/>
            <a:ln w="9525">
              <a:noFill/>
              <a:miter lim="800000"/>
              <a:headEnd/>
              <a:tailEnd/>
            </a:ln>
          </p:spPr>
        </p:pic>
        <p:sp>
          <p:nvSpPr>
            <p:cNvPr id="34" name="Rectangle 78"/>
            <p:cNvSpPr>
              <a:spLocks noChangeArrowheads="1"/>
            </p:cNvSpPr>
            <p:nvPr/>
          </p:nvSpPr>
          <p:spPr bwMode="auto">
            <a:xfrm>
              <a:off x="2304" y="2016"/>
              <a:ext cx="751" cy="199"/>
            </a:xfrm>
            <a:prstGeom prst="rect">
              <a:avLst/>
            </a:prstGeom>
            <a:noFill/>
            <a:ln w="9525">
              <a:noFill/>
              <a:miter lim="800000"/>
              <a:headEnd/>
              <a:tailEnd/>
            </a:ln>
          </p:spPr>
          <p:txBody>
            <a:bodyPr wrap="none">
              <a:spAutoFit/>
            </a:bodyPr>
            <a:lstStyle/>
            <a:p>
              <a:pPr>
                <a:buSzTx/>
              </a:pPr>
              <a:r>
                <a:rPr lang="en-US" altLang="zh-CN" dirty="0">
                  <a:solidFill>
                    <a:srgbClr val="000000"/>
                  </a:solidFill>
                  <a:latin typeface="Times New Roman" pitchFamily="18" charset="0"/>
                  <a:ea typeface="SimSun" pitchFamily="2" charset="-122"/>
                </a:rPr>
                <a:t>Phase profile</a:t>
              </a:r>
              <a:endParaRPr lang="en-US" dirty="0">
                <a:solidFill>
                  <a:srgbClr val="000000"/>
                </a:solidFill>
                <a:latin typeface="Times New Roman" pitchFamily="18" charset="0"/>
              </a:endParaRPr>
            </a:p>
          </p:txBody>
        </p:sp>
      </p:grpSp>
      <p:sp>
        <p:nvSpPr>
          <p:cNvPr id="40" name="Text Box 79"/>
          <p:cNvSpPr txBox="1">
            <a:spLocks noChangeArrowheads="1"/>
          </p:cNvSpPr>
          <p:nvPr/>
        </p:nvSpPr>
        <p:spPr bwMode="auto">
          <a:xfrm>
            <a:off x="8540806" y="2717557"/>
            <a:ext cx="842962" cy="1785104"/>
          </a:xfrm>
          <a:prstGeom prst="rect">
            <a:avLst/>
          </a:prstGeom>
          <a:noFill/>
          <a:ln w="9525">
            <a:noFill/>
            <a:miter lim="800000"/>
            <a:headEnd/>
            <a:tailEnd/>
          </a:ln>
        </p:spPr>
        <p:txBody>
          <a:bodyPr>
            <a:spAutoFit/>
          </a:bodyPr>
          <a:lstStyle/>
          <a:p>
            <a:pPr>
              <a:spcBef>
                <a:spcPct val="50000"/>
              </a:spcBef>
            </a:pPr>
            <a:r>
              <a:rPr lang="en-US" sz="2000" i="1" dirty="0">
                <a:solidFill>
                  <a:schemeClr val="tx1"/>
                </a:solidFill>
                <a:latin typeface="Times New Roman" pitchFamily="18" charset="0"/>
              </a:rPr>
              <a:t>m</a:t>
            </a:r>
            <a:r>
              <a:rPr lang="en-US" sz="2000" dirty="0">
                <a:solidFill>
                  <a:schemeClr val="tx1"/>
                </a:solidFill>
                <a:latin typeface="Times New Roman" pitchFamily="18" charset="0"/>
              </a:rPr>
              <a:t>=1</a:t>
            </a:r>
          </a:p>
          <a:p>
            <a:pPr>
              <a:spcBef>
                <a:spcPct val="50000"/>
              </a:spcBef>
            </a:pPr>
            <a:endParaRPr lang="en-US" sz="2000" dirty="0">
              <a:solidFill>
                <a:schemeClr val="tx1"/>
              </a:solidFill>
              <a:latin typeface="Times New Roman" pitchFamily="18" charset="0"/>
            </a:endParaRPr>
          </a:p>
          <a:p>
            <a:pPr>
              <a:spcBef>
                <a:spcPct val="50000"/>
              </a:spcBef>
            </a:pPr>
            <a:endParaRPr lang="en-US" sz="2000" i="1" dirty="0" smtClean="0">
              <a:solidFill>
                <a:schemeClr val="tx1"/>
              </a:solidFill>
              <a:latin typeface="Times New Roman" pitchFamily="18" charset="0"/>
            </a:endParaRPr>
          </a:p>
          <a:p>
            <a:pPr>
              <a:spcBef>
                <a:spcPct val="50000"/>
              </a:spcBef>
            </a:pPr>
            <a:r>
              <a:rPr lang="en-US" sz="2000" i="1" dirty="0" smtClean="0">
                <a:solidFill>
                  <a:schemeClr val="tx1"/>
                </a:solidFill>
                <a:latin typeface="Times New Roman" pitchFamily="18" charset="0"/>
              </a:rPr>
              <a:t>m</a:t>
            </a:r>
            <a:r>
              <a:rPr lang="en-US" sz="2000" dirty="0" smtClean="0">
                <a:solidFill>
                  <a:schemeClr val="tx1"/>
                </a:solidFill>
                <a:latin typeface="Times New Roman" pitchFamily="18" charset="0"/>
              </a:rPr>
              <a:t>=2</a:t>
            </a:r>
            <a:endParaRPr lang="en-US" sz="2000" dirty="0">
              <a:solidFill>
                <a:schemeClr val="tx1"/>
              </a:solidFill>
              <a:latin typeface="Times New Roman" pitchFamily="18" charset="0"/>
            </a:endParaRPr>
          </a:p>
        </p:txBody>
      </p:sp>
      <p:graphicFrame>
        <p:nvGraphicFramePr>
          <p:cNvPr id="41" name="Object 40"/>
          <p:cNvGraphicFramePr>
            <a:graphicFrameLocks noChangeAspect="1"/>
          </p:cNvGraphicFramePr>
          <p:nvPr>
            <p:extLst>
              <p:ext uri="{D42A27DB-BD31-4B8C-83A1-F6EECF244321}">
                <p14:modId xmlns:p14="http://schemas.microsoft.com/office/powerpoint/2010/main" val="54140485"/>
              </p:ext>
            </p:extLst>
          </p:nvPr>
        </p:nvGraphicFramePr>
        <p:xfrm>
          <a:off x="3682746" y="5424895"/>
          <a:ext cx="3973512" cy="903287"/>
        </p:xfrm>
        <a:graphic>
          <a:graphicData uri="http://schemas.openxmlformats.org/presentationml/2006/ole">
            <mc:AlternateContent xmlns:mc="http://schemas.openxmlformats.org/markup-compatibility/2006">
              <mc:Choice xmlns:v="urn:schemas-microsoft-com:vml" Requires="v">
                <p:oleObj spid="_x0000_s7218" name="Equation" r:id="rId9" imgW="2120900" imgH="482600" progId="">
                  <p:embed/>
                </p:oleObj>
              </mc:Choice>
              <mc:Fallback>
                <p:oleObj name="Equation" r:id="rId9" imgW="2120900" imgH="482600" progId="">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2746" y="5424895"/>
                        <a:ext cx="3973512" cy="9032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 name="Text Box 21"/>
          <p:cNvSpPr txBox="1">
            <a:spLocks noChangeArrowheads="1"/>
          </p:cNvSpPr>
          <p:nvPr/>
        </p:nvSpPr>
        <p:spPr bwMode="auto">
          <a:xfrm>
            <a:off x="1426014" y="5656896"/>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spcBef>
                <a:spcPct val="50000"/>
              </a:spcBef>
            </a:pPr>
            <a:r>
              <a:rPr lang="en-US" altLang="en-US" sz="2000" dirty="0">
                <a:solidFill>
                  <a:srgbClr val="CC3300"/>
                </a:solidFill>
                <a:latin typeface="Times New Roman" pitchFamily="18" charset="0"/>
              </a:rPr>
              <a:t>Electric field</a:t>
            </a:r>
          </a:p>
        </p:txBody>
      </p:sp>
      <p:sp>
        <p:nvSpPr>
          <p:cNvPr id="43" name="Text Box 22"/>
          <p:cNvSpPr txBox="1">
            <a:spLocks noChangeArrowheads="1"/>
          </p:cNvSpPr>
          <p:nvPr/>
        </p:nvSpPr>
        <p:spPr bwMode="auto">
          <a:xfrm>
            <a:off x="8320272" y="5372515"/>
            <a:ext cx="2971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spcBef>
                <a:spcPct val="50000"/>
              </a:spcBef>
            </a:pPr>
            <a:r>
              <a:rPr lang="en-US" altLang="en-US" sz="2000" dirty="0">
                <a:solidFill>
                  <a:srgbClr val="CC3300"/>
                </a:solidFill>
                <a:latin typeface="Times New Roman" pitchFamily="18" charset="0"/>
              </a:rPr>
              <a:t>At the </a:t>
            </a:r>
            <a:r>
              <a:rPr lang="en-US" altLang="en-US" sz="2000" dirty="0" smtClean="0">
                <a:solidFill>
                  <a:srgbClr val="CC3300"/>
                </a:solidFill>
                <a:latin typeface="Times New Roman" pitchFamily="18" charset="0"/>
              </a:rPr>
              <a:t>center -              </a:t>
            </a:r>
            <a:r>
              <a:rPr lang="en-US" altLang="en-US" sz="2000" dirty="0">
                <a:solidFill>
                  <a:srgbClr val="CC3300"/>
                </a:solidFill>
                <a:latin typeface="Times New Roman" pitchFamily="18" charset="0"/>
              </a:rPr>
              <a:t>Phase undefined         </a:t>
            </a:r>
            <a:r>
              <a:rPr lang="en-US" altLang="en-US" sz="2000" dirty="0">
                <a:solidFill>
                  <a:srgbClr val="FF00FF"/>
                </a:solidFill>
                <a:latin typeface="Times New Roman" pitchFamily="18" charset="0"/>
              </a:rPr>
              <a:t>Phase Singularity</a:t>
            </a:r>
          </a:p>
        </p:txBody>
      </p:sp>
      <p:sp>
        <p:nvSpPr>
          <p:cNvPr id="44" name="Text Box 25"/>
          <p:cNvSpPr txBox="1">
            <a:spLocks noChangeArrowheads="1"/>
          </p:cNvSpPr>
          <p:nvPr/>
        </p:nvSpPr>
        <p:spPr bwMode="auto">
          <a:xfrm>
            <a:off x="2902859" y="6175782"/>
            <a:ext cx="36576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spcBef>
                <a:spcPct val="50000"/>
              </a:spcBef>
            </a:pPr>
            <a:r>
              <a:rPr lang="en-US" altLang="en-US" i="1" dirty="0">
                <a:latin typeface="Times New Roman" pitchFamily="18" charset="0"/>
              </a:rPr>
              <a:t>l</a:t>
            </a:r>
            <a:r>
              <a:rPr lang="en-US" altLang="en-US" i="1" dirty="0" smtClean="0">
                <a:latin typeface="Times New Roman" pitchFamily="18" charset="0"/>
              </a:rPr>
              <a:t> </a:t>
            </a:r>
            <a:r>
              <a:rPr lang="en-US" altLang="en-US" dirty="0" smtClean="0">
                <a:latin typeface="Times New Roman" pitchFamily="18" charset="0"/>
              </a:rPr>
              <a:t>= </a:t>
            </a:r>
            <a:r>
              <a:rPr lang="en-US" altLang="en-US" dirty="0">
                <a:latin typeface="Times New Roman" pitchFamily="18" charset="0"/>
              </a:rPr>
              <a:t>topological charge or </a:t>
            </a:r>
            <a:r>
              <a:rPr lang="en-US" altLang="en-US" dirty="0" smtClean="0">
                <a:latin typeface="Times New Roman" pitchFamily="18" charset="0"/>
              </a:rPr>
              <a:t>order of </a:t>
            </a:r>
            <a:r>
              <a:rPr lang="en-US" altLang="en-US" dirty="0">
                <a:latin typeface="Times New Roman" pitchFamily="18" charset="0"/>
              </a:rPr>
              <a:t>the optical vortex (OV)</a:t>
            </a:r>
          </a:p>
        </p:txBody>
      </p:sp>
      <p:graphicFrame>
        <p:nvGraphicFramePr>
          <p:cNvPr id="45" name="Object 44"/>
          <p:cNvGraphicFramePr>
            <a:graphicFrameLocks noChangeAspect="1"/>
          </p:cNvGraphicFramePr>
          <p:nvPr>
            <p:extLst>
              <p:ext uri="{D42A27DB-BD31-4B8C-83A1-F6EECF244321}">
                <p14:modId xmlns:p14="http://schemas.microsoft.com/office/powerpoint/2010/main" val="4158669713"/>
              </p:ext>
            </p:extLst>
          </p:nvPr>
        </p:nvGraphicFramePr>
        <p:xfrm>
          <a:off x="6677160" y="6354262"/>
          <a:ext cx="744537" cy="296862"/>
        </p:xfrm>
        <a:graphic>
          <a:graphicData uri="http://schemas.openxmlformats.org/presentationml/2006/ole">
            <mc:AlternateContent xmlns:mc="http://schemas.openxmlformats.org/markup-compatibility/2006">
              <mc:Choice xmlns:v="urn:schemas-microsoft-com:vml" Requires="v">
                <p:oleObj spid="_x0000_s7219" name="Equation" r:id="rId11" imgW="545626" imgH="215713" progId="">
                  <p:embed/>
                </p:oleObj>
              </mc:Choice>
              <mc:Fallback>
                <p:oleObj name="Equation" r:id="rId11" imgW="545626" imgH="215713" progId="">
                  <p:embed/>
                  <p:pic>
                    <p:nvPicPr>
                      <p:cNvPr id="0"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77160" y="6354262"/>
                        <a:ext cx="744537"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09601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3"/>
          <p:cNvSpPr>
            <a:spLocks noGrp="1" noChangeArrowheads="1"/>
          </p:cNvSpPr>
          <p:nvPr>
            <p:ph type="body" sz="half" idx="1"/>
          </p:nvPr>
        </p:nvSpPr>
        <p:spPr>
          <a:xfrm>
            <a:off x="203200" y="1066800"/>
            <a:ext cx="8026400" cy="5486400"/>
          </a:xfrm>
        </p:spPr>
        <p:txBody>
          <a:bodyPr/>
          <a:lstStyle/>
          <a:p>
            <a:pPr eaLnBrk="1" hangingPunct="1">
              <a:lnSpc>
                <a:spcPct val="80000"/>
              </a:lnSpc>
              <a:buFont typeface="Wingdings" pitchFamily="2" charset="2"/>
              <a:buChar char="Ø"/>
            </a:pPr>
            <a:r>
              <a:rPr lang="en-US" altLang="en-US" sz="2400" smtClean="0">
                <a:solidFill>
                  <a:srgbClr val="CC0099"/>
                </a:solidFill>
              </a:rPr>
              <a:t>Computer Generated Hologram (CGH)</a:t>
            </a:r>
            <a:endParaRPr lang="en-US" altLang="en-US" sz="2400" smtClean="0">
              <a:solidFill>
                <a:srgbClr val="009900"/>
              </a:solidFill>
            </a:endParaRPr>
          </a:p>
          <a:p>
            <a:pPr eaLnBrk="1" hangingPunct="1">
              <a:lnSpc>
                <a:spcPct val="80000"/>
              </a:lnSpc>
              <a:buFont typeface="Wingdings" pitchFamily="2" charset="2"/>
              <a:buChar char="Ø"/>
            </a:pPr>
            <a:endParaRPr lang="en-US" altLang="en-US" sz="2400" b="1" smtClean="0">
              <a:solidFill>
                <a:srgbClr val="CC0099"/>
              </a:solidFill>
            </a:endParaRPr>
          </a:p>
          <a:p>
            <a:pPr eaLnBrk="1" hangingPunct="1">
              <a:lnSpc>
                <a:spcPct val="80000"/>
              </a:lnSpc>
              <a:buFont typeface="Wingdings" pitchFamily="2" charset="2"/>
              <a:buChar char="Ø"/>
            </a:pPr>
            <a:endParaRPr lang="en-US" altLang="en-US" sz="2400" smtClean="0">
              <a:solidFill>
                <a:srgbClr val="000000"/>
              </a:solidFill>
            </a:endParaRPr>
          </a:p>
          <a:p>
            <a:pPr eaLnBrk="1" hangingPunct="1">
              <a:lnSpc>
                <a:spcPct val="80000"/>
              </a:lnSpc>
              <a:buFont typeface="Wingdings" pitchFamily="2" charset="2"/>
              <a:buNone/>
            </a:pPr>
            <a:r>
              <a:rPr lang="en-US" altLang="en-US" sz="2400" smtClean="0">
                <a:solidFill>
                  <a:srgbClr val="CC3300"/>
                </a:solidFill>
              </a:rPr>
              <a:t>	</a:t>
            </a:r>
          </a:p>
          <a:p>
            <a:pPr eaLnBrk="1" hangingPunct="1">
              <a:lnSpc>
                <a:spcPct val="80000"/>
              </a:lnSpc>
              <a:buFont typeface="Wingdings" pitchFamily="2" charset="2"/>
              <a:buNone/>
            </a:pPr>
            <a:r>
              <a:rPr lang="en-US" altLang="en-US" sz="2400" smtClean="0">
                <a:solidFill>
                  <a:srgbClr val="CC3300"/>
                </a:solidFill>
              </a:rPr>
              <a:t>	</a:t>
            </a:r>
          </a:p>
          <a:p>
            <a:pPr eaLnBrk="1" hangingPunct="1">
              <a:lnSpc>
                <a:spcPct val="80000"/>
              </a:lnSpc>
              <a:buFont typeface="Wingdings" pitchFamily="2" charset="2"/>
              <a:buNone/>
            </a:pPr>
            <a:endParaRPr lang="en-US" altLang="en-US" sz="2000" smtClean="0">
              <a:solidFill>
                <a:srgbClr val="CC3300"/>
              </a:solidFill>
            </a:endParaRPr>
          </a:p>
          <a:p>
            <a:pPr eaLnBrk="1" hangingPunct="1">
              <a:lnSpc>
                <a:spcPct val="80000"/>
              </a:lnSpc>
              <a:buFont typeface="Wingdings" pitchFamily="2" charset="2"/>
              <a:buNone/>
            </a:pPr>
            <a:r>
              <a:rPr lang="en-US" altLang="en-US" sz="2200" smtClean="0">
                <a:solidFill>
                  <a:srgbClr val="CC3300"/>
                </a:solidFill>
              </a:rPr>
              <a:t>Number of data points used in the program to </a:t>
            </a:r>
          </a:p>
          <a:p>
            <a:pPr eaLnBrk="1" hangingPunct="1">
              <a:lnSpc>
                <a:spcPct val="80000"/>
              </a:lnSpc>
              <a:buFont typeface="Wingdings" pitchFamily="2" charset="2"/>
              <a:buNone/>
            </a:pPr>
            <a:r>
              <a:rPr lang="en-US" altLang="en-US" sz="2200" smtClean="0">
                <a:solidFill>
                  <a:srgbClr val="CC3300"/>
                </a:solidFill>
              </a:rPr>
              <a:t>make a CGH is termed as resolution.</a:t>
            </a:r>
          </a:p>
          <a:p>
            <a:pPr eaLnBrk="1" hangingPunct="1">
              <a:lnSpc>
                <a:spcPct val="80000"/>
              </a:lnSpc>
              <a:buFont typeface="Wingdings" pitchFamily="2" charset="2"/>
              <a:buNone/>
            </a:pPr>
            <a:endParaRPr lang="en-US" altLang="en-US" sz="2200" smtClean="0">
              <a:solidFill>
                <a:srgbClr val="000000"/>
              </a:solidFill>
            </a:endParaRPr>
          </a:p>
          <a:p>
            <a:pPr eaLnBrk="1" hangingPunct="1">
              <a:lnSpc>
                <a:spcPct val="80000"/>
              </a:lnSpc>
              <a:buFont typeface="Wingdings" pitchFamily="2" charset="2"/>
              <a:buChar char="Ø"/>
            </a:pPr>
            <a:r>
              <a:rPr lang="en-US" altLang="en-US" sz="2400" smtClean="0">
                <a:solidFill>
                  <a:srgbClr val="CC0099"/>
                </a:solidFill>
              </a:rPr>
              <a:t>Spatial Light Modulator (SLM)</a:t>
            </a:r>
          </a:p>
          <a:p>
            <a:pPr eaLnBrk="1" hangingPunct="1">
              <a:lnSpc>
                <a:spcPct val="80000"/>
              </a:lnSpc>
              <a:buFont typeface="Wingdings" pitchFamily="2" charset="2"/>
              <a:buNone/>
            </a:pPr>
            <a:r>
              <a:rPr lang="en-US" altLang="en-US" sz="2400" smtClean="0">
                <a:solidFill>
                  <a:srgbClr val="009900"/>
                </a:solidFill>
              </a:rPr>
              <a:t>	 </a:t>
            </a:r>
            <a:r>
              <a:rPr lang="en-US" altLang="en-US" sz="2000" smtClean="0">
                <a:solidFill>
                  <a:srgbClr val="003300"/>
                </a:solidFill>
              </a:rPr>
              <a:t>Liquid crystal based device</a:t>
            </a:r>
          </a:p>
          <a:p>
            <a:pPr eaLnBrk="1" hangingPunct="1">
              <a:lnSpc>
                <a:spcPct val="80000"/>
              </a:lnSpc>
              <a:buFont typeface="Wingdings" pitchFamily="2" charset="2"/>
              <a:buNone/>
            </a:pPr>
            <a:endParaRPr lang="en-US" altLang="en-US" sz="2400" smtClean="0">
              <a:solidFill>
                <a:srgbClr val="003300"/>
              </a:solidFill>
            </a:endParaRPr>
          </a:p>
          <a:p>
            <a:pPr eaLnBrk="1" hangingPunct="1">
              <a:lnSpc>
                <a:spcPct val="80000"/>
              </a:lnSpc>
              <a:buFont typeface="Wingdings" pitchFamily="2" charset="2"/>
              <a:buChar char="Ø"/>
            </a:pPr>
            <a:r>
              <a:rPr lang="en-US" altLang="en-US" sz="2400" smtClean="0">
                <a:solidFill>
                  <a:srgbClr val="000000"/>
                </a:solidFill>
              </a:rPr>
              <a:t>Spiral Phase Plate</a:t>
            </a:r>
          </a:p>
          <a:p>
            <a:pPr eaLnBrk="1" hangingPunct="1">
              <a:lnSpc>
                <a:spcPct val="80000"/>
              </a:lnSpc>
              <a:buFont typeface="Wingdings" pitchFamily="2" charset="2"/>
              <a:buChar char="Ø"/>
            </a:pPr>
            <a:r>
              <a:rPr lang="en-US" altLang="en-US" sz="2400" smtClean="0">
                <a:solidFill>
                  <a:srgbClr val="000000"/>
                </a:solidFill>
              </a:rPr>
              <a:t>Astigmatic Mode Converter</a:t>
            </a:r>
          </a:p>
          <a:p>
            <a:pPr eaLnBrk="1" hangingPunct="1">
              <a:lnSpc>
                <a:spcPct val="80000"/>
              </a:lnSpc>
              <a:buFontTx/>
              <a:buNone/>
            </a:pPr>
            <a:endParaRPr lang="en-US" altLang="en-US" sz="2400" smtClean="0">
              <a:solidFill>
                <a:srgbClr val="000000"/>
              </a:solidFill>
            </a:endParaRPr>
          </a:p>
          <a:p>
            <a:pPr eaLnBrk="1" hangingPunct="1">
              <a:lnSpc>
                <a:spcPct val="80000"/>
              </a:lnSpc>
              <a:buFontTx/>
              <a:buNone/>
            </a:pPr>
            <a:endParaRPr lang="en-US" altLang="en-US" sz="2400" smtClean="0">
              <a:solidFill>
                <a:srgbClr val="000000"/>
              </a:solidFill>
            </a:endParaRPr>
          </a:p>
        </p:txBody>
      </p:sp>
      <p:graphicFrame>
        <p:nvGraphicFramePr>
          <p:cNvPr id="4098" name="Object 12"/>
          <p:cNvGraphicFramePr>
            <a:graphicFrameLocks noGrp="1" noChangeAspect="1"/>
          </p:cNvGraphicFramePr>
          <p:nvPr>
            <p:ph sz="quarter" idx="3"/>
          </p:nvPr>
        </p:nvGraphicFramePr>
        <p:xfrm>
          <a:off x="2336800" y="1495425"/>
          <a:ext cx="3431117" cy="1485900"/>
        </p:xfrm>
        <a:graphic>
          <a:graphicData uri="http://schemas.openxmlformats.org/presentationml/2006/ole">
            <mc:AlternateContent xmlns:mc="http://schemas.openxmlformats.org/markup-compatibility/2006">
              <mc:Choice xmlns:v="urn:schemas-microsoft-com:vml" Requires="v">
                <p:oleObj spid="_x0000_s11306" name="Equation" r:id="rId3" imgW="1473120" imgH="850680" progId="">
                  <p:embed/>
                </p:oleObj>
              </mc:Choice>
              <mc:Fallback>
                <p:oleObj name="Equation" r:id="rId3" imgW="1473120" imgH="8506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800" y="1495425"/>
                        <a:ext cx="3431117" cy="1485900"/>
                      </a:xfrm>
                      <a:prstGeom prst="rect">
                        <a:avLst/>
                      </a:prstGeom>
                      <a:solidFill>
                        <a:srgbClr val="CCFFCC"/>
                      </a:solidFill>
                    </p:spPr>
                  </p:pic>
                </p:oleObj>
              </mc:Fallback>
            </mc:AlternateContent>
          </a:graphicData>
        </a:graphic>
      </p:graphicFrame>
      <p:grpSp>
        <p:nvGrpSpPr>
          <p:cNvPr id="4103" name="Group 16"/>
          <p:cNvGrpSpPr>
            <a:grpSpLocks/>
          </p:cNvGrpSpPr>
          <p:nvPr/>
        </p:nvGrpSpPr>
        <p:grpSpPr bwMode="auto">
          <a:xfrm>
            <a:off x="5994400" y="3733800"/>
            <a:ext cx="6197600" cy="2286000"/>
            <a:chOff x="624" y="1200"/>
            <a:chExt cx="5023" cy="2304"/>
          </a:xfrm>
        </p:grpSpPr>
        <p:grpSp>
          <p:nvGrpSpPr>
            <p:cNvPr id="4111" name="Group 17"/>
            <p:cNvGrpSpPr>
              <a:grpSpLocks/>
            </p:cNvGrpSpPr>
            <p:nvPr/>
          </p:nvGrpSpPr>
          <p:grpSpPr bwMode="auto">
            <a:xfrm>
              <a:off x="3504" y="1824"/>
              <a:ext cx="1632" cy="1471"/>
              <a:chOff x="3408" y="2016"/>
              <a:chExt cx="1632" cy="1471"/>
            </a:xfrm>
          </p:grpSpPr>
          <p:pic>
            <p:nvPicPr>
              <p:cNvPr id="4128"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 y="2016"/>
                <a:ext cx="1632" cy="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1" name="Object 19"/>
              <p:cNvGraphicFramePr>
                <a:graphicFrameLocks noChangeAspect="1"/>
              </p:cNvGraphicFramePr>
              <p:nvPr/>
            </p:nvGraphicFramePr>
            <p:xfrm>
              <a:off x="3648" y="2475"/>
              <a:ext cx="576" cy="435"/>
            </p:xfrm>
            <a:graphic>
              <a:graphicData uri="http://schemas.openxmlformats.org/presentationml/2006/ole">
                <mc:AlternateContent xmlns:mc="http://schemas.openxmlformats.org/markup-compatibility/2006">
                  <mc:Choice xmlns:v="urn:schemas-microsoft-com:vml" Requires="v">
                    <p:oleObj spid="_x0000_s11307" name="Bitmap Image" r:id="rId6" imgW="1152381" imgH="1028844" progId="PBrush">
                      <p:embed/>
                    </p:oleObj>
                  </mc:Choice>
                  <mc:Fallback>
                    <p:oleObj name="Bitmap Image" r:id="rId6" imgW="1152381" imgH="1028844"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8" y="2475"/>
                            <a:ext cx="576"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112" name="Group 20"/>
            <p:cNvGrpSpPr>
              <a:grpSpLocks/>
            </p:cNvGrpSpPr>
            <p:nvPr/>
          </p:nvGrpSpPr>
          <p:grpSpPr bwMode="auto">
            <a:xfrm>
              <a:off x="1398" y="1200"/>
              <a:ext cx="2154" cy="1326"/>
              <a:chOff x="912" y="1200"/>
              <a:chExt cx="2154" cy="1326"/>
            </a:xfrm>
          </p:grpSpPr>
          <p:pic>
            <p:nvPicPr>
              <p:cNvPr id="4127"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2" y="1200"/>
                <a:ext cx="2154" cy="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0" name="Object 22"/>
              <p:cNvGraphicFramePr>
                <a:graphicFrameLocks noChangeAspect="1"/>
              </p:cNvGraphicFramePr>
              <p:nvPr/>
            </p:nvGraphicFramePr>
            <p:xfrm>
              <a:off x="1035" y="1458"/>
              <a:ext cx="144" cy="132"/>
            </p:xfrm>
            <a:graphic>
              <a:graphicData uri="http://schemas.openxmlformats.org/presentationml/2006/ole">
                <mc:AlternateContent xmlns:mc="http://schemas.openxmlformats.org/markup-compatibility/2006">
                  <mc:Choice xmlns:v="urn:schemas-microsoft-com:vml" Requires="v">
                    <p:oleObj spid="_x0000_s11308" name="Bitmap Image" r:id="rId9" imgW="466543" imgH="428798" progId="PBrush">
                      <p:embed/>
                    </p:oleObj>
                  </mc:Choice>
                  <mc:Fallback>
                    <p:oleObj name="Bitmap Image" r:id="rId9" imgW="466543" imgH="428798" progId="PBrush">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5" y="1458"/>
                            <a:ext cx="144"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113" name="Line 23"/>
            <p:cNvSpPr>
              <a:spLocks noChangeShapeType="1"/>
            </p:cNvSpPr>
            <p:nvPr/>
          </p:nvSpPr>
          <p:spPr bwMode="auto">
            <a:xfrm flipV="1">
              <a:off x="624" y="1536"/>
              <a:ext cx="960" cy="96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latin typeface="Arial" pitchFamily="34" charset="0"/>
              </a:endParaRPr>
            </a:p>
          </p:txBody>
        </p:sp>
        <p:sp>
          <p:nvSpPr>
            <p:cNvPr id="4114" name="Line 24"/>
            <p:cNvSpPr>
              <a:spLocks noChangeShapeType="1"/>
            </p:cNvSpPr>
            <p:nvPr/>
          </p:nvSpPr>
          <p:spPr bwMode="auto">
            <a:xfrm>
              <a:off x="1584" y="1536"/>
              <a:ext cx="1056" cy="124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latin typeface="Arial" pitchFamily="34" charset="0"/>
              </a:endParaRPr>
            </a:p>
          </p:txBody>
        </p:sp>
        <p:sp>
          <p:nvSpPr>
            <p:cNvPr id="4115" name="Line 25"/>
            <p:cNvSpPr>
              <a:spLocks noChangeShapeType="1"/>
            </p:cNvSpPr>
            <p:nvPr/>
          </p:nvSpPr>
          <p:spPr bwMode="auto">
            <a:xfrm>
              <a:off x="1584" y="1536"/>
              <a:ext cx="864" cy="139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latin typeface="Arial" pitchFamily="34" charset="0"/>
              </a:endParaRPr>
            </a:p>
          </p:txBody>
        </p:sp>
        <p:sp>
          <p:nvSpPr>
            <p:cNvPr id="4116" name="Line 26"/>
            <p:cNvSpPr>
              <a:spLocks noChangeShapeType="1"/>
            </p:cNvSpPr>
            <p:nvPr/>
          </p:nvSpPr>
          <p:spPr bwMode="auto">
            <a:xfrm>
              <a:off x="1584" y="1536"/>
              <a:ext cx="672" cy="153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latin typeface="Arial" pitchFamily="34" charset="0"/>
              </a:endParaRPr>
            </a:p>
          </p:txBody>
        </p:sp>
        <p:grpSp>
          <p:nvGrpSpPr>
            <p:cNvPr id="4117" name="Group 27"/>
            <p:cNvGrpSpPr>
              <a:grpSpLocks/>
            </p:cNvGrpSpPr>
            <p:nvPr/>
          </p:nvGrpSpPr>
          <p:grpSpPr bwMode="auto">
            <a:xfrm>
              <a:off x="2619" y="2739"/>
              <a:ext cx="192" cy="192"/>
              <a:chOff x="2544" y="3312"/>
              <a:chExt cx="192" cy="192"/>
            </a:xfrm>
          </p:grpSpPr>
          <p:sp>
            <p:nvSpPr>
              <p:cNvPr id="4125" name="Oval 28"/>
              <p:cNvSpPr>
                <a:spLocks noChangeArrowheads="1"/>
              </p:cNvSpPr>
              <p:nvPr/>
            </p:nvSpPr>
            <p:spPr bwMode="auto">
              <a:xfrm>
                <a:off x="2604" y="3369"/>
                <a:ext cx="84" cy="87"/>
              </a:xfrm>
              <a:prstGeom prst="ellipse">
                <a:avLst/>
              </a:prstGeom>
              <a:solidFill>
                <a:schemeClr val="tx1"/>
              </a:solidFill>
              <a:ln w="9525">
                <a:solidFill>
                  <a:schemeClr val="tx1"/>
                </a:solidFill>
                <a:round/>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hangingPunct="1">
                  <a:spcBef>
                    <a:spcPct val="0"/>
                  </a:spcBef>
                  <a:spcAft>
                    <a:spcPct val="0"/>
                  </a:spcAft>
                </a:pPr>
                <a:endParaRPr lang="en-IN" altLang="en-US" smtClean="0">
                  <a:solidFill>
                    <a:srgbClr val="000000"/>
                  </a:solidFill>
                </a:endParaRPr>
              </a:p>
            </p:txBody>
          </p:sp>
          <p:sp>
            <p:nvSpPr>
              <p:cNvPr id="4126" name="AutoShape 29"/>
              <p:cNvSpPr>
                <a:spLocks noChangeArrowheads="1"/>
              </p:cNvSpPr>
              <p:nvPr/>
            </p:nvSpPr>
            <p:spPr bwMode="auto">
              <a:xfrm>
                <a:off x="2544" y="3312"/>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rgbClr val="FF0000"/>
                </a:solidFill>
                <a:round/>
                <a:headEnd/>
                <a:tailEnd/>
              </a:ln>
            </p:spPr>
            <p:txBody>
              <a:bodyPr wrap="none" anchor="ctr"/>
              <a:lstStyle/>
              <a:p>
                <a:pPr fontAlgn="base">
                  <a:spcBef>
                    <a:spcPct val="0"/>
                  </a:spcBef>
                  <a:spcAft>
                    <a:spcPct val="0"/>
                  </a:spcAft>
                </a:pPr>
                <a:endParaRPr lang="en-US" b="1" smtClean="0">
                  <a:solidFill>
                    <a:srgbClr val="000000"/>
                  </a:solidFill>
                  <a:latin typeface="Arial" pitchFamily="34" charset="0"/>
                </a:endParaRPr>
              </a:p>
            </p:txBody>
          </p:sp>
        </p:grpSp>
        <p:grpSp>
          <p:nvGrpSpPr>
            <p:cNvPr id="4118" name="Group 30"/>
            <p:cNvGrpSpPr>
              <a:grpSpLocks/>
            </p:cNvGrpSpPr>
            <p:nvPr/>
          </p:nvGrpSpPr>
          <p:grpSpPr bwMode="auto">
            <a:xfrm>
              <a:off x="2199" y="3060"/>
              <a:ext cx="192" cy="192"/>
              <a:chOff x="2544" y="3312"/>
              <a:chExt cx="192" cy="192"/>
            </a:xfrm>
          </p:grpSpPr>
          <p:sp>
            <p:nvSpPr>
              <p:cNvPr id="4123" name="Oval 31"/>
              <p:cNvSpPr>
                <a:spLocks noChangeArrowheads="1"/>
              </p:cNvSpPr>
              <p:nvPr/>
            </p:nvSpPr>
            <p:spPr bwMode="auto">
              <a:xfrm>
                <a:off x="2604" y="3369"/>
                <a:ext cx="84" cy="87"/>
              </a:xfrm>
              <a:prstGeom prst="ellipse">
                <a:avLst/>
              </a:prstGeom>
              <a:solidFill>
                <a:schemeClr val="tx1"/>
              </a:solidFill>
              <a:ln w="9525">
                <a:solidFill>
                  <a:schemeClr val="tx1"/>
                </a:solidFill>
                <a:round/>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hangingPunct="1">
                  <a:spcBef>
                    <a:spcPct val="0"/>
                  </a:spcBef>
                  <a:spcAft>
                    <a:spcPct val="0"/>
                  </a:spcAft>
                </a:pPr>
                <a:endParaRPr lang="en-IN" altLang="en-US" smtClean="0">
                  <a:solidFill>
                    <a:srgbClr val="000000"/>
                  </a:solidFill>
                </a:endParaRPr>
              </a:p>
            </p:txBody>
          </p:sp>
          <p:sp>
            <p:nvSpPr>
              <p:cNvPr id="4124" name="AutoShape 32"/>
              <p:cNvSpPr>
                <a:spLocks noChangeArrowheads="1"/>
              </p:cNvSpPr>
              <p:nvPr/>
            </p:nvSpPr>
            <p:spPr bwMode="auto">
              <a:xfrm>
                <a:off x="2544" y="3312"/>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rgbClr val="FF0000"/>
                </a:solidFill>
                <a:round/>
                <a:headEnd/>
                <a:tailEnd/>
              </a:ln>
            </p:spPr>
            <p:txBody>
              <a:bodyPr wrap="none" anchor="ctr"/>
              <a:lstStyle/>
              <a:p>
                <a:pPr fontAlgn="base">
                  <a:spcBef>
                    <a:spcPct val="0"/>
                  </a:spcBef>
                  <a:spcAft>
                    <a:spcPct val="0"/>
                  </a:spcAft>
                </a:pPr>
                <a:endParaRPr lang="en-US" b="1" smtClean="0">
                  <a:solidFill>
                    <a:srgbClr val="000000"/>
                  </a:solidFill>
                  <a:latin typeface="Arial" pitchFamily="34" charset="0"/>
                </a:endParaRPr>
              </a:p>
            </p:txBody>
          </p:sp>
        </p:grpSp>
        <p:sp>
          <p:nvSpPr>
            <p:cNvPr id="4119" name="Oval 33"/>
            <p:cNvSpPr>
              <a:spLocks noChangeArrowheads="1"/>
            </p:cNvSpPr>
            <p:nvPr/>
          </p:nvSpPr>
          <p:spPr bwMode="auto">
            <a:xfrm>
              <a:off x="2406" y="2892"/>
              <a:ext cx="192" cy="192"/>
            </a:xfrm>
            <a:prstGeom prst="ellipse">
              <a:avLst/>
            </a:prstGeom>
            <a:solidFill>
              <a:srgbClr val="FF0000"/>
            </a:solidFill>
            <a:ln w="9525">
              <a:solidFill>
                <a:srgbClr val="FF0000"/>
              </a:solidFill>
              <a:round/>
              <a:headEnd/>
              <a:tailEnd/>
            </a:ln>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hangingPunct="1">
                <a:spcBef>
                  <a:spcPct val="0"/>
                </a:spcBef>
                <a:spcAft>
                  <a:spcPct val="0"/>
                </a:spcAft>
              </a:pPr>
              <a:endParaRPr lang="en-IN" altLang="en-US" smtClean="0">
                <a:solidFill>
                  <a:srgbClr val="000000"/>
                </a:solidFill>
              </a:endParaRPr>
            </a:p>
          </p:txBody>
        </p:sp>
        <p:sp>
          <p:nvSpPr>
            <p:cNvPr id="4120" name="Freeform 34"/>
            <p:cNvSpPr>
              <a:spLocks/>
            </p:cNvSpPr>
            <p:nvPr/>
          </p:nvSpPr>
          <p:spPr bwMode="auto">
            <a:xfrm>
              <a:off x="2727" y="1736"/>
              <a:ext cx="2920" cy="760"/>
            </a:xfrm>
            <a:custGeom>
              <a:avLst/>
              <a:gdLst>
                <a:gd name="T0" fmla="*/ 0 w 2920"/>
                <a:gd name="T1" fmla="*/ 232 h 760"/>
                <a:gd name="T2" fmla="*/ 2544 w 2920"/>
                <a:gd name="T3" fmla="*/ 88 h 760"/>
                <a:gd name="T4" fmla="*/ 2256 w 2920"/>
                <a:gd name="T5" fmla="*/ 760 h 760"/>
                <a:gd name="T6" fmla="*/ 0 60000 65536"/>
                <a:gd name="T7" fmla="*/ 0 60000 65536"/>
                <a:gd name="T8" fmla="*/ 0 60000 65536"/>
                <a:gd name="T9" fmla="*/ 0 w 2920"/>
                <a:gd name="T10" fmla="*/ 0 h 760"/>
                <a:gd name="T11" fmla="*/ 2920 w 2920"/>
                <a:gd name="T12" fmla="*/ 760 h 760"/>
              </a:gdLst>
              <a:ahLst/>
              <a:cxnLst>
                <a:cxn ang="T6">
                  <a:pos x="T0" y="T1"/>
                </a:cxn>
                <a:cxn ang="T7">
                  <a:pos x="T2" y="T3"/>
                </a:cxn>
                <a:cxn ang="T8">
                  <a:pos x="T4" y="T5"/>
                </a:cxn>
              </a:cxnLst>
              <a:rect l="T9" t="T10" r="T11" b="T12"/>
              <a:pathLst>
                <a:path w="2920" h="760">
                  <a:moveTo>
                    <a:pt x="0" y="232"/>
                  </a:moveTo>
                  <a:cubicBezTo>
                    <a:pt x="1084" y="116"/>
                    <a:pt x="2168" y="0"/>
                    <a:pt x="2544" y="88"/>
                  </a:cubicBezTo>
                  <a:cubicBezTo>
                    <a:pt x="2920" y="176"/>
                    <a:pt x="2304" y="648"/>
                    <a:pt x="2256" y="760"/>
                  </a:cubicBezTo>
                </a:path>
              </a:pathLst>
            </a:custGeom>
            <a:noFill/>
            <a:ln w="444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b="1" smtClean="0">
                <a:solidFill>
                  <a:srgbClr val="000000"/>
                </a:solidFill>
                <a:latin typeface="Arial" pitchFamily="34" charset="0"/>
              </a:endParaRPr>
            </a:p>
          </p:txBody>
        </p:sp>
        <p:sp>
          <p:nvSpPr>
            <p:cNvPr id="4121" name="Line 35"/>
            <p:cNvSpPr>
              <a:spLocks noChangeShapeType="1"/>
            </p:cNvSpPr>
            <p:nvPr/>
          </p:nvSpPr>
          <p:spPr bwMode="auto">
            <a:xfrm flipV="1">
              <a:off x="2832" y="2496"/>
              <a:ext cx="240" cy="240"/>
            </a:xfrm>
            <a:prstGeom prst="line">
              <a:avLst/>
            </a:prstGeom>
            <a:noFill/>
            <a:ln w="508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latin typeface="Arial" pitchFamily="34" charset="0"/>
              </a:endParaRPr>
            </a:p>
          </p:txBody>
        </p:sp>
        <p:sp>
          <p:nvSpPr>
            <p:cNvPr id="4122" name="Line 36"/>
            <p:cNvSpPr>
              <a:spLocks noChangeShapeType="1"/>
            </p:cNvSpPr>
            <p:nvPr/>
          </p:nvSpPr>
          <p:spPr bwMode="auto">
            <a:xfrm rot="21571569" flipV="1">
              <a:off x="1920" y="3264"/>
              <a:ext cx="240" cy="240"/>
            </a:xfrm>
            <a:prstGeom prst="line">
              <a:avLst/>
            </a:prstGeom>
            <a:noFill/>
            <a:ln w="50800">
              <a:solidFill>
                <a:srgbClr val="FF000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smtClean="0">
                <a:solidFill>
                  <a:srgbClr val="000000"/>
                </a:solidFill>
                <a:latin typeface="Arial" pitchFamily="34" charset="0"/>
              </a:endParaRPr>
            </a:p>
          </p:txBody>
        </p:sp>
      </p:grpSp>
      <p:sp>
        <p:nvSpPr>
          <p:cNvPr id="4104" name="AutoShape 28"/>
          <p:cNvSpPr>
            <a:spLocks noChangeArrowheads="1"/>
          </p:cNvSpPr>
          <p:nvPr/>
        </p:nvSpPr>
        <p:spPr bwMode="auto">
          <a:xfrm rot="5400000" flipH="1">
            <a:off x="3225800" y="1944688"/>
            <a:ext cx="304800" cy="457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3175">
            <a:solidFill>
              <a:schemeClr val="tx1"/>
            </a:solidFill>
            <a:miter lim="800000"/>
            <a:headEnd/>
            <a:tailEnd/>
          </a:ln>
        </p:spPr>
        <p:txBody>
          <a:bodyPr wrap="none" anchor="ctr"/>
          <a:lstStyle/>
          <a:p>
            <a:pPr fontAlgn="base">
              <a:spcBef>
                <a:spcPct val="0"/>
              </a:spcBef>
              <a:spcAft>
                <a:spcPct val="0"/>
              </a:spcAft>
            </a:pPr>
            <a:endParaRPr lang="en-US" b="1" smtClean="0">
              <a:solidFill>
                <a:srgbClr val="000000"/>
              </a:solidFill>
              <a:latin typeface="Arial" pitchFamily="34" charset="0"/>
            </a:endParaRPr>
          </a:p>
        </p:txBody>
      </p:sp>
      <p:sp>
        <p:nvSpPr>
          <p:cNvPr id="4105" name="AutoShape 29"/>
          <p:cNvSpPr>
            <a:spLocks noChangeArrowheads="1"/>
          </p:cNvSpPr>
          <p:nvPr/>
        </p:nvSpPr>
        <p:spPr bwMode="auto">
          <a:xfrm rot="-5400000">
            <a:off x="4978400" y="1955800"/>
            <a:ext cx="304800" cy="508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3175">
            <a:solidFill>
              <a:schemeClr val="tx1"/>
            </a:solidFill>
            <a:miter lim="800000"/>
            <a:headEnd/>
            <a:tailEnd/>
          </a:ln>
        </p:spPr>
        <p:txBody>
          <a:bodyPr wrap="none" anchor="ctr"/>
          <a:lstStyle/>
          <a:p>
            <a:pPr fontAlgn="base">
              <a:spcBef>
                <a:spcPct val="0"/>
              </a:spcBef>
              <a:spcAft>
                <a:spcPct val="0"/>
              </a:spcAft>
            </a:pPr>
            <a:endParaRPr lang="en-US" b="1" smtClean="0">
              <a:solidFill>
                <a:srgbClr val="000000"/>
              </a:solidFill>
              <a:latin typeface="Arial" pitchFamily="34" charset="0"/>
            </a:endParaRPr>
          </a:p>
        </p:txBody>
      </p:sp>
      <p:sp>
        <p:nvSpPr>
          <p:cNvPr id="4106" name="Text Box 30"/>
          <p:cNvSpPr txBox="1">
            <a:spLocks noChangeArrowheads="1"/>
          </p:cNvSpPr>
          <p:nvPr/>
        </p:nvSpPr>
        <p:spPr bwMode="auto">
          <a:xfrm>
            <a:off x="869953" y="2041525"/>
            <a:ext cx="2381249"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en-US" sz="2100" smtClean="0">
                <a:solidFill>
                  <a:srgbClr val="0000FF"/>
                </a:solidFill>
                <a:latin typeface="Times New Roman" pitchFamily="18" charset="0"/>
              </a:rPr>
              <a:t>Vortex beam</a:t>
            </a:r>
          </a:p>
        </p:txBody>
      </p:sp>
      <p:sp>
        <p:nvSpPr>
          <p:cNvPr id="4107" name="Text Box 31"/>
          <p:cNvSpPr txBox="1">
            <a:spLocks noChangeArrowheads="1"/>
          </p:cNvSpPr>
          <p:nvPr/>
        </p:nvSpPr>
        <p:spPr bwMode="auto">
          <a:xfrm>
            <a:off x="5393268" y="2093916"/>
            <a:ext cx="227965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en-US" sz="2000" smtClean="0">
                <a:solidFill>
                  <a:srgbClr val="FF0000"/>
                </a:solidFill>
                <a:latin typeface="Times New Roman" pitchFamily="18" charset="0"/>
              </a:rPr>
              <a:t>Plane beam</a:t>
            </a:r>
          </a:p>
        </p:txBody>
      </p:sp>
      <p:pic>
        <p:nvPicPr>
          <p:cNvPr id="4108" name="Picture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18400" y="2044700"/>
            <a:ext cx="4673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4109"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47200" y="901703"/>
            <a:ext cx="17272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graphicFrame>
        <p:nvGraphicFramePr>
          <p:cNvPr id="4099" name="Object 34"/>
          <p:cNvGraphicFramePr>
            <a:graphicFrameLocks noChangeAspect="1"/>
          </p:cNvGraphicFramePr>
          <p:nvPr/>
        </p:nvGraphicFramePr>
        <p:xfrm>
          <a:off x="5977468" y="1525588"/>
          <a:ext cx="2353733" cy="385762"/>
        </p:xfrm>
        <a:graphic>
          <a:graphicData uri="http://schemas.openxmlformats.org/presentationml/2006/ole">
            <mc:AlternateContent xmlns:mc="http://schemas.openxmlformats.org/markup-compatibility/2006">
              <mc:Choice xmlns:v="urn:schemas-microsoft-com:vml" Requires="v">
                <p:oleObj spid="_x0000_s11309" name="Equation" r:id="rId13" imgW="876240" imgH="190440" progId="">
                  <p:embed/>
                </p:oleObj>
              </mc:Choice>
              <mc:Fallback>
                <p:oleObj name="Equation" r:id="rId13" imgW="876240" imgH="19044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77468" y="1525588"/>
                        <a:ext cx="2353733" cy="385762"/>
                      </a:xfrm>
                      <a:prstGeom prst="rect">
                        <a:avLst/>
                      </a:prstGeom>
                      <a:solidFill>
                        <a:srgbClr val="CCCC00"/>
                      </a:solidFill>
                      <a:ln>
                        <a:noFill/>
                      </a:ln>
                      <a:effectLst/>
                      <a:extLs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 name="Rectangle 2"/>
          <p:cNvSpPr txBox="1">
            <a:spLocks noChangeArrowheads="1"/>
          </p:cNvSpPr>
          <p:nvPr/>
        </p:nvSpPr>
        <p:spPr bwMode="auto">
          <a:xfrm>
            <a:off x="0" y="304800"/>
            <a:ext cx="12192000" cy="457200"/>
          </a:xfrm>
          <a:prstGeom prst="rect">
            <a:avLst/>
          </a:prstGeom>
          <a:solidFill>
            <a:srgbClr val="B0E658"/>
          </a:solidFill>
          <a:ln w="12700">
            <a:solidFill>
              <a:schemeClr val="tx1"/>
            </a:solidFill>
            <a:miter lim="800000"/>
            <a:headEnd/>
            <a:tailEnd/>
          </a:ln>
        </p:spPr>
        <p:txBody>
          <a:bodyPr anchor="ctr"/>
          <a:lstStyle/>
          <a:p>
            <a:pPr algn="ctr">
              <a:spcBef>
                <a:spcPct val="0"/>
              </a:spcBef>
              <a:defRPr/>
            </a:pPr>
            <a:r>
              <a:rPr lang="en-US" sz="2800" b="1" kern="0" dirty="0">
                <a:solidFill>
                  <a:srgbClr val="000000"/>
                </a:solidFill>
                <a:ea typeface="+mj-ea"/>
              </a:rPr>
              <a:t>Generation of Optical Vortices</a:t>
            </a:r>
          </a:p>
        </p:txBody>
      </p:sp>
    </p:spTree>
    <p:extLst>
      <p:ext uri="{BB962C8B-B14F-4D97-AF65-F5344CB8AC3E}">
        <p14:creationId xmlns:p14="http://schemas.microsoft.com/office/powerpoint/2010/main" val="10976671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2" descr="file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800" y="4419600"/>
            <a:ext cx="18288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1" descr="file0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4419600"/>
            <a:ext cx="18288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0" descr="file0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419600"/>
            <a:ext cx="18288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9" descr="file0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7800" y="4410075"/>
            <a:ext cx="18288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8" descr="file0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410075"/>
            <a:ext cx="18288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2"/>
          <p:cNvSpPr>
            <a:spLocks noGrp="1" noChangeArrowheads="1"/>
          </p:cNvSpPr>
          <p:nvPr>
            <p:ph type="title"/>
          </p:nvPr>
        </p:nvSpPr>
        <p:spPr/>
        <p:txBody>
          <a:bodyPr/>
          <a:lstStyle/>
          <a:p>
            <a:pPr eaLnBrk="1" hangingPunct="1"/>
            <a:r>
              <a:rPr lang="en-US" altLang="en-US" smtClean="0"/>
              <a:t>Generation of OV</a:t>
            </a:r>
          </a:p>
        </p:txBody>
      </p:sp>
      <p:pic>
        <p:nvPicPr>
          <p:cNvPr id="23560" name="Picture 24" descr="sp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000" y="1526725"/>
            <a:ext cx="2540000" cy="183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25"/>
          <p:cNvSpPr txBox="1">
            <a:spLocks noChangeArrowheads="1"/>
          </p:cNvSpPr>
          <p:nvPr/>
        </p:nvSpPr>
        <p:spPr bwMode="auto">
          <a:xfrm>
            <a:off x="406400" y="1020765"/>
            <a:ext cx="9156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2400" b="0" smtClean="0">
                <a:solidFill>
                  <a:srgbClr val="000000"/>
                </a:solidFill>
                <a:latin typeface="cmss12"/>
              </a:rPr>
              <a:t>Experimentally OVs can be generated through several techniques</a:t>
            </a:r>
          </a:p>
        </p:txBody>
      </p:sp>
      <p:sp>
        <p:nvSpPr>
          <p:cNvPr id="23562" name="Text Box 27"/>
          <p:cNvSpPr txBox="1">
            <a:spLocks noChangeArrowheads="1"/>
          </p:cNvSpPr>
          <p:nvPr/>
        </p:nvSpPr>
        <p:spPr bwMode="auto">
          <a:xfrm>
            <a:off x="982134" y="3429001"/>
            <a:ext cx="22958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2000" b="0" smtClean="0">
                <a:solidFill>
                  <a:srgbClr val="000000"/>
                </a:solidFill>
                <a:latin typeface="cmss12"/>
              </a:rPr>
              <a:t>Spiral Phase Plate</a:t>
            </a:r>
          </a:p>
        </p:txBody>
      </p:sp>
      <p:pic>
        <p:nvPicPr>
          <p:cNvPr id="23563" name="Picture 28" descr="modeconv"/>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88002" y="1526724"/>
            <a:ext cx="4229100" cy="189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Text Box 29"/>
          <p:cNvSpPr txBox="1">
            <a:spLocks noChangeArrowheads="1"/>
          </p:cNvSpPr>
          <p:nvPr/>
        </p:nvSpPr>
        <p:spPr bwMode="auto">
          <a:xfrm>
            <a:off x="5655735" y="3352801"/>
            <a:ext cx="3345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2000" b="0" dirty="0" smtClean="0">
                <a:solidFill>
                  <a:srgbClr val="000000"/>
                </a:solidFill>
                <a:latin typeface="cmss12"/>
              </a:rPr>
              <a:t>Astigmatic mode converters</a:t>
            </a:r>
          </a:p>
        </p:txBody>
      </p:sp>
      <p:sp>
        <p:nvSpPr>
          <p:cNvPr id="23565" name="Text Box 31"/>
          <p:cNvSpPr txBox="1">
            <a:spLocks noChangeArrowheads="1"/>
          </p:cNvSpPr>
          <p:nvPr/>
        </p:nvSpPr>
        <p:spPr bwMode="auto">
          <a:xfrm>
            <a:off x="3759200" y="6003926"/>
            <a:ext cx="38026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2000" b="0" smtClean="0">
                <a:solidFill>
                  <a:srgbClr val="000000"/>
                </a:solidFill>
                <a:latin typeface="cmss12"/>
              </a:rPr>
              <a:t>Computer generated holograms</a:t>
            </a:r>
          </a:p>
        </p:txBody>
      </p:sp>
      <p:sp>
        <p:nvSpPr>
          <p:cNvPr id="23566" name="Text Box 38"/>
          <p:cNvSpPr txBox="1">
            <a:spLocks noChangeArrowheads="1"/>
          </p:cNvSpPr>
          <p:nvPr/>
        </p:nvSpPr>
        <p:spPr bwMode="auto">
          <a:xfrm>
            <a:off x="448735" y="4368800"/>
            <a:ext cx="298480" cy="338554"/>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600" smtClean="0">
                <a:solidFill>
                  <a:srgbClr val="000000"/>
                </a:solidFill>
                <a:latin typeface="cmss12"/>
              </a:rPr>
              <a:t>1</a:t>
            </a:r>
          </a:p>
        </p:txBody>
      </p:sp>
      <p:sp>
        <p:nvSpPr>
          <p:cNvPr id="23567" name="Text Box 39"/>
          <p:cNvSpPr txBox="1">
            <a:spLocks noChangeArrowheads="1"/>
          </p:cNvSpPr>
          <p:nvPr/>
        </p:nvSpPr>
        <p:spPr bwMode="auto">
          <a:xfrm>
            <a:off x="2641602" y="4378325"/>
            <a:ext cx="298480" cy="338554"/>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600" smtClean="0">
                <a:solidFill>
                  <a:srgbClr val="000000"/>
                </a:solidFill>
                <a:latin typeface="cmss12"/>
              </a:rPr>
              <a:t>2</a:t>
            </a:r>
          </a:p>
        </p:txBody>
      </p:sp>
      <p:sp>
        <p:nvSpPr>
          <p:cNvPr id="23568" name="Text Box 40"/>
          <p:cNvSpPr txBox="1">
            <a:spLocks noChangeArrowheads="1"/>
          </p:cNvSpPr>
          <p:nvPr/>
        </p:nvSpPr>
        <p:spPr bwMode="auto">
          <a:xfrm>
            <a:off x="4893735" y="4375150"/>
            <a:ext cx="298480" cy="338554"/>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600" smtClean="0">
                <a:solidFill>
                  <a:srgbClr val="000000"/>
                </a:solidFill>
                <a:latin typeface="cmss12"/>
              </a:rPr>
              <a:t>3</a:t>
            </a:r>
          </a:p>
        </p:txBody>
      </p:sp>
      <p:sp>
        <p:nvSpPr>
          <p:cNvPr id="23569" name="Text Box 41"/>
          <p:cNvSpPr txBox="1">
            <a:spLocks noChangeArrowheads="1"/>
          </p:cNvSpPr>
          <p:nvPr/>
        </p:nvSpPr>
        <p:spPr bwMode="auto">
          <a:xfrm>
            <a:off x="7141635" y="4359275"/>
            <a:ext cx="298480" cy="338554"/>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600" smtClean="0">
                <a:solidFill>
                  <a:srgbClr val="000000"/>
                </a:solidFill>
                <a:latin typeface="cmss12"/>
              </a:rPr>
              <a:t>4</a:t>
            </a:r>
          </a:p>
        </p:txBody>
      </p:sp>
      <p:sp>
        <p:nvSpPr>
          <p:cNvPr id="23570" name="Text Box 42"/>
          <p:cNvSpPr txBox="1">
            <a:spLocks noChangeArrowheads="1"/>
          </p:cNvSpPr>
          <p:nvPr/>
        </p:nvSpPr>
        <p:spPr bwMode="auto">
          <a:xfrm>
            <a:off x="9376835" y="4340225"/>
            <a:ext cx="412292" cy="338554"/>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600" smtClean="0">
                <a:solidFill>
                  <a:srgbClr val="000000"/>
                </a:solidFill>
                <a:latin typeface="cmss12"/>
              </a:rPr>
              <a:t>10</a:t>
            </a:r>
          </a:p>
        </p:txBody>
      </p:sp>
      <p:sp>
        <p:nvSpPr>
          <p:cNvPr id="23571" name="Text Box 44"/>
          <p:cNvSpPr txBox="1">
            <a:spLocks noChangeArrowheads="1"/>
          </p:cNvSpPr>
          <p:nvPr/>
        </p:nvSpPr>
        <p:spPr bwMode="auto">
          <a:xfrm>
            <a:off x="5168902" y="3681414"/>
            <a:ext cx="45339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hangingPunct="1">
              <a:spcBef>
                <a:spcPct val="0"/>
              </a:spcBef>
              <a:spcAft>
                <a:spcPct val="0"/>
              </a:spcAft>
            </a:pPr>
            <a:r>
              <a:rPr lang="de-DE" altLang="en-US" sz="1400" b="0" dirty="0" smtClean="0">
                <a:solidFill>
                  <a:srgbClr val="000000"/>
                </a:solidFill>
                <a:latin typeface="cmss12"/>
              </a:rPr>
              <a:t>Phy.Rev.A </a:t>
            </a:r>
            <a:r>
              <a:rPr lang="de-DE" altLang="en-US" sz="1400" dirty="0" smtClean="0">
                <a:solidFill>
                  <a:srgbClr val="000000"/>
                </a:solidFill>
                <a:latin typeface="cmss12"/>
              </a:rPr>
              <a:t>45</a:t>
            </a:r>
            <a:r>
              <a:rPr lang="de-DE" altLang="en-US" sz="1400" b="0" dirty="0" smtClean="0">
                <a:solidFill>
                  <a:srgbClr val="000000"/>
                </a:solidFill>
                <a:latin typeface="cmss12"/>
              </a:rPr>
              <a:t>, 8185 (1992), Opt. Comm </a:t>
            </a:r>
            <a:r>
              <a:rPr lang="de-DE" altLang="en-US" sz="1400" dirty="0" smtClean="0">
                <a:solidFill>
                  <a:srgbClr val="000000"/>
                </a:solidFill>
                <a:latin typeface="cmss12"/>
              </a:rPr>
              <a:t>96</a:t>
            </a:r>
            <a:r>
              <a:rPr lang="de-DE" altLang="en-US" sz="1400" b="0" dirty="0" smtClean="0">
                <a:solidFill>
                  <a:srgbClr val="000000"/>
                </a:solidFill>
                <a:latin typeface="cmss12"/>
              </a:rPr>
              <a:t>, 123 (1993)</a:t>
            </a:r>
            <a:endParaRPr lang="en-US" altLang="en-US" sz="1400" b="0" dirty="0" smtClean="0">
              <a:solidFill>
                <a:srgbClr val="000000"/>
              </a:solidFill>
              <a:latin typeface="cmss12"/>
            </a:endParaRPr>
          </a:p>
        </p:txBody>
      </p:sp>
      <p:sp>
        <p:nvSpPr>
          <p:cNvPr id="23572" name="Text Box 46"/>
          <p:cNvSpPr txBox="1">
            <a:spLocks noChangeArrowheads="1"/>
          </p:cNvSpPr>
          <p:nvPr/>
        </p:nvSpPr>
        <p:spPr bwMode="auto">
          <a:xfrm>
            <a:off x="893235" y="3787777"/>
            <a:ext cx="25007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en-US" sz="1400" b="0" smtClean="0">
                <a:solidFill>
                  <a:srgbClr val="000000"/>
                </a:solidFill>
                <a:latin typeface="cmss12"/>
              </a:rPr>
              <a:t>Opt. Comm. </a:t>
            </a:r>
            <a:r>
              <a:rPr lang="en-US" altLang="en-US" sz="1400" smtClean="0">
                <a:solidFill>
                  <a:srgbClr val="000000"/>
                </a:solidFill>
                <a:latin typeface="cmss12"/>
              </a:rPr>
              <a:t>112</a:t>
            </a:r>
            <a:r>
              <a:rPr lang="en-US" altLang="en-US" sz="1400" b="0" smtClean="0">
                <a:solidFill>
                  <a:srgbClr val="000000"/>
                </a:solidFill>
                <a:latin typeface="cmss12"/>
              </a:rPr>
              <a:t>, 321 (1994) </a:t>
            </a:r>
          </a:p>
        </p:txBody>
      </p:sp>
    </p:spTree>
    <p:extLst>
      <p:ext uri="{BB962C8B-B14F-4D97-AF65-F5344CB8AC3E}">
        <p14:creationId xmlns:p14="http://schemas.microsoft.com/office/powerpoint/2010/main" val="2953422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453" y="158091"/>
            <a:ext cx="10515600" cy="790815"/>
          </a:xfrm>
        </p:spPr>
        <p:txBody>
          <a:bodyPr/>
          <a:lstStyle/>
          <a:p>
            <a:r>
              <a:rPr lang="en-IN" b="1" dirty="0" smtClean="0">
                <a:solidFill>
                  <a:srgbClr val="7030A0"/>
                </a:solidFill>
                <a:latin typeface="+mn-lt"/>
              </a:rPr>
              <a:t>SPDC with vortex pump beam</a:t>
            </a:r>
            <a:endParaRPr lang="en-IN" b="1" dirty="0">
              <a:solidFill>
                <a:srgbClr val="7030A0"/>
              </a:solidFill>
              <a:latin typeface="+mn-lt"/>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279" y="1088336"/>
            <a:ext cx="7204840" cy="5297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441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453" y="56493"/>
            <a:ext cx="10515600" cy="790815"/>
          </a:xfrm>
        </p:spPr>
        <p:txBody>
          <a:bodyPr/>
          <a:lstStyle/>
          <a:p>
            <a:r>
              <a:rPr lang="en-IN" b="1" dirty="0" smtClean="0">
                <a:solidFill>
                  <a:srgbClr val="7030A0"/>
                </a:solidFill>
                <a:latin typeface="+mn-lt"/>
              </a:rPr>
              <a:t>SPDC with </a:t>
            </a:r>
            <a:r>
              <a:rPr lang="en-IN" b="1" dirty="0">
                <a:solidFill>
                  <a:srgbClr val="7030A0"/>
                </a:solidFill>
                <a:latin typeface="+mn-lt"/>
              </a:rPr>
              <a:t>vortex pump beam</a:t>
            </a:r>
            <a:r>
              <a:rPr lang="en-IN" b="1" dirty="0" smtClean="0">
                <a:solidFill>
                  <a:srgbClr val="7030A0"/>
                </a:solidFill>
                <a:latin typeface="+mn-lt"/>
              </a:rPr>
              <a:t> (contd..)</a:t>
            </a:r>
            <a:endParaRPr lang="en-IN" b="1" dirty="0">
              <a:solidFill>
                <a:srgbClr val="7030A0"/>
              </a:solidFill>
              <a:latin typeface="+mn-l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317004" y="-1479969"/>
            <a:ext cx="5456393" cy="1087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51428" y="920372"/>
            <a:ext cx="505267" cy="400110"/>
          </a:xfrm>
          <a:prstGeom prst="rect">
            <a:avLst/>
          </a:prstGeom>
          <a:noFill/>
        </p:spPr>
        <p:txBody>
          <a:bodyPr wrap="none" rtlCol="0">
            <a:spAutoFit/>
          </a:bodyPr>
          <a:lstStyle/>
          <a:p>
            <a:r>
              <a:rPr lang="en-US" sz="2000" b="1" dirty="0" smtClean="0"/>
              <a:t>l=0</a:t>
            </a:r>
            <a:endParaRPr lang="en-US" sz="2000" b="1" dirty="0"/>
          </a:p>
        </p:txBody>
      </p:sp>
      <p:sp>
        <p:nvSpPr>
          <p:cNvPr id="20" name="TextBox 19"/>
          <p:cNvSpPr txBox="1"/>
          <p:nvPr/>
        </p:nvSpPr>
        <p:spPr>
          <a:xfrm>
            <a:off x="9615713" y="913276"/>
            <a:ext cx="505267" cy="400110"/>
          </a:xfrm>
          <a:prstGeom prst="rect">
            <a:avLst/>
          </a:prstGeom>
          <a:noFill/>
        </p:spPr>
        <p:txBody>
          <a:bodyPr wrap="none" rtlCol="0">
            <a:spAutoFit/>
          </a:bodyPr>
          <a:lstStyle/>
          <a:p>
            <a:r>
              <a:rPr lang="en-US" sz="2000" b="1" dirty="0"/>
              <a:t>l</a:t>
            </a:r>
            <a:r>
              <a:rPr lang="en-US" sz="2000" b="1" dirty="0" smtClean="0"/>
              <a:t>=5</a:t>
            </a:r>
            <a:endParaRPr lang="en-US" sz="2000" b="1" dirty="0"/>
          </a:p>
        </p:txBody>
      </p:sp>
      <p:sp>
        <p:nvSpPr>
          <p:cNvPr id="21" name="TextBox 20"/>
          <p:cNvSpPr txBox="1"/>
          <p:nvPr/>
        </p:nvSpPr>
        <p:spPr>
          <a:xfrm>
            <a:off x="7228113" y="907305"/>
            <a:ext cx="505267" cy="400110"/>
          </a:xfrm>
          <a:prstGeom prst="rect">
            <a:avLst/>
          </a:prstGeom>
          <a:noFill/>
        </p:spPr>
        <p:txBody>
          <a:bodyPr wrap="none" rtlCol="0">
            <a:spAutoFit/>
          </a:bodyPr>
          <a:lstStyle/>
          <a:p>
            <a:r>
              <a:rPr lang="en-US" sz="2000" b="1" dirty="0" smtClean="0"/>
              <a:t>l=3</a:t>
            </a:r>
            <a:endParaRPr lang="en-US" sz="2000" b="1" dirty="0"/>
          </a:p>
        </p:txBody>
      </p:sp>
      <p:sp>
        <p:nvSpPr>
          <p:cNvPr id="22" name="TextBox 21"/>
          <p:cNvSpPr txBox="1"/>
          <p:nvPr/>
        </p:nvSpPr>
        <p:spPr>
          <a:xfrm>
            <a:off x="4172857" y="898761"/>
            <a:ext cx="505267" cy="400110"/>
          </a:xfrm>
          <a:prstGeom prst="rect">
            <a:avLst/>
          </a:prstGeom>
          <a:noFill/>
        </p:spPr>
        <p:txBody>
          <a:bodyPr wrap="none" rtlCol="0">
            <a:spAutoFit/>
          </a:bodyPr>
          <a:lstStyle/>
          <a:p>
            <a:r>
              <a:rPr lang="en-US" sz="2000" b="1" dirty="0" smtClean="0"/>
              <a:t>l=1</a:t>
            </a:r>
            <a:endParaRPr lang="en-US" sz="2000" b="1" dirty="0"/>
          </a:p>
        </p:txBody>
      </p:sp>
    </p:spTree>
    <p:extLst>
      <p:ext uri="{BB962C8B-B14F-4D97-AF65-F5344CB8AC3E}">
        <p14:creationId xmlns:p14="http://schemas.microsoft.com/office/powerpoint/2010/main" val="1094082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453" y="158091"/>
            <a:ext cx="10515600" cy="790815"/>
          </a:xfrm>
        </p:spPr>
        <p:txBody>
          <a:bodyPr/>
          <a:lstStyle/>
          <a:p>
            <a:r>
              <a:rPr lang="en-IN" b="1" dirty="0" smtClean="0">
                <a:solidFill>
                  <a:srgbClr val="7030A0"/>
                </a:solidFill>
                <a:latin typeface="+mn-lt"/>
              </a:rPr>
              <a:t>SPDC with vortex pump beam (contd..)</a:t>
            </a:r>
            <a:endParaRPr lang="en-IN" b="1" dirty="0">
              <a:solidFill>
                <a:srgbClr val="7030A0"/>
              </a:solidFill>
              <a:latin typeface="+mn-lt"/>
            </a:endParaRPr>
          </a:p>
        </p:txBody>
      </p:sp>
      <p:pic>
        <p:nvPicPr>
          <p:cNvPr id="922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68" y="1088565"/>
            <a:ext cx="7446276" cy="5558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969829" y="4615543"/>
            <a:ext cx="2966453" cy="646331"/>
          </a:xfrm>
          <a:prstGeom prst="rect">
            <a:avLst/>
          </a:prstGeom>
          <a:noFill/>
        </p:spPr>
        <p:txBody>
          <a:bodyPr wrap="none" rtlCol="0">
            <a:spAutoFit/>
          </a:bodyPr>
          <a:lstStyle/>
          <a:p>
            <a:r>
              <a:rPr lang="en-US" dirty="0" err="1" smtClean="0"/>
              <a:t>Shashi</a:t>
            </a:r>
            <a:r>
              <a:rPr lang="en-US" dirty="0" smtClean="0"/>
              <a:t> </a:t>
            </a:r>
            <a:r>
              <a:rPr lang="en-US" dirty="0" err="1" smtClean="0"/>
              <a:t>Prabhakar</a:t>
            </a:r>
            <a:r>
              <a:rPr lang="en-US" dirty="0" smtClean="0"/>
              <a:t> et.al.,</a:t>
            </a:r>
          </a:p>
          <a:p>
            <a:r>
              <a:rPr lang="en-US" dirty="0" smtClean="0"/>
              <a:t> Opt. </a:t>
            </a:r>
            <a:r>
              <a:rPr lang="en-US" dirty="0" err="1" smtClean="0"/>
              <a:t>Commun</a:t>
            </a:r>
            <a:r>
              <a:rPr lang="en-US" dirty="0" smtClean="0"/>
              <a:t> 326, 64 (2014)</a:t>
            </a:r>
            <a:endParaRPr lang="en-US" dirty="0"/>
          </a:p>
        </p:txBody>
      </p:sp>
    </p:spTree>
    <p:extLst>
      <p:ext uri="{BB962C8B-B14F-4D97-AF65-F5344CB8AC3E}">
        <p14:creationId xmlns:p14="http://schemas.microsoft.com/office/powerpoint/2010/main" val="3226992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981" y="500062"/>
            <a:ext cx="10515600" cy="1325563"/>
          </a:xfrm>
        </p:spPr>
        <p:txBody>
          <a:bodyPr/>
          <a:lstStyle/>
          <a:p>
            <a:r>
              <a:rPr lang="en-IN" b="1" dirty="0" smtClean="0">
                <a:solidFill>
                  <a:srgbClr val="7030A0"/>
                </a:solidFill>
                <a:latin typeface="+mn-lt"/>
              </a:rPr>
              <a:t>Outline</a:t>
            </a:r>
            <a:endParaRPr lang="en-IN" b="1" dirty="0">
              <a:solidFill>
                <a:srgbClr val="7030A0"/>
              </a:solidFill>
              <a:latin typeface="+mn-lt"/>
            </a:endParaRPr>
          </a:p>
        </p:txBody>
      </p:sp>
      <p:sp>
        <p:nvSpPr>
          <p:cNvPr id="3" name="Content Placeholder 2"/>
          <p:cNvSpPr>
            <a:spLocks noGrp="1"/>
          </p:cNvSpPr>
          <p:nvPr>
            <p:ph idx="1"/>
          </p:nvPr>
        </p:nvSpPr>
        <p:spPr/>
        <p:txBody>
          <a:bodyPr>
            <a:normAutofit lnSpcReduction="10000"/>
          </a:bodyPr>
          <a:lstStyle/>
          <a:p>
            <a:pPr>
              <a:lnSpc>
                <a:spcPct val="100000"/>
              </a:lnSpc>
            </a:pPr>
            <a:r>
              <a:rPr lang="en-IN" sz="4000" dirty="0" smtClean="0"/>
              <a:t>Entanglement</a:t>
            </a:r>
          </a:p>
          <a:p>
            <a:pPr>
              <a:lnSpc>
                <a:spcPct val="100000"/>
              </a:lnSpc>
            </a:pPr>
            <a:r>
              <a:rPr lang="en-IN" sz="4000" dirty="0" smtClean="0"/>
              <a:t>Spontaneous Parametric Down Conversion</a:t>
            </a:r>
          </a:p>
          <a:p>
            <a:pPr>
              <a:lnSpc>
                <a:spcPct val="100000"/>
              </a:lnSpc>
            </a:pPr>
            <a:r>
              <a:rPr lang="en-IN" sz="4000" dirty="0" smtClean="0"/>
              <a:t>SPDC with vortices</a:t>
            </a:r>
          </a:p>
          <a:p>
            <a:pPr>
              <a:lnSpc>
                <a:spcPct val="100000"/>
              </a:lnSpc>
            </a:pPr>
            <a:r>
              <a:rPr lang="en-IN" sz="4000" dirty="0" smtClean="0"/>
              <a:t>Perfect vortices and SPDC</a:t>
            </a:r>
            <a:endParaRPr lang="en-IN" sz="4000" dirty="0" smtClean="0"/>
          </a:p>
          <a:p>
            <a:pPr>
              <a:lnSpc>
                <a:spcPct val="100000"/>
              </a:lnSpc>
            </a:pPr>
            <a:r>
              <a:rPr lang="en-IN" sz="4000" dirty="0" smtClean="0"/>
              <a:t>Effect of pump focussing on SPDC output</a:t>
            </a:r>
            <a:endParaRPr lang="en-IN" sz="4000" dirty="0" smtClean="0"/>
          </a:p>
          <a:p>
            <a:pPr>
              <a:lnSpc>
                <a:spcPct val="100000"/>
              </a:lnSpc>
            </a:pPr>
            <a:r>
              <a:rPr lang="en-IN" sz="4000" dirty="0" smtClean="0"/>
              <a:t>Conclusion</a:t>
            </a:r>
            <a:endParaRPr lang="en-IN" sz="4000" dirty="0"/>
          </a:p>
        </p:txBody>
      </p:sp>
    </p:spTree>
    <p:extLst>
      <p:ext uri="{BB962C8B-B14F-4D97-AF65-F5344CB8AC3E}">
        <p14:creationId xmlns:p14="http://schemas.microsoft.com/office/powerpoint/2010/main" val="2082733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453" y="18773"/>
            <a:ext cx="10515600" cy="1325563"/>
          </a:xfrm>
        </p:spPr>
        <p:txBody>
          <a:bodyPr/>
          <a:lstStyle/>
          <a:p>
            <a:r>
              <a:rPr lang="en-IN" b="1" dirty="0" smtClean="0">
                <a:solidFill>
                  <a:srgbClr val="7030A0"/>
                </a:solidFill>
                <a:latin typeface="+mn-lt"/>
              </a:rPr>
              <a:t>SPDC with perfect vortex pump beam</a:t>
            </a:r>
            <a:endParaRPr lang="en-IN" b="1" dirty="0">
              <a:solidFill>
                <a:srgbClr val="7030A0"/>
              </a:solidFill>
              <a:latin typeface="+mn-lt"/>
            </a:endParaRPr>
          </a:p>
        </p:txBody>
      </p:sp>
      <p:sp>
        <p:nvSpPr>
          <p:cNvPr id="3" name="TextBox 2"/>
          <p:cNvSpPr txBox="1"/>
          <p:nvPr/>
        </p:nvSpPr>
        <p:spPr>
          <a:xfrm>
            <a:off x="1998453" y="6282906"/>
            <a:ext cx="8229600" cy="400110"/>
          </a:xfrm>
          <a:prstGeom prst="rect">
            <a:avLst/>
          </a:prstGeom>
          <a:noFill/>
        </p:spPr>
        <p:txBody>
          <a:bodyPr wrap="square" rtlCol="0">
            <a:spAutoFit/>
          </a:bodyPr>
          <a:lstStyle/>
          <a:p>
            <a:pPr algn="ctr"/>
            <a:r>
              <a:rPr lang="en-IN" sz="2000" dirty="0" smtClean="0">
                <a:solidFill>
                  <a:schemeClr val="tx1"/>
                </a:solidFill>
              </a:rPr>
              <a:t>M</a:t>
            </a:r>
            <a:r>
              <a:rPr lang="en-IN" sz="2000" dirty="0">
                <a:solidFill>
                  <a:schemeClr val="tx1"/>
                </a:solidFill>
              </a:rPr>
              <a:t>. V. </a:t>
            </a:r>
            <a:r>
              <a:rPr lang="en-IN" sz="2000" dirty="0" smtClean="0">
                <a:solidFill>
                  <a:schemeClr val="tx1"/>
                </a:solidFill>
              </a:rPr>
              <a:t>Jabir, </a:t>
            </a:r>
            <a:r>
              <a:rPr lang="en-IN" sz="2000" dirty="0">
                <a:solidFill>
                  <a:schemeClr val="tx1"/>
                </a:solidFill>
              </a:rPr>
              <a:t>N. </a:t>
            </a:r>
            <a:r>
              <a:rPr lang="en-IN" sz="2000" dirty="0" err="1">
                <a:solidFill>
                  <a:schemeClr val="tx1"/>
                </a:solidFill>
              </a:rPr>
              <a:t>Apurv</a:t>
            </a:r>
            <a:r>
              <a:rPr lang="en-IN" sz="2000" dirty="0">
                <a:solidFill>
                  <a:schemeClr val="tx1"/>
                </a:solidFill>
              </a:rPr>
              <a:t> </a:t>
            </a:r>
            <a:r>
              <a:rPr lang="en-IN" sz="2000" dirty="0" err="1" smtClean="0">
                <a:solidFill>
                  <a:schemeClr val="tx1"/>
                </a:solidFill>
              </a:rPr>
              <a:t>Chaitanya</a:t>
            </a:r>
            <a:r>
              <a:rPr lang="en-IN" sz="2000" dirty="0" smtClean="0">
                <a:solidFill>
                  <a:schemeClr val="tx1"/>
                </a:solidFill>
              </a:rPr>
              <a:t>, </a:t>
            </a:r>
            <a:r>
              <a:rPr lang="en-IN" sz="2000" dirty="0">
                <a:solidFill>
                  <a:schemeClr val="tx1"/>
                </a:solidFill>
              </a:rPr>
              <a:t>A. </a:t>
            </a:r>
            <a:r>
              <a:rPr lang="en-IN" sz="2000" dirty="0" err="1" smtClean="0">
                <a:solidFill>
                  <a:schemeClr val="tx1"/>
                </a:solidFill>
              </a:rPr>
              <a:t>Aadhi</a:t>
            </a:r>
            <a:r>
              <a:rPr lang="en-IN" sz="2000" dirty="0" smtClean="0">
                <a:solidFill>
                  <a:schemeClr val="tx1"/>
                </a:solidFill>
              </a:rPr>
              <a:t>, </a:t>
            </a:r>
            <a:r>
              <a:rPr lang="en-IN" sz="2000" dirty="0">
                <a:solidFill>
                  <a:schemeClr val="tx1"/>
                </a:solidFill>
              </a:rPr>
              <a:t>G. </a:t>
            </a:r>
            <a:r>
              <a:rPr lang="en-IN" sz="2000" dirty="0" smtClean="0">
                <a:solidFill>
                  <a:schemeClr val="tx1"/>
                </a:solidFill>
              </a:rPr>
              <a:t>K. </a:t>
            </a:r>
            <a:r>
              <a:rPr lang="en-IN" sz="2000" dirty="0" err="1" smtClean="0">
                <a:solidFill>
                  <a:schemeClr val="tx1"/>
                </a:solidFill>
              </a:rPr>
              <a:t>Samanta</a:t>
            </a:r>
            <a:r>
              <a:rPr lang="en-IN" sz="2000" dirty="0" smtClean="0">
                <a:solidFill>
                  <a:schemeClr val="tx1"/>
                </a:solidFill>
              </a:rPr>
              <a:t> (Submitted)</a:t>
            </a:r>
            <a:endParaRPr lang="en-IN" sz="2000" i="1" dirty="0">
              <a:solidFill>
                <a:schemeClr val="tx1"/>
              </a:solidFill>
            </a:endParaRPr>
          </a:p>
        </p:txBody>
      </p:sp>
      <p:pic>
        <p:nvPicPr>
          <p:cNvPr id="4" name="Picture 3"/>
          <p:cNvPicPr>
            <a:picLocks noChangeAspect="1"/>
          </p:cNvPicPr>
          <p:nvPr/>
        </p:nvPicPr>
        <p:blipFill>
          <a:blip r:embed="rId2" cstate="print"/>
          <a:stretch>
            <a:fillRect/>
          </a:stretch>
        </p:blipFill>
        <p:spPr>
          <a:xfrm>
            <a:off x="2987615" y="1344336"/>
            <a:ext cx="5328248" cy="4721560"/>
          </a:xfrm>
          <a:prstGeom prst="rect">
            <a:avLst/>
          </a:prstGeom>
        </p:spPr>
      </p:pic>
    </p:spTree>
    <p:extLst>
      <p:ext uri="{BB962C8B-B14F-4D97-AF65-F5344CB8AC3E}">
        <p14:creationId xmlns:p14="http://schemas.microsoft.com/office/powerpoint/2010/main" val="2167925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6198" y="1368724"/>
            <a:ext cx="9377164" cy="4963064"/>
          </a:xfrm>
          <a:prstGeom prst="rect">
            <a:avLst/>
          </a:prstGeom>
        </p:spPr>
      </p:pic>
      <p:sp>
        <p:nvSpPr>
          <p:cNvPr id="3" name="TextBox 2"/>
          <p:cNvSpPr txBox="1"/>
          <p:nvPr/>
        </p:nvSpPr>
        <p:spPr>
          <a:xfrm>
            <a:off x="1009289" y="419819"/>
            <a:ext cx="9790981" cy="646331"/>
          </a:xfrm>
          <a:prstGeom prst="rect">
            <a:avLst/>
          </a:prstGeom>
          <a:noFill/>
        </p:spPr>
        <p:txBody>
          <a:bodyPr wrap="square" rtlCol="0">
            <a:spAutoFit/>
          </a:bodyPr>
          <a:lstStyle/>
          <a:p>
            <a:pPr algn="ctr"/>
            <a:r>
              <a:rPr lang="en-IN" sz="3600" b="1" dirty="0">
                <a:solidFill>
                  <a:srgbClr val="7030A0"/>
                </a:solidFill>
              </a:rPr>
              <a:t>P</a:t>
            </a:r>
            <a:r>
              <a:rPr lang="en-IN" sz="3600" b="1" dirty="0" smtClean="0">
                <a:solidFill>
                  <a:srgbClr val="7030A0"/>
                </a:solidFill>
              </a:rPr>
              <a:t>erfect vortices and confirmation of its </a:t>
            </a:r>
            <a:r>
              <a:rPr lang="en-IN" sz="3600" b="1" dirty="0" err="1" smtClean="0">
                <a:solidFill>
                  <a:srgbClr val="7030A0"/>
                </a:solidFill>
              </a:rPr>
              <a:t>vorticity</a:t>
            </a:r>
            <a:r>
              <a:rPr lang="en-IN" sz="3600" b="1" dirty="0" smtClean="0">
                <a:solidFill>
                  <a:srgbClr val="7030A0"/>
                </a:solidFill>
              </a:rPr>
              <a:t>.</a:t>
            </a:r>
            <a:endParaRPr lang="en-IN" sz="3600" dirty="0">
              <a:solidFill>
                <a:srgbClr val="7030A0"/>
              </a:solidFill>
            </a:endParaRPr>
          </a:p>
        </p:txBody>
      </p:sp>
    </p:spTree>
    <p:extLst>
      <p:ext uri="{BB962C8B-B14F-4D97-AF65-F5344CB8AC3E}">
        <p14:creationId xmlns:p14="http://schemas.microsoft.com/office/powerpoint/2010/main" val="873531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3830" y="225724"/>
            <a:ext cx="8868235" cy="646331"/>
          </a:xfrm>
          <a:prstGeom prst="rect">
            <a:avLst/>
          </a:prstGeom>
        </p:spPr>
        <p:txBody>
          <a:bodyPr wrap="square">
            <a:spAutoFit/>
          </a:bodyPr>
          <a:lstStyle/>
          <a:p>
            <a:pPr algn="ctr"/>
            <a:r>
              <a:rPr lang="en-IN" sz="3600" b="1" dirty="0" smtClean="0">
                <a:solidFill>
                  <a:srgbClr val="7030A0"/>
                </a:solidFill>
                <a:latin typeface="Arial" panose="020B0604020202020204" pitchFamily="34" charset="0"/>
                <a:ea typeface="Calibri" panose="020F0502020204030204" pitchFamily="34" charset="0"/>
                <a:cs typeface="Arial" panose="020B0604020202020204" pitchFamily="34" charset="0"/>
              </a:rPr>
              <a:t>Varying the size of Perfect vortex.</a:t>
            </a:r>
            <a:endParaRPr lang="en-IN" sz="3600" dirty="0">
              <a:solidFill>
                <a:srgbClr val="7030A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180" y="1115682"/>
            <a:ext cx="7623534" cy="5281804"/>
          </a:xfrm>
          <a:prstGeom prst="rect">
            <a:avLst/>
          </a:prstGeom>
        </p:spPr>
      </p:pic>
    </p:spTree>
    <p:extLst>
      <p:ext uri="{BB962C8B-B14F-4D97-AF65-F5344CB8AC3E}">
        <p14:creationId xmlns:p14="http://schemas.microsoft.com/office/powerpoint/2010/main" val="2893310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193" y="298594"/>
            <a:ext cx="9679701" cy="646331"/>
          </a:xfrm>
          <a:prstGeom prst="rect">
            <a:avLst/>
          </a:prstGeom>
        </p:spPr>
        <p:txBody>
          <a:bodyPr wrap="none">
            <a:spAutoFit/>
          </a:bodyPr>
          <a:lstStyle/>
          <a:p>
            <a:r>
              <a:rPr lang="en-US" sz="36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Variation of perfect vortex radius with distance </a:t>
            </a:r>
            <a:r>
              <a:rPr lang="en-IN" sz="3600" b="1" i="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D</a:t>
            </a:r>
            <a:r>
              <a:rPr lang="en-IN" sz="36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IN" sz="3600" dirty="0">
              <a:solidFill>
                <a:srgbClr val="7030A0"/>
              </a:solidFill>
            </a:endParaRPr>
          </a:p>
        </p:txBody>
      </p:sp>
      <p:sp>
        <p:nvSpPr>
          <p:cNvPr id="3" name="TextBox 2"/>
          <p:cNvSpPr txBox="1"/>
          <p:nvPr/>
        </p:nvSpPr>
        <p:spPr>
          <a:xfrm>
            <a:off x="9476385" y="4758905"/>
            <a:ext cx="1751490" cy="1015663"/>
          </a:xfrm>
          <a:prstGeom prst="rect">
            <a:avLst/>
          </a:prstGeom>
          <a:noFill/>
        </p:spPr>
        <p:txBody>
          <a:bodyPr wrap="square" rtlCol="0">
            <a:spAutoFit/>
          </a:bodyPr>
          <a:lstStyle/>
          <a:p>
            <a:pPr algn="ctr"/>
            <a:r>
              <a:rPr lang="en-IN" sz="2000" b="1" dirty="0" smtClean="0">
                <a:solidFill>
                  <a:srgbClr val="FF0000"/>
                </a:solidFill>
                <a:cs typeface="Arial" panose="020B0604020202020204" pitchFamily="34" charset="0"/>
              </a:rPr>
              <a:t>Apex angle measured to be 178.4</a:t>
            </a:r>
            <a:r>
              <a:rPr lang="en-IN" sz="2000" b="1" baseline="30000" dirty="0" smtClean="0">
                <a:solidFill>
                  <a:srgbClr val="FF0000"/>
                </a:solidFill>
                <a:cs typeface="Arial" panose="020B0604020202020204" pitchFamily="34" charset="0"/>
              </a:rPr>
              <a:t>0</a:t>
            </a:r>
            <a:endParaRPr lang="en-IN" sz="2000" b="1" baseline="30000" dirty="0">
              <a:solidFill>
                <a:srgbClr val="FF0000"/>
              </a:solidFill>
              <a:cs typeface="Arial" panose="020B0604020202020204" pitchFamily="34" charset="0"/>
            </a:endParaRPr>
          </a:p>
        </p:txBody>
      </p:sp>
      <p:pic>
        <p:nvPicPr>
          <p:cNvPr id="4" name="Picture 3"/>
          <p:cNvPicPr>
            <a:picLocks noChangeAspect="1"/>
          </p:cNvPicPr>
          <p:nvPr/>
        </p:nvPicPr>
        <p:blipFill>
          <a:blip r:embed="rId2" cstate="print"/>
          <a:stretch>
            <a:fillRect/>
          </a:stretch>
        </p:blipFill>
        <p:spPr>
          <a:xfrm>
            <a:off x="1443012" y="789650"/>
            <a:ext cx="8408354" cy="5703570"/>
          </a:xfrm>
          <a:prstGeom prst="rect">
            <a:avLst/>
          </a:prstGeom>
        </p:spPr>
      </p:pic>
    </p:spTree>
    <p:extLst>
      <p:ext uri="{BB962C8B-B14F-4D97-AF65-F5344CB8AC3E}">
        <p14:creationId xmlns:p14="http://schemas.microsoft.com/office/powerpoint/2010/main" val="27012914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7698" y="229061"/>
            <a:ext cx="9834114" cy="584775"/>
          </a:xfrm>
          <a:prstGeom prst="rect">
            <a:avLst/>
          </a:prstGeom>
        </p:spPr>
        <p:txBody>
          <a:bodyPr wrap="square">
            <a:spAutoFit/>
          </a:bodyPr>
          <a:lstStyle/>
          <a:p>
            <a:pPr algn="ctr"/>
            <a:r>
              <a:rPr lang="en-IN" sz="32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Angular spectrum of the down converted photons</a:t>
            </a:r>
            <a:endParaRPr lang="en-IN" sz="3200" dirty="0">
              <a:solidFill>
                <a:srgbClr val="7030A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0791" y="1047193"/>
            <a:ext cx="7599354" cy="5598446"/>
          </a:xfrm>
          <a:prstGeom prst="rect">
            <a:avLst/>
          </a:prstGeom>
        </p:spPr>
      </p:pic>
    </p:spTree>
    <p:extLst>
      <p:ext uri="{BB962C8B-B14F-4D97-AF65-F5344CB8AC3E}">
        <p14:creationId xmlns:p14="http://schemas.microsoft.com/office/powerpoint/2010/main" val="25068192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6045" y="350811"/>
            <a:ext cx="11438627" cy="8640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b="1" dirty="0" smtClean="0">
                <a:solidFill>
                  <a:srgbClr val="7030A0"/>
                </a:solidFill>
                <a:latin typeface="Arial" panose="020B0604020202020204" pitchFamily="34" charset="0"/>
                <a:cs typeface="Arial" panose="020B0604020202020204" pitchFamily="34" charset="0"/>
              </a:rPr>
              <a:t>Dependence of asymmetry of the angular spectrum on the radius of pump vortex beam</a:t>
            </a:r>
            <a:endParaRPr lang="en-IN" sz="2400" b="1" dirty="0">
              <a:solidFill>
                <a:srgbClr val="7030A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stretch>
            <a:fillRect/>
          </a:stretch>
        </p:blipFill>
        <p:spPr>
          <a:xfrm>
            <a:off x="1896374" y="757405"/>
            <a:ext cx="8282796" cy="5894256"/>
          </a:xfrm>
          <a:prstGeom prst="rect">
            <a:avLst/>
          </a:prstGeom>
        </p:spPr>
      </p:pic>
      <p:grpSp>
        <p:nvGrpSpPr>
          <p:cNvPr id="4" name="Group 22"/>
          <p:cNvGrpSpPr/>
          <p:nvPr/>
        </p:nvGrpSpPr>
        <p:grpSpPr>
          <a:xfrm>
            <a:off x="7631831" y="1621480"/>
            <a:ext cx="1295400" cy="1243231"/>
            <a:chOff x="6313242" y="277495"/>
            <a:chExt cx="1795708" cy="177038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3242" y="277495"/>
              <a:ext cx="1795708" cy="1770380"/>
            </a:xfrm>
            <a:prstGeom prst="rect">
              <a:avLst/>
            </a:prstGeom>
          </p:spPr>
        </p:pic>
        <p:cxnSp>
          <p:nvCxnSpPr>
            <p:cNvPr id="6" name="Straight Connector 5"/>
            <p:cNvCxnSpPr/>
            <p:nvPr/>
          </p:nvCxnSpPr>
          <p:spPr>
            <a:xfrm>
              <a:off x="6392617" y="1162685"/>
              <a:ext cx="28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570542" y="1162685"/>
              <a:ext cx="4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46051" y="672877"/>
              <a:ext cx="376747" cy="362579"/>
            </a:xfrm>
            <a:prstGeom prst="rect">
              <a:avLst/>
            </a:prstGeom>
            <a:noFill/>
          </p:spPr>
          <p:txBody>
            <a:bodyPr wrap="none" rtlCol="0">
              <a:spAutoFit/>
            </a:bodyPr>
            <a:lstStyle/>
            <a:p>
              <a:r>
                <a:rPr lang="en-IN" sz="2000" i="1" dirty="0" smtClean="0">
                  <a:latin typeface="Times New Roman" panose="02020603050405020304" pitchFamily="18" charset="0"/>
                  <a:cs typeface="Times New Roman" panose="02020603050405020304" pitchFamily="18" charset="0"/>
                </a:rPr>
                <a:t>a</a:t>
              </a:r>
              <a:endParaRPr lang="en-IN" sz="2000" i="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625169" y="672877"/>
              <a:ext cx="376747" cy="362579"/>
            </a:xfrm>
            <a:prstGeom prst="rect">
              <a:avLst/>
            </a:prstGeom>
            <a:noFill/>
          </p:spPr>
          <p:txBody>
            <a:bodyPr wrap="none" rtlCol="0">
              <a:spAutoFit/>
            </a:bodyPr>
            <a:lstStyle/>
            <a:p>
              <a:r>
                <a:rPr lang="en-IN" sz="2000" i="1" dirty="0" smtClean="0">
                  <a:latin typeface="Times New Roman" panose="02020603050405020304" pitchFamily="18" charset="0"/>
                  <a:cs typeface="Times New Roman" panose="02020603050405020304" pitchFamily="18" charset="0"/>
                </a:rPr>
                <a:t>b</a:t>
              </a:r>
              <a:endParaRPr lang="en-IN" sz="2000" i="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40509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042"/>
            <a:ext cx="10515600" cy="1325563"/>
          </a:xfrm>
        </p:spPr>
        <p:txBody>
          <a:bodyPr/>
          <a:lstStyle/>
          <a:p>
            <a:r>
              <a:rPr lang="en-IN" b="1" dirty="0">
                <a:solidFill>
                  <a:srgbClr val="7030A0"/>
                </a:solidFill>
                <a:latin typeface="+mn-lt"/>
              </a:rPr>
              <a:t>Effect of pump focussing on </a:t>
            </a:r>
            <a:r>
              <a:rPr lang="en-IN" b="1" dirty="0" err="1">
                <a:solidFill>
                  <a:srgbClr val="7030A0"/>
                </a:solidFill>
                <a:latin typeface="+mn-lt"/>
              </a:rPr>
              <a:t>biphoton</a:t>
            </a:r>
            <a:r>
              <a:rPr lang="en-IN" b="1" dirty="0">
                <a:solidFill>
                  <a:srgbClr val="7030A0"/>
                </a:solidFill>
                <a:latin typeface="+mn-lt"/>
              </a:rPr>
              <a:t> modes</a:t>
            </a:r>
          </a:p>
        </p:txBody>
      </p:sp>
      <p:sp>
        <p:nvSpPr>
          <p:cNvPr id="3" name="Content Placeholder 2"/>
          <p:cNvSpPr>
            <a:spLocks noGrp="1"/>
          </p:cNvSpPr>
          <p:nvPr>
            <p:ph idx="1"/>
          </p:nvPr>
        </p:nvSpPr>
        <p:spPr>
          <a:xfrm>
            <a:off x="838200" y="1496605"/>
            <a:ext cx="10515600" cy="4351338"/>
          </a:xfrm>
        </p:spPr>
        <p:txBody>
          <a:bodyPr>
            <a:noAutofit/>
          </a:bodyPr>
          <a:lstStyle/>
          <a:p>
            <a:pPr>
              <a:spcAft>
                <a:spcPts val="600"/>
              </a:spcAft>
            </a:pPr>
            <a:r>
              <a:rPr lang="en-IN" sz="3200" dirty="0" smtClean="0"/>
              <a:t>Single and </a:t>
            </a:r>
            <a:r>
              <a:rPr lang="en-IN" sz="3200" dirty="0" err="1" smtClean="0"/>
              <a:t>Mutimode</a:t>
            </a:r>
            <a:r>
              <a:rPr lang="en-IN" sz="3200" dirty="0" smtClean="0"/>
              <a:t> </a:t>
            </a:r>
            <a:r>
              <a:rPr lang="en-IN" sz="3200" dirty="0" err="1" smtClean="0"/>
              <a:t>fibers</a:t>
            </a:r>
            <a:r>
              <a:rPr lang="en-IN" sz="3200" dirty="0" smtClean="0"/>
              <a:t> are used for coupling down-converted output modes.</a:t>
            </a:r>
          </a:p>
          <a:p>
            <a:endParaRPr lang="en-IN" sz="3200" dirty="0" smtClean="0"/>
          </a:p>
          <a:p>
            <a:endParaRPr lang="en-IN" sz="3200" dirty="0"/>
          </a:p>
          <a:p>
            <a:r>
              <a:rPr lang="en-IN" sz="3200" dirty="0" smtClean="0"/>
              <a:t>We </a:t>
            </a:r>
            <a:r>
              <a:rPr lang="en-IN" sz="3200" dirty="0" smtClean="0"/>
              <a:t>show theoretically and experimentally the effect of pump focusing on photon mode coupling.</a:t>
            </a:r>
            <a:endParaRPr lang="en-IN" sz="3200" dirty="0"/>
          </a:p>
        </p:txBody>
      </p:sp>
    </p:spTree>
    <p:extLst>
      <p:ext uri="{BB962C8B-B14F-4D97-AF65-F5344CB8AC3E}">
        <p14:creationId xmlns:p14="http://schemas.microsoft.com/office/powerpoint/2010/main" val="2187473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80047" y="2524530"/>
                <a:ext cx="11416552" cy="1384033"/>
              </a:xfrm>
              <a:prstGeom prst="rect">
                <a:avLst/>
              </a:prstGeom>
              <a:solidFill>
                <a:schemeClr val="accent1">
                  <a:lumMod val="20000"/>
                  <a:lumOff val="80000"/>
                </a:schemeClr>
              </a:solidFill>
            </p:spPr>
            <p:txBody>
              <a:bodyPr wrap="square">
                <a:spAutoFit/>
              </a:bodyPr>
              <a:lstStyle/>
              <a:p>
                <a:pPr algn="just" defTabSz="612775" eaLnBrk="0" hangingPunct="0">
                  <a:spcAft>
                    <a:spcPts val="0"/>
                  </a:spcAft>
                </a:pPr>
                <a14:m>
                  <m:oMathPara xmlns:m="http://schemas.openxmlformats.org/officeDocument/2006/math">
                    <m:oMathParaPr>
                      <m:jc m:val="centerGroup"/>
                    </m:oMathParaPr>
                    <m:oMath xmlns:m="http://schemas.openxmlformats.org/officeDocument/2006/math">
                      <m:sSub>
                        <m:sSubPr>
                          <m:ctrlPr>
                            <a:rPr lang="en-US" altLang="ja-JP" sz="3200" i="1">
                              <a:latin typeface="Cambria Math"/>
                            </a:rPr>
                          </m:ctrlPr>
                        </m:sSubPr>
                        <m:e>
                          <m:r>
                            <a:rPr lang="en-US" altLang="ja-JP" sz="3200" i="1" smtClean="0">
                              <a:latin typeface="Cambria Math" panose="02040503050406030204" pitchFamily="18" charset="0"/>
                              <a:ea typeface="Cambria Math" panose="02040503050406030204" pitchFamily="18" charset="0"/>
                            </a:rPr>
                            <m:t>ℋ</m:t>
                          </m:r>
                        </m:e>
                        <m:sub>
                          <m:r>
                            <a:rPr lang="en-IN" altLang="ja-JP" sz="3200" i="1">
                              <a:latin typeface="Cambria Math" panose="02040503050406030204" pitchFamily="18" charset="0"/>
                            </a:rPr>
                            <m:t>𝐼</m:t>
                          </m:r>
                        </m:sub>
                      </m:sSub>
                      <m:d>
                        <m:dPr>
                          <m:ctrlPr>
                            <a:rPr lang="en-IN" altLang="ja-JP" sz="3200" i="1">
                              <a:latin typeface="Cambria Math"/>
                            </a:rPr>
                          </m:ctrlPr>
                        </m:dPr>
                        <m:e>
                          <m:r>
                            <a:rPr lang="en-IN" altLang="ja-JP" sz="3200" i="1">
                              <a:latin typeface="Cambria Math" panose="02040503050406030204" pitchFamily="18" charset="0"/>
                            </a:rPr>
                            <m:t>𝑡</m:t>
                          </m:r>
                        </m:e>
                      </m:d>
                      <m:r>
                        <a:rPr lang="en-IN" altLang="ja-JP" sz="3200" i="1">
                          <a:latin typeface="Cambria Math" panose="02040503050406030204" pitchFamily="18" charset="0"/>
                        </a:rPr>
                        <m:t>=</m:t>
                      </m:r>
                      <m:nary>
                        <m:naryPr>
                          <m:limLoc m:val="undOvr"/>
                          <m:subHide m:val="on"/>
                          <m:supHide m:val="on"/>
                          <m:ctrlPr>
                            <a:rPr lang="en-IN" altLang="ja-JP" sz="3200" i="1">
                              <a:latin typeface="Cambria Math"/>
                            </a:rPr>
                          </m:ctrlPr>
                        </m:naryPr>
                        <m:sub/>
                        <m:sup/>
                        <m:e>
                          <m:r>
                            <a:rPr lang="en-IN" altLang="ja-JP" sz="3200" i="1">
                              <a:latin typeface="Cambria Math" panose="02040503050406030204" pitchFamily="18" charset="0"/>
                            </a:rPr>
                            <m:t>2</m:t>
                          </m:r>
                          <m:sSub>
                            <m:sSubPr>
                              <m:ctrlPr>
                                <a:rPr lang="en-IN" altLang="ja-JP" sz="3200" i="1">
                                  <a:latin typeface="Cambria Math"/>
                                </a:rPr>
                              </m:ctrlPr>
                            </m:sSubPr>
                            <m:e>
                              <m:r>
                                <a:rPr lang="en-IN" altLang="ja-JP" sz="3200" i="1">
                                  <a:latin typeface="Cambria Math" panose="02040503050406030204" pitchFamily="18" charset="0"/>
                                </a:rPr>
                                <m:t>𝜖</m:t>
                              </m:r>
                            </m:e>
                            <m:sub>
                              <m:r>
                                <a:rPr lang="en-IN" altLang="ja-JP" sz="3200" i="1">
                                  <a:latin typeface="Cambria Math" panose="02040503050406030204" pitchFamily="18" charset="0"/>
                                </a:rPr>
                                <m:t>0</m:t>
                              </m:r>
                            </m:sub>
                          </m:sSub>
                          <m:d>
                            <m:dPr>
                              <m:ctrlPr>
                                <a:rPr lang="en-IN" altLang="ja-JP" sz="3200" i="1" smtClean="0">
                                  <a:latin typeface="Cambria Math"/>
                                </a:rPr>
                              </m:ctrlPr>
                            </m:dPr>
                            <m:e>
                              <m:sSup>
                                <m:sSupPr>
                                  <m:ctrlPr>
                                    <a:rPr lang="en-IN" altLang="ja-JP" sz="3200" i="1" smtClean="0">
                                      <a:latin typeface="Cambria Math"/>
                                    </a:rPr>
                                  </m:ctrlPr>
                                </m:sSupPr>
                                <m:e>
                                  <m:r>
                                    <a:rPr lang="en-IN" altLang="ja-JP" sz="3200" i="1">
                                      <a:latin typeface="Cambria Math" panose="02040503050406030204" pitchFamily="18" charset="0"/>
                                    </a:rPr>
                                    <m:t>𝜒</m:t>
                                  </m:r>
                                </m:e>
                                <m:sup>
                                  <m:d>
                                    <m:dPr>
                                      <m:ctrlPr>
                                        <a:rPr lang="en-IN" altLang="ja-JP" sz="3200" i="1">
                                          <a:latin typeface="Cambria Math"/>
                                        </a:rPr>
                                      </m:ctrlPr>
                                    </m:dPr>
                                    <m:e>
                                      <m:r>
                                        <a:rPr lang="en-IN" altLang="ja-JP" sz="3200" i="1">
                                          <a:latin typeface="Cambria Math" panose="02040503050406030204" pitchFamily="18" charset="0"/>
                                        </a:rPr>
                                        <m:t>2</m:t>
                                      </m:r>
                                    </m:e>
                                  </m:d>
                                </m:sup>
                              </m:sSup>
                              <m:d>
                                <m:dPr>
                                  <m:ctrlPr>
                                    <a:rPr lang="en-IN" altLang="ja-JP" sz="3200" i="1">
                                      <a:latin typeface="Cambria Math"/>
                                    </a:rPr>
                                  </m:ctrlPr>
                                </m:dPr>
                                <m:e>
                                  <m:r>
                                    <a:rPr lang="en-IN" altLang="ja-JP" sz="3200" b="1">
                                      <a:latin typeface="Cambria Math" panose="02040503050406030204" pitchFamily="18" charset="0"/>
                                    </a:rPr>
                                    <m:t>𝐫</m:t>
                                  </m:r>
                                </m:e>
                              </m:d>
                              <m:r>
                                <a:rPr lang="en-IN" altLang="ja-JP" sz="3200" i="1">
                                  <a:latin typeface="Cambria Math" panose="02040503050406030204" pitchFamily="18" charset="0"/>
                                </a:rPr>
                                <m:t>: </m:t>
                              </m:r>
                              <m:sSubSup>
                                <m:sSubSupPr>
                                  <m:ctrlPr>
                                    <a:rPr lang="en-IN" altLang="ja-JP" sz="3200" i="1">
                                      <a:latin typeface="Cambria Math"/>
                                    </a:rPr>
                                  </m:ctrlPr>
                                </m:sSubSupPr>
                                <m:e>
                                  <m:r>
                                    <a:rPr lang="en-IN" altLang="ja-JP" sz="3200" b="1" i="1">
                                      <a:latin typeface="Cambria Math" panose="02040503050406030204" pitchFamily="18" charset="0"/>
                                    </a:rPr>
                                    <m:t>𝑬</m:t>
                                  </m:r>
                                </m:e>
                                <m:sub>
                                  <m:r>
                                    <a:rPr lang="en-IN" altLang="ja-JP" sz="3200" i="1">
                                      <a:latin typeface="Cambria Math" panose="02040503050406030204" pitchFamily="18" charset="0"/>
                                    </a:rPr>
                                    <m:t>𝑝</m:t>
                                  </m:r>
                                </m:sub>
                                <m:sup>
                                  <m:d>
                                    <m:dPr>
                                      <m:ctrlPr>
                                        <a:rPr lang="en-IN" altLang="ja-JP" sz="3200" i="1">
                                          <a:latin typeface="Cambria Math"/>
                                        </a:rPr>
                                      </m:ctrlPr>
                                    </m:dPr>
                                    <m:e>
                                      <m:r>
                                        <a:rPr lang="en-IN" altLang="ja-JP" sz="3200" i="1">
                                          <a:latin typeface="Cambria Math" panose="02040503050406030204" pitchFamily="18" charset="0"/>
                                        </a:rPr>
                                        <m:t>+</m:t>
                                      </m:r>
                                    </m:e>
                                  </m:d>
                                </m:sup>
                              </m:sSubSup>
                              <m:r>
                                <a:rPr lang="en-IN" altLang="ja-JP" sz="3200" i="1">
                                  <a:latin typeface="Cambria Math" panose="02040503050406030204" pitchFamily="18" charset="0"/>
                                </a:rPr>
                                <m:t>(</m:t>
                              </m:r>
                              <m:r>
                                <a:rPr lang="en-IN" altLang="ja-JP" sz="3200" b="1">
                                  <a:latin typeface="Cambria Math" panose="02040503050406030204" pitchFamily="18" charset="0"/>
                                </a:rPr>
                                <m:t>𝐫</m:t>
                              </m:r>
                              <m:r>
                                <a:rPr lang="en-IN" altLang="ja-JP" sz="3200" i="1">
                                  <a:latin typeface="Cambria Math" panose="02040503050406030204" pitchFamily="18" charset="0"/>
                                </a:rPr>
                                <m:t>,</m:t>
                              </m:r>
                              <m:r>
                                <a:rPr lang="en-IN" altLang="ja-JP" sz="3200" i="1">
                                  <a:latin typeface="Cambria Math" panose="02040503050406030204" pitchFamily="18" charset="0"/>
                                </a:rPr>
                                <m:t>𝑡</m:t>
                              </m:r>
                              <m:r>
                                <a:rPr lang="en-IN" altLang="ja-JP" sz="3200" i="1">
                                  <a:latin typeface="Cambria Math" panose="02040503050406030204" pitchFamily="18" charset="0"/>
                                </a:rPr>
                                <m:t>)</m:t>
                              </m:r>
                              <m:sSubSup>
                                <m:sSubSupPr>
                                  <m:ctrlPr>
                                    <a:rPr lang="en-IN" altLang="ja-JP" sz="3200" i="1">
                                      <a:latin typeface="Cambria Math"/>
                                    </a:rPr>
                                  </m:ctrlPr>
                                </m:sSubSupPr>
                                <m:e>
                                  <m:r>
                                    <a:rPr lang="en-IN" altLang="ja-JP" sz="3200" b="1" i="1">
                                      <a:latin typeface="Cambria Math" panose="02040503050406030204" pitchFamily="18" charset="0"/>
                                    </a:rPr>
                                    <m:t>𝑬</m:t>
                                  </m:r>
                                </m:e>
                                <m:sub>
                                  <m:r>
                                    <a:rPr lang="en-IN" altLang="ja-JP" sz="3200" i="1">
                                      <a:latin typeface="Cambria Math" panose="02040503050406030204" pitchFamily="18" charset="0"/>
                                    </a:rPr>
                                    <m:t>𝑠</m:t>
                                  </m:r>
                                </m:sub>
                                <m:sup>
                                  <m:r>
                                    <a:rPr lang="en-IN" altLang="ja-JP" sz="3200" i="1">
                                      <a:latin typeface="Cambria Math" panose="02040503050406030204" pitchFamily="18" charset="0"/>
                                    </a:rPr>
                                    <m:t>(−)</m:t>
                                  </m:r>
                                </m:sup>
                              </m:sSubSup>
                              <m:r>
                                <a:rPr lang="en-IN" altLang="ja-JP" sz="3200" i="1">
                                  <a:latin typeface="Cambria Math" panose="02040503050406030204" pitchFamily="18" charset="0"/>
                                </a:rPr>
                                <m:t>(</m:t>
                              </m:r>
                              <m:r>
                                <a:rPr lang="en-IN" altLang="ja-JP" sz="3200" b="1">
                                  <a:latin typeface="Cambria Math" panose="02040503050406030204" pitchFamily="18" charset="0"/>
                                </a:rPr>
                                <m:t>𝐫</m:t>
                              </m:r>
                              <m:r>
                                <a:rPr lang="en-IN" altLang="ja-JP" sz="3200" i="1">
                                  <a:latin typeface="Cambria Math" panose="02040503050406030204" pitchFamily="18" charset="0"/>
                                </a:rPr>
                                <m:t>,</m:t>
                              </m:r>
                              <m:r>
                                <a:rPr lang="en-IN" altLang="ja-JP" sz="3200" i="1">
                                  <a:latin typeface="Cambria Math" panose="02040503050406030204" pitchFamily="18" charset="0"/>
                                </a:rPr>
                                <m:t>𝑡</m:t>
                              </m:r>
                              <m:r>
                                <a:rPr lang="en-IN" altLang="ja-JP" sz="3200" i="1">
                                  <a:latin typeface="Cambria Math" panose="02040503050406030204" pitchFamily="18" charset="0"/>
                                </a:rPr>
                                <m:t>)</m:t>
                              </m:r>
                              <m:sSubSup>
                                <m:sSubSupPr>
                                  <m:ctrlPr>
                                    <a:rPr lang="en-IN" altLang="ja-JP" sz="3200" i="1">
                                      <a:latin typeface="Cambria Math"/>
                                    </a:rPr>
                                  </m:ctrlPr>
                                </m:sSubSupPr>
                                <m:e>
                                  <m:r>
                                    <a:rPr lang="en-IN" altLang="ja-JP" sz="3200" b="1" i="1">
                                      <a:latin typeface="Cambria Math" panose="02040503050406030204" pitchFamily="18" charset="0"/>
                                    </a:rPr>
                                    <m:t>𝑬</m:t>
                                  </m:r>
                                </m:e>
                                <m:sub>
                                  <m:r>
                                    <a:rPr lang="en-IN" altLang="ja-JP" sz="3200" i="1">
                                      <a:latin typeface="Cambria Math" panose="02040503050406030204" pitchFamily="18" charset="0"/>
                                    </a:rPr>
                                    <m:t>𝑖</m:t>
                                  </m:r>
                                </m:sub>
                                <m:sup>
                                  <m:r>
                                    <a:rPr lang="en-IN" altLang="ja-JP" sz="3200" i="1">
                                      <a:latin typeface="Cambria Math" panose="02040503050406030204" pitchFamily="18" charset="0"/>
                                    </a:rPr>
                                    <m:t>(−)</m:t>
                                  </m:r>
                                </m:sup>
                              </m:sSubSup>
                              <m:r>
                                <a:rPr lang="en-IN" altLang="ja-JP" sz="3200" i="1">
                                  <a:latin typeface="Cambria Math" panose="02040503050406030204" pitchFamily="18" charset="0"/>
                                </a:rPr>
                                <m:t>(</m:t>
                              </m:r>
                              <m:r>
                                <a:rPr lang="en-IN" altLang="ja-JP" sz="3200" b="1">
                                  <a:latin typeface="Cambria Math" panose="02040503050406030204" pitchFamily="18" charset="0"/>
                                </a:rPr>
                                <m:t>𝐫</m:t>
                              </m:r>
                              <m:r>
                                <a:rPr lang="en-IN" altLang="ja-JP" sz="3200" i="1">
                                  <a:latin typeface="Cambria Math" panose="02040503050406030204" pitchFamily="18" charset="0"/>
                                </a:rPr>
                                <m:t>,</m:t>
                              </m:r>
                              <m:r>
                                <a:rPr lang="en-IN" altLang="ja-JP" sz="3200" i="1">
                                  <a:latin typeface="Cambria Math" panose="02040503050406030204" pitchFamily="18" charset="0"/>
                                </a:rPr>
                                <m:t>𝑡</m:t>
                              </m:r>
                              <m:r>
                                <a:rPr lang="en-IN" altLang="ja-JP" sz="3200" i="1">
                                  <a:latin typeface="Cambria Math" panose="02040503050406030204" pitchFamily="18" charset="0"/>
                                </a:rPr>
                                <m:t>)+</m:t>
                              </m:r>
                              <m:r>
                                <a:rPr lang="en-IN" altLang="ja-JP" sz="3200" i="1" smtClean="0">
                                  <a:latin typeface="Cambria Math" panose="02040503050406030204" pitchFamily="18" charset="0"/>
                                </a:rPr>
                                <m:t>h</m:t>
                              </m:r>
                              <m:r>
                                <a:rPr lang="en-IN" altLang="ja-JP" sz="3200" i="1" smtClean="0">
                                  <a:latin typeface="Cambria Math" panose="02040503050406030204" pitchFamily="18" charset="0"/>
                                </a:rPr>
                                <m:t>.</m:t>
                              </m:r>
                              <m:r>
                                <a:rPr lang="en-IN" altLang="ja-JP" sz="3200" i="1" smtClean="0">
                                  <a:latin typeface="Cambria Math" panose="02040503050406030204" pitchFamily="18" charset="0"/>
                                </a:rPr>
                                <m:t>𝑐</m:t>
                              </m:r>
                            </m:e>
                          </m:d>
                          <m:sSup>
                            <m:sSupPr>
                              <m:ctrlPr>
                                <a:rPr lang="en-IN" altLang="ja-JP" sz="3200" i="1">
                                  <a:latin typeface="Cambria Math"/>
                                </a:rPr>
                              </m:ctrlPr>
                            </m:sSupPr>
                            <m:e>
                              <m:r>
                                <a:rPr lang="en-IN" altLang="ja-JP" sz="3200" i="1">
                                  <a:latin typeface="Cambria Math" panose="02040503050406030204" pitchFamily="18" charset="0"/>
                                </a:rPr>
                                <m:t>𝑑</m:t>
                              </m:r>
                            </m:e>
                            <m:sup>
                              <m:r>
                                <a:rPr lang="en-IN" altLang="ja-JP" sz="3200" i="1">
                                  <a:latin typeface="Cambria Math" panose="02040503050406030204" pitchFamily="18" charset="0"/>
                                </a:rPr>
                                <m:t>3</m:t>
                              </m:r>
                            </m:sup>
                          </m:sSup>
                          <m:r>
                            <a:rPr lang="en-IN" altLang="ja-JP" sz="3200" b="1">
                              <a:latin typeface="Cambria Math" panose="02040503050406030204" pitchFamily="18" charset="0"/>
                            </a:rPr>
                            <m:t>𝐫</m:t>
                          </m:r>
                          <m:r>
                            <m:rPr>
                              <m:nor/>
                            </m:rPr>
                            <a:rPr lang="en-US" altLang="ja-JP" sz="3200" dirty="0"/>
                            <m:t> </m:t>
                          </m:r>
                        </m:e>
                      </m:nary>
                    </m:oMath>
                  </m:oMathPara>
                </a14:m>
                <a:endParaRPr lang="en-IN" altLang="ja-JP" sz="3200" dirty="0"/>
              </a:p>
            </p:txBody>
          </p:sp>
        </mc:Choice>
        <mc:Fallback xmlns="">
          <p:sp>
            <p:nvSpPr>
              <p:cNvPr id="3" name="Rectangle 2"/>
              <p:cNvSpPr>
                <a:spLocks noRot="1" noChangeAspect="1" noMove="1" noResize="1" noEditPoints="1" noAdjustHandles="1" noChangeArrowheads="1" noChangeShapeType="1" noTextEdit="1"/>
              </p:cNvSpPr>
              <p:nvPr/>
            </p:nvSpPr>
            <p:spPr>
              <a:xfrm>
                <a:off x="380047" y="2524530"/>
                <a:ext cx="11416552" cy="138403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414632" y="4438276"/>
                <a:ext cx="4548938" cy="10432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IN" sz="2800" i="1" smtClean="0">
                              <a:latin typeface="Cambria Math"/>
                            </a:rPr>
                          </m:ctrlPr>
                        </m:sSubSupPr>
                        <m:e>
                          <m:r>
                            <a:rPr lang="en-IN" sz="2800" b="1" i="1" smtClean="0">
                              <a:latin typeface="Cambria Math" panose="02040503050406030204" pitchFamily="18" charset="0"/>
                            </a:rPr>
                            <m:t>𝑬</m:t>
                          </m:r>
                        </m:e>
                        <m:sub>
                          <m:r>
                            <a:rPr lang="en-IN" sz="2800" b="0" i="1" smtClean="0">
                              <a:latin typeface="Cambria Math" panose="02040503050406030204" pitchFamily="18" charset="0"/>
                            </a:rPr>
                            <m:t>𝑗</m:t>
                          </m:r>
                        </m:sub>
                        <m:sup>
                          <m:r>
                            <a:rPr lang="en-IN" sz="2800" b="0" i="1" smtClean="0">
                              <a:latin typeface="Cambria Math" panose="02040503050406030204" pitchFamily="18" charset="0"/>
                            </a:rPr>
                            <m:t>(+)</m:t>
                          </m:r>
                        </m:sup>
                      </m:sSubSup>
                      <m:r>
                        <a:rPr lang="en-IN" sz="2800" b="0" i="1" smtClean="0">
                          <a:latin typeface="Cambria Math" panose="02040503050406030204" pitchFamily="18" charset="0"/>
                        </a:rPr>
                        <m:t>=</m:t>
                      </m:r>
                      <m:nary>
                        <m:naryPr>
                          <m:chr m:val="∑"/>
                          <m:supHide m:val="on"/>
                          <m:ctrlPr>
                            <a:rPr lang="en-IN" sz="2800" b="0" i="1" smtClean="0">
                              <a:latin typeface="Cambria Math"/>
                            </a:rPr>
                          </m:ctrlPr>
                        </m:naryPr>
                        <m:sub>
                          <m:r>
                            <m:rPr>
                              <m:brk m:alnAt="7"/>
                            </m:rPr>
                            <a:rPr lang="en-IN" sz="2800" b="1" i="0" smtClean="0">
                              <a:latin typeface="Cambria Math" panose="02040503050406030204" pitchFamily="18" charset="0"/>
                            </a:rPr>
                            <m:t>𝐤</m:t>
                          </m:r>
                        </m:sub>
                        <m:sup/>
                        <m:e>
                          <m:sSub>
                            <m:sSubPr>
                              <m:ctrlPr>
                                <a:rPr lang="en-IN" sz="2800" b="0" i="1" smtClean="0">
                                  <a:latin typeface="Cambria Math"/>
                                </a:rPr>
                              </m:ctrlPr>
                            </m:sSubPr>
                            <m:e>
                              <m:r>
                                <a:rPr lang="en-IN" sz="2800" b="1" i="1" smtClean="0">
                                  <a:latin typeface="Cambria Math" panose="02040503050406030204" pitchFamily="18" charset="0"/>
                                </a:rPr>
                                <m:t>𝑬</m:t>
                              </m:r>
                            </m:e>
                            <m:sub>
                              <m:r>
                                <a:rPr lang="en-IN" sz="2800" b="0" i="1" smtClean="0">
                                  <a:latin typeface="Cambria Math" panose="02040503050406030204" pitchFamily="18" charset="0"/>
                                </a:rPr>
                                <m:t>𝑗</m:t>
                              </m:r>
                              <m:r>
                                <a:rPr lang="en-IN" sz="2800" b="1" i="0" smtClean="0">
                                  <a:latin typeface="Cambria Math" panose="02040503050406030204" pitchFamily="18" charset="0"/>
                                </a:rPr>
                                <m:t>𝐤</m:t>
                              </m:r>
                            </m:sub>
                          </m:sSub>
                          <m:sSub>
                            <m:sSubPr>
                              <m:ctrlPr>
                                <a:rPr lang="en-IN" sz="2800" b="0" i="1" smtClean="0">
                                  <a:latin typeface="Cambria Math"/>
                                </a:rPr>
                              </m:ctrlPr>
                            </m:sSubPr>
                            <m:e>
                              <m:r>
                                <a:rPr lang="en-IN" sz="2800" b="0" i="1" smtClean="0">
                                  <a:latin typeface="Cambria Math" panose="02040503050406030204" pitchFamily="18" charset="0"/>
                                </a:rPr>
                                <m:t>𝑎</m:t>
                              </m:r>
                            </m:e>
                            <m:sub>
                              <m:r>
                                <a:rPr lang="en-IN" sz="2800" b="0" i="1" smtClean="0">
                                  <a:latin typeface="Cambria Math" panose="02040503050406030204" pitchFamily="18" charset="0"/>
                                </a:rPr>
                                <m:t>𝑗</m:t>
                              </m:r>
                              <m:r>
                                <a:rPr lang="en-IN" sz="2800" b="1" i="0" smtClean="0">
                                  <a:latin typeface="Cambria Math" panose="02040503050406030204" pitchFamily="18" charset="0"/>
                                </a:rPr>
                                <m:t>𝐤</m:t>
                              </m:r>
                            </m:sub>
                          </m:sSub>
                          <m:sSub>
                            <m:sSubPr>
                              <m:ctrlPr>
                                <a:rPr lang="en-IN" sz="2800" b="0" i="1" smtClean="0">
                                  <a:latin typeface="Cambria Math"/>
                                </a:rPr>
                              </m:ctrlPr>
                            </m:sSubPr>
                            <m:e>
                              <m:r>
                                <a:rPr lang="en-US" sz="2800" b="0" i="1" smtClean="0">
                                  <a:latin typeface="Cambria Math" panose="02040503050406030204" pitchFamily="18" charset="0"/>
                                </a:rPr>
                                <m:t>𝜖</m:t>
                              </m:r>
                            </m:e>
                            <m:sub>
                              <m:r>
                                <a:rPr lang="en-US" sz="2800" b="0" i="1" smtClean="0">
                                  <a:latin typeface="Cambria Math" panose="02040503050406030204" pitchFamily="18" charset="0"/>
                                </a:rPr>
                                <m:t>𝑗</m:t>
                              </m:r>
                              <m:r>
                                <a:rPr lang="en-US" sz="2800" b="1" i="0" smtClean="0">
                                  <a:latin typeface="Cambria Math" panose="02040503050406030204" pitchFamily="18" charset="0"/>
                                </a:rPr>
                                <m:t>𝐤</m:t>
                              </m:r>
                            </m:sub>
                          </m:sSub>
                          <m:sSup>
                            <m:sSupPr>
                              <m:ctrlPr>
                                <a:rPr lang="en-IN" sz="2800" b="0" i="1" smtClean="0">
                                  <a:latin typeface="Cambria Math"/>
                                </a:rPr>
                              </m:ctrlPr>
                            </m:sSupPr>
                            <m:e>
                              <m:r>
                                <a:rPr lang="en-IN" sz="2800" b="0" i="1" smtClean="0">
                                  <a:latin typeface="Cambria Math" panose="02040503050406030204" pitchFamily="18" charset="0"/>
                                </a:rPr>
                                <m:t>𝑒</m:t>
                              </m:r>
                            </m:e>
                            <m:sup>
                              <m:r>
                                <a:rPr lang="en-IN" sz="2800" b="0" i="1" smtClean="0">
                                  <a:latin typeface="Cambria Math" panose="02040503050406030204" pitchFamily="18" charset="0"/>
                                  <a:ea typeface="Cambria Math" panose="02040503050406030204" pitchFamily="18" charset="0"/>
                                </a:rPr>
                                <m:t>𝕚</m:t>
                              </m:r>
                              <m:r>
                                <a:rPr lang="en-IN" sz="2800" b="0" i="1" smtClean="0">
                                  <a:latin typeface="Cambria Math" panose="02040503050406030204" pitchFamily="18" charset="0"/>
                                </a:rPr>
                                <m:t>(</m:t>
                              </m:r>
                              <m:r>
                                <a:rPr lang="en-IN" sz="2800" b="1" i="0" smtClean="0">
                                  <a:latin typeface="Cambria Math" panose="02040503050406030204" pitchFamily="18" charset="0"/>
                                </a:rPr>
                                <m:t>𝐤</m:t>
                              </m:r>
                              <m:r>
                                <a:rPr lang="en-IN" sz="2800" b="1" i="1" smtClean="0">
                                  <a:latin typeface="Cambria Math" panose="02040503050406030204" pitchFamily="18" charset="0"/>
                                  <a:ea typeface="Cambria Math" panose="02040503050406030204" pitchFamily="18" charset="0"/>
                                </a:rPr>
                                <m:t>∙</m:t>
                              </m:r>
                              <m:r>
                                <a:rPr lang="en-IN" sz="2800" b="1" i="0" smtClean="0">
                                  <a:latin typeface="Cambria Math" panose="02040503050406030204" pitchFamily="18" charset="0"/>
                                  <a:ea typeface="Cambria Math" panose="02040503050406030204" pitchFamily="18" charset="0"/>
                                </a:rPr>
                                <m:t>𝐫</m:t>
                              </m:r>
                              <m:r>
                                <a:rPr lang="en-IN" sz="2800" b="1" i="0" smtClean="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𝜔</m:t>
                              </m:r>
                              <m:r>
                                <a:rPr lang="en-IN" sz="2800" b="0" i="1" smtClean="0">
                                  <a:latin typeface="Cambria Math" panose="02040503050406030204" pitchFamily="18" charset="0"/>
                                  <a:ea typeface="Cambria Math" panose="02040503050406030204" pitchFamily="18" charset="0"/>
                                </a:rPr>
                                <m:t>𝑡</m:t>
                              </m:r>
                              <m:r>
                                <a:rPr lang="en-IN" sz="2800" b="0" i="1" smtClean="0">
                                  <a:latin typeface="Cambria Math" panose="02040503050406030204" pitchFamily="18" charset="0"/>
                                  <a:ea typeface="Cambria Math" panose="02040503050406030204" pitchFamily="18" charset="0"/>
                                </a:rPr>
                                <m:t>)</m:t>
                              </m:r>
                            </m:sup>
                          </m:sSup>
                        </m:e>
                      </m:nary>
                    </m:oMath>
                  </m:oMathPara>
                </a14:m>
                <a:endParaRPr lang="en-IN"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414632" y="4438276"/>
                <a:ext cx="4548938" cy="104323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088323" y="4267179"/>
                <a:ext cx="3643177" cy="1279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N" sz="2800" i="1" smtClean="0">
                              <a:latin typeface="Cambria Math"/>
                            </a:rPr>
                          </m:ctrlPr>
                        </m:sSubPr>
                        <m:e>
                          <m:r>
                            <a:rPr lang="en-IN" sz="2800" b="1" i="1">
                              <a:latin typeface="Cambria Math" panose="02040503050406030204" pitchFamily="18" charset="0"/>
                            </a:rPr>
                            <m:t>𝑬</m:t>
                          </m:r>
                        </m:e>
                        <m:sub>
                          <m:r>
                            <a:rPr lang="en-IN" sz="2800" i="1">
                              <a:latin typeface="Cambria Math" panose="02040503050406030204" pitchFamily="18" charset="0"/>
                            </a:rPr>
                            <m:t>𝑗</m:t>
                          </m:r>
                          <m:r>
                            <a:rPr lang="en-IN" sz="2800" b="1">
                              <a:latin typeface="Cambria Math" panose="02040503050406030204" pitchFamily="18" charset="0"/>
                            </a:rPr>
                            <m:t>𝐤</m:t>
                          </m:r>
                        </m:sub>
                      </m:sSub>
                      <m:r>
                        <a:rPr lang="en-IN" sz="2800" b="0" i="1" smtClean="0">
                          <a:latin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𝕚</m:t>
                      </m:r>
                      <m:sSup>
                        <m:sSupPr>
                          <m:ctrlPr>
                            <a:rPr lang="en-IN" sz="2800" b="0" i="1" smtClean="0">
                              <a:latin typeface="Cambria Math"/>
                            </a:rPr>
                          </m:ctrlPr>
                        </m:sSupPr>
                        <m:e>
                          <m:d>
                            <m:dPr>
                              <m:ctrlPr>
                                <a:rPr lang="en-IN" sz="2800" b="0" i="1" smtClean="0">
                                  <a:latin typeface="Cambria Math"/>
                                </a:rPr>
                              </m:ctrlPr>
                            </m:dPr>
                            <m:e>
                              <m:f>
                                <m:fPr>
                                  <m:ctrlPr>
                                    <a:rPr lang="en-IN" sz="2800" b="0" i="1" smtClean="0">
                                      <a:latin typeface="Cambria Math"/>
                                    </a:rPr>
                                  </m:ctrlPr>
                                </m:fPr>
                                <m:num>
                                  <m:r>
                                    <a:rPr lang="en-IN" sz="2800" b="0" i="1" smtClean="0">
                                      <a:latin typeface="Cambria Math" panose="02040503050406030204" pitchFamily="18" charset="0"/>
                                    </a:rPr>
                                    <m:t>ℏ</m:t>
                                  </m:r>
                                  <m:sSub>
                                    <m:sSubPr>
                                      <m:ctrlPr>
                                        <a:rPr lang="en-IN" sz="2800" b="0" i="1" smtClean="0">
                                          <a:latin typeface="Cambria Math"/>
                                        </a:rPr>
                                      </m:ctrlPr>
                                    </m:sSubPr>
                                    <m:e>
                                      <m:r>
                                        <a:rPr lang="en-IN" sz="2800" b="0" i="1" smtClean="0">
                                          <a:latin typeface="Cambria Math" panose="02040503050406030204" pitchFamily="18" charset="0"/>
                                        </a:rPr>
                                        <m:t>𝜔</m:t>
                                      </m:r>
                                    </m:e>
                                    <m:sub>
                                      <m:r>
                                        <a:rPr lang="en-IN" sz="2800" b="0" i="1" smtClean="0">
                                          <a:latin typeface="Cambria Math" panose="02040503050406030204" pitchFamily="18" charset="0"/>
                                        </a:rPr>
                                        <m:t>𝑗</m:t>
                                      </m:r>
                                      <m:r>
                                        <a:rPr lang="en-IN" sz="2800" b="1" i="0" smtClean="0">
                                          <a:latin typeface="Cambria Math" panose="02040503050406030204" pitchFamily="18" charset="0"/>
                                        </a:rPr>
                                        <m:t>𝐤</m:t>
                                      </m:r>
                                    </m:sub>
                                  </m:sSub>
                                </m:num>
                                <m:den>
                                  <m:r>
                                    <a:rPr lang="en-IN" sz="2800" b="0" i="1" smtClean="0">
                                      <a:latin typeface="Cambria Math" panose="02040503050406030204" pitchFamily="18" charset="0"/>
                                    </a:rPr>
                                    <m:t>2</m:t>
                                  </m:r>
                                  <m:sSub>
                                    <m:sSubPr>
                                      <m:ctrlPr>
                                        <a:rPr lang="en-IN" sz="2800" b="0" i="1" smtClean="0">
                                          <a:latin typeface="Cambria Math"/>
                                        </a:rPr>
                                      </m:ctrlPr>
                                    </m:sSubPr>
                                    <m:e>
                                      <m:r>
                                        <a:rPr lang="en-IN" sz="2800" b="0" i="1" smtClean="0">
                                          <a:latin typeface="Cambria Math" panose="02040503050406030204" pitchFamily="18" charset="0"/>
                                        </a:rPr>
                                        <m:t>𝜖</m:t>
                                      </m:r>
                                    </m:e>
                                    <m:sub>
                                      <m:r>
                                        <a:rPr lang="en-IN" sz="2800" b="0" i="1" smtClean="0">
                                          <a:latin typeface="Cambria Math" panose="02040503050406030204" pitchFamily="18" charset="0"/>
                                        </a:rPr>
                                        <m:t>0</m:t>
                                      </m:r>
                                    </m:sub>
                                  </m:sSub>
                                  <m:sSubSup>
                                    <m:sSubSupPr>
                                      <m:ctrlPr>
                                        <a:rPr lang="en-IN" sz="2800" b="0" i="1" smtClean="0">
                                          <a:latin typeface="Cambria Math"/>
                                        </a:rPr>
                                      </m:ctrlPr>
                                    </m:sSubSupPr>
                                    <m:e>
                                      <m:r>
                                        <a:rPr lang="en-IN" sz="2800" b="0" i="1" smtClean="0">
                                          <a:latin typeface="Cambria Math" panose="02040503050406030204" pitchFamily="18" charset="0"/>
                                        </a:rPr>
                                        <m:t>𝑛</m:t>
                                      </m:r>
                                    </m:e>
                                    <m:sub>
                                      <m:r>
                                        <a:rPr lang="en-IN" sz="2800" b="0" i="1" smtClean="0">
                                          <a:latin typeface="Cambria Math" panose="02040503050406030204" pitchFamily="18" charset="0"/>
                                        </a:rPr>
                                        <m:t>𝑗</m:t>
                                      </m:r>
                                      <m:r>
                                        <a:rPr lang="en-IN" sz="2800" b="1" i="0" smtClean="0">
                                          <a:latin typeface="Cambria Math" panose="02040503050406030204" pitchFamily="18" charset="0"/>
                                        </a:rPr>
                                        <m:t>𝐤</m:t>
                                      </m:r>
                                    </m:sub>
                                    <m:sup>
                                      <m:r>
                                        <a:rPr lang="en-IN" sz="2800" b="0" i="1" smtClean="0">
                                          <a:latin typeface="Cambria Math" panose="02040503050406030204" pitchFamily="18" charset="0"/>
                                        </a:rPr>
                                        <m:t>2</m:t>
                                      </m:r>
                                    </m:sup>
                                  </m:sSubSup>
                                  <m:sSub>
                                    <m:sSubPr>
                                      <m:ctrlPr>
                                        <a:rPr lang="en-IN" sz="2800" b="0" i="1" smtClean="0">
                                          <a:latin typeface="Cambria Math"/>
                                        </a:rPr>
                                      </m:ctrlPr>
                                    </m:sSubPr>
                                    <m:e>
                                      <m:r>
                                        <a:rPr lang="en-IN" sz="2800" b="0" i="1" smtClean="0">
                                          <a:latin typeface="Cambria Math" panose="02040503050406030204" pitchFamily="18" charset="0"/>
                                        </a:rPr>
                                        <m:t>𝑉</m:t>
                                      </m:r>
                                    </m:e>
                                    <m:sub>
                                      <m:r>
                                        <m:rPr>
                                          <m:sty m:val="p"/>
                                        </m:rPr>
                                        <a:rPr lang="en-IN" sz="2800" b="0" i="0" smtClean="0">
                                          <a:latin typeface="Cambria Math" panose="02040503050406030204" pitchFamily="18" charset="0"/>
                                        </a:rPr>
                                        <m:t>Q</m:t>
                                      </m:r>
                                    </m:sub>
                                  </m:sSub>
                                </m:den>
                              </m:f>
                            </m:e>
                          </m:d>
                        </m:e>
                        <m:sup>
                          <m:f>
                            <m:fPr>
                              <m:type m:val="skw"/>
                              <m:ctrlPr>
                                <a:rPr lang="en-IN" sz="2800" b="0" i="1" smtClean="0">
                                  <a:latin typeface="Cambria Math"/>
                                </a:rPr>
                              </m:ctrlPr>
                            </m:fPr>
                            <m:num>
                              <m:r>
                                <a:rPr lang="en-IN" sz="2800" b="0" i="1" smtClean="0">
                                  <a:latin typeface="Cambria Math" panose="02040503050406030204" pitchFamily="18" charset="0"/>
                                </a:rPr>
                                <m:t>1</m:t>
                              </m:r>
                            </m:num>
                            <m:den>
                              <m:r>
                                <a:rPr lang="en-IN" sz="2800" b="0" i="1" smtClean="0">
                                  <a:latin typeface="Cambria Math" panose="02040503050406030204" pitchFamily="18" charset="0"/>
                                </a:rPr>
                                <m:t>2</m:t>
                              </m:r>
                            </m:den>
                          </m:f>
                        </m:sup>
                      </m:sSup>
                    </m:oMath>
                  </m:oMathPara>
                </a14:m>
                <a:endParaRPr lang="en-IN" sz="2800" dirty="0"/>
              </a:p>
            </p:txBody>
          </p:sp>
        </mc:Choice>
        <mc:Fallback xmlns="">
          <p:sp>
            <p:nvSpPr>
              <p:cNvPr id="8" name="Rectangle 7"/>
              <p:cNvSpPr>
                <a:spLocks noRot="1" noChangeAspect="1" noMove="1" noResize="1" noEditPoints="1" noAdjustHandles="1" noChangeArrowheads="1" noChangeShapeType="1" noTextEdit="1"/>
              </p:cNvSpPr>
              <p:nvPr/>
            </p:nvSpPr>
            <p:spPr>
              <a:xfrm>
                <a:off x="6088323" y="4267179"/>
                <a:ext cx="3643177" cy="1279966"/>
              </a:xfrm>
              <a:prstGeom prst="rect">
                <a:avLst/>
              </a:prstGeom>
              <a:blipFill rotWithShape="0">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275791" y="4831973"/>
                <a:ext cx="124438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𝑗</m:t>
                      </m:r>
                      <m:r>
                        <a:rPr lang="en-IN" sz="2400" b="0" i="1" smtClean="0">
                          <a:latin typeface="Cambria Math" panose="02040503050406030204" pitchFamily="18" charset="0"/>
                        </a:rPr>
                        <m:t>=</m:t>
                      </m:r>
                      <m:r>
                        <a:rPr lang="en-IN" sz="2400" b="0" i="1" smtClean="0">
                          <a:latin typeface="Cambria Math" panose="02040503050406030204" pitchFamily="18" charset="0"/>
                        </a:rPr>
                        <m:t>𝑝</m:t>
                      </m:r>
                      <m:r>
                        <a:rPr lang="en-IN" sz="2400" b="0" i="1" smtClean="0">
                          <a:latin typeface="Cambria Math" panose="02040503050406030204" pitchFamily="18" charset="0"/>
                        </a:rPr>
                        <m:t>,</m:t>
                      </m:r>
                      <m:r>
                        <a:rPr lang="en-IN" sz="2400" b="0" i="1" smtClean="0">
                          <a:latin typeface="Cambria Math" panose="02040503050406030204" pitchFamily="18" charset="0"/>
                        </a:rPr>
                        <m:t>𝑠</m:t>
                      </m:r>
                      <m:r>
                        <a:rPr lang="en-IN" sz="2400" b="0" i="1" smtClean="0">
                          <a:latin typeface="Cambria Math" panose="02040503050406030204" pitchFamily="18" charset="0"/>
                        </a:rPr>
                        <m:t>,</m:t>
                      </m:r>
                      <m:r>
                        <a:rPr lang="en-IN" sz="2400" b="0" i="1" smtClean="0">
                          <a:latin typeface="Cambria Math" panose="02040503050406030204" pitchFamily="18" charset="0"/>
                        </a:rPr>
                        <m:t>𝑖</m:t>
                      </m:r>
                    </m:oMath>
                  </m:oMathPara>
                </a14:m>
                <a:endParaRPr lang="en-IN"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10275791" y="4831973"/>
                <a:ext cx="1244380" cy="369332"/>
              </a:xfrm>
              <a:prstGeom prst="rect">
                <a:avLst/>
              </a:prstGeom>
              <a:blipFill rotWithShape="0">
                <a:blip r:embed="rId6"/>
                <a:stretch>
                  <a:fillRect l="-8333" r="-4412" b="-35000"/>
                </a:stretch>
              </a:blipFill>
            </p:spPr>
            <p:txBody>
              <a:bodyPr/>
              <a:lstStyle/>
              <a:p>
                <a:r>
                  <a:rPr lang="en-IN">
                    <a:noFill/>
                  </a:rPr>
                  <a:t> </a:t>
                </a:r>
              </a:p>
            </p:txBody>
          </p:sp>
        </mc:Fallback>
      </mc:AlternateContent>
      <p:sp>
        <p:nvSpPr>
          <p:cNvPr id="10" name="TextBox 9"/>
          <p:cNvSpPr txBox="1"/>
          <p:nvPr/>
        </p:nvSpPr>
        <p:spPr>
          <a:xfrm>
            <a:off x="2726473" y="6306670"/>
            <a:ext cx="6723700" cy="369332"/>
          </a:xfrm>
          <a:prstGeom prst="rect">
            <a:avLst/>
          </a:prstGeom>
          <a:noFill/>
        </p:spPr>
        <p:txBody>
          <a:bodyPr wrap="none" rtlCol="0">
            <a:spAutoFit/>
          </a:bodyPr>
          <a:lstStyle/>
          <a:p>
            <a:r>
              <a:rPr lang="en-IN" dirty="0" smtClean="0"/>
              <a:t>M. H. Rubin, D. N. </a:t>
            </a:r>
            <a:r>
              <a:rPr lang="en-IN" dirty="0" err="1" smtClean="0"/>
              <a:t>Klyshko</a:t>
            </a:r>
            <a:r>
              <a:rPr lang="en-IN" dirty="0" smtClean="0"/>
              <a:t>, Y. H. Shih, A. V. </a:t>
            </a:r>
            <a:r>
              <a:rPr lang="en-IN" dirty="0" err="1" smtClean="0"/>
              <a:t>Sergienko</a:t>
            </a:r>
            <a:r>
              <a:rPr lang="en-IN" dirty="0" smtClean="0"/>
              <a:t>, PRA 50, 6 (1994)</a:t>
            </a:r>
            <a:endParaRPr lang="en-IN" dirty="0"/>
          </a:p>
        </p:txBody>
      </p:sp>
      <p:sp>
        <p:nvSpPr>
          <p:cNvPr id="4" name="Title 3"/>
          <p:cNvSpPr>
            <a:spLocks noGrp="1"/>
          </p:cNvSpPr>
          <p:nvPr>
            <p:ph type="title"/>
          </p:nvPr>
        </p:nvSpPr>
        <p:spPr/>
        <p:txBody>
          <a:bodyPr/>
          <a:lstStyle/>
          <a:p>
            <a:pPr algn="ctr"/>
            <a:r>
              <a:rPr lang="en-IN" b="1" dirty="0">
                <a:solidFill>
                  <a:srgbClr val="7030A0"/>
                </a:solidFill>
              </a:rPr>
              <a:t>Interaction Hamiltonian for SPDC</a:t>
            </a:r>
            <a:r>
              <a:rPr lang="en-IN" dirty="0">
                <a:solidFill>
                  <a:srgbClr val="7030A0"/>
                </a:solidFill>
              </a:rPr>
              <a:t/>
            </a:r>
            <a:br>
              <a:rPr lang="en-IN" dirty="0">
                <a:solidFill>
                  <a:srgbClr val="7030A0"/>
                </a:solidFill>
              </a:rPr>
            </a:br>
            <a:endParaRPr lang="en-US" dirty="0">
              <a:solidFill>
                <a:srgbClr val="7030A0"/>
              </a:solidFill>
            </a:endParaRPr>
          </a:p>
        </p:txBody>
      </p:sp>
    </p:spTree>
    <p:extLst>
      <p:ext uri="{BB962C8B-B14F-4D97-AF65-F5344CB8AC3E}">
        <p14:creationId xmlns:p14="http://schemas.microsoft.com/office/powerpoint/2010/main" val="30950633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091" y="297680"/>
            <a:ext cx="10515600" cy="1325563"/>
          </a:xfrm>
        </p:spPr>
        <p:txBody>
          <a:bodyPr/>
          <a:lstStyle/>
          <a:p>
            <a:r>
              <a:rPr lang="en-IN" b="1" dirty="0" smtClean="0">
                <a:solidFill>
                  <a:srgbClr val="7030A0"/>
                </a:solidFill>
                <a:latin typeface="+mn-lt"/>
              </a:rPr>
              <a:t>Output </a:t>
            </a:r>
            <a:r>
              <a:rPr lang="en-IN" b="1" dirty="0" err="1" smtClean="0">
                <a:solidFill>
                  <a:srgbClr val="7030A0"/>
                </a:solidFill>
                <a:latin typeface="+mn-lt"/>
              </a:rPr>
              <a:t>biphoton</a:t>
            </a:r>
            <a:r>
              <a:rPr lang="en-IN" b="1" dirty="0" smtClean="0">
                <a:solidFill>
                  <a:srgbClr val="7030A0"/>
                </a:solidFill>
                <a:latin typeface="+mn-lt"/>
              </a:rPr>
              <a:t> state</a:t>
            </a:r>
            <a:endParaRPr lang="en-IN" b="1" dirty="0">
              <a:solidFill>
                <a:srgbClr val="7030A0"/>
              </a:solidFill>
              <a:latin typeface="+mn-lt"/>
            </a:endParaRPr>
          </a:p>
        </p:txBody>
      </p:sp>
      <mc:AlternateContent xmlns:mc="http://schemas.openxmlformats.org/markup-compatibility/2006" xmlns:a14="http://schemas.microsoft.com/office/drawing/2010/main">
        <mc:Choice Requires="a14">
          <p:sp>
            <p:nvSpPr>
              <p:cNvPr id="3" name="TextBox 2"/>
              <p:cNvSpPr txBox="1"/>
              <p:nvPr/>
            </p:nvSpPr>
            <p:spPr>
              <a:xfrm>
                <a:off x="766894" y="2179762"/>
                <a:ext cx="5773504" cy="971676"/>
              </a:xfrm>
              <a:prstGeom prst="rect">
                <a:avLst/>
              </a:prstGeom>
              <a:solidFill>
                <a:schemeClr val="accent1">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m:t>
                      </m:r>
                      <m:d>
                        <m:dPr>
                          <m:begChr m:val=""/>
                          <m:endChr m:val="⟩"/>
                          <m:ctrlPr>
                            <a:rPr lang="en-IN" sz="2800" b="0" i="1" smtClean="0">
                              <a:latin typeface="Cambria Math"/>
                            </a:rPr>
                          </m:ctrlPr>
                        </m:dPr>
                        <m:e>
                          <m:r>
                            <m:rPr>
                              <m:sty m:val="p"/>
                            </m:rPr>
                            <a:rPr lang="el-GR" sz="2800" b="0" i="0" smtClean="0">
                              <a:latin typeface="Cambria Math" panose="02040503050406030204" pitchFamily="18" charset="0"/>
                              <a:ea typeface="Cambria Math" panose="02040503050406030204" pitchFamily="18" charset="0"/>
                            </a:rPr>
                            <m:t>Ψ</m:t>
                          </m:r>
                          <m:d>
                            <m:dPr>
                              <m:ctrlPr>
                                <a:rPr lang="en-IN" sz="2800" b="0" i="1" smtClean="0">
                                  <a:latin typeface="Cambria Math"/>
                                  <a:ea typeface="Cambria Math" panose="02040503050406030204" pitchFamily="18" charset="0"/>
                                </a:rPr>
                              </m:ctrlPr>
                            </m:dPr>
                            <m:e>
                              <m:r>
                                <a:rPr lang="en-IN" sz="2800" b="0" i="1" smtClean="0">
                                  <a:latin typeface="Cambria Math" panose="02040503050406030204" pitchFamily="18" charset="0"/>
                                  <a:ea typeface="Cambria Math" panose="02040503050406030204" pitchFamily="18" charset="0"/>
                                </a:rPr>
                                <m:t>𝑡</m:t>
                              </m:r>
                            </m:e>
                          </m:d>
                        </m:e>
                      </m:d>
                      <m:r>
                        <a:rPr lang="en-IN" sz="2800" b="0" i="1" smtClean="0">
                          <a:latin typeface="Cambria Math" panose="02040503050406030204" pitchFamily="18" charset="0"/>
                        </a:rPr>
                        <m:t>=</m:t>
                      </m:r>
                      <m:r>
                        <m:rPr>
                          <m:sty m:val="p"/>
                        </m:rPr>
                        <a:rPr lang="en-IN" sz="2800" b="0" i="0" smtClean="0">
                          <a:latin typeface="Cambria Math" panose="02040503050406030204" pitchFamily="18" charset="0"/>
                        </a:rPr>
                        <m:t>exp</m:t>
                      </m:r>
                      <m:d>
                        <m:dPr>
                          <m:begChr m:val="["/>
                          <m:endChr m:val="]"/>
                          <m:ctrlPr>
                            <a:rPr lang="en-IN" sz="2800" b="0" i="1" smtClean="0">
                              <a:latin typeface="Cambria Math"/>
                            </a:rPr>
                          </m:ctrlPr>
                        </m:dPr>
                        <m:e>
                          <m:f>
                            <m:fPr>
                              <m:ctrlPr>
                                <a:rPr lang="en-IN" sz="2800" b="0" i="1" smtClean="0">
                                  <a:latin typeface="Cambria Math"/>
                                </a:rPr>
                              </m:ctrlPr>
                            </m:fPr>
                            <m:num>
                              <m:r>
                                <a:rPr lang="en-IN" sz="2800" b="0" i="1" smtClean="0">
                                  <a:latin typeface="Cambria Math" panose="02040503050406030204" pitchFamily="18" charset="0"/>
                                </a:rPr>
                                <m:t>1</m:t>
                              </m:r>
                            </m:num>
                            <m:den>
                              <m:r>
                                <a:rPr lang="en-IN" sz="2800" b="0" i="1" smtClean="0">
                                  <a:latin typeface="Cambria Math" panose="02040503050406030204" pitchFamily="18" charset="0"/>
                                  <a:ea typeface="Cambria Math" panose="02040503050406030204" pitchFamily="18" charset="0"/>
                                </a:rPr>
                                <m:t>𝕚</m:t>
                              </m:r>
                              <m:r>
                                <a:rPr lang="en-IN" sz="2800" b="0" i="1" smtClean="0">
                                  <a:latin typeface="Cambria Math" panose="02040503050406030204" pitchFamily="18" charset="0"/>
                                  <a:ea typeface="Cambria Math" panose="02040503050406030204" pitchFamily="18" charset="0"/>
                                </a:rPr>
                                <m:t>ℏ</m:t>
                              </m:r>
                            </m:den>
                          </m:f>
                          <m:nary>
                            <m:naryPr>
                              <m:ctrlPr>
                                <a:rPr lang="en-IN" sz="2800" b="0" i="1" smtClean="0">
                                  <a:latin typeface="Cambria Math"/>
                                </a:rPr>
                              </m:ctrlPr>
                            </m:naryPr>
                            <m:sub>
                              <m:r>
                                <m:rPr>
                                  <m:brk m:alnAt="23"/>
                                </m:rPr>
                                <a:rPr lang="en-IN" sz="2800" b="0" i="1" smtClean="0">
                                  <a:latin typeface="Cambria Math" panose="02040503050406030204" pitchFamily="18" charset="0"/>
                                </a:rPr>
                                <m:t>0</m:t>
                              </m:r>
                            </m:sub>
                            <m:sup>
                              <m:r>
                                <a:rPr lang="en-IN" sz="2800" b="0" i="1" smtClean="0">
                                  <a:latin typeface="Cambria Math" panose="02040503050406030204" pitchFamily="18" charset="0"/>
                                </a:rPr>
                                <m:t>𝑡</m:t>
                              </m:r>
                            </m:sup>
                            <m:e>
                              <m:sSub>
                                <m:sSubPr>
                                  <m:ctrlPr>
                                    <a:rPr lang="en-US" altLang="ja-JP" sz="3200" i="1" smtClean="0">
                                      <a:latin typeface="Cambria Math"/>
                                    </a:rPr>
                                  </m:ctrlPr>
                                </m:sSubPr>
                                <m:e>
                                  <m:r>
                                    <a:rPr lang="en-US" altLang="ja-JP" sz="3200" i="1" smtClean="0">
                                      <a:latin typeface="Cambria Math" panose="02040503050406030204" pitchFamily="18" charset="0"/>
                                      <a:ea typeface="Cambria Math" panose="02040503050406030204" pitchFamily="18" charset="0"/>
                                    </a:rPr>
                                    <m:t>ℋ</m:t>
                                  </m:r>
                                </m:e>
                                <m:sub>
                                  <m:r>
                                    <a:rPr lang="en-IN" altLang="ja-JP" sz="3200" i="1">
                                      <a:latin typeface="Cambria Math" panose="02040503050406030204" pitchFamily="18" charset="0"/>
                                    </a:rPr>
                                    <m:t>𝐼</m:t>
                                  </m:r>
                                </m:sub>
                              </m:sSub>
                              <m:d>
                                <m:dPr>
                                  <m:ctrlPr>
                                    <a:rPr lang="en-IN" altLang="ja-JP" sz="3200" i="1">
                                      <a:latin typeface="Cambria Math"/>
                                    </a:rPr>
                                  </m:ctrlPr>
                                </m:dPr>
                                <m:e>
                                  <m:r>
                                    <a:rPr lang="en-IN" altLang="ja-JP" sz="3200" i="1">
                                      <a:latin typeface="Cambria Math" panose="02040503050406030204" pitchFamily="18" charset="0"/>
                                    </a:rPr>
                                    <m:t>𝑡</m:t>
                                  </m:r>
                                </m:e>
                              </m:d>
                              <m:r>
                                <m:rPr>
                                  <m:sty m:val="p"/>
                                </m:rPr>
                                <a:rPr lang="en-IN" sz="2800" b="0" i="0" smtClean="0">
                                  <a:latin typeface="Cambria Math" panose="02040503050406030204" pitchFamily="18" charset="0"/>
                                </a:rPr>
                                <m:t>d</m:t>
                              </m:r>
                              <m:sSup>
                                <m:sSupPr>
                                  <m:ctrlPr>
                                    <a:rPr lang="en-IN" sz="2800" b="0" i="1" smtClean="0">
                                      <a:latin typeface="Cambria Math"/>
                                    </a:rPr>
                                  </m:ctrlPr>
                                </m:sSupPr>
                                <m:e>
                                  <m:r>
                                    <a:rPr lang="en-IN" sz="2800" b="0" i="1" smtClean="0">
                                      <a:latin typeface="Cambria Math" panose="02040503050406030204" pitchFamily="18" charset="0"/>
                                    </a:rPr>
                                    <m:t>𝑡</m:t>
                                  </m:r>
                                </m:e>
                                <m:sup>
                                  <m:r>
                                    <a:rPr lang="en-IN" sz="2800" b="0" i="1" smtClean="0">
                                      <a:latin typeface="Cambria Math" panose="02040503050406030204" pitchFamily="18" charset="0"/>
                                    </a:rPr>
                                    <m:t>′</m:t>
                                  </m:r>
                                </m:sup>
                              </m:sSup>
                            </m:e>
                          </m:nary>
                        </m:e>
                      </m:d>
                      <m:r>
                        <a:rPr lang="en-US" sz="2800" b="0" i="1" smtClean="0">
                          <a:latin typeface="Cambria Math" panose="02040503050406030204" pitchFamily="18" charset="0"/>
                        </a:rPr>
                        <m:t>|</m:t>
                      </m:r>
                      <m:d>
                        <m:dPr>
                          <m:begChr m:val=""/>
                          <m:endChr m:val="⟩"/>
                          <m:ctrlPr>
                            <a:rPr lang="en-US" sz="2800" b="0" i="1" smtClean="0">
                              <a:latin typeface="Cambria Math"/>
                            </a:rPr>
                          </m:ctrlPr>
                        </m:dPr>
                        <m:e>
                          <m:r>
                            <m:rPr>
                              <m:sty m:val="p"/>
                            </m:rPr>
                            <a:rPr lang="en-US" sz="2800" b="0" i="0" smtClean="0">
                              <a:latin typeface="Cambria Math" panose="02040503050406030204" pitchFamily="18" charset="0"/>
                            </a:rPr>
                            <m:t>Ψ</m:t>
                          </m:r>
                          <m:r>
                            <a:rPr lang="en-US" sz="2800" b="0" i="1" smtClean="0">
                              <a:latin typeface="Cambria Math" panose="02040503050406030204" pitchFamily="18" charset="0"/>
                            </a:rPr>
                            <m:t>(0)</m:t>
                          </m:r>
                        </m:e>
                      </m:d>
                    </m:oMath>
                  </m:oMathPara>
                </a14:m>
                <a:endParaRPr lang="en-IN"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766894" y="2179762"/>
                <a:ext cx="5773504" cy="971676"/>
              </a:xfrm>
              <a:prstGeom prst="rect">
                <a:avLst/>
              </a:prstGeom>
              <a:blipFill rotWithShape="0">
                <a:blip r:embed="rId3"/>
                <a:stretch>
                  <a:fillRect/>
                </a:stretch>
              </a:blipFill>
            </p:spPr>
            <p:txBody>
              <a:bodyPr/>
              <a:lstStyle/>
              <a:p>
                <a:r>
                  <a:rPr lang="en-IN">
                    <a:noFill/>
                  </a:rPr>
                  <a:t> </a:t>
                </a:r>
              </a:p>
            </p:txBody>
          </p:sp>
        </mc:Fallback>
      </mc:AlternateContent>
      <p:sp>
        <p:nvSpPr>
          <p:cNvPr id="4" name="Rectangle 3"/>
          <p:cNvSpPr/>
          <p:nvPr/>
        </p:nvSpPr>
        <p:spPr>
          <a:xfrm>
            <a:off x="9249334" y="2808625"/>
            <a:ext cx="712694" cy="1882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 name="Straight Arrow Connector 4"/>
          <p:cNvCxnSpPr/>
          <p:nvPr/>
        </p:nvCxnSpPr>
        <p:spPr>
          <a:xfrm flipV="1">
            <a:off x="9631818" y="2835519"/>
            <a:ext cx="1572043" cy="8787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9631818" y="3736229"/>
            <a:ext cx="1659038" cy="6858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8094496" y="3721613"/>
            <a:ext cx="1572043" cy="878782"/>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007501" y="3050379"/>
            <a:ext cx="1659038" cy="68585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7525987" y="4499947"/>
                <a:ext cx="4221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a:rPr>
                          </m:ctrlPr>
                        </m:sSubPr>
                        <m:e>
                          <m:r>
                            <a:rPr lang="en-IN" i="1">
                              <a:latin typeface="Cambria Math" panose="02040503050406030204" pitchFamily="18" charset="0"/>
                            </a:rPr>
                            <m:t>|</m:t>
                          </m:r>
                          <m:d>
                            <m:dPr>
                              <m:begChr m:val=""/>
                              <m:endChr m:val="⟩"/>
                              <m:ctrlPr>
                                <a:rPr lang="en-IN" i="1">
                                  <a:latin typeface="Cambria Math"/>
                                </a:rPr>
                              </m:ctrlPr>
                            </m:dPr>
                            <m:e>
                              <m:r>
                                <a:rPr lang="en-IN" b="1" i="1">
                                  <a:latin typeface="Cambria Math" panose="02040503050406030204" pitchFamily="18" charset="0"/>
                                </a:rPr>
                                <m:t>𝟎</m:t>
                              </m:r>
                            </m:e>
                          </m:d>
                        </m:e>
                        <m:sub>
                          <m:r>
                            <a:rPr lang="en-IN" b="0" i="1" smtClean="0">
                              <a:latin typeface="Cambria Math" panose="02040503050406030204" pitchFamily="18" charset="0"/>
                            </a:rPr>
                            <m:t>𝑖</m:t>
                          </m:r>
                        </m:sub>
                      </m:sSub>
                    </m:oMath>
                  </m:oMathPara>
                </a14:m>
                <a:endParaRPr lang="en-IN" dirty="0"/>
              </a:p>
            </p:txBody>
          </p:sp>
        </mc:Choice>
        <mc:Fallback xmlns="">
          <p:sp>
            <p:nvSpPr>
              <p:cNvPr id="9" name="TextBox 8"/>
              <p:cNvSpPr txBox="1">
                <a:spLocks noRot="1" noChangeAspect="1" noMove="1" noResize="1" noEditPoints="1" noAdjustHandles="1" noChangeArrowheads="1" noChangeShapeType="1" noTextEdit="1"/>
              </p:cNvSpPr>
              <p:nvPr/>
            </p:nvSpPr>
            <p:spPr>
              <a:xfrm>
                <a:off x="7525987" y="4499947"/>
                <a:ext cx="422103" cy="276999"/>
              </a:xfrm>
              <a:prstGeom prst="rect">
                <a:avLst/>
              </a:prstGeom>
              <a:blipFill rotWithShape="0">
                <a:blip r:embed="rId4"/>
                <a:stretch>
                  <a:fillRect l="-44928" t="-173913" r="-117391" b="-26087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27147" y="2874439"/>
                <a:ext cx="4422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a:rPr>
                          </m:ctrlPr>
                        </m:sSubPr>
                        <m:e>
                          <m:r>
                            <a:rPr lang="en-IN" i="1">
                              <a:latin typeface="Cambria Math" panose="02040503050406030204" pitchFamily="18" charset="0"/>
                            </a:rPr>
                            <m:t>|</m:t>
                          </m:r>
                          <m:d>
                            <m:dPr>
                              <m:begChr m:val=""/>
                              <m:endChr m:val="⟩"/>
                              <m:ctrlPr>
                                <a:rPr lang="en-IN" b="1" i="1">
                                  <a:latin typeface="Cambria Math"/>
                                </a:rPr>
                              </m:ctrlPr>
                            </m:dPr>
                            <m:e>
                              <m:r>
                                <a:rPr lang="en-IN" b="1" i="1">
                                  <a:latin typeface="Cambria Math" panose="02040503050406030204" pitchFamily="18" charset="0"/>
                                </a:rPr>
                                <m:t>𝟎</m:t>
                              </m:r>
                            </m:e>
                          </m:d>
                        </m:e>
                        <m:sub>
                          <m:r>
                            <a:rPr lang="en-IN" b="0" i="1" smtClean="0">
                              <a:latin typeface="Cambria Math" panose="02040503050406030204" pitchFamily="18" charset="0"/>
                            </a:rPr>
                            <m:t>𝑠</m:t>
                          </m:r>
                        </m:sub>
                      </m:sSub>
                    </m:oMath>
                  </m:oMathPara>
                </a14:m>
                <a:endParaRPr lang="en-IN" dirty="0"/>
              </a:p>
            </p:txBody>
          </p:sp>
        </mc:Choice>
        <mc:Fallback xmlns="">
          <p:sp>
            <p:nvSpPr>
              <p:cNvPr id="10" name="TextBox 9"/>
              <p:cNvSpPr txBox="1">
                <a:spLocks noRot="1" noChangeAspect="1" noMove="1" noResize="1" noEditPoints="1" noAdjustHandles="1" noChangeArrowheads="1" noChangeShapeType="1" noTextEdit="1"/>
              </p:cNvSpPr>
              <p:nvPr/>
            </p:nvSpPr>
            <p:spPr>
              <a:xfrm>
                <a:off x="7527147" y="2874439"/>
                <a:ext cx="442237" cy="276999"/>
              </a:xfrm>
              <a:prstGeom prst="rect">
                <a:avLst/>
              </a:prstGeom>
              <a:blipFill rotWithShape="0">
                <a:blip r:embed="rId5"/>
                <a:stretch>
                  <a:fillRect l="-43056" t="-180000" r="-108333" b="-26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1290856" y="4234238"/>
                <a:ext cx="4422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a:rPr>
                          </m:ctrlPr>
                        </m:sSubPr>
                        <m:e>
                          <m:r>
                            <a:rPr lang="en-IN" i="1">
                              <a:latin typeface="Cambria Math" panose="02040503050406030204" pitchFamily="18" charset="0"/>
                            </a:rPr>
                            <m:t>|</m:t>
                          </m:r>
                          <m:d>
                            <m:dPr>
                              <m:begChr m:val=""/>
                              <m:endChr m:val="⟩"/>
                              <m:ctrlPr>
                                <a:rPr lang="en-IN" i="1">
                                  <a:latin typeface="Cambria Math"/>
                                </a:rPr>
                              </m:ctrlPr>
                            </m:dPr>
                            <m:e>
                              <m:r>
                                <a:rPr lang="en-IN" b="1" i="0" smtClean="0">
                                  <a:latin typeface="Cambria Math" panose="02040503050406030204" pitchFamily="18" charset="0"/>
                                </a:rPr>
                                <m:t>𝐤</m:t>
                              </m:r>
                            </m:e>
                          </m:d>
                        </m:e>
                        <m:sub>
                          <m:r>
                            <a:rPr lang="en-IN" b="0" i="1" smtClean="0">
                              <a:latin typeface="Cambria Math" panose="02040503050406030204" pitchFamily="18" charset="0"/>
                            </a:rPr>
                            <m:t>𝑠</m:t>
                          </m:r>
                        </m:sub>
                      </m:sSub>
                    </m:oMath>
                  </m:oMathPara>
                </a14:m>
                <a:endParaRPr lang="en-IN" dirty="0"/>
              </a:p>
            </p:txBody>
          </p:sp>
        </mc:Choice>
        <mc:Fallback xmlns="">
          <p:sp>
            <p:nvSpPr>
              <p:cNvPr id="11" name="TextBox 10"/>
              <p:cNvSpPr txBox="1">
                <a:spLocks noRot="1" noChangeAspect="1" noMove="1" noResize="1" noEditPoints="1" noAdjustHandles="1" noChangeArrowheads="1" noChangeShapeType="1" noTextEdit="1"/>
              </p:cNvSpPr>
              <p:nvPr/>
            </p:nvSpPr>
            <p:spPr>
              <a:xfrm>
                <a:off x="11290856" y="4234238"/>
                <a:ext cx="442237" cy="276999"/>
              </a:xfrm>
              <a:prstGeom prst="rect">
                <a:avLst/>
              </a:prstGeom>
              <a:blipFill rotWithShape="0">
                <a:blip r:embed="rId6"/>
                <a:stretch>
                  <a:fillRect l="-42466" t="-180000" r="-105479" b="-26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217379" y="2670125"/>
                <a:ext cx="4422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b="0" i="1" smtClean="0">
                              <a:latin typeface="Cambria Math"/>
                            </a:rPr>
                          </m:ctrlPr>
                        </m:sSubPr>
                        <m:e>
                          <m:r>
                            <a:rPr lang="en-IN" i="1">
                              <a:latin typeface="Cambria Math" panose="02040503050406030204" pitchFamily="18" charset="0"/>
                            </a:rPr>
                            <m:t>|</m:t>
                          </m:r>
                          <m:d>
                            <m:dPr>
                              <m:begChr m:val=""/>
                              <m:endChr m:val="⟩"/>
                              <m:ctrlPr>
                                <a:rPr lang="en-IN" i="1">
                                  <a:latin typeface="Cambria Math"/>
                                </a:rPr>
                              </m:ctrlPr>
                            </m:dPr>
                            <m:e>
                              <m:r>
                                <a:rPr lang="en-IN" b="1" i="0" smtClean="0">
                                  <a:latin typeface="Cambria Math" panose="02040503050406030204" pitchFamily="18" charset="0"/>
                                </a:rPr>
                                <m:t>𝐤</m:t>
                              </m:r>
                            </m:e>
                          </m:d>
                        </m:e>
                        <m:sub>
                          <m:r>
                            <a:rPr lang="en-IN" b="0" i="1" smtClean="0">
                              <a:latin typeface="Cambria Math" panose="02040503050406030204" pitchFamily="18" charset="0"/>
                            </a:rPr>
                            <m:t>𝑖</m:t>
                          </m:r>
                        </m:sub>
                      </m:sSub>
                    </m:oMath>
                  </m:oMathPara>
                </a14:m>
                <a:endParaRPr lang="en-IN" dirty="0"/>
              </a:p>
            </p:txBody>
          </p:sp>
        </mc:Choice>
        <mc:Fallback xmlns="">
          <p:sp>
            <p:nvSpPr>
              <p:cNvPr id="12" name="TextBox 11"/>
              <p:cNvSpPr txBox="1">
                <a:spLocks noRot="1" noChangeAspect="1" noMove="1" noResize="1" noEditPoints="1" noAdjustHandles="1" noChangeArrowheads="1" noChangeShapeType="1" noTextEdit="1"/>
              </p:cNvSpPr>
              <p:nvPr/>
            </p:nvSpPr>
            <p:spPr>
              <a:xfrm>
                <a:off x="11217379" y="2670125"/>
                <a:ext cx="442237" cy="276999"/>
              </a:xfrm>
              <a:prstGeom prst="rect">
                <a:avLst/>
              </a:prstGeom>
              <a:blipFill rotWithShape="0">
                <a:blip r:embed="rId7"/>
                <a:stretch>
                  <a:fillRect l="-39726" t="-177778" r="-108219" b="-268889"/>
                </a:stretch>
              </a:blipFill>
            </p:spPr>
            <p:txBody>
              <a:bodyPr/>
              <a:lstStyle/>
              <a:p>
                <a:r>
                  <a:rPr lang="en-IN">
                    <a:noFill/>
                  </a:rPr>
                  <a:t> </a:t>
                </a:r>
              </a:p>
            </p:txBody>
          </p:sp>
        </mc:Fallback>
      </mc:AlternateContent>
      <p:sp>
        <p:nvSpPr>
          <p:cNvPr id="13" name="TextBox 12"/>
          <p:cNvSpPr txBox="1"/>
          <p:nvPr/>
        </p:nvSpPr>
        <p:spPr>
          <a:xfrm>
            <a:off x="8880517" y="2093427"/>
            <a:ext cx="1350113" cy="707886"/>
          </a:xfrm>
          <a:prstGeom prst="rect">
            <a:avLst/>
          </a:prstGeom>
          <a:noFill/>
        </p:spPr>
        <p:txBody>
          <a:bodyPr wrap="none" rtlCol="0">
            <a:spAutoFit/>
          </a:bodyPr>
          <a:lstStyle/>
          <a:p>
            <a:pPr algn="ctr"/>
            <a:r>
              <a:rPr lang="en-IN" sz="2000" b="1" dirty="0" smtClean="0"/>
              <a:t>Interaction</a:t>
            </a:r>
          </a:p>
          <a:p>
            <a:pPr algn="ctr"/>
            <a:r>
              <a:rPr lang="en-IN" sz="2000" b="1" dirty="0" smtClean="0"/>
              <a:t>Medium</a:t>
            </a:r>
            <a:endParaRPr lang="en-IN" sz="2000" b="1" dirty="0"/>
          </a:p>
        </p:txBody>
      </p:sp>
      <mc:AlternateContent xmlns:mc="http://schemas.openxmlformats.org/markup-compatibility/2006" xmlns:a14="http://schemas.microsoft.com/office/drawing/2010/main">
        <mc:Choice Requires="a14">
          <p:sp>
            <p:nvSpPr>
              <p:cNvPr id="14" name="TextBox 13"/>
              <p:cNvSpPr txBox="1"/>
              <p:nvPr/>
            </p:nvSpPr>
            <p:spPr>
              <a:xfrm>
                <a:off x="788091" y="4691213"/>
                <a:ext cx="5927905" cy="976358"/>
              </a:xfrm>
              <a:prstGeom prst="rect">
                <a:avLst/>
              </a:prstGeom>
              <a:solidFill>
                <a:schemeClr val="accent1">
                  <a:lumMod val="20000"/>
                  <a:lumOff val="8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m:t>
                      </m:r>
                      <m:d>
                        <m:dPr>
                          <m:begChr m:val=""/>
                          <m:endChr m:val="⟩"/>
                          <m:ctrlPr>
                            <a:rPr lang="en-IN" sz="2800" b="0" i="1" smtClean="0">
                              <a:latin typeface="Cambria Math"/>
                            </a:rPr>
                          </m:ctrlPr>
                        </m:dPr>
                        <m:e>
                          <m:r>
                            <m:rPr>
                              <m:sty m:val="p"/>
                            </m:rPr>
                            <a:rPr lang="el-GR" sz="2800" b="0" i="0" smtClean="0">
                              <a:latin typeface="Cambria Math" panose="02040503050406030204" pitchFamily="18" charset="0"/>
                              <a:ea typeface="Cambria Math" panose="02040503050406030204" pitchFamily="18" charset="0"/>
                            </a:rPr>
                            <m:t>Ψ</m:t>
                          </m:r>
                          <m:d>
                            <m:dPr>
                              <m:ctrlPr>
                                <a:rPr lang="en-IN" sz="2800" b="0" i="1" smtClean="0">
                                  <a:latin typeface="Cambria Math"/>
                                  <a:ea typeface="Cambria Math" panose="02040503050406030204" pitchFamily="18" charset="0"/>
                                </a:rPr>
                              </m:ctrlPr>
                            </m:dPr>
                            <m:e>
                              <m:r>
                                <a:rPr lang="en-IN" sz="2800" b="0" i="1" smtClean="0">
                                  <a:latin typeface="Cambria Math" panose="02040503050406030204" pitchFamily="18" charset="0"/>
                                  <a:ea typeface="Cambria Math" panose="02040503050406030204" pitchFamily="18" charset="0"/>
                                </a:rPr>
                                <m:t>𝑡</m:t>
                              </m:r>
                            </m:e>
                          </m:d>
                        </m:e>
                      </m:d>
                      <m:r>
                        <a:rPr lang="en-IN" sz="2800" b="0" i="1" smtClean="0">
                          <a:latin typeface="Cambria Math" panose="02040503050406030204" pitchFamily="18" charset="0"/>
                          <a:ea typeface="Cambria Math" panose="02040503050406030204" pitchFamily="18" charset="0"/>
                        </a:rPr>
                        <m:t>≈</m:t>
                      </m:r>
                      <m:d>
                        <m:dPr>
                          <m:ctrlPr>
                            <a:rPr lang="en-IN" sz="2800" b="0" i="1" smtClean="0">
                              <a:latin typeface="Cambria Math"/>
                              <a:ea typeface="Cambria Math" panose="02040503050406030204" pitchFamily="18" charset="0"/>
                            </a:rPr>
                          </m:ctrlPr>
                        </m:dPr>
                        <m:e>
                          <m:r>
                            <a:rPr lang="en-IN" sz="2800" b="0" i="1" smtClean="0">
                              <a:latin typeface="Cambria Math" panose="02040503050406030204" pitchFamily="18" charset="0"/>
                              <a:ea typeface="Cambria Math" panose="02040503050406030204" pitchFamily="18" charset="0"/>
                            </a:rPr>
                            <m:t>1+</m:t>
                          </m:r>
                          <m:f>
                            <m:fPr>
                              <m:ctrlPr>
                                <a:rPr lang="en-IN" sz="2800" i="1">
                                  <a:latin typeface="Cambria Math"/>
                                </a:rPr>
                              </m:ctrlPr>
                            </m:fPr>
                            <m:num>
                              <m:r>
                                <a:rPr lang="en-IN" sz="2800" i="1">
                                  <a:latin typeface="Cambria Math" panose="02040503050406030204" pitchFamily="18" charset="0"/>
                                </a:rPr>
                                <m:t>1</m:t>
                              </m:r>
                            </m:num>
                            <m:den>
                              <m:r>
                                <a:rPr lang="en-IN" sz="2800" i="1">
                                  <a:latin typeface="Cambria Math" panose="02040503050406030204" pitchFamily="18" charset="0"/>
                                  <a:ea typeface="Cambria Math" panose="02040503050406030204" pitchFamily="18" charset="0"/>
                                </a:rPr>
                                <m:t>𝕚</m:t>
                              </m:r>
                              <m:r>
                                <a:rPr lang="en-IN" sz="2800" i="1">
                                  <a:latin typeface="Cambria Math" panose="02040503050406030204" pitchFamily="18" charset="0"/>
                                  <a:ea typeface="Cambria Math" panose="02040503050406030204" pitchFamily="18" charset="0"/>
                                </a:rPr>
                                <m:t>ℏ</m:t>
                              </m:r>
                            </m:den>
                          </m:f>
                          <m:nary>
                            <m:naryPr>
                              <m:ctrlPr>
                                <a:rPr lang="en-IN" sz="2800" i="1">
                                  <a:latin typeface="Cambria Math"/>
                                </a:rPr>
                              </m:ctrlPr>
                            </m:naryPr>
                            <m:sub>
                              <m:r>
                                <m:rPr>
                                  <m:brk m:alnAt="23"/>
                                </m:rPr>
                                <a:rPr lang="en-IN" sz="2800" i="1">
                                  <a:latin typeface="Cambria Math" panose="02040503050406030204" pitchFamily="18" charset="0"/>
                                </a:rPr>
                                <m:t>0</m:t>
                              </m:r>
                            </m:sub>
                            <m:sup>
                              <m:r>
                                <a:rPr lang="en-IN" sz="2800" i="1">
                                  <a:latin typeface="Cambria Math" panose="02040503050406030204" pitchFamily="18" charset="0"/>
                                </a:rPr>
                                <m:t>𝑡</m:t>
                              </m:r>
                            </m:sup>
                            <m:e>
                              <m:sSub>
                                <m:sSubPr>
                                  <m:ctrlPr>
                                    <a:rPr lang="en-US" altLang="ja-JP" sz="3200" i="1">
                                      <a:latin typeface="Cambria Math"/>
                                    </a:rPr>
                                  </m:ctrlPr>
                                </m:sSubPr>
                                <m:e>
                                  <m:r>
                                    <a:rPr lang="en-US" altLang="ja-JP" sz="3200" i="1">
                                      <a:latin typeface="Cambria Math" panose="02040503050406030204" pitchFamily="18" charset="0"/>
                                      <a:ea typeface="Cambria Math" panose="02040503050406030204" pitchFamily="18" charset="0"/>
                                    </a:rPr>
                                    <m:t>ℋ</m:t>
                                  </m:r>
                                </m:e>
                                <m:sub>
                                  <m:r>
                                    <a:rPr lang="en-IN" altLang="ja-JP" sz="3200" i="1">
                                      <a:latin typeface="Cambria Math" panose="02040503050406030204" pitchFamily="18" charset="0"/>
                                    </a:rPr>
                                    <m:t>𝐼</m:t>
                                  </m:r>
                                </m:sub>
                              </m:sSub>
                              <m:d>
                                <m:dPr>
                                  <m:ctrlPr>
                                    <a:rPr lang="en-IN" altLang="ja-JP" sz="3200" i="1">
                                      <a:latin typeface="Cambria Math"/>
                                    </a:rPr>
                                  </m:ctrlPr>
                                </m:dPr>
                                <m:e>
                                  <m:r>
                                    <a:rPr lang="en-IN" altLang="ja-JP" sz="3200" i="1">
                                      <a:latin typeface="Cambria Math" panose="02040503050406030204" pitchFamily="18" charset="0"/>
                                    </a:rPr>
                                    <m:t>𝑡</m:t>
                                  </m:r>
                                </m:e>
                              </m:d>
                              <m:r>
                                <m:rPr>
                                  <m:sty m:val="p"/>
                                </m:rPr>
                                <a:rPr lang="en-IN" sz="2800">
                                  <a:latin typeface="Cambria Math" panose="02040503050406030204" pitchFamily="18" charset="0"/>
                                </a:rPr>
                                <m:t>d</m:t>
                              </m:r>
                              <m:sSup>
                                <m:sSupPr>
                                  <m:ctrlPr>
                                    <a:rPr lang="en-IN" sz="2800" i="1">
                                      <a:latin typeface="Cambria Math"/>
                                    </a:rPr>
                                  </m:ctrlPr>
                                </m:sSupPr>
                                <m:e>
                                  <m:r>
                                    <a:rPr lang="en-IN" sz="2800" i="1">
                                      <a:latin typeface="Cambria Math" panose="02040503050406030204" pitchFamily="18" charset="0"/>
                                    </a:rPr>
                                    <m:t>𝑡</m:t>
                                  </m:r>
                                </m:e>
                                <m:sup>
                                  <m:r>
                                    <a:rPr lang="en-IN" sz="2800" i="1">
                                      <a:latin typeface="Cambria Math" panose="02040503050406030204" pitchFamily="18" charset="0"/>
                                    </a:rPr>
                                    <m:t>′</m:t>
                                  </m:r>
                                </m:sup>
                              </m:sSup>
                            </m:e>
                          </m:nary>
                        </m:e>
                      </m:d>
                      <m:r>
                        <a:rPr lang="en-US" sz="2800" b="0" i="1" smtClean="0">
                          <a:latin typeface="Cambria Math" panose="02040503050406030204" pitchFamily="18" charset="0"/>
                        </a:rPr>
                        <m:t>|</m:t>
                      </m:r>
                      <m:nary>
                        <m:naryPr>
                          <m:chr m:val=""/>
                          <m:ctrlPr>
                            <a:rPr lang="en-US" sz="2800" b="0" i="1" smtClean="0">
                              <a:latin typeface="Cambria Math"/>
                            </a:rPr>
                          </m:ctrlPr>
                        </m:naryPr>
                      </m:nary>
                      <m:r>
                        <m:rPr>
                          <m:sty m:val="p"/>
                        </m:rPr>
                        <a:rPr lang="en-US" sz="2800" b="0" i="0" smtClean="0">
                          <a:latin typeface="Cambria Math" panose="02040503050406030204" pitchFamily="18" charset="0"/>
                        </a:rPr>
                        <m:t>Ψ</m:t>
                      </m:r>
                      <m:r>
                        <a:rPr lang="en-US" sz="2800" b="0" i="1" smtClean="0">
                          <a:latin typeface="Cambria Math" panose="02040503050406030204" pitchFamily="18" charset="0"/>
                        </a:rPr>
                        <m:t>(0)</m:t>
                      </m:r>
                    </m:oMath>
                  </m:oMathPara>
                </a14:m>
                <a:endParaRPr lang="en-IN"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88091" y="4691213"/>
                <a:ext cx="5927905" cy="976358"/>
              </a:xfrm>
              <a:prstGeom prst="rect">
                <a:avLst/>
              </a:prstGeom>
              <a:blipFill rotWithShape="0">
                <a:blip r:embed="rId8"/>
                <a:stretch>
                  <a:fillRect/>
                </a:stretch>
              </a:blipFill>
            </p:spPr>
            <p:txBody>
              <a:bodyPr/>
              <a:lstStyle/>
              <a:p>
                <a:r>
                  <a:rPr lang="en-IN">
                    <a:noFill/>
                  </a:rPr>
                  <a:t> </a:t>
                </a:r>
              </a:p>
            </p:txBody>
          </p:sp>
        </mc:Fallback>
      </mc:AlternateContent>
      <p:sp>
        <p:nvSpPr>
          <p:cNvPr id="15" name="TextBox 14"/>
          <p:cNvSpPr txBox="1"/>
          <p:nvPr/>
        </p:nvSpPr>
        <p:spPr>
          <a:xfrm>
            <a:off x="8021293" y="5362447"/>
            <a:ext cx="3501151" cy="523220"/>
          </a:xfrm>
          <a:prstGeom prst="rect">
            <a:avLst/>
          </a:prstGeom>
          <a:noFill/>
        </p:spPr>
        <p:txBody>
          <a:bodyPr wrap="none" rtlCol="0">
            <a:spAutoFit/>
          </a:bodyPr>
          <a:lstStyle/>
          <a:p>
            <a:r>
              <a:rPr lang="en-IN" sz="2800" dirty="0" smtClean="0"/>
              <a:t>SPDC: Four port model</a:t>
            </a:r>
            <a:endParaRPr lang="en-IN" sz="2800" dirty="0"/>
          </a:p>
        </p:txBody>
      </p:sp>
      <p:sp>
        <p:nvSpPr>
          <p:cNvPr id="16" name="TextBox 15"/>
          <p:cNvSpPr txBox="1"/>
          <p:nvPr/>
        </p:nvSpPr>
        <p:spPr>
          <a:xfrm>
            <a:off x="403823" y="3894488"/>
            <a:ext cx="4420506" cy="523220"/>
          </a:xfrm>
          <a:prstGeom prst="rect">
            <a:avLst/>
          </a:prstGeom>
          <a:noFill/>
        </p:spPr>
        <p:txBody>
          <a:bodyPr wrap="none" rtlCol="0">
            <a:spAutoFit/>
          </a:bodyPr>
          <a:lstStyle/>
          <a:p>
            <a:r>
              <a:rPr lang="en-IN" sz="2800" dirty="0" smtClean="0"/>
              <a:t>Taking </a:t>
            </a:r>
            <a:r>
              <a:rPr lang="en-IN" sz="2800" dirty="0" err="1" smtClean="0"/>
              <a:t>upto</a:t>
            </a:r>
            <a:r>
              <a:rPr lang="en-IN" sz="2800" dirty="0" smtClean="0"/>
              <a:t> first order terms,</a:t>
            </a:r>
            <a:endParaRPr lang="en-IN" sz="2800" dirty="0"/>
          </a:p>
        </p:txBody>
      </p:sp>
      <p:sp>
        <p:nvSpPr>
          <p:cNvPr id="17" name="TextBox 16"/>
          <p:cNvSpPr txBox="1"/>
          <p:nvPr/>
        </p:nvSpPr>
        <p:spPr>
          <a:xfrm>
            <a:off x="7336490" y="3648476"/>
            <a:ext cx="739305" cy="400110"/>
          </a:xfrm>
          <a:prstGeom prst="rect">
            <a:avLst/>
          </a:prstGeom>
          <a:noFill/>
        </p:spPr>
        <p:txBody>
          <a:bodyPr wrap="none" rtlCol="0">
            <a:spAutoFit/>
          </a:bodyPr>
          <a:lstStyle/>
          <a:p>
            <a:r>
              <a:rPr lang="en-IN" sz="2000" dirty="0" smtClean="0"/>
              <a:t>Input</a:t>
            </a:r>
            <a:endParaRPr lang="en-IN" sz="2000" dirty="0"/>
          </a:p>
        </p:txBody>
      </p:sp>
      <p:sp>
        <p:nvSpPr>
          <p:cNvPr id="18" name="TextBox 17"/>
          <p:cNvSpPr txBox="1"/>
          <p:nvPr/>
        </p:nvSpPr>
        <p:spPr>
          <a:xfrm>
            <a:off x="11105472" y="3445133"/>
            <a:ext cx="931665" cy="400110"/>
          </a:xfrm>
          <a:prstGeom prst="rect">
            <a:avLst/>
          </a:prstGeom>
          <a:noFill/>
        </p:spPr>
        <p:txBody>
          <a:bodyPr wrap="none" rtlCol="0">
            <a:spAutoFit/>
          </a:bodyPr>
          <a:lstStyle/>
          <a:p>
            <a:r>
              <a:rPr lang="en-IN" sz="2000" dirty="0" smtClean="0"/>
              <a:t>Output</a:t>
            </a:r>
            <a:endParaRPr lang="en-IN" sz="2000" dirty="0"/>
          </a:p>
        </p:txBody>
      </p:sp>
      <p:sp>
        <p:nvSpPr>
          <p:cNvPr id="19" name="Rectangle 18"/>
          <p:cNvSpPr/>
          <p:nvPr/>
        </p:nvSpPr>
        <p:spPr>
          <a:xfrm>
            <a:off x="5947562" y="3244334"/>
            <a:ext cx="296876" cy="369332"/>
          </a:xfrm>
          <a:prstGeom prst="rect">
            <a:avLst/>
          </a:prstGeom>
        </p:spPr>
        <p:txBody>
          <a:bodyPr wrap="none">
            <a:spAutoFit/>
          </a:bodyPr>
          <a:lstStyle/>
          <a:p>
            <a14:m xmlns:a14="http://schemas.microsoft.com/office/drawing/2010/main">
              <m:oMathPara xmlns:m="http://schemas.openxmlformats.org/officeDocument/2006/math">
                <m:oMathParaPr>
                  <m:jc m:val="centerGroup"/>
                </m:oMathParaPr>
                <m:oMath xmlns:m="http://schemas.openxmlformats.org/officeDocument/2006/math">
                  <m:r>
                    <a:rPr lang="en-IN" i="1">
                      <a:latin typeface="Cambria Math" panose="02040503050406030204" pitchFamily="18" charset="0"/>
                    </a:rPr>
                    <m:t>′</m:t>
                  </m:r>
                </m:oMath>
              </m:oMathPara>
            </a14:m>
            <a:endParaRPr lang="en-US" dirty="0"/>
          </a:p>
        </p:txBody>
      </p:sp>
    </p:spTree>
    <p:extLst>
      <p:ext uri="{BB962C8B-B14F-4D97-AF65-F5344CB8AC3E}">
        <p14:creationId xmlns:p14="http://schemas.microsoft.com/office/powerpoint/2010/main" val="832458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674602"/>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b="1" dirty="0" smtClean="0">
                <a:solidFill>
                  <a:srgbClr val="7030A0"/>
                </a:solidFill>
                <a:latin typeface="+mn-lt"/>
              </a:rPr>
              <a:t>Assumptions</a:t>
            </a:r>
            <a:endParaRPr lang="en-IN" b="1" dirty="0">
              <a:solidFill>
                <a:srgbClr val="7030A0"/>
              </a:solidFill>
              <a:latin typeface="+mn-lt"/>
            </a:endParaRPr>
          </a:p>
        </p:txBody>
      </p:sp>
      <mc:AlternateContent xmlns:mc="http://schemas.openxmlformats.org/markup-compatibility/2006" xmlns:a14="http://schemas.microsoft.com/office/drawing/2010/main">
        <mc:Choice Requires="a14">
          <p:sp>
            <p:nvSpPr>
              <p:cNvPr id="3" name="Content Placeholder 3"/>
              <p:cNvSpPr txBox="1">
                <a:spLocks/>
              </p:cNvSpPr>
              <p:nvPr/>
            </p:nvSpPr>
            <p:spPr>
              <a:xfrm>
                <a:off x="5505261" y="1086657"/>
                <a:ext cx="6200492" cy="30754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IN" sz="3600" dirty="0" smtClean="0"/>
                  <a:t>Similar polarization(horizontal or vertical).</a:t>
                </a:r>
              </a:p>
              <a:p>
                <a:pPr>
                  <a:lnSpc>
                    <a:spcPct val="100000"/>
                  </a:lnSpc>
                  <a:spcBef>
                    <a:spcPts val="1200"/>
                  </a:spcBef>
                  <a:spcAft>
                    <a:spcPts val="600"/>
                  </a:spcAft>
                </a:pPr>
                <a:r>
                  <a:rPr lang="en-IN" sz="3600" dirty="0" smtClean="0"/>
                  <a:t>Target directions defined by apertures (</a:t>
                </a:r>
                <a14:m>
                  <m:oMath xmlns:m="http://schemas.openxmlformats.org/officeDocument/2006/math">
                    <m:sSub>
                      <m:sSubPr>
                        <m:ctrlPr>
                          <a:rPr lang="en-IN" sz="3600" i="1">
                            <a:latin typeface="Cambria Math"/>
                          </a:rPr>
                        </m:ctrlPr>
                      </m:sSubPr>
                      <m:e>
                        <m:r>
                          <a:rPr lang="en-IN" sz="3600" b="1">
                            <a:latin typeface="Cambria Math" panose="02040503050406030204" pitchFamily="18" charset="0"/>
                          </a:rPr>
                          <m:t>𝐤</m:t>
                        </m:r>
                      </m:e>
                      <m:sub>
                        <m:r>
                          <a:rPr lang="en-IN" sz="3600" i="1">
                            <a:latin typeface="Cambria Math" panose="02040503050406030204" pitchFamily="18" charset="0"/>
                          </a:rPr>
                          <m:t>𝑠</m:t>
                        </m:r>
                      </m:sub>
                    </m:sSub>
                  </m:oMath>
                </a14:m>
                <a:r>
                  <a:rPr lang="en-IN" sz="3600" dirty="0" smtClean="0"/>
                  <a:t> and </a:t>
                </a:r>
                <a14:m>
                  <m:oMath xmlns:m="http://schemas.openxmlformats.org/officeDocument/2006/math">
                    <m:sSub>
                      <m:sSubPr>
                        <m:ctrlPr>
                          <a:rPr lang="en-IN" sz="3600" i="1">
                            <a:latin typeface="Cambria Math"/>
                          </a:rPr>
                        </m:ctrlPr>
                      </m:sSubPr>
                      <m:e>
                        <m:r>
                          <a:rPr lang="en-IN" sz="3600" b="1">
                            <a:latin typeface="Cambria Math" panose="02040503050406030204" pitchFamily="18" charset="0"/>
                          </a:rPr>
                          <m:t>𝐤</m:t>
                        </m:r>
                      </m:e>
                      <m:sub>
                        <m:r>
                          <a:rPr lang="en-IN" sz="3600" b="0" i="1" smtClean="0">
                            <a:latin typeface="Cambria Math" panose="02040503050406030204" pitchFamily="18" charset="0"/>
                          </a:rPr>
                          <m:t>𝑖</m:t>
                        </m:r>
                      </m:sub>
                    </m:sSub>
                  </m:oMath>
                </a14:m>
                <a:r>
                  <a:rPr lang="en-IN" sz="3600" dirty="0" smtClean="0"/>
                  <a:t> are fixed).</a:t>
                </a:r>
              </a:p>
              <a:p>
                <a:pPr>
                  <a:lnSpc>
                    <a:spcPct val="100000"/>
                  </a:lnSpc>
                  <a:spcBef>
                    <a:spcPts val="1200"/>
                  </a:spcBef>
                  <a:spcAft>
                    <a:spcPts val="600"/>
                  </a:spcAft>
                </a:pPr>
                <a:endParaRPr lang="en-IN" sz="3600" dirty="0" smtClean="0"/>
              </a:p>
            </p:txBody>
          </p:sp>
        </mc:Choice>
        <mc:Fallback xmlns="">
          <p:sp>
            <p:nvSpPr>
              <p:cNvPr id="3" name="Content Placeholder 3"/>
              <p:cNvSpPr txBox="1">
                <a:spLocks noRot="1" noChangeAspect="1" noMove="1" noResize="1" noEditPoints="1" noAdjustHandles="1" noChangeArrowheads="1" noChangeShapeType="1" noTextEdit="1"/>
              </p:cNvSpPr>
              <p:nvPr/>
            </p:nvSpPr>
            <p:spPr>
              <a:xfrm>
                <a:off x="5505261" y="1086657"/>
                <a:ext cx="6200492" cy="3075440"/>
              </a:xfrm>
              <a:prstGeom prst="rect">
                <a:avLst/>
              </a:prstGeom>
              <a:blipFill rotWithShape="0">
                <a:blip r:embed="rId3"/>
                <a:stretch>
                  <a:fillRect l="-2655" t="-2970" r="-1180" b="-4554"/>
                </a:stretch>
              </a:blipFill>
            </p:spPr>
            <p:txBody>
              <a:bodyPr/>
              <a:lstStyle/>
              <a:p>
                <a:r>
                  <a:rPr lang="en-US">
                    <a:noFill/>
                  </a:rPr>
                  <a:t> </a:t>
                </a:r>
              </a:p>
            </p:txBody>
          </p:sp>
        </mc:Fallback>
      </mc:AlternateContent>
      <p:sp>
        <p:nvSpPr>
          <p:cNvPr id="4" name="Rectangle 3"/>
          <p:cNvSpPr/>
          <p:nvPr/>
        </p:nvSpPr>
        <p:spPr>
          <a:xfrm>
            <a:off x="1909606" y="2687223"/>
            <a:ext cx="630537" cy="2005394"/>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 name="Straight Arrow Connector 4"/>
          <p:cNvCxnSpPr/>
          <p:nvPr/>
        </p:nvCxnSpPr>
        <p:spPr>
          <a:xfrm flipV="1">
            <a:off x="2261559" y="2468880"/>
            <a:ext cx="2289447" cy="12210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261559" y="3711848"/>
            <a:ext cx="2289447" cy="9807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43387" y="3692899"/>
            <a:ext cx="1760583" cy="18949"/>
          </a:xfrm>
          <a:prstGeom prst="straightConnector1">
            <a:avLst/>
          </a:prstGeom>
          <a:ln w="76200">
            <a:solidFill>
              <a:srgbClr val="0000FF"/>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89006" y="2288848"/>
            <a:ext cx="243840" cy="3726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109454" y="4016008"/>
            <a:ext cx="151992" cy="40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896094" y="4551781"/>
            <a:ext cx="151992" cy="4035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125103" y="2767751"/>
            <a:ext cx="243840" cy="3726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596726" y="2273790"/>
                <a:ext cx="46070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800" i="1" smtClean="0">
                              <a:latin typeface="Cambria Math"/>
                            </a:rPr>
                          </m:ctrlPr>
                        </m:sSubPr>
                        <m:e>
                          <m:r>
                            <a:rPr lang="en-IN" sz="2800" b="1" i="0" smtClean="0">
                              <a:latin typeface="Cambria Math" panose="02040503050406030204" pitchFamily="18" charset="0"/>
                            </a:rPr>
                            <m:t>𝐤</m:t>
                          </m:r>
                        </m:e>
                        <m:sub>
                          <m:r>
                            <a:rPr lang="en-IN" sz="2800" b="0" i="1" smtClean="0">
                              <a:latin typeface="Cambria Math" panose="02040503050406030204" pitchFamily="18" charset="0"/>
                            </a:rPr>
                            <m:t>𝑠</m:t>
                          </m:r>
                        </m:sub>
                      </m:sSub>
                    </m:oMath>
                  </m:oMathPara>
                </a14:m>
                <a:endParaRPr lang="en-IN"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596726" y="2273790"/>
                <a:ext cx="460703" cy="430887"/>
              </a:xfrm>
              <a:prstGeom prst="rect">
                <a:avLst/>
              </a:prstGeom>
              <a:blipFill rotWithShape="0">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596726" y="4524486"/>
                <a:ext cx="42896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sz="2800" i="1" smtClean="0">
                              <a:latin typeface="Cambria Math"/>
                            </a:rPr>
                          </m:ctrlPr>
                        </m:sSubPr>
                        <m:e>
                          <m:r>
                            <a:rPr lang="en-IN" sz="2800" b="1" i="0" smtClean="0">
                              <a:latin typeface="Cambria Math" panose="02040503050406030204" pitchFamily="18" charset="0"/>
                            </a:rPr>
                            <m:t>𝐤</m:t>
                          </m:r>
                        </m:e>
                        <m:sub>
                          <m:r>
                            <a:rPr lang="en-IN" sz="2800" b="0" i="1" smtClean="0">
                              <a:latin typeface="Cambria Math" panose="02040503050406030204" pitchFamily="18" charset="0"/>
                            </a:rPr>
                            <m:t>𝑖</m:t>
                          </m:r>
                        </m:sub>
                      </m:sSub>
                    </m:oMath>
                  </m:oMathPara>
                </a14:m>
                <a:endParaRPr lang="en-IN"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596726" y="4524486"/>
                <a:ext cx="428964" cy="430887"/>
              </a:xfrm>
              <a:prstGeom prst="rect">
                <a:avLst/>
              </a:prstGeom>
              <a:blipFill rotWithShape="0">
                <a:blip r:embed="rId5"/>
                <a:stretch>
                  <a:fillRect/>
                </a:stretch>
              </a:blipFill>
            </p:spPr>
            <p:txBody>
              <a:bodyPr/>
              <a:lstStyle/>
              <a:p>
                <a:r>
                  <a:rPr lang="en-IN">
                    <a:noFill/>
                  </a:rPr>
                  <a:t> </a:t>
                </a:r>
              </a:p>
            </p:txBody>
          </p:sp>
        </mc:Fallback>
      </mc:AlternateContent>
      <p:sp>
        <p:nvSpPr>
          <p:cNvPr id="14" name="TextBox 13"/>
          <p:cNvSpPr txBox="1"/>
          <p:nvPr/>
        </p:nvSpPr>
        <p:spPr>
          <a:xfrm>
            <a:off x="2520369" y="2412289"/>
            <a:ext cx="1167307" cy="584775"/>
          </a:xfrm>
          <a:prstGeom prst="rect">
            <a:avLst/>
          </a:prstGeom>
          <a:noFill/>
        </p:spPr>
        <p:txBody>
          <a:bodyPr wrap="none" rtlCol="0">
            <a:spAutoFit/>
          </a:bodyPr>
          <a:lstStyle/>
          <a:p>
            <a:r>
              <a:rPr lang="en-IN" sz="3200" i="1" dirty="0" smtClean="0">
                <a:solidFill>
                  <a:srgbClr val="008000"/>
                </a:solidFill>
                <a:latin typeface="Cambria Math" panose="02040503050406030204" pitchFamily="18" charset="0"/>
                <a:ea typeface="Cambria Math" panose="02040503050406030204" pitchFamily="18" charset="0"/>
              </a:rPr>
              <a:t>H</a:t>
            </a:r>
            <a:r>
              <a:rPr lang="en-IN" sz="3200" dirty="0" smtClean="0"/>
              <a:t> </a:t>
            </a:r>
            <a:r>
              <a:rPr lang="en-IN" sz="3200" dirty="0" err="1" smtClean="0"/>
              <a:t>or</a:t>
            </a:r>
            <a:r>
              <a:rPr lang="en-IN" sz="3200" i="1" dirty="0" err="1" smtClean="0">
                <a:solidFill>
                  <a:srgbClr val="009900"/>
                </a:solidFill>
                <a:latin typeface="Cambria Math" panose="02040503050406030204" pitchFamily="18" charset="0"/>
                <a:ea typeface="Cambria Math" panose="02040503050406030204" pitchFamily="18" charset="0"/>
              </a:rPr>
              <a:t>V</a:t>
            </a:r>
            <a:endParaRPr lang="en-IN" sz="3200" i="1" dirty="0">
              <a:solidFill>
                <a:srgbClr val="009900"/>
              </a:solidFill>
              <a:latin typeface="Cambria Math" panose="02040503050406030204" pitchFamily="18" charset="0"/>
              <a:ea typeface="Cambria Math" panose="02040503050406030204" pitchFamily="18" charset="0"/>
            </a:endParaRPr>
          </a:p>
        </p:txBody>
      </p:sp>
      <p:sp>
        <p:nvSpPr>
          <p:cNvPr id="15" name="TextBox 14"/>
          <p:cNvSpPr txBox="1"/>
          <p:nvPr/>
        </p:nvSpPr>
        <p:spPr>
          <a:xfrm>
            <a:off x="2520369" y="4327105"/>
            <a:ext cx="1167307" cy="584775"/>
          </a:xfrm>
          <a:prstGeom prst="rect">
            <a:avLst/>
          </a:prstGeom>
          <a:noFill/>
        </p:spPr>
        <p:txBody>
          <a:bodyPr wrap="none" rtlCol="0">
            <a:spAutoFit/>
          </a:bodyPr>
          <a:lstStyle/>
          <a:p>
            <a:r>
              <a:rPr lang="en-IN" sz="3200" i="1" dirty="0" smtClean="0">
                <a:solidFill>
                  <a:srgbClr val="008000"/>
                </a:solidFill>
                <a:latin typeface="Cambria Math" panose="02040503050406030204" pitchFamily="18" charset="0"/>
                <a:ea typeface="Cambria Math" panose="02040503050406030204" pitchFamily="18" charset="0"/>
              </a:rPr>
              <a:t>H</a:t>
            </a:r>
            <a:r>
              <a:rPr lang="en-IN" sz="3200" dirty="0" smtClean="0"/>
              <a:t> </a:t>
            </a:r>
            <a:r>
              <a:rPr lang="en-IN" sz="3200" dirty="0" err="1" smtClean="0"/>
              <a:t>or</a:t>
            </a:r>
            <a:r>
              <a:rPr lang="en-IN" sz="3200" i="1" dirty="0" err="1" smtClean="0">
                <a:solidFill>
                  <a:srgbClr val="009900"/>
                </a:solidFill>
                <a:latin typeface="Cambria Math" panose="02040503050406030204" pitchFamily="18" charset="0"/>
                <a:ea typeface="Cambria Math" panose="02040503050406030204" pitchFamily="18" charset="0"/>
              </a:rPr>
              <a:t>V</a:t>
            </a:r>
            <a:endParaRPr lang="en-IN" sz="3200" i="1" dirty="0">
              <a:solidFill>
                <a:srgbClr val="009900"/>
              </a:solidFill>
              <a:latin typeface="Cambria Math" panose="02040503050406030204" pitchFamily="18" charset="0"/>
              <a:ea typeface="Cambria Math" panose="02040503050406030204" pitchFamily="18" charset="0"/>
            </a:endParaRPr>
          </a:p>
        </p:txBody>
      </p:sp>
      <p:pic>
        <p:nvPicPr>
          <p:cNvPr id="16" name="Picture 8"/>
          <p:cNvPicPr>
            <a:picLocks noChangeAspect="1"/>
          </p:cNvPicPr>
          <p:nvPr/>
        </p:nvPicPr>
        <p:blipFill>
          <a:blip r:embed="rId6"/>
          <a:srcRect/>
          <a:stretch>
            <a:fillRect/>
          </a:stretch>
        </p:blipFill>
        <p:spPr bwMode="auto">
          <a:xfrm>
            <a:off x="7432046" y="4016008"/>
            <a:ext cx="2346922" cy="2244291"/>
          </a:xfrm>
          <a:prstGeom prst="rect">
            <a:avLst/>
          </a:prstGeom>
          <a:noFill/>
          <a:ln w="9525">
            <a:noFill/>
            <a:miter lim="800000"/>
            <a:headEnd/>
            <a:tailEnd/>
          </a:ln>
        </p:spPr>
      </p:pic>
      <p:sp>
        <p:nvSpPr>
          <p:cNvPr id="17" name="Oval 16"/>
          <p:cNvSpPr/>
          <p:nvPr/>
        </p:nvSpPr>
        <p:spPr>
          <a:xfrm>
            <a:off x="7662041" y="4975115"/>
            <a:ext cx="315311" cy="326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186039" y="4975114"/>
            <a:ext cx="315311" cy="326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899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643"/>
            <a:ext cx="10515600" cy="1325563"/>
          </a:xfrm>
        </p:spPr>
        <p:txBody>
          <a:bodyPr/>
          <a:lstStyle/>
          <a:p>
            <a:r>
              <a:rPr lang="en-US" b="1" dirty="0" smtClean="0">
                <a:solidFill>
                  <a:srgbClr val="7030A0"/>
                </a:solidFill>
                <a:latin typeface="+mn-lt"/>
              </a:rPr>
              <a:t>Entanglement</a:t>
            </a:r>
            <a:endParaRPr lang="en-US" b="1" dirty="0">
              <a:solidFill>
                <a:srgbClr val="7030A0"/>
              </a:solidFill>
              <a:latin typeface="+mn-lt"/>
            </a:endParaRPr>
          </a:p>
        </p:txBody>
      </p:sp>
      <p:sp>
        <p:nvSpPr>
          <p:cNvPr id="3" name="Rectangle 2"/>
          <p:cNvSpPr/>
          <p:nvPr/>
        </p:nvSpPr>
        <p:spPr>
          <a:xfrm>
            <a:off x="838200" y="1343847"/>
            <a:ext cx="11064766" cy="5232202"/>
          </a:xfrm>
          <a:prstGeom prst="rect">
            <a:avLst/>
          </a:prstGeom>
        </p:spPr>
        <p:txBody>
          <a:bodyPr wrap="square">
            <a:spAutoFit/>
          </a:bodyPr>
          <a:lstStyle/>
          <a:p>
            <a:pPr indent="-339725">
              <a:spcBef>
                <a:spcPts val="600"/>
              </a:spcBef>
              <a:spcAft>
                <a:spcPts val="1200"/>
              </a:spcAf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3600" dirty="0"/>
              <a:t>While generation of entangled </a:t>
            </a:r>
            <a:r>
              <a:rPr lang="en-IN" sz="3600" dirty="0" smtClean="0"/>
              <a:t>particles</a:t>
            </a:r>
            <a:endParaRPr lang="en-IN" sz="3600" dirty="0"/>
          </a:p>
          <a:p>
            <a:pPr indent="-339725">
              <a:buFont typeface="cmss12"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3200" dirty="0"/>
              <a:t>Total energy is conserved</a:t>
            </a:r>
          </a:p>
          <a:p>
            <a:pPr indent="-339725">
              <a:buFont typeface="cmss12"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3200" dirty="0"/>
              <a:t>Total (spin/orbital/linear) momentum is conserved</a:t>
            </a:r>
          </a:p>
          <a:p>
            <a:pPr indent="-339725">
              <a:buFont typeface="cmss12"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3200" dirty="0"/>
              <a:t>Annihilation happens</a:t>
            </a:r>
          </a:p>
          <a:p>
            <a:pPr indent="-339725">
              <a:buFont typeface="cmss12"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3200" dirty="0"/>
              <a:t>Generated simultaneously from the source</a:t>
            </a:r>
          </a:p>
          <a:p>
            <a:pPr indent="-339725">
              <a:buFont typeface="cmss12"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3200" dirty="0"/>
              <a:t>Preserve non-classical correlation with propagation</a:t>
            </a:r>
          </a:p>
          <a:p>
            <a:pPr indent="-339725">
              <a:buFont typeface="cmss12"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IN" sz="3200" dirty="0"/>
          </a:p>
          <a:p>
            <a:pPr>
              <a:tabLst>
                <a:tab pos="5715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sz="3200" dirty="0">
                <a:solidFill>
                  <a:srgbClr val="080808"/>
                </a:solidFill>
              </a:rPr>
              <a:t>The most common method to generate entangled photons in lab is </a:t>
            </a:r>
            <a:r>
              <a:rPr lang="en-IN" sz="3200" b="1" dirty="0">
                <a:solidFill>
                  <a:srgbClr val="080808"/>
                </a:solidFill>
              </a:rPr>
              <a:t>Spontaneous parametric down conversion</a:t>
            </a:r>
            <a:r>
              <a:rPr lang="en-IN" sz="3200" dirty="0">
                <a:solidFill>
                  <a:srgbClr val="080808"/>
                </a:solidFill>
              </a:rPr>
              <a:t> (SPDC).</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IN" sz="3200" dirty="0"/>
          </a:p>
        </p:txBody>
      </p:sp>
    </p:spTree>
    <p:extLst>
      <p:ext uri="{BB962C8B-B14F-4D97-AF65-F5344CB8AC3E}">
        <p14:creationId xmlns:p14="http://schemas.microsoft.com/office/powerpoint/2010/main" val="25845128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284"/>
            <a:ext cx="10515600" cy="1325563"/>
          </a:xfrm>
        </p:spPr>
        <p:txBody>
          <a:bodyPr>
            <a:normAutofit/>
          </a:bodyPr>
          <a:lstStyle/>
          <a:p>
            <a:r>
              <a:rPr lang="en-IN" sz="4800" b="1" dirty="0" err="1" smtClean="0">
                <a:solidFill>
                  <a:srgbClr val="7030A0"/>
                </a:solidFill>
                <a:latin typeface="+mn-lt"/>
              </a:rPr>
              <a:t>Biphoton</a:t>
            </a:r>
            <a:r>
              <a:rPr lang="en-IN" sz="4800" b="1" dirty="0" smtClean="0">
                <a:solidFill>
                  <a:srgbClr val="7030A0"/>
                </a:solidFill>
                <a:latin typeface="+mn-lt"/>
              </a:rPr>
              <a:t> mode function</a:t>
            </a:r>
            <a:endParaRPr lang="en-IN" sz="4800" b="1" dirty="0">
              <a:solidFill>
                <a:srgbClr val="7030A0"/>
              </a:solidFill>
              <a:latin typeface="+mn-lt"/>
            </a:endParaRPr>
          </a:p>
        </p:txBody>
      </p:sp>
      <mc:AlternateContent xmlns:mc="http://schemas.openxmlformats.org/markup-compatibility/2006" xmlns:a14="http://schemas.microsoft.com/office/drawing/2010/main">
        <mc:Choice Requires="a14">
          <p:sp>
            <p:nvSpPr>
              <p:cNvPr id="3" name="Rectangle 2"/>
              <p:cNvSpPr/>
              <p:nvPr/>
            </p:nvSpPr>
            <p:spPr>
              <a:xfrm>
                <a:off x="2057234" y="1898653"/>
                <a:ext cx="8077532" cy="1198854"/>
              </a:xfrm>
              <a:prstGeom prst="rect">
                <a:avLst/>
              </a:prstGeom>
              <a:solidFill>
                <a:schemeClr val="accent1">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IN" altLang="ja-JP" sz="3200" smtClean="0">
                          <a:latin typeface="Cambria Math" panose="02040503050406030204" pitchFamily="18" charset="0"/>
                        </a:rPr>
                        <m:t>Φ</m:t>
                      </m:r>
                      <m:d>
                        <m:dPr>
                          <m:ctrlPr>
                            <a:rPr lang="en-IN" altLang="ja-JP" sz="3200" i="1">
                              <a:latin typeface="Cambria Math"/>
                            </a:rPr>
                          </m:ctrlPr>
                        </m:dPr>
                        <m:e>
                          <m:sSubSup>
                            <m:sSubSupPr>
                              <m:ctrlPr>
                                <a:rPr lang="en-IN" altLang="ja-JP" sz="3200" i="1">
                                  <a:latin typeface="Cambria Math"/>
                                </a:rPr>
                              </m:ctrlPr>
                            </m:sSubSupPr>
                            <m:e>
                              <m:r>
                                <a:rPr lang="en-IN" altLang="ja-JP" sz="3200" b="1">
                                  <a:latin typeface="Cambria Math" panose="02040503050406030204" pitchFamily="18" charset="0"/>
                                </a:rPr>
                                <m:t>𝐤</m:t>
                              </m:r>
                            </m:e>
                            <m:sub>
                              <m:r>
                                <a:rPr lang="en-IN" altLang="ja-JP" sz="3200" i="1">
                                  <a:latin typeface="Cambria Math" panose="02040503050406030204" pitchFamily="18" charset="0"/>
                                </a:rPr>
                                <m:t>𝑠</m:t>
                              </m:r>
                            </m:sub>
                            <m:sup>
                              <m:r>
                                <a:rPr lang="en-IN" altLang="ja-JP" sz="3200" i="1">
                                  <a:latin typeface="Cambria Math" panose="02040503050406030204" pitchFamily="18" charset="0"/>
                                </a:rPr>
                                <m:t>⊥</m:t>
                              </m:r>
                            </m:sup>
                          </m:sSubSup>
                          <m:r>
                            <a:rPr lang="en-IN" altLang="ja-JP" sz="3200" i="1">
                              <a:latin typeface="Cambria Math" panose="02040503050406030204" pitchFamily="18" charset="0"/>
                            </a:rPr>
                            <m:t>,</m:t>
                          </m:r>
                          <m:sSubSup>
                            <m:sSubSupPr>
                              <m:ctrlPr>
                                <a:rPr lang="en-IN" altLang="ja-JP" sz="3200" i="1">
                                  <a:latin typeface="Cambria Math"/>
                                </a:rPr>
                              </m:ctrlPr>
                            </m:sSubSupPr>
                            <m:e>
                              <m:r>
                                <a:rPr lang="en-IN" altLang="ja-JP" sz="3200" b="1">
                                  <a:latin typeface="Cambria Math" panose="02040503050406030204" pitchFamily="18" charset="0"/>
                                </a:rPr>
                                <m:t>𝐤</m:t>
                              </m:r>
                            </m:e>
                            <m:sub>
                              <m:r>
                                <a:rPr lang="en-IN" altLang="ja-JP" sz="3200" i="1">
                                  <a:latin typeface="Cambria Math" panose="02040503050406030204" pitchFamily="18" charset="0"/>
                                </a:rPr>
                                <m:t>𝑖</m:t>
                              </m:r>
                            </m:sub>
                            <m:sup>
                              <m:r>
                                <a:rPr lang="en-IN" altLang="ja-JP" sz="3200" i="1">
                                  <a:latin typeface="Cambria Math" panose="02040503050406030204" pitchFamily="18" charset="0"/>
                                </a:rPr>
                                <m:t>⊥</m:t>
                              </m:r>
                            </m:sup>
                          </m:sSubSup>
                        </m:e>
                      </m:d>
                      <m:r>
                        <a:rPr lang="en-IN" altLang="ja-JP" sz="3200" i="1">
                          <a:latin typeface="Cambria Math" panose="02040503050406030204" pitchFamily="18" charset="0"/>
                        </a:rPr>
                        <m:t>=</m:t>
                      </m:r>
                      <m:sSub>
                        <m:sSubPr>
                          <m:ctrlPr>
                            <a:rPr lang="en-IN" altLang="ja-JP" sz="3200" i="1">
                              <a:latin typeface="Cambria Math"/>
                            </a:rPr>
                          </m:ctrlPr>
                        </m:sSubPr>
                        <m:e>
                          <m:r>
                            <a:rPr lang="en-IN" altLang="ja-JP" sz="3200" i="1">
                              <a:latin typeface="Cambria Math" panose="02040503050406030204" pitchFamily="18" charset="0"/>
                            </a:rPr>
                            <m:t>𝐸</m:t>
                          </m:r>
                        </m:e>
                        <m:sub>
                          <m:r>
                            <a:rPr lang="en-IN" altLang="ja-JP" sz="3200" i="1">
                              <a:latin typeface="Cambria Math" panose="02040503050406030204" pitchFamily="18" charset="0"/>
                            </a:rPr>
                            <m:t>0</m:t>
                          </m:r>
                        </m:sub>
                      </m:sSub>
                      <m:d>
                        <m:dPr>
                          <m:ctrlPr>
                            <a:rPr lang="en-IN" altLang="ja-JP" sz="3200" i="1">
                              <a:latin typeface="Cambria Math"/>
                            </a:rPr>
                          </m:ctrlPr>
                        </m:dPr>
                        <m:e>
                          <m:sSubSup>
                            <m:sSubSupPr>
                              <m:ctrlPr>
                                <a:rPr lang="en-IN" altLang="ja-JP" sz="3200" i="1">
                                  <a:latin typeface="Cambria Math"/>
                                </a:rPr>
                              </m:ctrlPr>
                            </m:sSubSupPr>
                            <m:e>
                              <m:r>
                                <a:rPr lang="en-IN" altLang="ja-JP" sz="3200" b="1">
                                  <a:latin typeface="Cambria Math" panose="02040503050406030204" pitchFamily="18" charset="0"/>
                                </a:rPr>
                                <m:t>𝐤</m:t>
                              </m:r>
                            </m:e>
                            <m:sub>
                              <m:r>
                                <a:rPr lang="en-IN" altLang="ja-JP" sz="3200" b="0" i="1" smtClean="0">
                                  <a:latin typeface="Cambria Math" panose="02040503050406030204" pitchFamily="18" charset="0"/>
                                </a:rPr>
                                <m:t>𝑝</m:t>
                              </m:r>
                            </m:sub>
                            <m:sup>
                              <m:r>
                                <a:rPr lang="en-IN" altLang="ja-JP" sz="3200" i="1">
                                  <a:latin typeface="Cambria Math" panose="02040503050406030204" pitchFamily="18" charset="0"/>
                                </a:rPr>
                                <m:t>⊥</m:t>
                              </m:r>
                            </m:sup>
                          </m:sSubSup>
                        </m:e>
                      </m:d>
                      <m:r>
                        <a:rPr lang="en-IN" altLang="ja-JP" sz="3200" i="1">
                          <a:latin typeface="Cambria Math" panose="02040503050406030204" pitchFamily="18" charset="0"/>
                        </a:rPr>
                        <m:t>𝑠𝑖𝑛𝑐</m:t>
                      </m:r>
                      <m:d>
                        <m:dPr>
                          <m:ctrlPr>
                            <a:rPr lang="en-IN" altLang="ja-JP" sz="3200" i="1">
                              <a:latin typeface="Cambria Math"/>
                            </a:rPr>
                          </m:ctrlPr>
                        </m:dPr>
                        <m:e>
                          <m:f>
                            <m:fPr>
                              <m:ctrlPr>
                                <a:rPr lang="en-IN" altLang="ja-JP" sz="3200" i="1">
                                  <a:latin typeface="Cambria Math"/>
                                </a:rPr>
                              </m:ctrlPr>
                            </m:fPr>
                            <m:num>
                              <m:r>
                                <m:rPr>
                                  <m:sty m:val="p"/>
                                </m:rPr>
                                <a:rPr lang="en-IN" altLang="ja-JP" sz="3200">
                                  <a:latin typeface="Cambria Math" panose="02040503050406030204" pitchFamily="18" charset="0"/>
                                </a:rPr>
                                <m:t>Δk</m:t>
                              </m:r>
                              <m:r>
                                <a:rPr lang="en-IN" altLang="ja-JP" sz="3200" i="1">
                                  <a:latin typeface="Cambria Math" panose="02040503050406030204" pitchFamily="18" charset="0"/>
                                </a:rPr>
                                <m:t>𝐿</m:t>
                              </m:r>
                            </m:num>
                            <m:den>
                              <m:r>
                                <a:rPr lang="en-IN" altLang="ja-JP" sz="3200" i="1">
                                  <a:latin typeface="Cambria Math" panose="02040503050406030204" pitchFamily="18" charset="0"/>
                                </a:rPr>
                                <m:t>2</m:t>
                              </m:r>
                            </m:den>
                          </m:f>
                        </m:e>
                      </m:d>
                      <m:r>
                        <a:rPr lang="en-IN" altLang="ja-JP" sz="3200" i="1">
                          <a:latin typeface="Cambria Math" panose="02040503050406030204" pitchFamily="18" charset="0"/>
                        </a:rPr>
                        <m:t>𝑒𝑥𝑝</m:t>
                      </m:r>
                      <m:d>
                        <m:dPr>
                          <m:ctrlPr>
                            <a:rPr lang="en-IN" altLang="ja-JP" sz="3200" i="1">
                              <a:latin typeface="Cambria Math"/>
                            </a:rPr>
                          </m:ctrlPr>
                        </m:dPr>
                        <m:e>
                          <m:r>
                            <a:rPr lang="en-IN" altLang="ja-JP" sz="3200" i="1">
                              <a:latin typeface="Cambria Math" panose="02040503050406030204" pitchFamily="18" charset="0"/>
                            </a:rPr>
                            <m:t>𝑖</m:t>
                          </m:r>
                          <m:f>
                            <m:fPr>
                              <m:ctrlPr>
                                <a:rPr lang="en-IN" altLang="ja-JP" sz="3200" i="1">
                                  <a:latin typeface="Cambria Math"/>
                                </a:rPr>
                              </m:ctrlPr>
                            </m:fPr>
                            <m:num>
                              <m:r>
                                <m:rPr>
                                  <m:sty m:val="p"/>
                                </m:rPr>
                                <a:rPr lang="en-IN" altLang="ja-JP" sz="3200">
                                  <a:latin typeface="Cambria Math" panose="02040503050406030204" pitchFamily="18" charset="0"/>
                                </a:rPr>
                                <m:t>Δk</m:t>
                              </m:r>
                              <m:r>
                                <a:rPr lang="en-IN" altLang="ja-JP" sz="3200" i="1">
                                  <a:latin typeface="Cambria Math" panose="02040503050406030204" pitchFamily="18" charset="0"/>
                                </a:rPr>
                                <m:t>𝐿</m:t>
                              </m:r>
                            </m:num>
                            <m:den>
                              <m:r>
                                <a:rPr lang="en-IN" altLang="ja-JP" sz="3200" i="1">
                                  <a:latin typeface="Cambria Math" panose="02040503050406030204" pitchFamily="18" charset="0"/>
                                </a:rPr>
                                <m:t>2</m:t>
                              </m:r>
                            </m:den>
                          </m:f>
                        </m:e>
                      </m:d>
                    </m:oMath>
                  </m:oMathPara>
                </a14:m>
                <a:endParaRPr lang="en-IN" sz="3200" dirty="0"/>
              </a:p>
            </p:txBody>
          </p:sp>
        </mc:Choice>
        <mc:Fallback xmlns="">
          <p:sp>
            <p:nvSpPr>
              <p:cNvPr id="3" name="Rectangle 2"/>
              <p:cNvSpPr>
                <a:spLocks noRot="1" noChangeAspect="1" noMove="1" noResize="1" noEditPoints="1" noAdjustHandles="1" noChangeArrowheads="1" noChangeShapeType="1" noTextEdit="1"/>
              </p:cNvSpPr>
              <p:nvPr/>
            </p:nvSpPr>
            <p:spPr>
              <a:xfrm>
                <a:off x="2057234" y="1898653"/>
                <a:ext cx="8077532" cy="119885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607063" y="3512313"/>
                <a:ext cx="8346772" cy="2418162"/>
              </a:xfrm>
              <a:prstGeom prst="rect">
                <a:avLst/>
              </a:prstGeom>
            </p:spPr>
            <p:txBody>
              <a:bodyPr wrap="none">
                <a:spAutoFit/>
              </a:bodyPr>
              <a:lstStyle/>
              <a:p>
                <a:pPr>
                  <a:lnSpc>
                    <a:spcPct val="150000"/>
                  </a:lnSpc>
                </a:pPr>
                <a14:m>
                  <m:oMath xmlns:m="http://schemas.openxmlformats.org/officeDocument/2006/math">
                    <m:sSub>
                      <m:sSubPr>
                        <m:ctrlPr>
                          <a:rPr lang="en-IN" altLang="ja-JP" sz="3200" i="1" smtClean="0">
                            <a:latin typeface="Cambria Math"/>
                          </a:rPr>
                        </m:ctrlPr>
                      </m:sSubPr>
                      <m:e>
                        <m:r>
                          <a:rPr lang="en-IN" altLang="ja-JP" sz="3200" i="1">
                            <a:latin typeface="Cambria Math" panose="02040503050406030204" pitchFamily="18" charset="0"/>
                          </a:rPr>
                          <m:t>𝐸</m:t>
                        </m:r>
                      </m:e>
                      <m:sub>
                        <m:r>
                          <a:rPr lang="en-IN" altLang="ja-JP" sz="3200" i="1">
                            <a:latin typeface="Cambria Math" panose="02040503050406030204" pitchFamily="18" charset="0"/>
                          </a:rPr>
                          <m:t>0</m:t>
                        </m:r>
                      </m:sub>
                    </m:sSub>
                    <m:d>
                      <m:dPr>
                        <m:ctrlPr>
                          <a:rPr lang="en-IN" altLang="ja-JP" sz="3200" i="1">
                            <a:latin typeface="Cambria Math"/>
                          </a:rPr>
                        </m:ctrlPr>
                      </m:dPr>
                      <m:e>
                        <m:sSubSup>
                          <m:sSubSupPr>
                            <m:ctrlPr>
                              <a:rPr lang="en-IN" altLang="ja-JP" sz="3200" i="1">
                                <a:latin typeface="Cambria Math"/>
                              </a:rPr>
                            </m:ctrlPr>
                          </m:sSubSupPr>
                          <m:e>
                            <m:r>
                              <a:rPr lang="en-IN" altLang="ja-JP" sz="3200" b="1">
                                <a:latin typeface="Cambria Math" panose="02040503050406030204" pitchFamily="18" charset="0"/>
                              </a:rPr>
                              <m:t>𝐤</m:t>
                            </m:r>
                          </m:e>
                          <m:sub>
                            <m:r>
                              <a:rPr lang="en-US" altLang="ja-JP" sz="3200" b="0" i="1" smtClean="0">
                                <a:latin typeface="Cambria Math" panose="02040503050406030204" pitchFamily="18" charset="0"/>
                              </a:rPr>
                              <m:t>𝑝</m:t>
                            </m:r>
                          </m:sub>
                          <m:sup>
                            <m:r>
                              <a:rPr lang="en-IN" altLang="ja-JP" sz="3200" i="1">
                                <a:latin typeface="Cambria Math" panose="02040503050406030204" pitchFamily="18" charset="0"/>
                              </a:rPr>
                              <m:t>⊥</m:t>
                            </m:r>
                          </m:sup>
                        </m:sSubSup>
                      </m:e>
                    </m:d>
                    <m:r>
                      <a:rPr lang="en-IN" altLang="ja-JP" sz="3200" b="0" i="1" smtClean="0">
                        <a:latin typeface="Cambria Math" panose="02040503050406030204" pitchFamily="18" charset="0"/>
                      </a:rPr>
                      <m:t>→</m:t>
                    </m:r>
                  </m:oMath>
                </a14:m>
                <a:r>
                  <a:rPr lang="en-IN" sz="3200" dirty="0" smtClean="0"/>
                  <a:t> Amplitude distribution of pump beam</a:t>
                </a:r>
              </a:p>
              <a:p>
                <a:pPr>
                  <a:lnSpc>
                    <a:spcPct val="150000"/>
                  </a:lnSpc>
                </a:pPr>
                <a14:m>
                  <m:oMath xmlns:m="http://schemas.openxmlformats.org/officeDocument/2006/math">
                    <m:r>
                      <m:rPr>
                        <m:sty m:val="p"/>
                      </m:rPr>
                      <a:rPr lang="en-IN" altLang="ja-JP" sz="3200" smtClean="0">
                        <a:latin typeface="Cambria Math" panose="02040503050406030204" pitchFamily="18" charset="0"/>
                      </a:rPr>
                      <m:t>Δk</m:t>
                    </m:r>
                    <m:r>
                      <a:rPr lang="en-IN" altLang="ja-JP" sz="3200" b="0" i="0" smtClean="0">
                        <a:latin typeface="Cambria Math" panose="02040503050406030204" pitchFamily="18" charset="0"/>
                      </a:rPr>
                      <m:t>→</m:t>
                    </m:r>
                  </m:oMath>
                </a14:m>
                <a:r>
                  <a:rPr lang="en-IN" sz="3200" dirty="0" smtClean="0"/>
                  <a:t> Phase mismatch</a:t>
                </a:r>
              </a:p>
              <a:p>
                <a:pPr>
                  <a:lnSpc>
                    <a:spcPct val="150000"/>
                  </a:lnSpc>
                </a:pPr>
                <a14:m>
                  <m:oMath xmlns:m="http://schemas.openxmlformats.org/officeDocument/2006/math">
                    <m:r>
                      <a:rPr lang="en-IN" altLang="ja-JP" sz="3200" i="1" smtClean="0">
                        <a:latin typeface="Cambria Math" panose="02040503050406030204" pitchFamily="18" charset="0"/>
                      </a:rPr>
                      <m:t>𝐿</m:t>
                    </m:r>
                    <m:r>
                      <a:rPr lang="en-IN" altLang="ja-JP" sz="3200" b="0" i="1" smtClean="0">
                        <a:latin typeface="Cambria Math" panose="02040503050406030204" pitchFamily="18" charset="0"/>
                      </a:rPr>
                      <m:t>→</m:t>
                    </m:r>
                  </m:oMath>
                </a14:m>
                <a:r>
                  <a:rPr lang="en-IN" sz="3200" dirty="0" smtClean="0"/>
                  <a:t> Length of the crystal</a:t>
                </a:r>
                <a:endParaRPr lang="en-IN" sz="3200" dirty="0"/>
              </a:p>
            </p:txBody>
          </p:sp>
        </mc:Choice>
        <mc:Fallback xmlns="">
          <p:sp>
            <p:nvSpPr>
              <p:cNvPr id="4" name="Rectangle 3"/>
              <p:cNvSpPr>
                <a:spLocks noRot="1" noChangeAspect="1" noMove="1" noResize="1" noEditPoints="1" noAdjustHandles="1" noChangeArrowheads="1" noChangeShapeType="1" noTextEdit="1"/>
              </p:cNvSpPr>
              <p:nvPr/>
            </p:nvSpPr>
            <p:spPr>
              <a:xfrm>
                <a:off x="1607063" y="3512313"/>
                <a:ext cx="8346772" cy="2418162"/>
              </a:xfrm>
              <a:prstGeom prst="rect">
                <a:avLst/>
              </a:prstGeom>
              <a:blipFill rotWithShape="0">
                <a:blip r:embed="rId4"/>
                <a:stretch>
                  <a:fillRect r="-950" b="-4282"/>
                </a:stretch>
              </a:blipFill>
            </p:spPr>
            <p:txBody>
              <a:bodyPr/>
              <a:lstStyle/>
              <a:p>
                <a:r>
                  <a:rPr lang="en-US">
                    <a:noFill/>
                  </a:rPr>
                  <a:t> </a:t>
                </a:r>
              </a:p>
            </p:txBody>
          </p:sp>
        </mc:Fallback>
      </mc:AlternateContent>
    </p:spTree>
    <p:extLst>
      <p:ext uri="{BB962C8B-B14F-4D97-AF65-F5344CB8AC3E}">
        <p14:creationId xmlns:p14="http://schemas.microsoft.com/office/powerpoint/2010/main" val="36222912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89834" y="1584805"/>
            <a:ext cx="10327341" cy="31866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 name="Picture 8"/>
          <p:cNvPicPr>
            <a:picLocks noChangeAspect="1"/>
          </p:cNvPicPr>
          <p:nvPr/>
        </p:nvPicPr>
        <p:blipFill>
          <a:blip r:embed="rId3"/>
          <a:stretch>
            <a:fillRect/>
          </a:stretch>
        </p:blipFill>
        <p:spPr>
          <a:xfrm>
            <a:off x="3102364" y="3265067"/>
            <a:ext cx="4514897" cy="1213254"/>
          </a:xfrm>
          <a:prstGeom prst="rect">
            <a:avLst/>
          </a:prstGeom>
        </p:spPr>
      </p:pic>
      <p:pic>
        <p:nvPicPr>
          <p:cNvPr id="10" name="Picture 9"/>
          <p:cNvPicPr>
            <a:picLocks noChangeAspect="1"/>
          </p:cNvPicPr>
          <p:nvPr/>
        </p:nvPicPr>
        <p:blipFill>
          <a:blip r:embed="rId3"/>
          <a:stretch>
            <a:fillRect/>
          </a:stretch>
        </p:blipFill>
        <p:spPr>
          <a:xfrm>
            <a:off x="3102364" y="2051813"/>
            <a:ext cx="4514897" cy="1213254"/>
          </a:xfrm>
          <a:prstGeom prst="rect">
            <a:avLst/>
          </a:prstGeom>
        </p:spPr>
      </p:pic>
      <p:sp>
        <p:nvSpPr>
          <p:cNvPr id="11" name="Rectangle 10"/>
          <p:cNvSpPr/>
          <p:nvPr/>
        </p:nvSpPr>
        <p:spPr>
          <a:xfrm rot="16200000">
            <a:off x="6450597" y="3049438"/>
            <a:ext cx="1808895" cy="10488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err="1" smtClean="0"/>
              <a:t>Correlator</a:t>
            </a:r>
            <a:endParaRPr lang="en-IN" sz="2400" dirty="0"/>
          </a:p>
        </p:txBody>
      </p:sp>
      <p:sp>
        <p:nvSpPr>
          <p:cNvPr id="13" name="TextBox 12"/>
          <p:cNvSpPr txBox="1"/>
          <p:nvPr/>
        </p:nvSpPr>
        <p:spPr>
          <a:xfrm>
            <a:off x="2116661" y="2711157"/>
            <a:ext cx="846646" cy="369332"/>
          </a:xfrm>
          <a:prstGeom prst="rect">
            <a:avLst/>
          </a:prstGeom>
          <a:noFill/>
        </p:spPr>
        <p:txBody>
          <a:bodyPr wrap="square" rtlCol="0">
            <a:spAutoFit/>
          </a:bodyPr>
          <a:lstStyle/>
          <a:p>
            <a:pPr algn="ctr"/>
            <a:r>
              <a:rPr lang="en-IN" dirty="0" smtClean="0"/>
              <a:t>Signal</a:t>
            </a:r>
            <a:endParaRPr lang="en-IN" dirty="0"/>
          </a:p>
        </p:txBody>
      </p:sp>
      <p:sp>
        <p:nvSpPr>
          <p:cNvPr id="16" name="TextBox 15"/>
          <p:cNvSpPr txBox="1"/>
          <p:nvPr/>
        </p:nvSpPr>
        <p:spPr>
          <a:xfrm>
            <a:off x="4603070" y="1604921"/>
            <a:ext cx="2700868" cy="461665"/>
          </a:xfrm>
          <a:prstGeom prst="rect">
            <a:avLst/>
          </a:prstGeom>
          <a:noFill/>
        </p:spPr>
        <p:txBody>
          <a:bodyPr wrap="none" rtlCol="0">
            <a:spAutoFit/>
          </a:bodyPr>
          <a:lstStyle/>
          <a:p>
            <a:r>
              <a:rPr lang="en-IN" sz="2400" dirty="0" smtClean="0">
                <a:solidFill>
                  <a:srgbClr val="FF0000"/>
                </a:solidFill>
              </a:rPr>
              <a:t>For </a:t>
            </a:r>
            <a:r>
              <a:rPr lang="en-IN" sz="2400" dirty="0" err="1" smtClean="0">
                <a:solidFill>
                  <a:srgbClr val="FF0000"/>
                </a:solidFill>
              </a:rPr>
              <a:t>biphoton</a:t>
            </a:r>
            <a:r>
              <a:rPr lang="en-IN" sz="2400" dirty="0" smtClean="0">
                <a:solidFill>
                  <a:srgbClr val="FF0000"/>
                </a:solidFill>
              </a:rPr>
              <a:t> source</a:t>
            </a:r>
            <a:endParaRPr lang="en-IN" sz="2400" dirty="0">
              <a:solidFill>
                <a:srgbClr val="FF0000"/>
              </a:solidFill>
            </a:endParaRPr>
          </a:p>
        </p:txBody>
      </p:sp>
      <p:pic>
        <p:nvPicPr>
          <p:cNvPr id="18" name="Picture 17"/>
          <p:cNvPicPr>
            <a:picLocks noChangeAspect="1"/>
          </p:cNvPicPr>
          <p:nvPr/>
        </p:nvPicPr>
        <p:blipFill>
          <a:blip r:embed="rId4"/>
          <a:stretch>
            <a:fillRect/>
          </a:stretch>
        </p:blipFill>
        <p:spPr>
          <a:xfrm>
            <a:off x="8182982" y="2820643"/>
            <a:ext cx="1245644" cy="1240132"/>
          </a:xfrm>
          <a:prstGeom prst="rect">
            <a:avLst/>
          </a:prstGeom>
        </p:spPr>
      </p:pic>
      <p:sp>
        <p:nvSpPr>
          <p:cNvPr id="19" name="TextBox 18"/>
          <p:cNvSpPr txBox="1"/>
          <p:nvPr/>
        </p:nvSpPr>
        <p:spPr>
          <a:xfrm>
            <a:off x="1896041" y="4074865"/>
            <a:ext cx="900201" cy="369332"/>
          </a:xfrm>
          <a:prstGeom prst="rect">
            <a:avLst/>
          </a:prstGeom>
          <a:noFill/>
        </p:spPr>
        <p:txBody>
          <a:bodyPr wrap="square" rtlCol="0">
            <a:spAutoFit/>
          </a:bodyPr>
          <a:lstStyle/>
          <a:p>
            <a:pPr algn="ctr"/>
            <a:r>
              <a:rPr lang="en-IN" dirty="0" smtClean="0"/>
              <a:t>Idler</a:t>
            </a:r>
            <a:endParaRPr lang="en-IN" dirty="0"/>
          </a:p>
        </p:txBody>
      </p:sp>
      <p:sp>
        <p:nvSpPr>
          <p:cNvPr id="21" name="TextBox 20"/>
          <p:cNvSpPr txBox="1"/>
          <p:nvPr/>
        </p:nvSpPr>
        <p:spPr>
          <a:xfrm>
            <a:off x="9550100" y="3148321"/>
            <a:ext cx="1159982" cy="646331"/>
          </a:xfrm>
          <a:prstGeom prst="rect">
            <a:avLst/>
          </a:prstGeom>
          <a:noFill/>
        </p:spPr>
        <p:txBody>
          <a:bodyPr wrap="square" rtlCol="0">
            <a:spAutoFit/>
          </a:bodyPr>
          <a:lstStyle/>
          <a:p>
            <a:pPr algn="ctr"/>
            <a:r>
              <a:rPr lang="en-IN" dirty="0" err="1" smtClean="0"/>
              <a:t>Biphoton</a:t>
            </a:r>
            <a:endParaRPr lang="en-IN" dirty="0"/>
          </a:p>
          <a:p>
            <a:pPr algn="ctr"/>
            <a:r>
              <a:rPr lang="en-IN" dirty="0" smtClean="0"/>
              <a:t>mode</a:t>
            </a:r>
            <a:endParaRPr lang="en-IN" dirty="0"/>
          </a:p>
        </p:txBody>
      </p:sp>
      <p:sp>
        <p:nvSpPr>
          <p:cNvPr id="7" name="TextBox 6"/>
          <p:cNvSpPr txBox="1"/>
          <p:nvPr/>
        </p:nvSpPr>
        <p:spPr>
          <a:xfrm>
            <a:off x="4656112" y="139052"/>
            <a:ext cx="2822824" cy="584775"/>
          </a:xfrm>
          <a:prstGeom prst="rect">
            <a:avLst/>
          </a:prstGeom>
          <a:noFill/>
        </p:spPr>
        <p:txBody>
          <a:bodyPr wrap="none" rtlCol="0">
            <a:spAutoFit/>
          </a:bodyPr>
          <a:lstStyle/>
          <a:p>
            <a:r>
              <a:rPr lang="en-IN" sz="3200" b="1" dirty="0" smtClean="0">
                <a:solidFill>
                  <a:srgbClr val="7030A0"/>
                </a:solidFill>
              </a:rPr>
              <a:t>Mode coupling </a:t>
            </a:r>
            <a:endParaRPr lang="en-IN" sz="3200" b="1" dirty="0">
              <a:solidFill>
                <a:srgbClr val="7030A0"/>
              </a:solidFill>
            </a:endParaRPr>
          </a:p>
        </p:txBody>
      </p:sp>
      <p:cxnSp>
        <p:nvCxnSpPr>
          <p:cNvPr id="23" name="Straight Arrow Connector 22"/>
          <p:cNvCxnSpPr/>
          <p:nvPr/>
        </p:nvCxnSpPr>
        <p:spPr>
          <a:xfrm>
            <a:off x="3350857" y="3904167"/>
            <a:ext cx="0" cy="71072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911026" y="4132921"/>
            <a:ext cx="282248" cy="282248"/>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6" name="TextBox 25"/>
          <p:cNvSpPr txBox="1"/>
          <p:nvPr/>
        </p:nvSpPr>
        <p:spPr>
          <a:xfrm>
            <a:off x="2902109" y="4066574"/>
            <a:ext cx="300082"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26681852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497" y="0"/>
            <a:ext cx="10515600" cy="1325563"/>
          </a:xfrm>
        </p:spPr>
        <p:txBody>
          <a:bodyPr/>
          <a:lstStyle/>
          <a:p>
            <a:r>
              <a:rPr lang="en-US" b="1" dirty="0" smtClean="0">
                <a:solidFill>
                  <a:srgbClr val="7030A0"/>
                </a:solidFill>
                <a:latin typeface="+mn-lt"/>
              </a:rPr>
              <a:t>Mode profiling: methods (</a:t>
            </a:r>
            <a:r>
              <a:rPr lang="en-US" b="1" dirty="0" err="1" smtClean="0">
                <a:solidFill>
                  <a:srgbClr val="7030A0"/>
                </a:solidFill>
                <a:latin typeface="+mn-lt"/>
              </a:rPr>
              <a:t>contd</a:t>
            </a:r>
            <a:r>
              <a:rPr lang="en-US" b="1" dirty="0" smtClean="0">
                <a:solidFill>
                  <a:srgbClr val="7030A0"/>
                </a:solidFill>
                <a:latin typeface="+mn-lt"/>
              </a:rPr>
              <a:t>…)</a:t>
            </a:r>
            <a:endParaRPr lang="en-US" b="1" dirty="0">
              <a:solidFill>
                <a:srgbClr val="7030A0"/>
              </a:solidFill>
              <a:latin typeface="+mn-lt"/>
            </a:endParaRPr>
          </a:p>
        </p:txBody>
      </p:sp>
      <mc:AlternateContent xmlns:mc="http://schemas.openxmlformats.org/markup-compatibility/2006" xmlns:a14="http://schemas.microsoft.com/office/drawing/2010/main">
        <mc:Choice Requires="a14">
          <p:sp>
            <p:nvSpPr>
              <p:cNvPr id="7" name="Rectangle 6"/>
              <p:cNvSpPr/>
              <p:nvPr/>
            </p:nvSpPr>
            <p:spPr>
              <a:xfrm>
                <a:off x="2848143" y="3772804"/>
                <a:ext cx="5385449" cy="1141851"/>
              </a:xfrm>
              <a:prstGeom prst="rect">
                <a:avLst/>
              </a:prstGeom>
              <a:solidFill>
                <a:schemeClr val="accent1">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N" altLang="ja-JP" sz="2600" i="1" smtClean="0">
                              <a:latin typeface="Cambria Math"/>
                            </a:rPr>
                          </m:ctrlPr>
                        </m:sSubPr>
                        <m:e>
                          <m:r>
                            <m:rPr>
                              <m:sty m:val="p"/>
                            </m:rPr>
                            <a:rPr lang="en-IN" altLang="ja-JP" sz="2600">
                              <a:latin typeface="Cambria Math" panose="02040503050406030204" pitchFamily="18" charset="0"/>
                            </a:rPr>
                            <m:t>Φ</m:t>
                          </m:r>
                        </m:e>
                        <m:sub>
                          <m:r>
                            <a:rPr lang="en-IN" altLang="ja-JP" sz="2600" b="0" i="1" smtClean="0">
                              <a:latin typeface="Cambria Math" panose="02040503050406030204" pitchFamily="18" charset="0"/>
                            </a:rPr>
                            <m:t>𝑠</m:t>
                          </m:r>
                        </m:sub>
                      </m:sSub>
                      <m:d>
                        <m:dPr>
                          <m:ctrlPr>
                            <a:rPr lang="en-IN" altLang="ja-JP" sz="2600" i="1">
                              <a:latin typeface="Cambria Math"/>
                            </a:rPr>
                          </m:ctrlPr>
                        </m:dPr>
                        <m:e>
                          <m:sSubSup>
                            <m:sSubSupPr>
                              <m:ctrlPr>
                                <a:rPr lang="en-IN" altLang="ja-JP" sz="2600" i="1">
                                  <a:latin typeface="Cambria Math"/>
                                </a:rPr>
                              </m:ctrlPr>
                            </m:sSubSupPr>
                            <m:e>
                              <m:r>
                                <a:rPr lang="en-IN" altLang="ja-JP" sz="2600" b="1">
                                  <a:latin typeface="Cambria Math" panose="02040503050406030204" pitchFamily="18" charset="0"/>
                                </a:rPr>
                                <m:t>𝐤</m:t>
                              </m:r>
                            </m:e>
                            <m:sub>
                              <m:r>
                                <a:rPr lang="en-IN" altLang="ja-JP" sz="2600" i="1">
                                  <a:latin typeface="Cambria Math" panose="02040503050406030204" pitchFamily="18" charset="0"/>
                                </a:rPr>
                                <m:t>𝑠</m:t>
                              </m:r>
                            </m:sub>
                            <m:sup>
                              <m:r>
                                <a:rPr lang="en-IN" altLang="ja-JP" sz="2600" i="1">
                                  <a:latin typeface="Cambria Math" panose="02040503050406030204" pitchFamily="18" charset="0"/>
                                </a:rPr>
                                <m:t>⊥</m:t>
                              </m:r>
                            </m:sup>
                          </m:sSubSup>
                          <m:r>
                            <a:rPr lang="en-IN" altLang="ja-JP" sz="2600" i="1" smtClean="0">
                              <a:latin typeface="Cambria Math" panose="02040503050406030204" pitchFamily="18" charset="0"/>
                            </a:rPr>
                            <m:t> </m:t>
                          </m:r>
                        </m:e>
                      </m:d>
                      <m:r>
                        <a:rPr lang="en-US" altLang="ja-JP" sz="2600" b="0" i="1" smtClean="0">
                          <a:latin typeface="Cambria Math" panose="02040503050406030204" pitchFamily="18" charset="0"/>
                        </a:rPr>
                        <m:t>=</m:t>
                      </m:r>
                      <m:nary>
                        <m:naryPr>
                          <m:limLoc m:val="undOvr"/>
                          <m:subHide m:val="on"/>
                          <m:supHide m:val="on"/>
                          <m:ctrlPr>
                            <a:rPr lang="en-US" altLang="ja-JP" sz="2600" b="0" i="1" smtClean="0">
                              <a:latin typeface="Cambria Math"/>
                            </a:rPr>
                          </m:ctrlPr>
                        </m:naryPr>
                        <m:sub/>
                        <m:sup/>
                        <m:e>
                          <m:r>
                            <m:rPr>
                              <m:sty m:val="p"/>
                            </m:rPr>
                            <a:rPr lang="en-IN" altLang="ja-JP" sz="2600">
                              <a:latin typeface="Cambria Math" panose="02040503050406030204" pitchFamily="18" charset="0"/>
                            </a:rPr>
                            <m:t>Φ</m:t>
                          </m:r>
                          <m:d>
                            <m:dPr>
                              <m:ctrlPr>
                                <a:rPr lang="en-IN" altLang="ja-JP" sz="2600" i="1">
                                  <a:latin typeface="Cambria Math"/>
                                </a:rPr>
                              </m:ctrlPr>
                            </m:dPr>
                            <m:e>
                              <m:sSubSup>
                                <m:sSubSupPr>
                                  <m:ctrlPr>
                                    <a:rPr lang="en-IN" altLang="ja-JP" sz="2600" i="1">
                                      <a:latin typeface="Cambria Math"/>
                                    </a:rPr>
                                  </m:ctrlPr>
                                </m:sSubSupPr>
                                <m:e>
                                  <m:r>
                                    <a:rPr lang="en-IN" altLang="ja-JP" sz="2600" b="1">
                                      <a:latin typeface="Cambria Math" panose="02040503050406030204" pitchFamily="18" charset="0"/>
                                    </a:rPr>
                                    <m:t>𝐤</m:t>
                                  </m:r>
                                </m:e>
                                <m:sub>
                                  <m:r>
                                    <a:rPr lang="en-IN" altLang="ja-JP" sz="2600" i="1">
                                      <a:latin typeface="Cambria Math" panose="02040503050406030204" pitchFamily="18" charset="0"/>
                                    </a:rPr>
                                    <m:t>𝑠</m:t>
                                  </m:r>
                                </m:sub>
                                <m:sup>
                                  <m:r>
                                    <a:rPr lang="en-IN" altLang="ja-JP" sz="2600" i="1">
                                      <a:latin typeface="Cambria Math" panose="02040503050406030204" pitchFamily="18" charset="0"/>
                                    </a:rPr>
                                    <m:t>⊥</m:t>
                                  </m:r>
                                </m:sup>
                              </m:sSubSup>
                              <m:r>
                                <a:rPr lang="en-IN" altLang="ja-JP" sz="2600" i="1">
                                  <a:latin typeface="Cambria Math" panose="02040503050406030204" pitchFamily="18" charset="0"/>
                                </a:rPr>
                                <m:t>,</m:t>
                              </m:r>
                              <m:sSubSup>
                                <m:sSubSupPr>
                                  <m:ctrlPr>
                                    <a:rPr lang="en-IN" altLang="ja-JP" sz="2600" i="1">
                                      <a:latin typeface="Cambria Math"/>
                                    </a:rPr>
                                  </m:ctrlPr>
                                </m:sSubSupPr>
                                <m:e>
                                  <m:r>
                                    <a:rPr lang="en-IN" altLang="ja-JP" sz="2600" b="1">
                                      <a:latin typeface="Cambria Math" panose="02040503050406030204" pitchFamily="18" charset="0"/>
                                    </a:rPr>
                                    <m:t>𝐤</m:t>
                                  </m:r>
                                </m:e>
                                <m:sub>
                                  <m:r>
                                    <a:rPr lang="en-IN" altLang="ja-JP" sz="2600" i="1">
                                      <a:latin typeface="Cambria Math" panose="02040503050406030204" pitchFamily="18" charset="0"/>
                                    </a:rPr>
                                    <m:t>𝑖</m:t>
                                  </m:r>
                                </m:sub>
                                <m:sup>
                                  <m:r>
                                    <a:rPr lang="en-IN" altLang="ja-JP" sz="2600" i="1">
                                      <a:latin typeface="Cambria Math" panose="02040503050406030204" pitchFamily="18" charset="0"/>
                                    </a:rPr>
                                    <m:t>⊥</m:t>
                                  </m:r>
                                </m:sup>
                              </m:sSubSup>
                            </m:e>
                          </m:d>
                          <m:r>
                            <a:rPr lang="en-US" altLang="ja-JP" sz="2600" b="0" i="1" smtClean="0">
                              <a:latin typeface="Cambria Math" panose="02040503050406030204" pitchFamily="18" charset="0"/>
                            </a:rPr>
                            <m:t> </m:t>
                          </m:r>
                          <m:r>
                            <a:rPr lang="en-US" altLang="ja-JP" sz="2600" b="0" i="1" smtClean="0">
                              <a:latin typeface="Cambria Math" panose="02040503050406030204" pitchFamily="18" charset="0"/>
                            </a:rPr>
                            <m:t>𝑢</m:t>
                          </m:r>
                          <m:d>
                            <m:dPr>
                              <m:ctrlPr>
                                <a:rPr lang="en-US" altLang="ja-JP" sz="2600" b="0" i="1" smtClean="0">
                                  <a:latin typeface="Cambria Math"/>
                                </a:rPr>
                              </m:ctrlPr>
                            </m:dPr>
                            <m:e>
                              <m:sSubSup>
                                <m:sSubSupPr>
                                  <m:ctrlPr>
                                    <a:rPr lang="en-IN" altLang="ja-JP" sz="2600" i="1">
                                      <a:latin typeface="Cambria Math"/>
                                    </a:rPr>
                                  </m:ctrlPr>
                                </m:sSubSupPr>
                                <m:e>
                                  <m:r>
                                    <a:rPr lang="en-IN" altLang="ja-JP" sz="2600" b="1">
                                      <a:latin typeface="Cambria Math" panose="02040503050406030204" pitchFamily="18" charset="0"/>
                                    </a:rPr>
                                    <m:t>𝐤</m:t>
                                  </m:r>
                                </m:e>
                                <m:sub>
                                  <m:r>
                                    <a:rPr lang="en-IN" altLang="ja-JP" sz="2600" i="1">
                                      <a:latin typeface="Cambria Math" panose="02040503050406030204" pitchFamily="18" charset="0"/>
                                    </a:rPr>
                                    <m:t>𝑖</m:t>
                                  </m:r>
                                </m:sub>
                                <m:sup>
                                  <m:r>
                                    <a:rPr lang="en-IN" altLang="ja-JP" sz="2600" i="1">
                                      <a:latin typeface="Cambria Math" panose="02040503050406030204" pitchFamily="18" charset="0"/>
                                    </a:rPr>
                                    <m:t>⊥</m:t>
                                  </m:r>
                                </m:sup>
                              </m:sSubSup>
                            </m:e>
                          </m:d>
                          <m:r>
                            <a:rPr lang="en-US" altLang="ja-JP" sz="2600" b="0" i="1" smtClean="0">
                              <a:latin typeface="Cambria Math" panose="02040503050406030204" pitchFamily="18" charset="0"/>
                            </a:rPr>
                            <m:t>𝑑</m:t>
                          </m:r>
                          <m:sSubSup>
                            <m:sSubSupPr>
                              <m:ctrlPr>
                                <a:rPr lang="en-IN" altLang="ja-JP" sz="2600" i="1">
                                  <a:latin typeface="Cambria Math"/>
                                </a:rPr>
                              </m:ctrlPr>
                            </m:sSubSupPr>
                            <m:e>
                              <m:r>
                                <a:rPr lang="en-IN" altLang="ja-JP" sz="2600" b="1">
                                  <a:latin typeface="Cambria Math" panose="02040503050406030204" pitchFamily="18" charset="0"/>
                                </a:rPr>
                                <m:t>𝐤</m:t>
                              </m:r>
                            </m:e>
                            <m:sub>
                              <m:r>
                                <a:rPr lang="en-IN" altLang="ja-JP" sz="2600" i="1">
                                  <a:latin typeface="Cambria Math" panose="02040503050406030204" pitchFamily="18" charset="0"/>
                                </a:rPr>
                                <m:t>𝑖</m:t>
                              </m:r>
                            </m:sub>
                            <m:sup>
                              <m:r>
                                <a:rPr lang="en-IN" altLang="ja-JP" sz="2600" i="1">
                                  <a:latin typeface="Cambria Math" panose="02040503050406030204" pitchFamily="18" charset="0"/>
                                </a:rPr>
                                <m:t>⊥</m:t>
                              </m:r>
                            </m:sup>
                          </m:sSubSup>
                        </m:e>
                      </m:nary>
                    </m:oMath>
                  </m:oMathPara>
                </a14:m>
                <a:endParaRPr lang="en-US" sz="2600" dirty="0"/>
              </a:p>
            </p:txBody>
          </p:sp>
        </mc:Choice>
        <mc:Fallback xmlns="">
          <p:sp>
            <p:nvSpPr>
              <p:cNvPr id="7" name="Rectangle 6"/>
              <p:cNvSpPr>
                <a:spLocks noRot="1" noChangeAspect="1" noMove="1" noResize="1" noEditPoints="1" noAdjustHandles="1" noChangeArrowheads="1" noChangeShapeType="1" noTextEdit="1"/>
              </p:cNvSpPr>
              <p:nvPr/>
            </p:nvSpPr>
            <p:spPr>
              <a:xfrm>
                <a:off x="2848143" y="3772804"/>
                <a:ext cx="5385449" cy="1141851"/>
              </a:xfrm>
              <a:prstGeom prst="rect">
                <a:avLst/>
              </a:prstGeom>
              <a:blipFill rotWithShape="0">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790336" y="1992353"/>
                <a:ext cx="4813625" cy="938014"/>
              </a:xfrm>
              <a:prstGeom prst="rect">
                <a:avLst/>
              </a:prstGeom>
              <a:solidFill>
                <a:schemeClr val="accent2">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i="1" smtClean="0">
                          <a:latin typeface="Cambria Math" panose="02040503050406030204" pitchFamily="18" charset="0"/>
                        </a:rPr>
                        <m:t> </m:t>
                      </m:r>
                      <m:r>
                        <a:rPr lang="en-US" altLang="ja-JP" sz="2400" i="1" smtClean="0">
                          <a:latin typeface="Cambria Math" panose="02040503050406030204" pitchFamily="18" charset="0"/>
                        </a:rPr>
                        <m:t>𝑢</m:t>
                      </m:r>
                      <m:d>
                        <m:dPr>
                          <m:ctrlPr>
                            <a:rPr lang="en-US" altLang="ja-JP" sz="2400" i="1">
                              <a:latin typeface="Cambria Math"/>
                            </a:rPr>
                          </m:ctrlPr>
                        </m:dPr>
                        <m:e>
                          <m:sSubSup>
                            <m:sSubSupPr>
                              <m:ctrlPr>
                                <a:rPr lang="en-IN" altLang="ja-JP" sz="2400" i="1">
                                  <a:latin typeface="Cambria Math"/>
                                </a:rPr>
                              </m:ctrlPr>
                            </m:sSubSupPr>
                            <m:e>
                              <m:r>
                                <a:rPr lang="en-IN" altLang="ja-JP" sz="2400" b="1">
                                  <a:latin typeface="Cambria Math" panose="02040503050406030204" pitchFamily="18" charset="0"/>
                                </a:rPr>
                                <m:t>𝐤</m:t>
                              </m:r>
                            </m:e>
                            <m:sub>
                              <m:r>
                                <a:rPr lang="en-IN" altLang="ja-JP" sz="2400" i="1">
                                  <a:latin typeface="Cambria Math" panose="02040503050406030204" pitchFamily="18" charset="0"/>
                                </a:rPr>
                                <m:t>𝑖</m:t>
                              </m:r>
                            </m:sub>
                            <m:sup>
                              <m:r>
                                <a:rPr lang="en-IN" altLang="ja-JP" sz="2400" i="1">
                                  <a:latin typeface="Cambria Math" panose="02040503050406030204" pitchFamily="18" charset="0"/>
                                </a:rPr>
                                <m:t>⊥</m:t>
                              </m:r>
                            </m:sup>
                          </m:sSubSup>
                        </m:e>
                      </m:d>
                      <m:r>
                        <a:rPr lang="en-US" altLang="ja-JP" sz="2400" b="0" i="1" smtClean="0">
                          <a:latin typeface="Cambria Math" panose="02040503050406030204" pitchFamily="18" charset="0"/>
                        </a:rPr>
                        <m:t>=</m:t>
                      </m:r>
                      <m:sSub>
                        <m:sSubPr>
                          <m:ctrlPr>
                            <a:rPr lang="en-US" altLang="ja-JP" sz="2400" b="0" i="1" smtClean="0">
                              <a:latin typeface="Cambria Math"/>
                            </a:rPr>
                          </m:ctrlPr>
                        </m:sSubPr>
                        <m:e>
                          <m:r>
                            <a:rPr lang="en-US" altLang="ja-JP" sz="2400" b="0" i="1" smtClean="0">
                              <a:latin typeface="Cambria Math" panose="02040503050406030204" pitchFamily="18" charset="0"/>
                            </a:rPr>
                            <m:t>𝑁</m:t>
                          </m:r>
                        </m:e>
                        <m:sub>
                          <m:r>
                            <a:rPr lang="en-US" altLang="ja-JP" sz="2400" b="0" i="1" smtClean="0">
                              <a:latin typeface="Cambria Math" panose="02040503050406030204" pitchFamily="18" charset="0"/>
                            </a:rPr>
                            <m:t>𝑖</m:t>
                          </m:r>
                        </m:sub>
                      </m:sSub>
                      <m:r>
                        <m:rPr>
                          <m:sty m:val="p"/>
                        </m:rPr>
                        <a:rPr lang="en-US" altLang="ja-JP" sz="2400" b="0" i="0" smtClean="0">
                          <a:latin typeface="Cambria Math" panose="02040503050406030204" pitchFamily="18" charset="0"/>
                        </a:rPr>
                        <m:t>exp</m:t>
                      </m:r>
                      <m:d>
                        <m:dPr>
                          <m:begChr m:val="["/>
                          <m:endChr m:val="]"/>
                          <m:ctrlPr>
                            <a:rPr lang="en-US" altLang="ja-JP" sz="2400" b="0" i="1" smtClean="0">
                              <a:latin typeface="Cambria Math"/>
                            </a:rPr>
                          </m:ctrlPr>
                        </m:dPr>
                        <m:e>
                          <m:r>
                            <a:rPr lang="en-US" altLang="ja-JP" sz="2400" b="0" i="1" smtClean="0">
                              <a:latin typeface="Cambria Math" panose="02040503050406030204" pitchFamily="18" charset="0"/>
                            </a:rPr>
                            <m:t>−</m:t>
                          </m:r>
                          <m:f>
                            <m:fPr>
                              <m:ctrlPr>
                                <a:rPr lang="en-US" altLang="ja-JP" sz="2400" b="0" i="1" smtClean="0">
                                  <a:latin typeface="Cambria Math"/>
                                </a:rPr>
                              </m:ctrlPr>
                            </m:fPr>
                            <m:num>
                              <m:sSubSup>
                                <m:sSubSupPr>
                                  <m:ctrlPr>
                                    <a:rPr lang="en-US" altLang="ja-JP" sz="2400" b="0" i="1" smtClean="0">
                                      <a:latin typeface="Cambria Math"/>
                                    </a:rPr>
                                  </m:ctrlPr>
                                </m:sSubSupPr>
                                <m:e>
                                  <m:r>
                                    <a:rPr lang="en-US" altLang="ja-JP" sz="2400" b="0" i="1" smtClean="0">
                                      <a:latin typeface="Cambria Math" panose="02040503050406030204" pitchFamily="18" charset="0"/>
                                    </a:rPr>
                                    <m:t>𝑤</m:t>
                                  </m:r>
                                </m:e>
                                <m:sub>
                                  <m:r>
                                    <a:rPr lang="en-US" altLang="ja-JP" sz="2400" b="0" i="1" smtClean="0">
                                      <a:latin typeface="Cambria Math" panose="02040503050406030204" pitchFamily="18" charset="0"/>
                                    </a:rPr>
                                    <m:t>𝑖</m:t>
                                  </m:r>
                                </m:sub>
                                <m:sup>
                                  <m:r>
                                    <a:rPr lang="en-US" altLang="ja-JP" sz="2400" b="0" i="1" smtClean="0">
                                      <a:latin typeface="Cambria Math" panose="02040503050406030204" pitchFamily="18" charset="0"/>
                                    </a:rPr>
                                    <m:t>2</m:t>
                                  </m:r>
                                </m:sup>
                              </m:sSubSup>
                            </m:num>
                            <m:den>
                              <m:r>
                                <a:rPr lang="en-US" altLang="ja-JP" sz="2400" b="0" i="1" smtClean="0">
                                  <a:latin typeface="Cambria Math" panose="02040503050406030204" pitchFamily="18" charset="0"/>
                                </a:rPr>
                                <m:t>4</m:t>
                              </m:r>
                            </m:den>
                          </m:f>
                          <m:d>
                            <m:dPr>
                              <m:ctrlPr>
                                <a:rPr lang="en-US" altLang="ja-JP" sz="2400" b="0" i="1" smtClean="0">
                                  <a:latin typeface="Cambria Math"/>
                                </a:rPr>
                              </m:ctrlPr>
                            </m:dPr>
                            <m:e>
                              <m:sSubSup>
                                <m:sSubSupPr>
                                  <m:ctrlPr>
                                    <a:rPr lang="en-US" altLang="ja-JP" sz="2400" b="0" i="1" smtClean="0">
                                      <a:latin typeface="Cambria Math"/>
                                    </a:rPr>
                                  </m:ctrlPr>
                                </m:sSubSupPr>
                                <m:e>
                                  <m:r>
                                    <m:rPr>
                                      <m:sty m:val="p"/>
                                    </m:rPr>
                                    <a:rPr lang="en-US" altLang="ja-JP" sz="2400" b="0" i="0" smtClean="0">
                                      <a:latin typeface="Cambria Math" panose="02040503050406030204" pitchFamily="18" charset="0"/>
                                    </a:rPr>
                                    <m:t>k</m:t>
                                  </m:r>
                                </m:e>
                                <m:sub>
                                  <m:r>
                                    <a:rPr lang="en-US" altLang="ja-JP" sz="2400" b="0" i="1" smtClean="0">
                                      <a:latin typeface="Cambria Math" panose="02040503050406030204" pitchFamily="18" charset="0"/>
                                    </a:rPr>
                                    <m:t>𝑠𝑥</m:t>
                                  </m:r>
                                </m:sub>
                                <m:sup>
                                  <m:r>
                                    <a:rPr lang="en-US" altLang="ja-JP" sz="2400" b="0" i="1" smtClean="0">
                                      <a:latin typeface="Cambria Math" panose="02040503050406030204" pitchFamily="18" charset="0"/>
                                    </a:rPr>
                                    <m:t>2</m:t>
                                  </m:r>
                                </m:sup>
                              </m:sSubSup>
                              <m:r>
                                <a:rPr lang="en-US" altLang="ja-JP" sz="2400" b="0" i="1" smtClean="0">
                                  <a:latin typeface="Cambria Math" panose="02040503050406030204" pitchFamily="18" charset="0"/>
                                </a:rPr>
                                <m:t>+</m:t>
                              </m:r>
                              <m:sSubSup>
                                <m:sSubSupPr>
                                  <m:ctrlPr>
                                    <a:rPr lang="en-US" altLang="ja-JP" sz="2400" i="1">
                                      <a:latin typeface="Cambria Math"/>
                                    </a:rPr>
                                  </m:ctrlPr>
                                </m:sSubSupPr>
                                <m:e>
                                  <m:r>
                                    <m:rPr>
                                      <m:sty m:val="p"/>
                                    </m:rPr>
                                    <a:rPr lang="en-US" altLang="ja-JP" sz="2400">
                                      <a:latin typeface="Cambria Math" panose="02040503050406030204" pitchFamily="18" charset="0"/>
                                    </a:rPr>
                                    <m:t>k</m:t>
                                  </m:r>
                                </m:e>
                                <m:sub>
                                  <m:r>
                                    <a:rPr lang="en-US" altLang="ja-JP" sz="2400" b="0" i="1" smtClean="0">
                                      <a:latin typeface="Cambria Math" panose="02040503050406030204" pitchFamily="18" charset="0"/>
                                    </a:rPr>
                                    <m:t>𝑖</m:t>
                                  </m:r>
                                  <m:r>
                                    <a:rPr lang="en-US" altLang="ja-JP" sz="2400" i="1">
                                      <a:latin typeface="Cambria Math" panose="02040503050406030204" pitchFamily="18" charset="0"/>
                                    </a:rPr>
                                    <m:t>𝑥</m:t>
                                  </m:r>
                                </m:sub>
                                <m:sup>
                                  <m:r>
                                    <a:rPr lang="en-US" altLang="ja-JP" sz="2400" i="1">
                                      <a:latin typeface="Cambria Math" panose="02040503050406030204" pitchFamily="18" charset="0"/>
                                    </a:rPr>
                                    <m:t>2</m:t>
                                  </m:r>
                                </m:sup>
                              </m:sSubSup>
                            </m:e>
                          </m:d>
                        </m:e>
                      </m:d>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2790336" y="1992353"/>
                <a:ext cx="4813625" cy="938014"/>
              </a:xfrm>
              <a:prstGeom prst="rect">
                <a:avLst/>
              </a:prstGeom>
              <a:blipFill rotWithShape="0">
                <a:blip r:embed="rId4"/>
                <a:stretch>
                  <a:fillRect/>
                </a:stretch>
              </a:blipFill>
            </p:spPr>
            <p:txBody>
              <a:bodyPr/>
              <a:lstStyle/>
              <a:p>
                <a:r>
                  <a:rPr lang="en-US">
                    <a:noFill/>
                  </a:rPr>
                  <a:t> </a:t>
                </a:r>
              </a:p>
            </p:txBody>
          </p:sp>
        </mc:Fallback>
      </mc:AlternateContent>
      <p:sp>
        <p:nvSpPr>
          <p:cNvPr id="9" name="TextBox 8"/>
          <p:cNvSpPr txBox="1"/>
          <p:nvPr/>
        </p:nvSpPr>
        <p:spPr>
          <a:xfrm>
            <a:off x="525517" y="5209061"/>
            <a:ext cx="11824138" cy="954107"/>
          </a:xfrm>
          <a:prstGeom prst="rect">
            <a:avLst/>
          </a:prstGeom>
          <a:noFill/>
        </p:spPr>
        <p:txBody>
          <a:bodyPr wrap="square" rtlCol="0">
            <a:spAutoFit/>
          </a:bodyPr>
          <a:lstStyle/>
          <a:p>
            <a:r>
              <a:rPr lang="en-US" sz="2800" dirty="0" smtClean="0">
                <a:solidFill>
                  <a:srgbClr val="C00000"/>
                </a:solidFill>
              </a:rPr>
              <a:t>Experiment</a:t>
            </a:r>
            <a:r>
              <a:rPr lang="en-US" sz="2800" dirty="0" smtClean="0"/>
              <a:t> </a:t>
            </a:r>
            <a:r>
              <a:rPr lang="en-US" sz="2800" dirty="0" smtClean="0">
                <a:sym typeface="Wingdings" panose="05000000000000000000" pitchFamily="2" charset="2"/>
              </a:rPr>
              <a:t> Measure coincidence profile by scanning the signal detector along x and y directions with idler photon coupled to a single mode fiber</a:t>
            </a:r>
          </a:p>
        </p:txBody>
      </p:sp>
      <p:sp>
        <p:nvSpPr>
          <p:cNvPr id="10" name="Rectangle 9"/>
          <p:cNvSpPr/>
          <p:nvPr/>
        </p:nvSpPr>
        <p:spPr>
          <a:xfrm>
            <a:off x="325654" y="3204426"/>
            <a:ext cx="7077963" cy="461665"/>
          </a:xfrm>
          <a:prstGeom prst="rect">
            <a:avLst/>
          </a:prstGeom>
        </p:spPr>
        <p:txBody>
          <a:bodyPr wrap="none">
            <a:spAutoFit/>
          </a:bodyPr>
          <a:lstStyle/>
          <a:p>
            <a:r>
              <a:rPr lang="en-US" sz="2400" dirty="0" smtClean="0"/>
              <a:t>Spatial </a:t>
            </a:r>
            <a:r>
              <a:rPr lang="en-US" sz="2400" dirty="0"/>
              <a:t>distribution of signal photon after ‘conditioning</a:t>
            </a:r>
            <a:r>
              <a:rPr lang="en-US" sz="2400" dirty="0" smtClean="0"/>
              <a:t>’</a:t>
            </a:r>
            <a:endParaRPr lang="en-US" sz="2400" dirty="0"/>
          </a:p>
        </p:txBody>
      </p:sp>
      <p:sp>
        <p:nvSpPr>
          <p:cNvPr id="11" name="Rectangle 10"/>
          <p:cNvSpPr/>
          <p:nvPr/>
        </p:nvSpPr>
        <p:spPr>
          <a:xfrm>
            <a:off x="525517" y="1316945"/>
            <a:ext cx="6678238" cy="461665"/>
          </a:xfrm>
          <a:prstGeom prst="rect">
            <a:avLst/>
          </a:prstGeom>
        </p:spPr>
        <p:txBody>
          <a:bodyPr wrap="none">
            <a:spAutoFit/>
          </a:bodyPr>
          <a:lstStyle/>
          <a:p>
            <a:r>
              <a:rPr lang="en-US" sz="2400" dirty="0" smtClean="0"/>
              <a:t>Idler </a:t>
            </a:r>
            <a:r>
              <a:rPr lang="en-US" sz="2400" dirty="0"/>
              <a:t>photon projected to Gaussian – “Conditioning</a:t>
            </a:r>
            <a:r>
              <a:rPr lang="en-US" sz="2400" dirty="0" smtClean="0"/>
              <a:t>”</a:t>
            </a:r>
            <a:endParaRPr lang="en-US" sz="2400" dirty="0"/>
          </a:p>
        </p:txBody>
      </p:sp>
      <p:sp>
        <p:nvSpPr>
          <p:cNvPr id="12" name="TextBox 11"/>
          <p:cNvSpPr txBox="1"/>
          <p:nvPr/>
        </p:nvSpPr>
        <p:spPr>
          <a:xfrm>
            <a:off x="8198069" y="4082119"/>
            <a:ext cx="3467616" cy="523220"/>
          </a:xfrm>
          <a:prstGeom prst="rect">
            <a:avLst/>
          </a:prstGeom>
          <a:noFill/>
        </p:spPr>
        <p:txBody>
          <a:bodyPr wrap="none" rtlCol="0">
            <a:spAutoFit/>
          </a:bodyPr>
          <a:lstStyle/>
          <a:p>
            <a:r>
              <a:rPr lang="en-US" sz="2800" dirty="0" smtClean="0">
                <a:solidFill>
                  <a:srgbClr val="FF0000"/>
                </a:solidFill>
                <a:latin typeface="Comic Sans MS" panose="030F0702030302020204" pitchFamily="66" charset="0"/>
              </a:rPr>
              <a:t>Conditioned Profile!</a:t>
            </a:r>
            <a:endParaRPr lang="en-US" sz="2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312646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solidFill>
                  <a:srgbClr val="7030A0"/>
                </a:solidFill>
                <a:latin typeface="+mn-lt"/>
              </a:rPr>
              <a:t>Mode profiling: methods (</a:t>
            </a:r>
            <a:r>
              <a:rPr lang="en-US" b="1" dirty="0" err="1" smtClean="0">
                <a:solidFill>
                  <a:srgbClr val="7030A0"/>
                </a:solidFill>
                <a:latin typeface="+mn-lt"/>
              </a:rPr>
              <a:t>contd</a:t>
            </a:r>
            <a:r>
              <a:rPr lang="en-US" b="1" dirty="0" smtClean="0">
                <a:solidFill>
                  <a:srgbClr val="7030A0"/>
                </a:solidFill>
                <a:latin typeface="+mn-lt"/>
              </a:rPr>
              <a:t>…)</a:t>
            </a:r>
            <a:endParaRPr lang="en-US" b="1" dirty="0">
              <a:solidFill>
                <a:srgbClr val="7030A0"/>
              </a:solidFill>
              <a:latin typeface="+mn-lt"/>
            </a:endParaRPr>
          </a:p>
        </p:txBody>
      </p:sp>
      <p:sp>
        <p:nvSpPr>
          <p:cNvPr id="3" name="Text Box 258"/>
          <p:cNvSpPr txBox="1">
            <a:spLocks noChangeArrowheads="1"/>
          </p:cNvSpPr>
          <p:nvPr/>
        </p:nvSpPr>
        <p:spPr bwMode="auto">
          <a:xfrm>
            <a:off x="3534185" y="6080501"/>
            <a:ext cx="4404451" cy="461665"/>
          </a:xfrm>
          <a:prstGeom prst="rect">
            <a:avLst/>
          </a:prstGeom>
          <a:noFill/>
          <a:ln>
            <a:noFill/>
          </a:ln>
          <a:effectLst/>
          <a:extLst/>
        </p:spPr>
        <p:txBody>
          <a:bodyPr wrap="square" l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spcBef>
                <a:spcPct val="50000"/>
              </a:spcBef>
              <a:defRPr/>
            </a:pPr>
            <a:r>
              <a:rPr lang="en-AU" dirty="0" smtClean="0">
                <a:solidFill>
                  <a:schemeClr val="accent2">
                    <a:lumMod val="50000"/>
                  </a:schemeClr>
                </a:solidFill>
                <a:latin typeface="Arial" charset="0"/>
                <a:cs typeface="+mn-cs"/>
              </a:rPr>
              <a:t>Theory </a:t>
            </a:r>
            <a:endParaRPr lang="en-AU" dirty="0">
              <a:solidFill>
                <a:schemeClr val="accent2">
                  <a:lumMod val="50000"/>
                </a:schemeClr>
              </a:solidFill>
              <a:latin typeface="Arial" charset="0"/>
              <a:cs typeface="+mn-cs"/>
            </a:endParaRPr>
          </a:p>
        </p:txBody>
      </p:sp>
      <p:sp>
        <p:nvSpPr>
          <p:cNvPr id="4" name="Text Box 258"/>
          <p:cNvSpPr txBox="1">
            <a:spLocks noChangeArrowheads="1"/>
          </p:cNvSpPr>
          <p:nvPr/>
        </p:nvSpPr>
        <p:spPr bwMode="auto">
          <a:xfrm>
            <a:off x="8431807" y="6080500"/>
            <a:ext cx="4404451" cy="461665"/>
          </a:xfrm>
          <a:prstGeom prst="rect">
            <a:avLst/>
          </a:prstGeom>
          <a:noFill/>
          <a:ln>
            <a:noFill/>
          </a:ln>
          <a:effectLst/>
          <a:extLst/>
        </p:spPr>
        <p:txBody>
          <a:bodyPr wrap="square" l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spcBef>
                <a:spcPct val="50000"/>
              </a:spcBef>
              <a:defRPr/>
            </a:pPr>
            <a:r>
              <a:rPr lang="en-AU" dirty="0" smtClean="0">
                <a:solidFill>
                  <a:schemeClr val="accent2">
                    <a:lumMod val="50000"/>
                  </a:schemeClr>
                </a:solidFill>
                <a:latin typeface="Arial" charset="0"/>
                <a:cs typeface="+mn-cs"/>
              </a:rPr>
              <a:t>Experiment</a:t>
            </a:r>
            <a:endParaRPr lang="en-AU" dirty="0">
              <a:solidFill>
                <a:schemeClr val="accent2">
                  <a:lumMod val="50000"/>
                </a:schemeClr>
              </a:solidFill>
              <a:latin typeface="Arial" charset="0"/>
              <a:cs typeface="+mn-cs"/>
            </a:endParaRPr>
          </a:p>
        </p:txBody>
      </p:sp>
      <p:pic>
        <p:nvPicPr>
          <p:cNvPr id="5" name="Picture 19"/>
          <p:cNvPicPr>
            <a:picLocks noChangeAspect="1"/>
          </p:cNvPicPr>
          <p:nvPr/>
        </p:nvPicPr>
        <p:blipFill>
          <a:blip r:embed="rId3"/>
          <a:srcRect/>
          <a:stretch>
            <a:fillRect/>
          </a:stretch>
        </p:blipFill>
        <p:spPr bwMode="auto">
          <a:xfrm>
            <a:off x="1939158" y="2565484"/>
            <a:ext cx="3797253" cy="3515017"/>
          </a:xfrm>
          <a:prstGeom prst="rect">
            <a:avLst/>
          </a:prstGeom>
          <a:noFill/>
          <a:ln w="9525">
            <a:noFill/>
            <a:miter lim="800000"/>
            <a:headEnd/>
            <a:tailEnd/>
          </a:ln>
        </p:spPr>
      </p:pic>
      <p:pic>
        <p:nvPicPr>
          <p:cNvPr id="6" name="Picture 20"/>
          <p:cNvPicPr>
            <a:picLocks noChangeAspect="1"/>
          </p:cNvPicPr>
          <p:nvPr/>
        </p:nvPicPr>
        <p:blipFill>
          <a:blip r:embed="rId4"/>
          <a:srcRect/>
          <a:stretch>
            <a:fillRect/>
          </a:stretch>
        </p:blipFill>
        <p:spPr bwMode="auto">
          <a:xfrm>
            <a:off x="6968605" y="2565485"/>
            <a:ext cx="3784306" cy="3515016"/>
          </a:xfrm>
          <a:prstGeom prst="rect">
            <a:avLst/>
          </a:prstGeom>
          <a:noFill/>
          <a:ln w="9525">
            <a:noFill/>
            <a:miter lim="800000"/>
            <a:headEnd/>
            <a:tailEnd/>
          </a:ln>
        </p:spPr>
      </p:pic>
      <p:sp>
        <p:nvSpPr>
          <p:cNvPr id="7" name="TextBox 6"/>
          <p:cNvSpPr txBox="1"/>
          <p:nvPr/>
        </p:nvSpPr>
        <p:spPr>
          <a:xfrm>
            <a:off x="1119351" y="1519044"/>
            <a:ext cx="10468058" cy="584775"/>
          </a:xfrm>
          <a:prstGeom prst="rect">
            <a:avLst/>
          </a:prstGeom>
          <a:noFill/>
        </p:spPr>
        <p:txBody>
          <a:bodyPr wrap="none" rtlCol="0">
            <a:spAutoFit/>
          </a:bodyPr>
          <a:lstStyle/>
          <a:p>
            <a:r>
              <a:rPr lang="en-US" sz="3200" dirty="0" smtClean="0"/>
              <a:t>Conditioned Profile of </a:t>
            </a:r>
            <a:r>
              <a:rPr lang="en-US" sz="3200" dirty="0" err="1" smtClean="0"/>
              <a:t>biphoton</a:t>
            </a:r>
            <a:r>
              <a:rPr lang="en-US" sz="3200" dirty="0" smtClean="0"/>
              <a:t> mode (idler fixed, signal vary)</a:t>
            </a:r>
            <a:endParaRPr lang="en-US" sz="3200" dirty="0"/>
          </a:p>
        </p:txBody>
      </p:sp>
    </p:spTree>
    <p:extLst>
      <p:ext uri="{BB962C8B-B14F-4D97-AF65-F5344CB8AC3E}">
        <p14:creationId xmlns:p14="http://schemas.microsoft.com/office/powerpoint/2010/main" val="9033503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19"/>
          <p:cNvSpPr>
            <a:spLocks noChangeShapeType="1"/>
          </p:cNvSpPr>
          <p:nvPr/>
        </p:nvSpPr>
        <p:spPr bwMode="auto">
          <a:xfrm rot="21000000">
            <a:off x="4360618" y="5721184"/>
            <a:ext cx="553608" cy="94"/>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9" name="Line 18"/>
          <p:cNvSpPr>
            <a:spLocks noChangeShapeType="1"/>
          </p:cNvSpPr>
          <p:nvPr/>
        </p:nvSpPr>
        <p:spPr bwMode="auto">
          <a:xfrm rot="600000" flipV="1">
            <a:off x="4346612" y="5619325"/>
            <a:ext cx="568653" cy="619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 name="Title 1"/>
          <p:cNvSpPr>
            <a:spLocks noGrp="1"/>
          </p:cNvSpPr>
          <p:nvPr>
            <p:ph type="title"/>
          </p:nvPr>
        </p:nvSpPr>
        <p:spPr>
          <a:xfrm>
            <a:off x="824753" y="15104"/>
            <a:ext cx="10515600" cy="1325563"/>
          </a:xfrm>
        </p:spPr>
        <p:txBody>
          <a:bodyPr>
            <a:normAutofit/>
          </a:bodyPr>
          <a:lstStyle/>
          <a:p>
            <a:r>
              <a:rPr lang="en-IN" sz="4000" b="1" dirty="0" smtClean="0">
                <a:solidFill>
                  <a:srgbClr val="7030A0"/>
                </a:solidFill>
                <a:latin typeface="+mn-lt"/>
              </a:rPr>
              <a:t>Effect of pump focussing on SPDC cone</a:t>
            </a:r>
            <a:endParaRPr lang="en-IN" sz="4000" b="1" dirty="0">
              <a:solidFill>
                <a:srgbClr val="7030A0"/>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362" y="1273458"/>
            <a:ext cx="5135666" cy="4084382"/>
          </a:xfrm>
          <a:prstGeom prst="rect">
            <a:avLst/>
          </a:prstGeom>
        </p:spPr>
      </p:pic>
      <p:sp>
        <p:nvSpPr>
          <p:cNvPr id="4" name="Rectangle 4"/>
          <p:cNvSpPr>
            <a:spLocks noChangeArrowheads="1"/>
          </p:cNvSpPr>
          <p:nvPr/>
        </p:nvSpPr>
        <p:spPr bwMode="auto">
          <a:xfrm>
            <a:off x="1003112" y="5451086"/>
            <a:ext cx="1030639" cy="431800"/>
          </a:xfrm>
          <a:prstGeom prst="rect">
            <a:avLst/>
          </a:prstGeom>
          <a:solidFill>
            <a:srgbClr val="1C1C1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b="1" dirty="0">
                <a:solidFill>
                  <a:schemeClr val="bg1"/>
                </a:solidFill>
                <a:latin typeface="Times New Roman" panose="02020603050405020304" pitchFamily="18" charset="0"/>
              </a:rPr>
              <a:t>UV Laser</a:t>
            </a:r>
          </a:p>
        </p:txBody>
      </p:sp>
      <p:sp>
        <p:nvSpPr>
          <p:cNvPr id="5" name="Line 6"/>
          <p:cNvSpPr>
            <a:spLocks noChangeShapeType="1"/>
          </p:cNvSpPr>
          <p:nvPr/>
        </p:nvSpPr>
        <p:spPr bwMode="auto">
          <a:xfrm flipV="1">
            <a:off x="2033751" y="5642797"/>
            <a:ext cx="2431821" cy="24189"/>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 name="Rectangle 7"/>
          <p:cNvSpPr>
            <a:spLocks noChangeArrowheads="1"/>
          </p:cNvSpPr>
          <p:nvPr/>
        </p:nvSpPr>
        <p:spPr bwMode="auto">
          <a:xfrm>
            <a:off x="2394114" y="5378061"/>
            <a:ext cx="142875" cy="5762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 name="Rectangle 8"/>
          <p:cNvSpPr>
            <a:spLocks noChangeArrowheads="1"/>
          </p:cNvSpPr>
          <p:nvPr/>
        </p:nvSpPr>
        <p:spPr bwMode="auto">
          <a:xfrm>
            <a:off x="2754476" y="5378061"/>
            <a:ext cx="142875" cy="576262"/>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8" name="Oval 9"/>
          <p:cNvSpPr>
            <a:spLocks noChangeArrowheads="1"/>
          </p:cNvSpPr>
          <p:nvPr/>
        </p:nvSpPr>
        <p:spPr bwMode="auto">
          <a:xfrm>
            <a:off x="3098964" y="5292336"/>
            <a:ext cx="215900" cy="719137"/>
          </a:xfrm>
          <a:prstGeom prst="ellipse">
            <a:avLst/>
          </a:pr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9" name="Rectangle 10"/>
          <p:cNvSpPr>
            <a:spLocks noChangeArrowheads="1"/>
          </p:cNvSpPr>
          <p:nvPr/>
        </p:nvSpPr>
        <p:spPr bwMode="auto">
          <a:xfrm>
            <a:off x="3748251" y="5378061"/>
            <a:ext cx="142875" cy="5762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 name="Text Box 13"/>
          <p:cNvSpPr txBox="1">
            <a:spLocks noChangeArrowheads="1"/>
          </p:cNvSpPr>
          <p:nvPr/>
        </p:nvSpPr>
        <p:spPr bwMode="auto">
          <a:xfrm>
            <a:off x="2465551" y="5019286"/>
            <a:ext cx="6623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sz="1600" b="1" dirty="0"/>
              <a:t>HWP</a:t>
            </a:r>
          </a:p>
        </p:txBody>
      </p:sp>
      <p:sp>
        <p:nvSpPr>
          <p:cNvPr id="11" name="Text Box 14"/>
          <p:cNvSpPr txBox="1">
            <a:spLocks noChangeArrowheads="1"/>
          </p:cNvSpPr>
          <p:nvPr/>
        </p:nvSpPr>
        <p:spPr bwMode="auto">
          <a:xfrm>
            <a:off x="2997834" y="6022193"/>
            <a:ext cx="4235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sz="1600" b="1" dirty="0" smtClean="0"/>
              <a:t>L1</a:t>
            </a:r>
            <a:endParaRPr lang="en-IN" sz="1600" b="1" baseline="-25000" dirty="0"/>
          </a:p>
        </p:txBody>
      </p:sp>
      <p:sp>
        <p:nvSpPr>
          <p:cNvPr id="12" name="Text Box 15"/>
          <p:cNvSpPr txBox="1">
            <a:spLocks noChangeArrowheads="1"/>
          </p:cNvSpPr>
          <p:nvPr/>
        </p:nvSpPr>
        <p:spPr bwMode="auto">
          <a:xfrm>
            <a:off x="3380370" y="5999798"/>
            <a:ext cx="8354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sz="1600" b="1" dirty="0">
                <a:latin typeface="Times New Roman" panose="02020603050405020304" pitchFamily="18" charset="0"/>
              </a:rPr>
              <a:t>NL</a:t>
            </a:r>
          </a:p>
          <a:p>
            <a:pPr algn="ctr" eaLnBrk="1" hangingPunct="1"/>
            <a:r>
              <a:rPr lang="en-IN" sz="1600" b="1" dirty="0">
                <a:latin typeface="Times New Roman" panose="02020603050405020304" pitchFamily="18" charset="0"/>
              </a:rPr>
              <a:t>Crystal</a:t>
            </a:r>
          </a:p>
        </p:txBody>
      </p:sp>
      <p:sp>
        <p:nvSpPr>
          <p:cNvPr id="13" name="Line 18"/>
          <p:cNvSpPr>
            <a:spLocks noChangeShapeType="1"/>
          </p:cNvSpPr>
          <p:nvPr/>
        </p:nvSpPr>
        <p:spPr bwMode="auto">
          <a:xfrm rot="600000" flipV="1">
            <a:off x="3780632" y="5692802"/>
            <a:ext cx="568653" cy="619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4" name="Line 19"/>
          <p:cNvSpPr>
            <a:spLocks noChangeShapeType="1"/>
          </p:cNvSpPr>
          <p:nvPr/>
        </p:nvSpPr>
        <p:spPr bwMode="auto">
          <a:xfrm rot="21000000">
            <a:off x="3796093" y="5609438"/>
            <a:ext cx="553608" cy="94"/>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5" name="Text Box 5"/>
          <p:cNvSpPr txBox="1">
            <a:spLocks noChangeArrowheads="1"/>
          </p:cNvSpPr>
          <p:nvPr/>
        </p:nvSpPr>
        <p:spPr bwMode="auto">
          <a:xfrm>
            <a:off x="998497" y="5117511"/>
            <a:ext cx="11256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sz="1600" b="1" dirty="0">
                <a:sym typeface="Mathematica1" panose="05000502060100000001" pitchFamily="2" charset="2"/>
              </a:rPr>
              <a:t>λ</a:t>
            </a:r>
            <a:r>
              <a:rPr lang="en-IN" sz="1600" b="1" dirty="0" smtClean="0">
                <a:sym typeface="Mathematica1" panose="05000502060100000001" pitchFamily="2" charset="2"/>
              </a:rPr>
              <a:t>=405 </a:t>
            </a:r>
            <a:r>
              <a:rPr lang="en-IN" sz="1600" b="1" dirty="0">
                <a:sym typeface="Mathematica1" panose="05000502060100000001" pitchFamily="2" charset="2"/>
              </a:rPr>
              <a:t>nm</a:t>
            </a:r>
          </a:p>
        </p:txBody>
      </p:sp>
      <p:sp>
        <p:nvSpPr>
          <p:cNvPr id="16" name="Oval 9"/>
          <p:cNvSpPr>
            <a:spLocks noChangeArrowheads="1"/>
          </p:cNvSpPr>
          <p:nvPr/>
        </p:nvSpPr>
        <p:spPr bwMode="auto">
          <a:xfrm>
            <a:off x="4235262" y="5281316"/>
            <a:ext cx="215900" cy="719137"/>
          </a:xfrm>
          <a:prstGeom prst="ellipse">
            <a:avLst/>
          </a:prstGeom>
          <a:solidFill>
            <a:schemeClr val="accent1">
              <a:lumMod val="20000"/>
              <a:lumOff val="80000"/>
            </a:schemeClr>
          </a:solidFill>
          <a:ln w="31750">
            <a:solidFill>
              <a:schemeClr val="tx1"/>
            </a:solidFill>
            <a:round/>
            <a:headEnd/>
            <a:tailEnd/>
          </a:ln>
          <a:effectLs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7" name="Text Box 14"/>
          <p:cNvSpPr txBox="1">
            <a:spLocks noChangeArrowheads="1"/>
          </p:cNvSpPr>
          <p:nvPr/>
        </p:nvSpPr>
        <p:spPr bwMode="auto">
          <a:xfrm>
            <a:off x="4206687" y="5957591"/>
            <a:ext cx="4235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sz="1600" b="1" dirty="0" smtClean="0"/>
              <a:t>L2</a:t>
            </a:r>
            <a:endParaRPr lang="en-IN" sz="1600" b="1" baseline="-25000" dirty="0"/>
          </a:p>
        </p:txBody>
      </p:sp>
      <p:sp>
        <p:nvSpPr>
          <p:cNvPr id="20" name="Rounded Rectangle 19"/>
          <p:cNvSpPr/>
          <p:nvPr/>
        </p:nvSpPr>
        <p:spPr>
          <a:xfrm>
            <a:off x="4959369" y="5305612"/>
            <a:ext cx="826308" cy="70811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p:cNvSpPr/>
          <p:nvPr/>
        </p:nvSpPr>
        <p:spPr>
          <a:xfrm>
            <a:off x="4873044" y="5561372"/>
            <a:ext cx="77084" cy="18694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 Box 15"/>
          <p:cNvSpPr txBox="1">
            <a:spLocks noChangeArrowheads="1"/>
          </p:cNvSpPr>
          <p:nvPr/>
        </p:nvSpPr>
        <p:spPr bwMode="auto">
          <a:xfrm>
            <a:off x="4867728" y="4658923"/>
            <a:ext cx="9573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sz="1600" b="1" dirty="0" smtClean="0">
                <a:latin typeface="Times New Roman" panose="02020603050405020304" pitchFamily="18" charset="0"/>
              </a:rPr>
              <a:t>EMCCD</a:t>
            </a:r>
          </a:p>
          <a:p>
            <a:pPr algn="ctr" eaLnBrk="1" hangingPunct="1"/>
            <a:r>
              <a:rPr lang="en-IN" sz="1600" b="1" dirty="0" smtClean="0">
                <a:latin typeface="Times New Roman" panose="02020603050405020304" pitchFamily="18" charset="0"/>
              </a:rPr>
              <a:t>Camera</a:t>
            </a:r>
            <a:endParaRPr lang="en-IN" sz="1600" b="1" dirty="0">
              <a:latin typeface="Times New Roman" panose="02020603050405020304" pitchFamily="18" charset="0"/>
            </a:endParaRPr>
          </a:p>
        </p:txBody>
      </p:sp>
      <p:sp>
        <p:nvSpPr>
          <p:cNvPr id="23" name="Text Box 12"/>
          <p:cNvSpPr txBox="1">
            <a:spLocks noChangeArrowheads="1"/>
          </p:cNvSpPr>
          <p:nvPr/>
        </p:nvSpPr>
        <p:spPr bwMode="auto">
          <a:xfrm>
            <a:off x="2307108" y="5999798"/>
            <a:ext cx="3209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sz="1600" b="1"/>
              <a:t>P</a:t>
            </a:r>
          </a:p>
        </p:txBody>
      </p:sp>
      <mc:AlternateContent xmlns:mc="http://schemas.openxmlformats.org/markup-compatibility/2006" xmlns:a14="http://schemas.microsoft.com/office/drawing/2010/main">
        <mc:Choice Requires="a14">
          <p:sp>
            <p:nvSpPr>
              <p:cNvPr id="25" name="Oval Callout 24"/>
              <p:cNvSpPr/>
              <p:nvPr/>
            </p:nvSpPr>
            <p:spPr>
              <a:xfrm>
                <a:off x="107576" y="1425388"/>
                <a:ext cx="6481483" cy="2514599"/>
              </a:xfrm>
              <a:prstGeom prst="wedgeEllipseCallout">
                <a:avLst>
                  <a:gd name="adj1" fmla="val 15076"/>
                  <a:gd name="adj2" fmla="val 98951"/>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IN" sz="3200" b="0" i="1" smtClean="0">
                        <a:solidFill>
                          <a:schemeClr val="tx1"/>
                        </a:solidFill>
                        <a:latin typeface="Cambria Math" panose="02040503050406030204" pitchFamily="18" charset="0"/>
                      </a:rPr>
                      <m:t>𝐼</m:t>
                    </m:r>
                    <m:d>
                      <m:dPr>
                        <m:ctrlPr>
                          <a:rPr lang="en-IN" sz="3200" i="1">
                            <a:solidFill>
                              <a:schemeClr val="tx1"/>
                            </a:solidFill>
                            <a:latin typeface="Cambria Math"/>
                          </a:rPr>
                        </m:ctrlPr>
                      </m:dPr>
                      <m:e>
                        <m:sSub>
                          <m:sSubPr>
                            <m:ctrlPr>
                              <a:rPr lang="en-IN" sz="3200" i="1" smtClean="0">
                                <a:solidFill>
                                  <a:schemeClr val="tx1"/>
                                </a:solidFill>
                                <a:latin typeface="Cambria Math"/>
                              </a:rPr>
                            </m:ctrlPr>
                          </m:sSubPr>
                          <m:e>
                            <m:r>
                              <a:rPr lang="en-IN" sz="3200" b="1" i="0" smtClean="0">
                                <a:solidFill>
                                  <a:schemeClr val="tx1"/>
                                </a:solidFill>
                                <a:latin typeface="Cambria Math" panose="02040503050406030204" pitchFamily="18" charset="0"/>
                              </a:rPr>
                              <m:t>𝐫</m:t>
                            </m:r>
                          </m:e>
                          <m:sub>
                            <m:r>
                              <a:rPr lang="en-IN" sz="3200" b="0" i="1" smtClean="0">
                                <a:solidFill>
                                  <a:schemeClr val="tx1"/>
                                </a:solidFill>
                                <a:latin typeface="Cambria Math" panose="02040503050406030204" pitchFamily="18" charset="0"/>
                              </a:rPr>
                              <m:t>𝑠</m:t>
                            </m:r>
                          </m:sub>
                        </m:sSub>
                        <m:r>
                          <a:rPr lang="en-IN" sz="3200" b="0" i="1" smtClean="0">
                            <a:solidFill>
                              <a:schemeClr val="tx1"/>
                            </a:solidFill>
                            <a:latin typeface="Cambria Math" panose="02040503050406030204" pitchFamily="18" charset="0"/>
                          </a:rPr>
                          <m:t>,</m:t>
                        </m:r>
                        <m:sSub>
                          <m:sSubPr>
                            <m:ctrlPr>
                              <a:rPr lang="en-IN" sz="3200" b="1" i="1" smtClean="0">
                                <a:solidFill>
                                  <a:schemeClr val="tx1"/>
                                </a:solidFill>
                                <a:latin typeface="Cambria Math"/>
                              </a:rPr>
                            </m:ctrlPr>
                          </m:sSubPr>
                          <m:e>
                            <m:r>
                              <a:rPr lang="en-IN" sz="3200" b="1" i="0" smtClean="0">
                                <a:solidFill>
                                  <a:schemeClr val="tx1"/>
                                </a:solidFill>
                                <a:latin typeface="Cambria Math" panose="02040503050406030204" pitchFamily="18" charset="0"/>
                              </a:rPr>
                              <m:t>𝐫</m:t>
                            </m:r>
                          </m:e>
                          <m:sub>
                            <m:r>
                              <m:rPr>
                                <m:sty m:val="p"/>
                              </m:rPr>
                              <a:rPr lang="en-IN" sz="3200" b="0" i="0" smtClean="0">
                                <a:solidFill>
                                  <a:schemeClr val="tx1"/>
                                </a:solidFill>
                                <a:latin typeface="Cambria Math" panose="02040503050406030204" pitchFamily="18" charset="0"/>
                              </a:rPr>
                              <m:t>i</m:t>
                            </m:r>
                          </m:sub>
                        </m:sSub>
                      </m:e>
                    </m:d>
                  </m:oMath>
                </a14:m>
                <a:r>
                  <a:rPr lang="en-IN" sz="3200" dirty="0" smtClean="0">
                    <a:solidFill>
                      <a:schemeClr val="tx1"/>
                    </a:solidFill>
                  </a:rPr>
                  <a:t>        	</a:t>
                </a:r>
                <a14:m>
                  <m:oMath xmlns:m="http://schemas.openxmlformats.org/officeDocument/2006/math">
                    <m:r>
                      <a:rPr lang="en-IN" sz="3200" b="0" i="1" dirty="0" smtClean="0">
                        <a:solidFill>
                          <a:schemeClr val="tx1"/>
                        </a:solidFill>
                        <a:latin typeface="Cambria Math" panose="02040503050406030204" pitchFamily="18" charset="0"/>
                      </a:rPr>
                      <m:t>𝐼</m:t>
                    </m:r>
                    <m:r>
                      <a:rPr lang="en-IN" sz="3200" b="0" i="1" dirty="0" smtClean="0">
                        <a:solidFill>
                          <a:schemeClr val="tx1"/>
                        </a:solidFill>
                        <a:latin typeface="Cambria Math" panose="02040503050406030204" pitchFamily="18" charset="0"/>
                      </a:rPr>
                      <m:t>(</m:t>
                    </m:r>
                    <m:sSubSup>
                      <m:sSubSupPr>
                        <m:ctrlPr>
                          <a:rPr lang="en-IN" sz="3200" b="0" i="1" dirty="0" smtClean="0">
                            <a:solidFill>
                              <a:schemeClr val="tx1"/>
                            </a:solidFill>
                            <a:latin typeface="Cambria Math"/>
                          </a:rPr>
                        </m:ctrlPr>
                      </m:sSubSupPr>
                      <m:e>
                        <m:r>
                          <a:rPr lang="en-IN" sz="3200" b="1" i="0" dirty="0" smtClean="0">
                            <a:solidFill>
                              <a:schemeClr val="tx1"/>
                            </a:solidFill>
                            <a:latin typeface="Cambria Math" panose="02040503050406030204" pitchFamily="18" charset="0"/>
                          </a:rPr>
                          <m:t>𝐤</m:t>
                        </m:r>
                      </m:e>
                      <m:sub>
                        <m:r>
                          <a:rPr lang="en-IN" sz="3200" b="0" i="1" dirty="0" smtClean="0">
                            <a:solidFill>
                              <a:schemeClr val="tx1"/>
                            </a:solidFill>
                            <a:latin typeface="Cambria Math" panose="02040503050406030204" pitchFamily="18" charset="0"/>
                          </a:rPr>
                          <m:t>𝑠</m:t>
                        </m:r>
                      </m:sub>
                      <m:sup>
                        <m:r>
                          <a:rPr lang="en-IN" sz="3200" b="0" i="1" dirty="0" smtClean="0">
                            <a:solidFill>
                              <a:schemeClr val="tx1"/>
                            </a:solidFill>
                            <a:latin typeface="Cambria Math" panose="02040503050406030204" pitchFamily="18" charset="0"/>
                          </a:rPr>
                          <m:t>⊥</m:t>
                        </m:r>
                      </m:sup>
                    </m:sSubSup>
                    <m:r>
                      <a:rPr lang="en-IN" sz="3200" b="0" i="1" dirty="0" smtClean="0">
                        <a:solidFill>
                          <a:schemeClr val="tx1"/>
                        </a:solidFill>
                        <a:latin typeface="Cambria Math" panose="02040503050406030204" pitchFamily="18" charset="0"/>
                      </a:rPr>
                      <m:t>,</m:t>
                    </m:r>
                    <m:sSubSup>
                      <m:sSubSupPr>
                        <m:ctrlPr>
                          <a:rPr lang="en-IN" sz="3200" b="0" i="1" dirty="0" smtClean="0">
                            <a:solidFill>
                              <a:schemeClr val="tx1"/>
                            </a:solidFill>
                            <a:latin typeface="Cambria Math"/>
                          </a:rPr>
                        </m:ctrlPr>
                      </m:sSubSupPr>
                      <m:e>
                        <m:r>
                          <a:rPr lang="en-IN" sz="3200" b="1" i="0" dirty="0" smtClean="0">
                            <a:solidFill>
                              <a:schemeClr val="tx1"/>
                            </a:solidFill>
                            <a:latin typeface="Cambria Math" panose="02040503050406030204" pitchFamily="18" charset="0"/>
                          </a:rPr>
                          <m:t>𝐤</m:t>
                        </m:r>
                      </m:e>
                      <m:sub>
                        <m:r>
                          <a:rPr lang="en-IN" sz="3200" b="0" i="1" dirty="0" smtClean="0">
                            <a:solidFill>
                              <a:schemeClr val="tx1"/>
                            </a:solidFill>
                            <a:latin typeface="Cambria Math" panose="02040503050406030204" pitchFamily="18" charset="0"/>
                          </a:rPr>
                          <m:t>𝑖</m:t>
                        </m:r>
                      </m:sub>
                      <m:sup>
                        <m:r>
                          <a:rPr lang="en-IN" sz="3200" b="0" i="1" dirty="0" smtClean="0">
                            <a:solidFill>
                              <a:schemeClr val="tx1"/>
                            </a:solidFill>
                            <a:latin typeface="Cambria Math" panose="02040503050406030204" pitchFamily="18" charset="0"/>
                          </a:rPr>
                          <m:t>⊥</m:t>
                        </m:r>
                      </m:sup>
                    </m:sSubSup>
                    <m:r>
                      <a:rPr lang="en-IN" sz="3200" b="0" i="1" dirty="0" smtClean="0">
                        <a:solidFill>
                          <a:schemeClr val="tx1"/>
                        </a:solidFill>
                        <a:latin typeface="Cambria Math" panose="02040503050406030204" pitchFamily="18" charset="0"/>
                      </a:rPr>
                      <m:t>)</m:t>
                    </m:r>
                  </m:oMath>
                </a14:m>
                <a:endParaRPr lang="en-IN" sz="3200" dirty="0">
                  <a:solidFill>
                    <a:schemeClr val="tx1"/>
                  </a:solidFill>
                </a:endParaRPr>
              </a:p>
            </p:txBody>
          </p:sp>
        </mc:Choice>
        <mc:Fallback xmlns="">
          <p:sp>
            <p:nvSpPr>
              <p:cNvPr id="25" name="Oval Callout 24"/>
              <p:cNvSpPr>
                <a:spLocks noRot="1" noChangeAspect="1" noMove="1" noResize="1" noEditPoints="1" noAdjustHandles="1" noChangeArrowheads="1" noChangeShapeType="1" noTextEdit="1"/>
              </p:cNvSpPr>
              <p:nvPr/>
            </p:nvSpPr>
            <p:spPr>
              <a:xfrm>
                <a:off x="107576" y="1425388"/>
                <a:ext cx="6481483" cy="2514599"/>
              </a:xfrm>
              <a:prstGeom prst="wedgeEllipseCallout">
                <a:avLst>
                  <a:gd name="adj1" fmla="val 15076"/>
                  <a:gd name="adj2" fmla="val 98951"/>
                </a:avLst>
              </a:prstGeom>
              <a:blipFill rotWithShape="0">
                <a:blip r:embed="rId4"/>
                <a:stretch>
                  <a:fillRect/>
                </a:stretch>
              </a:blipFill>
              <a:ln>
                <a:solidFill>
                  <a:schemeClr val="accent1">
                    <a:lumMod val="40000"/>
                    <a:lumOff val="60000"/>
                  </a:schemeClr>
                </a:solidFill>
              </a:ln>
            </p:spPr>
            <p:txBody>
              <a:bodyPr/>
              <a:lstStyle/>
              <a:p>
                <a:r>
                  <a:rPr lang="en-IN">
                    <a:noFill/>
                  </a:rPr>
                  <a:t> </a:t>
                </a:r>
              </a:p>
            </p:txBody>
          </p:sp>
        </mc:Fallback>
      </mc:AlternateContent>
      <p:cxnSp>
        <p:nvCxnSpPr>
          <p:cNvPr id="27" name="Straight Arrow Connector 26"/>
          <p:cNvCxnSpPr/>
          <p:nvPr/>
        </p:nvCxnSpPr>
        <p:spPr>
          <a:xfrm>
            <a:off x="2536989" y="2689412"/>
            <a:ext cx="121126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803851" y="2128779"/>
            <a:ext cx="647934" cy="584775"/>
          </a:xfrm>
          <a:prstGeom prst="rect">
            <a:avLst/>
          </a:prstGeom>
          <a:noFill/>
        </p:spPr>
        <p:txBody>
          <a:bodyPr wrap="none" rtlCol="0">
            <a:spAutoFit/>
          </a:bodyPr>
          <a:lstStyle/>
          <a:p>
            <a:r>
              <a:rPr lang="en-IN" sz="3200" dirty="0" smtClean="0">
                <a:latin typeface="Cambria" panose="02040503050406030204" pitchFamily="18" charset="0"/>
                <a:cs typeface="Times New Roman" panose="02020603050405020304" pitchFamily="18" charset="0"/>
              </a:rPr>
              <a:t>FT</a:t>
            </a:r>
            <a:endParaRPr lang="en-IN" sz="3200" dirty="0">
              <a:latin typeface="Cambria" panose="02040503050406030204" pitchFamily="18" charset="0"/>
              <a:cs typeface="Times New Roman" panose="02020603050405020304" pitchFamily="18" charset="0"/>
            </a:endParaRPr>
          </a:p>
        </p:txBody>
      </p:sp>
      <p:sp>
        <p:nvSpPr>
          <p:cNvPr id="33" name="Rectangle 32"/>
          <p:cNvSpPr/>
          <p:nvPr/>
        </p:nvSpPr>
        <p:spPr>
          <a:xfrm>
            <a:off x="4630201" y="5334015"/>
            <a:ext cx="116611" cy="6643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 Box 14"/>
          <p:cNvSpPr txBox="1">
            <a:spLocks noChangeArrowheads="1"/>
          </p:cNvSpPr>
          <p:nvPr/>
        </p:nvSpPr>
        <p:spPr bwMode="auto">
          <a:xfrm>
            <a:off x="4500586" y="5034571"/>
            <a:ext cx="36740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sz="1600" b="1" dirty="0" smtClean="0"/>
              <a:t>IF</a:t>
            </a:r>
            <a:endParaRPr lang="en-IN" sz="1600" b="1" baseline="-25000" dirty="0"/>
          </a:p>
        </p:txBody>
      </p:sp>
      <p:sp>
        <p:nvSpPr>
          <p:cNvPr id="29" name="TextBox 28"/>
          <p:cNvSpPr txBox="1"/>
          <p:nvPr/>
        </p:nvSpPr>
        <p:spPr>
          <a:xfrm>
            <a:off x="7175401" y="5507355"/>
            <a:ext cx="4301588" cy="830997"/>
          </a:xfrm>
          <a:prstGeom prst="rect">
            <a:avLst/>
          </a:prstGeom>
          <a:noFill/>
        </p:spPr>
        <p:txBody>
          <a:bodyPr wrap="square" rtlCol="0">
            <a:spAutoFit/>
          </a:bodyPr>
          <a:lstStyle/>
          <a:p>
            <a:r>
              <a:rPr lang="en-IN" sz="2400" dirty="0" smtClean="0">
                <a:solidFill>
                  <a:srgbClr val="C00000"/>
                </a:solidFill>
              </a:rPr>
              <a:t>Pump focusing increases the asymmetry of the SPDC ring</a:t>
            </a:r>
            <a:endParaRPr lang="en-IN" sz="2400" dirty="0">
              <a:solidFill>
                <a:srgbClr val="C00000"/>
              </a:solidFill>
            </a:endParaRPr>
          </a:p>
        </p:txBody>
      </p:sp>
    </p:spTree>
    <p:extLst>
      <p:ext uri="{BB962C8B-B14F-4D97-AF65-F5344CB8AC3E}">
        <p14:creationId xmlns:p14="http://schemas.microsoft.com/office/powerpoint/2010/main" val="19069070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59" y="0"/>
            <a:ext cx="11723427" cy="1325563"/>
          </a:xfrm>
        </p:spPr>
        <p:txBody>
          <a:bodyPr>
            <a:normAutofit/>
          </a:bodyPr>
          <a:lstStyle/>
          <a:p>
            <a:r>
              <a:rPr lang="en-IN" sz="4000" b="1" dirty="0" err="1" smtClean="0">
                <a:solidFill>
                  <a:srgbClr val="7030A0"/>
                </a:solidFill>
                <a:latin typeface="+mn-lt"/>
              </a:rPr>
              <a:t>Biphoton</a:t>
            </a:r>
            <a:r>
              <a:rPr lang="en-IN" sz="4000" b="1" dirty="0" smtClean="0">
                <a:solidFill>
                  <a:srgbClr val="7030A0"/>
                </a:solidFill>
                <a:latin typeface="+mn-lt"/>
              </a:rPr>
              <a:t> mode coupling efficiency</a:t>
            </a:r>
            <a:endParaRPr lang="en-IN" sz="4000" b="1" dirty="0">
              <a:solidFill>
                <a:srgbClr val="7030A0"/>
              </a:solidFill>
              <a:latin typeface="+mn-lt"/>
            </a:endParaRPr>
          </a:p>
        </p:txBody>
      </p:sp>
      <mc:AlternateContent xmlns:mc="http://schemas.openxmlformats.org/markup-compatibility/2006" xmlns:a14="http://schemas.microsoft.com/office/drawing/2010/main">
        <mc:Choice Requires="a14">
          <p:sp>
            <p:nvSpPr>
              <p:cNvPr id="3" name="Rectangle 2"/>
              <p:cNvSpPr/>
              <p:nvPr/>
            </p:nvSpPr>
            <p:spPr>
              <a:xfrm>
                <a:off x="7274257" y="1546493"/>
                <a:ext cx="4917743" cy="1962653"/>
              </a:xfrm>
              <a:prstGeom prst="rect">
                <a:avLst/>
              </a:prstGeom>
            </p:spPr>
            <p:txBody>
              <a:bodyPr wrap="square">
                <a:spAutoFit/>
              </a:bodyPr>
              <a:lstStyle/>
              <a:p>
                <a:pPr algn="just" defTabSz="612775" eaLnBrk="0" hangingPunct="0">
                  <a:spcAft>
                    <a:spcPts val="0"/>
                  </a:spcAft>
                </a:pPr>
                <a14:m>
                  <m:oMath xmlns:m="http://schemas.openxmlformats.org/officeDocument/2006/math">
                    <m:r>
                      <a:rPr lang="en-IN" altLang="ja-JP" sz="2000" i="1" smtClean="0">
                        <a:latin typeface="Cambria Math" panose="02040503050406030204" pitchFamily="18" charset="0"/>
                      </a:rPr>
                      <m:t>𝐿</m:t>
                    </m:r>
                    <m:r>
                      <a:rPr lang="en-IN" altLang="ja-JP" sz="2000" i="1" smtClean="0">
                        <a:latin typeface="Cambria Math" panose="02040503050406030204" pitchFamily="18" charset="0"/>
                      </a:rPr>
                      <m:t> →</m:t>
                    </m:r>
                  </m:oMath>
                </a14:m>
                <a:r>
                  <a:rPr lang="en-US" altLang="ja-JP" sz="2000" dirty="0"/>
                  <a:t> Length of the crystal</a:t>
                </a:r>
              </a:p>
              <a:p>
                <a:pPr algn="just" defTabSz="612775" eaLnBrk="0" hangingPunct="0">
                  <a:spcAft>
                    <a:spcPts val="0"/>
                  </a:spcAft>
                </a:pPr>
                <a14:m>
                  <m:oMath xmlns:m="http://schemas.openxmlformats.org/officeDocument/2006/math">
                    <m:r>
                      <a:rPr lang="en-IN" altLang="ja-JP" sz="2000" i="1">
                        <a:latin typeface="Cambria Math" panose="02040503050406030204" pitchFamily="18" charset="0"/>
                      </a:rPr>
                      <m:t>𝑘</m:t>
                    </m:r>
                    <m:r>
                      <a:rPr lang="en-IN" altLang="ja-JP" sz="2000" i="1">
                        <a:latin typeface="Cambria Math" panose="02040503050406030204" pitchFamily="18" charset="0"/>
                      </a:rPr>
                      <m:t> →</m:t>
                    </m:r>
                  </m:oMath>
                </a14:m>
                <a:r>
                  <a:rPr lang="en-US" altLang="ja-JP" sz="2000" dirty="0"/>
                  <a:t> Magnitude of pump beam wave vector</a:t>
                </a:r>
              </a:p>
              <a:p>
                <a:pPr algn="just" defTabSz="612775" eaLnBrk="0" hangingPunct="0"/>
                <a14:m>
                  <m:oMath xmlns:m="http://schemas.openxmlformats.org/officeDocument/2006/math">
                    <m:sSub>
                      <m:sSubPr>
                        <m:ctrlPr>
                          <a:rPr lang="en-US" altLang="ja-JP" sz="2000" i="1">
                            <a:latin typeface="Cambria Math"/>
                          </a:rPr>
                        </m:ctrlPr>
                      </m:sSubPr>
                      <m:e>
                        <m:r>
                          <a:rPr lang="en-IN" altLang="ja-JP" sz="2000" i="1">
                            <a:latin typeface="Cambria Math" panose="02040503050406030204" pitchFamily="18" charset="0"/>
                          </a:rPr>
                          <m:t>𝑤</m:t>
                        </m:r>
                      </m:e>
                      <m:sub>
                        <m:r>
                          <a:rPr lang="en-IN" altLang="ja-JP" sz="2000" i="1">
                            <a:latin typeface="Cambria Math" panose="02040503050406030204" pitchFamily="18" charset="0"/>
                          </a:rPr>
                          <m:t>𝑝</m:t>
                        </m:r>
                      </m:sub>
                    </m:sSub>
                    <m:r>
                      <a:rPr lang="en-IN" altLang="ja-JP" sz="2000" i="1">
                        <a:latin typeface="Cambria Math" panose="02040503050406030204" pitchFamily="18" charset="0"/>
                      </a:rPr>
                      <m:t> →</m:t>
                    </m:r>
                  </m:oMath>
                </a14:m>
                <a:r>
                  <a:rPr lang="en-US" altLang="ja-JP" sz="2000" dirty="0"/>
                  <a:t> Pump beam </a:t>
                </a:r>
                <a:r>
                  <a:rPr lang="en-US" altLang="ja-JP" sz="2000" dirty="0" smtClean="0"/>
                  <a:t>waist</a:t>
                </a:r>
              </a:p>
              <a:p>
                <a:pPr algn="just" defTabSz="612775" eaLnBrk="0" hangingPunct="0"/>
                <a14:m>
                  <m:oMath xmlns:m="http://schemas.openxmlformats.org/officeDocument/2006/math">
                    <m:sSub>
                      <m:sSubPr>
                        <m:ctrlPr>
                          <a:rPr lang="en-US" altLang="ja-JP" sz="2000" i="1" smtClean="0">
                            <a:latin typeface="Cambria Math"/>
                          </a:rPr>
                        </m:ctrlPr>
                      </m:sSubPr>
                      <m:e>
                        <m:r>
                          <a:rPr lang="en-IN" altLang="ja-JP" sz="2000" i="1">
                            <a:latin typeface="Cambria Math" panose="02040503050406030204" pitchFamily="18" charset="0"/>
                          </a:rPr>
                          <m:t>𝑤</m:t>
                        </m:r>
                      </m:e>
                      <m:sub>
                        <m:r>
                          <a:rPr lang="en-IN" altLang="ja-JP" sz="2000" b="0" i="1" smtClean="0">
                            <a:latin typeface="Cambria Math" panose="02040503050406030204" pitchFamily="18" charset="0"/>
                          </a:rPr>
                          <m:t>𝑜</m:t>
                        </m:r>
                      </m:sub>
                    </m:sSub>
                    <m:r>
                      <a:rPr lang="en-IN" altLang="ja-JP" sz="2000" i="1">
                        <a:latin typeface="Cambria Math" panose="02040503050406030204" pitchFamily="18" charset="0"/>
                      </a:rPr>
                      <m:t> →</m:t>
                    </m:r>
                  </m:oMath>
                </a14:m>
                <a:r>
                  <a:rPr lang="en-US" altLang="ja-JP" sz="2000" dirty="0"/>
                  <a:t> </a:t>
                </a:r>
                <a:r>
                  <a:rPr lang="en-US" altLang="ja-JP" sz="2000" dirty="0" smtClean="0"/>
                  <a:t>Signal or idler mode waist</a:t>
                </a:r>
              </a:p>
              <a:p>
                <a:pPr algn="just" defTabSz="612775" eaLnBrk="0" hangingPunct="0">
                  <a:spcAft>
                    <a:spcPts val="0"/>
                  </a:spcAft>
                </a:pPr>
                <a14:m>
                  <m:oMath xmlns:m="http://schemas.openxmlformats.org/officeDocument/2006/math">
                    <m:sSub>
                      <m:sSubPr>
                        <m:ctrlPr>
                          <a:rPr lang="en-US" altLang="ja-JP" sz="2000" i="1" smtClean="0">
                            <a:latin typeface="Cambria Math"/>
                          </a:rPr>
                        </m:ctrlPr>
                      </m:sSubPr>
                      <m:e>
                        <m:r>
                          <a:rPr lang="en-IN" altLang="ja-JP" sz="2000" i="1">
                            <a:latin typeface="Cambria Math" panose="02040503050406030204" pitchFamily="18" charset="0"/>
                          </a:rPr>
                          <m:t>𝐶</m:t>
                        </m:r>
                      </m:e>
                      <m:sub>
                        <m:r>
                          <a:rPr lang="en-IN" altLang="ja-JP" sz="2000" i="1">
                            <a:latin typeface="Cambria Math" panose="02040503050406030204" pitchFamily="18" charset="0"/>
                          </a:rPr>
                          <m:t>𝑠</m:t>
                        </m:r>
                      </m:sub>
                    </m:sSub>
                    <m:r>
                      <a:rPr lang="en-IN" altLang="ja-JP" sz="2000" i="1">
                        <a:latin typeface="Cambria Math" panose="02040503050406030204" pitchFamily="18" charset="0"/>
                      </a:rPr>
                      <m:t>, </m:t>
                    </m:r>
                    <m:sSub>
                      <m:sSubPr>
                        <m:ctrlPr>
                          <a:rPr lang="en-IN" altLang="ja-JP" sz="2000" i="1">
                            <a:latin typeface="Cambria Math"/>
                          </a:rPr>
                        </m:ctrlPr>
                      </m:sSubPr>
                      <m:e>
                        <m:r>
                          <a:rPr lang="en-IN" altLang="ja-JP" sz="2000" i="1">
                            <a:latin typeface="Cambria Math" panose="02040503050406030204" pitchFamily="18" charset="0"/>
                          </a:rPr>
                          <m:t>𝐶</m:t>
                        </m:r>
                      </m:e>
                      <m:sub>
                        <m:r>
                          <a:rPr lang="en-IN" altLang="ja-JP" sz="2000" i="1">
                            <a:latin typeface="Cambria Math" panose="02040503050406030204" pitchFamily="18" charset="0"/>
                          </a:rPr>
                          <m:t>𝑖</m:t>
                        </m:r>
                      </m:sub>
                    </m:sSub>
                    <m:r>
                      <a:rPr lang="en-IN" altLang="ja-JP" sz="2000" i="1">
                        <a:latin typeface="Cambria Math" panose="02040503050406030204" pitchFamily="18" charset="0"/>
                      </a:rPr>
                      <m:t> →</m:t>
                    </m:r>
                  </m:oMath>
                </a14:m>
                <a:r>
                  <a:rPr lang="en-US" altLang="ja-JP" sz="2000" dirty="0"/>
                  <a:t> Signal &amp; idler counts</a:t>
                </a:r>
              </a:p>
              <a:p>
                <a:pPr algn="just" defTabSz="612775" eaLnBrk="0" hangingPunct="0">
                  <a:spcAft>
                    <a:spcPts val="0"/>
                  </a:spcAft>
                </a:pPr>
                <a14:m>
                  <m:oMath xmlns:m="http://schemas.openxmlformats.org/officeDocument/2006/math">
                    <m:sSub>
                      <m:sSubPr>
                        <m:ctrlPr>
                          <a:rPr lang="en-US" altLang="ja-JP" sz="2000" i="1">
                            <a:latin typeface="Cambria Math"/>
                          </a:rPr>
                        </m:ctrlPr>
                      </m:sSubPr>
                      <m:e>
                        <m:r>
                          <a:rPr lang="en-IN" altLang="ja-JP" sz="2000" i="1">
                            <a:latin typeface="Cambria Math" panose="02040503050406030204" pitchFamily="18" charset="0"/>
                          </a:rPr>
                          <m:t>𝐶</m:t>
                        </m:r>
                      </m:e>
                      <m:sub>
                        <m:r>
                          <a:rPr lang="en-IN" altLang="ja-JP" sz="2000" i="1">
                            <a:latin typeface="Cambria Math" panose="02040503050406030204" pitchFamily="18" charset="0"/>
                          </a:rPr>
                          <m:t>𝑠𝑖</m:t>
                        </m:r>
                      </m:sub>
                    </m:sSub>
                    <m:r>
                      <a:rPr lang="en-IN" altLang="ja-JP" sz="2000" i="1">
                        <a:latin typeface="Cambria Math" panose="02040503050406030204" pitchFamily="18" charset="0"/>
                      </a:rPr>
                      <m:t> →</m:t>
                    </m:r>
                  </m:oMath>
                </a14:m>
                <a:r>
                  <a:rPr lang="en-US" altLang="ja-JP" sz="2000" dirty="0"/>
                  <a:t> Coincidence </a:t>
                </a:r>
                <a:r>
                  <a:rPr lang="en-US" altLang="ja-JP" sz="2000" dirty="0" smtClean="0"/>
                  <a:t>counts</a:t>
                </a:r>
                <a:endParaRPr lang="en-US" altLang="ja-JP" sz="2000" dirty="0"/>
              </a:p>
            </p:txBody>
          </p:sp>
        </mc:Choice>
        <mc:Fallback xmlns="">
          <p:sp>
            <p:nvSpPr>
              <p:cNvPr id="3" name="Rectangle 2"/>
              <p:cNvSpPr>
                <a:spLocks noRot="1" noChangeAspect="1" noMove="1" noResize="1" noEditPoints="1" noAdjustHandles="1" noChangeArrowheads="1" noChangeShapeType="1" noTextEdit="1"/>
              </p:cNvSpPr>
              <p:nvPr/>
            </p:nvSpPr>
            <p:spPr>
              <a:xfrm>
                <a:off x="7274257" y="1546493"/>
                <a:ext cx="4917743" cy="1962653"/>
              </a:xfrm>
              <a:prstGeom prst="rect">
                <a:avLst/>
              </a:prstGeom>
              <a:blipFill rotWithShape="0">
                <a:blip r:embed="rId3"/>
                <a:stretch>
                  <a:fillRect t="-1863" b="-465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348767" y="1913546"/>
                <a:ext cx="1517210" cy="900055"/>
              </a:xfrm>
              <a:prstGeom prst="rect">
                <a:avLst/>
              </a:prstGeom>
              <a:solidFill>
                <a:schemeClr val="accent2">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2400" i="1" smtClean="0">
                              <a:latin typeface="Cambria Math"/>
                            </a:rPr>
                          </m:ctrlPr>
                        </m:sSubPr>
                        <m:e>
                          <m:r>
                            <a:rPr lang="en-IN" altLang="ja-JP" sz="2400" i="1">
                              <a:latin typeface="Cambria Math" panose="02040503050406030204" pitchFamily="18" charset="0"/>
                            </a:rPr>
                            <m:t>𝜉</m:t>
                          </m:r>
                        </m:e>
                        <m:sub>
                          <m:r>
                            <a:rPr lang="en-IN" altLang="ja-JP" sz="2400" i="1">
                              <a:latin typeface="Cambria Math" panose="02040503050406030204" pitchFamily="18" charset="0"/>
                            </a:rPr>
                            <m:t>𝑝</m:t>
                          </m:r>
                        </m:sub>
                      </m:sSub>
                      <m:r>
                        <a:rPr lang="en-IN" altLang="ja-JP" sz="2400" i="1">
                          <a:latin typeface="Cambria Math" panose="02040503050406030204" pitchFamily="18" charset="0"/>
                        </a:rPr>
                        <m:t>=</m:t>
                      </m:r>
                      <m:f>
                        <m:fPr>
                          <m:ctrlPr>
                            <a:rPr lang="en-IN" altLang="ja-JP" sz="2400" i="1">
                              <a:latin typeface="Cambria Math"/>
                            </a:rPr>
                          </m:ctrlPr>
                        </m:fPr>
                        <m:num>
                          <m:r>
                            <a:rPr lang="en-IN" altLang="ja-JP" sz="2400" i="1">
                              <a:latin typeface="Cambria Math" panose="02040503050406030204" pitchFamily="18" charset="0"/>
                            </a:rPr>
                            <m:t>𝐿</m:t>
                          </m:r>
                        </m:num>
                        <m:den>
                          <m:r>
                            <a:rPr lang="en-IN" altLang="ja-JP" sz="2400" i="1">
                              <a:latin typeface="Cambria Math" panose="02040503050406030204" pitchFamily="18" charset="0"/>
                            </a:rPr>
                            <m:t>𝑘</m:t>
                          </m:r>
                          <m:sSubSup>
                            <m:sSubSupPr>
                              <m:ctrlPr>
                                <a:rPr lang="en-IN" altLang="ja-JP" sz="2400" i="1">
                                  <a:latin typeface="Cambria Math"/>
                                </a:rPr>
                              </m:ctrlPr>
                            </m:sSubSupPr>
                            <m:e>
                              <m:r>
                                <a:rPr lang="en-IN" altLang="ja-JP" sz="2400" i="1">
                                  <a:latin typeface="Cambria Math" panose="02040503050406030204" pitchFamily="18" charset="0"/>
                                </a:rPr>
                                <m:t>𝑤</m:t>
                              </m:r>
                            </m:e>
                            <m:sub>
                              <m:r>
                                <a:rPr lang="en-IN" altLang="ja-JP" sz="2400" i="1">
                                  <a:latin typeface="Cambria Math" panose="02040503050406030204" pitchFamily="18" charset="0"/>
                                </a:rPr>
                                <m:t>𝑝</m:t>
                              </m:r>
                            </m:sub>
                            <m:sup>
                              <m:r>
                                <a:rPr lang="en-IN" altLang="ja-JP" sz="2400" i="1">
                                  <a:latin typeface="Cambria Math" panose="02040503050406030204" pitchFamily="18" charset="0"/>
                                </a:rPr>
                                <m:t>2</m:t>
                              </m:r>
                            </m:sup>
                          </m:sSubSup>
                        </m:den>
                      </m:f>
                    </m:oMath>
                  </m:oMathPara>
                </a14:m>
                <a:endParaRPr lang="en-IN" sz="2400" dirty="0"/>
              </a:p>
            </p:txBody>
          </p:sp>
        </mc:Choice>
        <mc:Fallback xmlns="">
          <p:sp>
            <p:nvSpPr>
              <p:cNvPr id="4" name="Rectangle 3"/>
              <p:cNvSpPr>
                <a:spLocks noRot="1" noChangeAspect="1" noMove="1" noResize="1" noEditPoints="1" noAdjustHandles="1" noChangeArrowheads="1" noChangeShapeType="1" noTextEdit="1"/>
              </p:cNvSpPr>
              <p:nvPr/>
            </p:nvSpPr>
            <p:spPr>
              <a:xfrm>
                <a:off x="5348767" y="1913546"/>
                <a:ext cx="1517210" cy="900055"/>
              </a:xfrm>
              <a:prstGeom prst="rect">
                <a:avLst/>
              </a:prstGeom>
              <a:blipFill rotWithShape="0">
                <a:blip r:embed="rId4"/>
                <a:stretch>
                  <a:fillRect/>
                </a:stretch>
              </a:blipFill>
            </p:spPr>
            <p:txBody>
              <a:bodyPr/>
              <a:lstStyle/>
              <a:p>
                <a:r>
                  <a:rPr lang="en-IN">
                    <a:noFill/>
                  </a:rPr>
                  <a:t> </a:t>
                </a:r>
              </a:p>
            </p:txBody>
          </p:sp>
        </mc:Fallback>
      </mc:AlternateContent>
      <p:sp>
        <p:nvSpPr>
          <p:cNvPr id="6" name="Rectangle 5"/>
          <p:cNvSpPr/>
          <p:nvPr/>
        </p:nvSpPr>
        <p:spPr>
          <a:xfrm>
            <a:off x="687283" y="1309851"/>
            <a:ext cx="5115375" cy="461665"/>
          </a:xfrm>
          <a:prstGeom prst="rect">
            <a:avLst/>
          </a:prstGeom>
        </p:spPr>
        <p:txBody>
          <a:bodyPr wrap="none">
            <a:spAutoFit/>
          </a:bodyPr>
          <a:lstStyle/>
          <a:p>
            <a:r>
              <a:rPr lang="en-US" altLang="ja-JP" sz="2400" dirty="0"/>
              <a:t>The focusing parameter of pump beam </a:t>
            </a:r>
            <a:endParaRPr lang="en-IN" sz="2400" dirty="0"/>
          </a:p>
        </p:txBody>
      </p:sp>
      <mc:AlternateContent xmlns:mc="http://schemas.openxmlformats.org/markup-compatibility/2006" xmlns:a14="http://schemas.microsoft.com/office/drawing/2010/main">
        <mc:Choice Requires="a14">
          <p:sp>
            <p:nvSpPr>
              <p:cNvPr id="7" name="Rectangle 6"/>
              <p:cNvSpPr/>
              <p:nvPr/>
            </p:nvSpPr>
            <p:spPr>
              <a:xfrm>
                <a:off x="3172086" y="5304961"/>
                <a:ext cx="6333016" cy="899605"/>
              </a:xfrm>
              <a:prstGeom prst="rect">
                <a:avLst/>
              </a:prstGeom>
              <a:solidFill>
                <a:schemeClr val="accent1">
                  <a:lumMod val="20000"/>
                  <a:lumOff val="80000"/>
                </a:schemeClr>
              </a:solidFill>
            </p:spPr>
            <p:txBody>
              <a:bodyPr wrap="none">
                <a:spAutoFit/>
              </a:bodyPr>
              <a:lstStyle/>
              <a:p>
                <a14:m>
                  <m:oMath xmlns:m="http://schemas.openxmlformats.org/officeDocument/2006/math">
                    <m:sSub>
                      <m:sSubPr>
                        <m:ctrlPr>
                          <a:rPr lang="en-US" altLang="ja-JP" sz="3200" i="1" smtClean="0">
                            <a:latin typeface="Cambria Math"/>
                          </a:rPr>
                        </m:ctrlPr>
                      </m:sSubPr>
                      <m:e>
                        <m:r>
                          <a:rPr lang="en-IN" altLang="ja-JP" sz="3200" i="1">
                            <a:latin typeface="Cambria Math" panose="02040503050406030204" pitchFamily="18" charset="0"/>
                          </a:rPr>
                          <m:t>𝜒</m:t>
                        </m:r>
                      </m:e>
                      <m:sub>
                        <m:r>
                          <a:rPr lang="en-IN" altLang="ja-JP" sz="3200" i="1">
                            <a:latin typeface="Cambria Math" panose="02040503050406030204" pitchFamily="18" charset="0"/>
                          </a:rPr>
                          <m:t>𝑠𝑖</m:t>
                        </m:r>
                      </m:sub>
                    </m:sSub>
                    <m:r>
                      <a:rPr lang="en-IN" altLang="ja-JP" sz="3200" i="1">
                        <a:latin typeface="Cambria Math" panose="02040503050406030204" pitchFamily="18" charset="0"/>
                      </a:rPr>
                      <m:t>=</m:t>
                    </m:r>
                    <m:f>
                      <m:fPr>
                        <m:ctrlPr>
                          <a:rPr lang="en-IN" altLang="ja-JP" sz="3200" i="1">
                            <a:latin typeface="Cambria Math"/>
                          </a:rPr>
                        </m:ctrlPr>
                      </m:fPr>
                      <m:num>
                        <m:sSub>
                          <m:sSubPr>
                            <m:ctrlPr>
                              <a:rPr lang="en-IN" altLang="ja-JP" sz="3200" i="1">
                                <a:latin typeface="Cambria Math"/>
                              </a:rPr>
                            </m:ctrlPr>
                          </m:sSubPr>
                          <m:e>
                            <m:r>
                              <a:rPr lang="en-IN" altLang="ja-JP" sz="3200" i="1">
                                <a:latin typeface="Cambria Math" panose="02040503050406030204" pitchFamily="18" charset="0"/>
                              </a:rPr>
                              <m:t>𝐶</m:t>
                            </m:r>
                          </m:e>
                          <m:sub>
                            <m:r>
                              <a:rPr lang="en-IN" altLang="ja-JP" sz="3200" i="1">
                                <a:latin typeface="Cambria Math" panose="02040503050406030204" pitchFamily="18" charset="0"/>
                              </a:rPr>
                              <m:t>𝑠𝑖</m:t>
                            </m:r>
                          </m:sub>
                        </m:sSub>
                      </m:num>
                      <m:den>
                        <m:rad>
                          <m:radPr>
                            <m:degHide m:val="on"/>
                            <m:ctrlPr>
                              <a:rPr lang="en-IN" altLang="ja-JP" sz="3200" i="1">
                                <a:latin typeface="Cambria Math"/>
                              </a:rPr>
                            </m:ctrlPr>
                          </m:radPr>
                          <m:deg/>
                          <m:e>
                            <m:sSub>
                              <m:sSubPr>
                                <m:ctrlPr>
                                  <a:rPr lang="en-IN" altLang="ja-JP" sz="3200" i="1">
                                    <a:latin typeface="Cambria Math"/>
                                  </a:rPr>
                                </m:ctrlPr>
                              </m:sSubPr>
                              <m:e>
                                <m:r>
                                  <a:rPr lang="en-IN" altLang="ja-JP" sz="3200" i="1">
                                    <a:latin typeface="Cambria Math" panose="02040503050406030204" pitchFamily="18" charset="0"/>
                                  </a:rPr>
                                  <m:t>𝐶</m:t>
                                </m:r>
                              </m:e>
                              <m:sub>
                                <m:r>
                                  <a:rPr lang="en-IN" altLang="ja-JP" sz="3200" i="1">
                                    <a:latin typeface="Cambria Math" panose="02040503050406030204" pitchFamily="18" charset="0"/>
                                  </a:rPr>
                                  <m:t>𝑠</m:t>
                                </m:r>
                              </m:sub>
                            </m:sSub>
                            <m:sSub>
                              <m:sSubPr>
                                <m:ctrlPr>
                                  <a:rPr lang="en-IN" altLang="ja-JP" sz="3200" i="1">
                                    <a:latin typeface="Cambria Math"/>
                                  </a:rPr>
                                </m:ctrlPr>
                              </m:sSubPr>
                              <m:e>
                                <m:r>
                                  <a:rPr lang="en-IN" altLang="ja-JP" sz="3200" i="1">
                                    <a:latin typeface="Cambria Math" panose="02040503050406030204" pitchFamily="18" charset="0"/>
                                  </a:rPr>
                                  <m:t>𝐶</m:t>
                                </m:r>
                              </m:e>
                              <m:sub>
                                <m:r>
                                  <a:rPr lang="en-IN" altLang="ja-JP" sz="3200" i="1">
                                    <a:latin typeface="Cambria Math" panose="02040503050406030204" pitchFamily="18" charset="0"/>
                                  </a:rPr>
                                  <m:t>𝑖</m:t>
                                </m:r>
                              </m:sub>
                            </m:sSub>
                          </m:e>
                        </m:rad>
                      </m:den>
                    </m:f>
                  </m:oMath>
                </a14:m>
                <a:r>
                  <a:rPr lang="en-IN" sz="3200" dirty="0" smtClean="0"/>
                  <a:t>		(Experimental)</a:t>
                </a:r>
                <a:endParaRPr lang="en-IN" sz="3200" dirty="0"/>
              </a:p>
            </p:txBody>
          </p:sp>
        </mc:Choice>
        <mc:Fallback xmlns="">
          <p:sp>
            <p:nvSpPr>
              <p:cNvPr id="7" name="Rectangle 6"/>
              <p:cNvSpPr>
                <a:spLocks noRot="1" noChangeAspect="1" noMove="1" noResize="1" noEditPoints="1" noAdjustHandles="1" noChangeArrowheads="1" noChangeShapeType="1" noTextEdit="1"/>
              </p:cNvSpPr>
              <p:nvPr/>
            </p:nvSpPr>
            <p:spPr>
              <a:xfrm>
                <a:off x="3172086" y="5304961"/>
                <a:ext cx="6333016" cy="899605"/>
              </a:xfrm>
              <a:prstGeom prst="rect">
                <a:avLst/>
              </a:prstGeom>
              <a:blipFill rotWithShape="0">
                <a:blip r:embed="rId5"/>
                <a:stretch>
                  <a:fillRect r="-1347"/>
                </a:stretch>
              </a:blipFill>
            </p:spPr>
            <p:txBody>
              <a:bodyPr/>
              <a:lstStyle/>
              <a:p>
                <a:r>
                  <a:rPr lang="en-IN">
                    <a:noFill/>
                  </a:rPr>
                  <a:t> </a:t>
                </a:r>
              </a:p>
            </p:txBody>
          </p:sp>
        </mc:Fallback>
      </mc:AlternateContent>
      <p:sp>
        <p:nvSpPr>
          <p:cNvPr id="8" name="Rectangle 7"/>
          <p:cNvSpPr/>
          <p:nvPr/>
        </p:nvSpPr>
        <p:spPr>
          <a:xfrm>
            <a:off x="687283" y="3399467"/>
            <a:ext cx="4514313" cy="535531"/>
          </a:xfrm>
          <a:prstGeom prst="rect">
            <a:avLst/>
          </a:prstGeom>
        </p:spPr>
        <p:txBody>
          <a:bodyPr wrap="none">
            <a:spAutoFit/>
          </a:bodyPr>
          <a:lstStyle/>
          <a:p>
            <a:pPr algn="just" defTabSz="612775" eaLnBrk="0" hangingPunct="0">
              <a:lnSpc>
                <a:spcPct val="120000"/>
              </a:lnSpc>
              <a:spcAft>
                <a:spcPts val="1200"/>
              </a:spcAft>
            </a:pPr>
            <a:r>
              <a:rPr lang="en-US" altLang="ja-JP" sz="2400" dirty="0" err="1" smtClean="0"/>
              <a:t>Biphoton</a:t>
            </a:r>
            <a:r>
              <a:rPr lang="en-US" altLang="ja-JP" sz="2400" dirty="0" smtClean="0"/>
              <a:t> mode coupling efficiency</a:t>
            </a:r>
            <a:endParaRPr lang="en-US" altLang="ja-JP" sz="2400" dirty="0"/>
          </a:p>
        </p:txBody>
      </p:sp>
      <mc:AlternateContent xmlns:mc="http://schemas.openxmlformats.org/markup-compatibility/2006" xmlns:a14="http://schemas.microsoft.com/office/drawing/2010/main">
        <mc:Choice Requires="a14">
          <p:sp>
            <p:nvSpPr>
              <p:cNvPr id="9" name="Rectangle 8"/>
              <p:cNvSpPr/>
              <p:nvPr/>
            </p:nvSpPr>
            <p:spPr>
              <a:xfrm>
                <a:off x="3172086" y="4011447"/>
                <a:ext cx="6920741" cy="1081002"/>
              </a:xfrm>
              <a:prstGeom prst="rect">
                <a:avLst/>
              </a:prstGeom>
              <a:solidFill>
                <a:schemeClr val="accent1">
                  <a:lumMod val="20000"/>
                  <a:lumOff val="80000"/>
                </a:schemeClr>
              </a:solidFill>
            </p:spPr>
            <p:txBody>
              <a:bodyPr wrap="none">
                <a:spAutoFit/>
              </a:bodyPr>
              <a:lstStyle/>
              <a:p>
                <a14:m>
                  <m:oMath xmlns:m="http://schemas.openxmlformats.org/officeDocument/2006/math">
                    <m:sSub>
                      <m:sSubPr>
                        <m:ctrlPr>
                          <a:rPr lang="en-US" altLang="ja-JP" sz="3200" i="1" smtClean="0">
                            <a:latin typeface="Cambria Math"/>
                          </a:rPr>
                        </m:ctrlPr>
                      </m:sSubPr>
                      <m:e>
                        <m:r>
                          <a:rPr lang="en-IN" altLang="ja-JP" sz="3200" i="1">
                            <a:latin typeface="Cambria Math" panose="02040503050406030204" pitchFamily="18" charset="0"/>
                          </a:rPr>
                          <m:t>𝜒</m:t>
                        </m:r>
                      </m:e>
                      <m:sub>
                        <m:r>
                          <a:rPr lang="en-IN" altLang="ja-JP" sz="3200" i="1">
                            <a:latin typeface="Cambria Math" panose="02040503050406030204" pitchFamily="18" charset="0"/>
                          </a:rPr>
                          <m:t>𝑠𝑖</m:t>
                        </m:r>
                      </m:sub>
                    </m:sSub>
                    <m:r>
                      <a:rPr lang="en-IN" altLang="ja-JP" sz="3200" i="1">
                        <a:latin typeface="Cambria Math" panose="02040503050406030204" pitchFamily="18" charset="0"/>
                      </a:rPr>
                      <m:t>=</m:t>
                    </m:r>
                    <m:f>
                      <m:fPr>
                        <m:ctrlPr>
                          <a:rPr lang="en-IN" altLang="ja-JP" sz="3200" i="1" smtClean="0">
                            <a:latin typeface="Cambria Math"/>
                          </a:rPr>
                        </m:ctrlPr>
                      </m:fPr>
                      <m:num>
                        <m:r>
                          <a:rPr lang="en-IN" altLang="ja-JP" sz="3200" b="0" i="1" smtClean="0">
                            <a:latin typeface="Cambria Math" panose="02040503050406030204" pitchFamily="18" charset="0"/>
                          </a:rPr>
                          <m:t>4</m:t>
                        </m:r>
                        <m:sSubSup>
                          <m:sSubSupPr>
                            <m:ctrlPr>
                              <a:rPr lang="en-IN" altLang="ja-JP" sz="3200" b="0" i="1" smtClean="0">
                                <a:latin typeface="Cambria Math"/>
                              </a:rPr>
                            </m:ctrlPr>
                          </m:sSubSupPr>
                          <m:e>
                            <m:r>
                              <a:rPr lang="en-IN" altLang="ja-JP" sz="3200" b="0" i="1" smtClean="0">
                                <a:latin typeface="Cambria Math" panose="02040503050406030204" pitchFamily="18" charset="0"/>
                              </a:rPr>
                              <m:t>𝑤</m:t>
                            </m:r>
                          </m:e>
                          <m:sub>
                            <m:r>
                              <a:rPr lang="en-IN" altLang="ja-JP" sz="3200" b="0" i="1" smtClean="0">
                                <a:latin typeface="Cambria Math" panose="02040503050406030204" pitchFamily="18" charset="0"/>
                              </a:rPr>
                              <m:t>𝑝</m:t>
                            </m:r>
                          </m:sub>
                          <m:sup>
                            <m:r>
                              <a:rPr lang="en-IN" altLang="ja-JP" sz="3200" b="0" i="1" smtClean="0">
                                <a:latin typeface="Cambria Math" panose="02040503050406030204" pitchFamily="18" charset="0"/>
                              </a:rPr>
                              <m:t>2</m:t>
                            </m:r>
                          </m:sup>
                        </m:sSubSup>
                        <m:d>
                          <m:dPr>
                            <m:ctrlPr>
                              <a:rPr lang="en-IN" altLang="ja-JP" sz="3200" b="0" i="1" smtClean="0">
                                <a:latin typeface="Cambria Math"/>
                              </a:rPr>
                            </m:ctrlPr>
                          </m:dPr>
                          <m:e>
                            <m:sSubSup>
                              <m:sSubSupPr>
                                <m:ctrlPr>
                                  <a:rPr lang="en-IN" altLang="ja-JP" sz="3200" b="0" i="1" smtClean="0">
                                    <a:latin typeface="Cambria Math"/>
                                  </a:rPr>
                                </m:ctrlPr>
                              </m:sSubSupPr>
                              <m:e>
                                <m:r>
                                  <a:rPr lang="en-IN" altLang="ja-JP" sz="3200" b="0" i="1" smtClean="0">
                                    <a:latin typeface="Cambria Math" panose="02040503050406030204" pitchFamily="18" charset="0"/>
                                  </a:rPr>
                                  <m:t>𝑤</m:t>
                                </m:r>
                              </m:e>
                              <m:sub>
                                <m:r>
                                  <a:rPr lang="en-IN" altLang="ja-JP" sz="3200" b="0" i="1" smtClean="0">
                                    <a:latin typeface="Cambria Math" panose="02040503050406030204" pitchFamily="18" charset="0"/>
                                  </a:rPr>
                                  <m:t>𝑜</m:t>
                                </m:r>
                              </m:sub>
                              <m:sup>
                                <m:r>
                                  <a:rPr lang="en-IN" altLang="ja-JP" sz="3200" b="0" i="1" smtClean="0">
                                    <a:latin typeface="Cambria Math" panose="02040503050406030204" pitchFamily="18" charset="0"/>
                                  </a:rPr>
                                  <m:t>2</m:t>
                                </m:r>
                              </m:sup>
                            </m:sSubSup>
                            <m:r>
                              <a:rPr lang="en-IN" altLang="ja-JP" sz="3200" b="0" i="1" smtClean="0">
                                <a:latin typeface="Cambria Math" panose="02040503050406030204" pitchFamily="18" charset="0"/>
                              </a:rPr>
                              <m:t>+</m:t>
                            </m:r>
                            <m:sSubSup>
                              <m:sSubSupPr>
                                <m:ctrlPr>
                                  <a:rPr lang="en-IN" altLang="ja-JP" sz="3200" b="0" i="1" smtClean="0">
                                    <a:latin typeface="Cambria Math"/>
                                  </a:rPr>
                                </m:ctrlPr>
                              </m:sSubSupPr>
                              <m:e>
                                <m:r>
                                  <a:rPr lang="en-IN" altLang="ja-JP" sz="3200" b="0" i="1" smtClean="0">
                                    <a:latin typeface="Cambria Math" panose="02040503050406030204" pitchFamily="18" charset="0"/>
                                  </a:rPr>
                                  <m:t>𝑤</m:t>
                                </m:r>
                              </m:e>
                              <m:sub>
                                <m:r>
                                  <a:rPr lang="en-IN" altLang="ja-JP" sz="3200" b="0" i="1" smtClean="0">
                                    <a:latin typeface="Cambria Math" panose="02040503050406030204" pitchFamily="18" charset="0"/>
                                  </a:rPr>
                                  <m:t>𝑝</m:t>
                                </m:r>
                              </m:sub>
                              <m:sup>
                                <m:r>
                                  <a:rPr lang="en-IN" altLang="ja-JP" sz="3200" b="0" i="1" smtClean="0">
                                    <a:latin typeface="Cambria Math" panose="02040503050406030204" pitchFamily="18" charset="0"/>
                                  </a:rPr>
                                  <m:t>2</m:t>
                                </m:r>
                              </m:sup>
                            </m:sSubSup>
                          </m:e>
                        </m:d>
                      </m:num>
                      <m:den>
                        <m:sSup>
                          <m:sSupPr>
                            <m:ctrlPr>
                              <a:rPr lang="en-IN" altLang="ja-JP" sz="3200" i="1" smtClean="0">
                                <a:latin typeface="Cambria Math"/>
                              </a:rPr>
                            </m:ctrlPr>
                          </m:sSupPr>
                          <m:e>
                            <m:d>
                              <m:dPr>
                                <m:ctrlPr>
                                  <a:rPr lang="en-IN" altLang="ja-JP" sz="3200" i="1" smtClean="0">
                                    <a:latin typeface="Cambria Math"/>
                                  </a:rPr>
                                </m:ctrlPr>
                              </m:dPr>
                              <m:e>
                                <m:sSubSup>
                                  <m:sSubSupPr>
                                    <m:ctrlPr>
                                      <a:rPr lang="en-IN" altLang="ja-JP" sz="3200" b="0" i="1" smtClean="0">
                                        <a:latin typeface="Cambria Math"/>
                                      </a:rPr>
                                    </m:ctrlPr>
                                  </m:sSubSupPr>
                                  <m:e>
                                    <m:r>
                                      <a:rPr lang="en-IN" altLang="ja-JP" sz="3200" b="0" i="1" smtClean="0">
                                        <a:latin typeface="Cambria Math" panose="02040503050406030204" pitchFamily="18" charset="0"/>
                                      </a:rPr>
                                      <m:t>𝑤</m:t>
                                    </m:r>
                                  </m:e>
                                  <m:sub>
                                    <m:r>
                                      <a:rPr lang="en-IN" altLang="ja-JP" sz="3200" b="0" i="1" smtClean="0">
                                        <a:latin typeface="Cambria Math" panose="02040503050406030204" pitchFamily="18" charset="0"/>
                                      </a:rPr>
                                      <m:t>𝑜</m:t>
                                    </m:r>
                                  </m:sub>
                                  <m:sup>
                                    <m:r>
                                      <a:rPr lang="en-IN" altLang="ja-JP" sz="3200" b="0" i="1" smtClean="0">
                                        <a:latin typeface="Cambria Math" panose="02040503050406030204" pitchFamily="18" charset="0"/>
                                      </a:rPr>
                                      <m:t>2</m:t>
                                    </m:r>
                                  </m:sup>
                                </m:sSubSup>
                                <m:r>
                                  <a:rPr lang="en-IN" altLang="ja-JP" sz="3200" b="0" i="1" smtClean="0">
                                    <a:latin typeface="Cambria Math" panose="02040503050406030204" pitchFamily="18" charset="0"/>
                                  </a:rPr>
                                  <m:t>+2</m:t>
                                </m:r>
                                <m:sSubSup>
                                  <m:sSubSupPr>
                                    <m:ctrlPr>
                                      <a:rPr lang="en-IN" altLang="ja-JP" sz="3200" b="0" i="1" smtClean="0">
                                        <a:latin typeface="Cambria Math"/>
                                      </a:rPr>
                                    </m:ctrlPr>
                                  </m:sSubSupPr>
                                  <m:e>
                                    <m:r>
                                      <a:rPr lang="en-IN" altLang="ja-JP" sz="3200" b="0" i="1" smtClean="0">
                                        <a:latin typeface="Cambria Math" panose="02040503050406030204" pitchFamily="18" charset="0"/>
                                      </a:rPr>
                                      <m:t>𝑤</m:t>
                                    </m:r>
                                  </m:e>
                                  <m:sub>
                                    <m:r>
                                      <a:rPr lang="en-IN" altLang="ja-JP" sz="3200" b="0" i="1" smtClean="0">
                                        <a:latin typeface="Cambria Math" panose="02040503050406030204" pitchFamily="18" charset="0"/>
                                      </a:rPr>
                                      <m:t>𝑝</m:t>
                                    </m:r>
                                  </m:sub>
                                  <m:sup>
                                    <m:r>
                                      <a:rPr lang="en-IN" altLang="ja-JP" sz="3200" b="0" i="1" smtClean="0">
                                        <a:latin typeface="Cambria Math" panose="02040503050406030204" pitchFamily="18" charset="0"/>
                                      </a:rPr>
                                      <m:t>2</m:t>
                                    </m:r>
                                  </m:sup>
                                </m:sSubSup>
                              </m:e>
                            </m:d>
                          </m:e>
                          <m:sup>
                            <m:r>
                              <a:rPr lang="en-IN" altLang="ja-JP" sz="3200" b="0" i="1" smtClean="0">
                                <a:latin typeface="Cambria Math" panose="02040503050406030204" pitchFamily="18" charset="0"/>
                              </a:rPr>
                              <m:t>2</m:t>
                            </m:r>
                          </m:sup>
                        </m:sSup>
                      </m:den>
                    </m:f>
                  </m:oMath>
                </a14:m>
                <a:r>
                  <a:rPr lang="en-IN" sz="3200" dirty="0" smtClean="0"/>
                  <a:t>		(Theoretical)</a:t>
                </a:r>
                <a:endParaRPr lang="en-IN" sz="3200" dirty="0"/>
              </a:p>
            </p:txBody>
          </p:sp>
        </mc:Choice>
        <mc:Fallback xmlns="">
          <p:sp>
            <p:nvSpPr>
              <p:cNvPr id="9" name="Rectangle 8"/>
              <p:cNvSpPr>
                <a:spLocks noRot="1" noChangeAspect="1" noMove="1" noResize="1" noEditPoints="1" noAdjustHandles="1" noChangeArrowheads="1" noChangeShapeType="1" noTextEdit="1"/>
              </p:cNvSpPr>
              <p:nvPr/>
            </p:nvSpPr>
            <p:spPr>
              <a:xfrm>
                <a:off x="3172086" y="4011447"/>
                <a:ext cx="6920741" cy="1081002"/>
              </a:xfrm>
              <a:prstGeom prst="rect">
                <a:avLst/>
              </a:prstGeom>
              <a:blipFill rotWithShape="0">
                <a:blip r:embed="rId6"/>
                <a:stretch>
                  <a:fillRect r="-1056"/>
                </a:stretch>
              </a:blipFill>
            </p:spPr>
            <p:txBody>
              <a:bodyPr/>
              <a:lstStyle/>
              <a:p>
                <a:r>
                  <a:rPr lang="en-IN">
                    <a:noFill/>
                  </a:rPr>
                  <a:t> </a:t>
                </a:r>
              </a:p>
            </p:txBody>
          </p:sp>
        </mc:Fallback>
      </mc:AlternateContent>
      <p:sp>
        <p:nvSpPr>
          <p:cNvPr id="10" name="Rectangle 9"/>
          <p:cNvSpPr/>
          <p:nvPr/>
        </p:nvSpPr>
        <p:spPr>
          <a:xfrm>
            <a:off x="2051713" y="6488668"/>
            <a:ext cx="7720084" cy="369332"/>
          </a:xfrm>
          <a:prstGeom prst="rect">
            <a:avLst/>
          </a:prstGeom>
        </p:spPr>
        <p:txBody>
          <a:bodyPr wrap="square">
            <a:spAutoFit/>
          </a:bodyPr>
          <a:lstStyle/>
          <a:p>
            <a:pPr algn="ctr" eaLnBrk="0" hangingPunct="0">
              <a:spcAft>
                <a:spcPts val="1200"/>
              </a:spcAft>
            </a:pPr>
            <a:r>
              <a:rPr lang="it-IT" dirty="0" smtClean="0"/>
              <a:t>S. Castelletto, I. P. Degiovanni, A. Migdall and M. Ware, </a:t>
            </a:r>
            <a:r>
              <a:rPr lang="en-IN" dirty="0" smtClean="0"/>
              <a:t>New J. Phys. </a:t>
            </a:r>
            <a:r>
              <a:rPr lang="en-IN" b="1" dirty="0" smtClean="0"/>
              <a:t>6</a:t>
            </a:r>
            <a:r>
              <a:rPr lang="en-IN" dirty="0" smtClean="0"/>
              <a:t>, 87 (2004).</a:t>
            </a:r>
            <a:endParaRPr lang="en-IN" dirty="0"/>
          </a:p>
        </p:txBody>
      </p:sp>
    </p:spTree>
    <p:extLst>
      <p:ext uri="{BB962C8B-B14F-4D97-AF65-F5344CB8AC3E}">
        <p14:creationId xmlns:p14="http://schemas.microsoft.com/office/powerpoint/2010/main" val="32505282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48" y="0"/>
            <a:ext cx="10515600" cy="1325563"/>
          </a:xfrm>
        </p:spPr>
        <p:txBody>
          <a:bodyPr/>
          <a:lstStyle/>
          <a:p>
            <a:r>
              <a:rPr lang="en-IN" b="1" dirty="0" err="1" smtClean="0">
                <a:solidFill>
                  <a:srgbClr val="7030A0"/>
                </a:solidFill>
                <a:latin typeface="+mn-lt"/>
              </a:rPr>
              <a:t>Biphoton</a:t>
            </a:r>
            <a:r>
              <a:rPr lang="en-IN" b="1" dirty="0" smtClean="0">
                <a:solidFill>
                  <a:srgbClr val="7030A0"/>
                </a:solidFill>
                <a:latin typeface="+mn-lt"/>
              </a:rPr>
              <a:t> modes for focused pump</a:t>
            </a:r>
            <a:endParaRPr lang="en-IN" b="1" dirty="0">
              <a:solidFill>
                <a:srgbClr val="7030A0"/>
              </a:solidFill>
              <a:latin typeface="+mn-lt"/>
            </a:endParaRPr>
          </a:p>
        </p:txBody>
      </p:sp>
      <p:sp>
        <p:nvSpPr>
          <p:cNvPr id="3" name="Text Box 258"/>
          <p:cNvSpPr txBox="1">
            <a:spLocks noChangeArrowheads="1"/>
          </p:cNvSpPr>
          <p:nvPr/>
        </p:nvSpPr>
        <p:spPr bwMode="auto">
          <a:xfrm>
            <a:off x="2542112" y="5160733"/>
            <a:ext cx="5537200" cy="460375"/>
          </a:xfrm>
          <a:prstGeom prst="rect">
            <a:avLst/>
          </a:prstGeom>
          <a:noFill/>
          <a:ln>
            <a:noFill/>
          </a:ln>
          <a:effectLst/>
          <a:extLst/>
        </p:spPr>
        <p:txBody>
          <a:bodyPr l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spcBef>
                <a:spcPct val="50000"/>
              </a:spcBef>
              <a:spcAft>
                <a:spcPts val="0"/>
              </a:spcAft>
              <a:defRPr/>
            </a:pPr>
            <a:r>
              <a:rPr lang="en-AU" dirty="0" smtClean="0">
                <a:solidFill>
                  <a:schemeClr val="accent2">
                    <a:lumMod val="50000"/>
                  </a:schemeClr>
                </a:solidFill>
                <a:latin typeface="Arial" charset="0"/>
                <a:cs typeface="+mn-cs"/>
              </a:rPr>
              <a:t>Loose focusing </a:t>
            </a:r>
            <a:endParaRPr lang="en-AU" dirty="0">
              <a:solidFill>
                <a:schemeClr val="accent2">
                  <a:lumMod val="50000"/>
                </a:schemeClr>
              </a:solidFill>
              <a:latin typeface="Arial" charset="0"/>
              <a:cs typeface="+mn-cs"/>
            </a:endParaRPr>
          </a:p>
        </p:txBody>
      </p:sp>
      <p:sp>
        <p:nvSpPr>
          <p:cNvPr id="4" name="Text Box 258"/>
          <p:cNvSpPr txBox="1">
            <a:spLocks noChangeArrowheads="1"/>
          </p:cNvSpPr>
          <p:nvPr/>
        </p:nvSpPr>
        <p:spPr bwMode="auto">
          <a:xfrm>
            <a:off x="7715290" y="5160733"/>
            <a:ext cx="5537200" cy="460375"/>
          </a:xfrm>
          <a:prstGeom prst="rect">
            <a:avLst/>
          </a:prstGeom>
          <a:noFill/>
          <a:ln>
            <a:noFill/>
          </a:ln>
          <a:effectLst/>
          <a:extLst/>
        </p:spPr>
        <p:txBody>
          <a:bodyPr lIns="0" r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spcBef>
                <a:spcPct val="50000"/>
              </a:spcBef>
              <a:defRPr/>
            </a:pPr>
            <a:r>
              <a:rPr lang="en-AU" dirty="0" smtClean="0">
                <a:solidFill>
                  <a:schemeClr val="accent2">
                    <a:lumMod val="50000"/>
                  </a:schemeClr>
                </a:solidFill>
                <a:latin typeface="Arial" charset="0"/>
                <a:cs typeface="+mn-cs"/>
              </a:rPr>
              <a:t>Tight focusing</a:t>
            </a:r>
            <a:endParaRPr lang="en-AU" dirty="0">
              <a:solidFill>
                <a:schemeClr val="accent2">
                  <a:lumMod val="50000"/>
                </a:schemeClr>
              </a:solidFill>
              <a:latin typeface="Arial" charset="0"/>
              <a:cs typeface="+mn-cs"/>
            </a:endParaRPr>
          </a:p>
        </p:txBody>
      </p:sp>
      <p:pic>
        <p:nvPicPr>
          <p:cNvPr id="5" name="Picture 6"/>
          <p:cNvPicPr>
            <a:picLocks noChangeAspect="1"/>
          </p:cNvPicPr>
          <p:nvPr/>
        </p:nvPicPr>
        <p:blipFill>
          <a:blip r:embed="rId3"/>
          <a:srcRect/>
          <a:stretch>
            <a:fillRect/>
          </a:stretch>
        </p:blipFill>
        <p:spPr bwMode="auto">
          <a:xfrm>
            <a:off x="6447690" y="1325563"/>
            <a:ext cx="3874211" cy="3747549"/>
          </a:xfrm>
          <a:prstGeom prst="rect">
            <a:avLst/>
          </a:prstGeom>
          <a:noFill/>
          <a:ln w="9525">
            <a:noFill/>
            <a:miter lim="800000"/>
            <a:headEnd/>
            <a:tailEnd/>
          </a:ln>
        </p:spPr>
      </p:pic>
      <p:pic>
        <p:nvPicPr>
          <p:cNvPr id="6" name="Picture 7"/>
          <p:cNvPicPr>
            <a:picLocks noChangeAspect="1"/>
          </p:cNvPicPr>
          <p:nvPr/>
        </p:nvPicPr>
        <p:blipFill>
          <a:blip r:embed="rId4"/>
          <a:srcRect/>
          <a:stretch>
            <a:fillRect/>
          </a:stretch>
        </p:blipFill>
        <p:spPr bwMode="auto">
          <a:xfrm>
            <a:off x="1408965" y="1311794"/>
            <a:ext cx="3901747" cy="3761317"/>
          </a:xfrm>
          <a:prstGeom prst="rect">
            <a:avLst/>
          </a:prstGeom>
          <a:noFill/>
          <a:ln w="9525">
            <a:noFill/>
            <a:miter lim="800000"/>
            <a:headEnd/>
            <a:tailEnd/>
          </a:ln>
        </p:spPr>
      </p:pic>
      <p:sp>
        <p:nvSpPr>
          <p:cNvPr id="7" name="TextBox 6"/>
          <p:cNvSpPr txBox="1"/>
          <p:nvPr/>
        </p:nvSpPr>
        <p:spPr>
          <a:xfrm>
            <a:off x="2471696" y="5937009"/>
            <a:ext cx="7275903" cy="461665"/>
          </a:xfrm>
          <a:prstGeom prst="rect">
            <a:avLst/>
          </a:prstGeom>
          <a:noFill/>
        </p:spPr>
        <p:txBody>
          <a:bodyPr wrap="none" rtlCol="0">
            <a:spAutoFit/>
          </a:bodyPr>
          <a:lstStyle/>
          <a:p>
            <a:r>
              <a:rPr lang="en-IN" sz="2400" dirty="0" smtClean="0">
                <a:solidFill>
                  <a:srgbClr val="C00000"/>
                </a:solidFill>
              </a:rPr>
              <a:t>Pump focusing increases the </a:t>
            </a:r>
            <a:r>
              <a:rPr lang="en-IN" sz="2400" dirty="0" err="1" smtClean="0">
                <a:solidFill>
                  <a:srgbClr val="C00000"/>
                </a:solidFill>
              </a:rPr>
              <a:t>ellipticity</a:t>
            </a:r>
            <a:r>
              <a:rPr lang="en-IN" sz="2400" dirty="0" smtClean="0">
                <a:solidFill>
                  <a:srgbClr val="C00000"/>
                </a:solidFill>
              </a:rPr>
              <a:t> of </a:t>
            </a:r>
            <a:r>
              <a:rPr lang="en-IN" sz="2400" dirty="0" err="1" smtClean="0">
                <a:solidFill>
                  <a:srgbClr val="C00000"/>
                </a:solidFill>
              </a:rPr>
              <a:t>biphoton</a:t>
            </a:r>
            <a:r>
              <a:rPr lang="en-IN" sz="2400" dirty="0" smtClean="0">
                <a:solidFill>
                  <a:srgbClr val="C00000"/>
                </a:solidFill>
              </a:rPr>
              <a:t> mode</a:t>
            </a:r>
            <a:endParaRPr lang="en-IN" sz="2400" dirty="0">
              <a:solidFill>
                <a:srgbClr val="C00000"/>
              </a:solidFill>
            </a:endParaRPr>
          </a:p>
        </p:txBody>
      </p:sp>
    </p:spTree>
    <p:extLst>
      <p:ext uri="{BB962C8B-B14F-4D97-AF65-F5344CB8AC3E}">
        <p14:creationId xmlns:p14="http://schemas.microsoft.com/office/powerpoint/2010/main" val="31256934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24552" y="0"/>
                <a:ext cx="10515600" cy="1325563"/>
              </a:xfrm>
            </p:spPr>
            <p:txBody>
              <a:bodyPr>
                <a:normAutofit/>
              </a:bodyPr>
              <a:lstStyle/>
              <a:p>
                <a:r>
                  <a:rPr lang="en-US" altLang="ja-JP" sz="3200" b="1" dirty="0" smtClean="0">
                    <a:solidFill>
                      <a:srgbClr val="7030A0"/>
                    </a:solidFill>
                    <a:latin typeface="+mn-lt"/>
                  </a:rPr>
                  <a:t>Variation of </a:t>
                </a:r>
                <a:r>
                  <a:rPr lang="en-US" altLang="ja-JP" sz="3200" b="1" dirty="0" err="1">
                    <a:solidFill>
                      <a:srgbClr val="7030A0"/>
                    </a:solidFill>
                    <a:latin typeface="+mn-lt"/>
                  </a:rPr>
                  <a:t>biphoton</a:t>
                </a:r>
                <a:r>
                  <a:rPr lang="en-US" altLang="ja-JP" sz="3200" b="1" dirty="0">
                    <a:solidFill>
                      <a:srgbClr val="7030A0"/>
                    </a:solidFill>
                    <a:latin typeface="+mn-lt"/>
                  </a:rPr>
                  <a:t> mode coupling efficiency (</a:t>
                </a:r>
                <a14:m>
                  <m:oMath xmlns:m="http://schemas.openxmlformats.org/officeDocument/2006/math">
                    <m:sSub>
                      <m:sSubPr>
                        <m:ctrlPr>
                          <a:rPr lang="en-US" altLang="ja-JP" sz="3200" b="1" i="1">
                            <a:solidFill>
                              <a:srgbClr val="7030A0"/>
                            </a:solidFill>
                            <a:latin typeface="Cambria Math"/>
                          </a:rPr>
                        </m:ctrlPr>
                      </m:sSubPr>
                      <m:e>
                        <m:r>
                          <a:rPr lang="en-IN" altLang="ja-JP" sz="3200" b="1" i="1">
                            <a:solidFill>
                              <a:srgbClr val="7030A0"/>
                            </a:solidFill>
                            <a:latin typeface="Cambria Math" panose="02040503050406030204" pitchFamily="18" charset="0"/>
                          </a:rPr>
                          <m:t>𝝌</m:t>
                        </m:r>
                      </m:e>
                      <m:sub>
                        <m:r>
                          <a:rPr lang="en-IN" altLang="ja-JP" sz="3200" b="1" i="1">
                            <a:solidFill>
                              <a:srgbClr val="7030A0"/>
                            </a:solidFill>
                            <a:latin typeface="Cambria Math" panose="02040503050406030204" pitchFamily="18" charset="0"/>
                          </a:rPr>
                          <m:t>𝒔𝒊</m:t>
                        </m:r>
                      </m:sub>
                    </m:sSub>
                  </m:oMath>
                </a14:m>
                <a:r>
                  <a:rPr lang="en-US" altLang="ja-JP" sz="3200" b="1" dirty="0">
                    <a:solidFill>
                      <a:srgbClr val="7030A0"/>
                    </a:solidFill>
                    <a:latin typeface="+mn-lt"/>
                  </a:rPr>
                  <a:t>) with pump beam focusing parameter (</a:t>
                </a:r>
                <a14:m>
                  <m:oMath xmlns:m="http://schemas.openxmlformats.org/officeDocument/2006/math">
                    <m:sSub>
                      <m:sSubPr>
                        <m:ctrlPr>
                          <a:rPr lang="en-US" altLang="ja-JP" sz="3200" b="1" i="1">
                            <a:solidFill>
                              <a:srgbClr val="7030A0"/>
                            </a:solidFill>
                            <a:latin typeface="Cambria Math"/>
                          </a:rPr>
                        </m:ctrlPr>
                      </m:sSubPr>
                      <m:e>
                        <m:r>
                          <a:rPr lang="en-IN" altLang="ja-JP" sz="3200" b="1" i="1">
                            <a:solidFill>
                              <a:srgbClr val="7030A0"/>
                            </a:solidFill>
                            <a:latin typeface="Cambria Math" panose="02040503050406030204" pitchFamily="18" charset="0"/>
                          </a:rPr>
                          <m:t>𝝃</m:t>
                        </m:r>
                      </m:e>
                      <m:sub>
                        <m:r>
                          <a:rPr lang="en-IN" altLang="ja-JP" sz="3200" b="1" i="1">
                            <a:solidFill>
                              <a:srgbClr val="7030A0"/>
                            </a:solidFill>
                            <a:latin typeface="Cambria Math" panose="02040503050406030204" pitchFamily="18" charset="0"/>
                          </a:rPr>
                          <m:t>𝒑</m:t>
                        </m:r>
                      </m:sub>
                    </m:sSub>
                  </m:oMath>
                </a14:m>
                <a:r>
                  <a:rPr lang="en-US" altLang="ja-JP" sz="3200" b="1" dirty="0" smtClean="0">
                    <a:solidFill>
                      <a:srgbClr val="7030A0"/>
                    </a:solidFill>
                    <a:latin typeface="+mn-lt"/>
                  </a:rPr>
                  <a:t>)</a:t>
                </a:r>
                <a:endParaRPr lang="en-IN" sz="3200" dirty="0">
                  <a:solidFill>
                    <a:srgbClr val="7030A0"/>
                  </a:solidFill>
                  <a:latin typeface="+mn-lt"/>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24552" y="0"/>
                <a:ext cx="10515600" cy="1325563"/>
              </a:xfrm>
              <a:blipFill rotWithShape="0">
                <a:blip r:embed="rId3"/>
                <a:stretch>
                  <a:fillRect l="-1449" b="-1843"/>
                </a:stretch>
              </a:blipFill>
            </p:spPr>
            <p:txBody>
              <a:bodyPr/>
              <a:lstStyle/>
              <a:p>
                <a:r>
                  <a:rPr lang="en-IN">
                    <a:noFill/>
                  </a:rPr>
                  <a:t> </a:t>
                </a:r>
              </a:p>
            </p:txBody>
          </p:sp>
        </mc:Fallback>
      </mc:AlternateContent>
      <p:pic>
        <p:nvPicPr>
          <p:cNvPr id="3" name="Picture 11"/>
          <p:cNvPicPr>
            <a:picLocks noChangeAspect="1"/>
          </p:cNvPicPr>
          <p:nvPr/>
        </p:nvPicPr>
        <p:blipFill>
          <a:blip r:embed="rId4"/>
          <a:srcRect/>
          <a:stretch>
            <a:fillRect/>
          </a:stretch>
        </p:blipFill>
        <p:spPr bwMode="auto">
          <a:xfrm>
            <a:off x="1031586" y="1325563"/>
            <a:ext cx="7104797" cy="5209983"/>
          </a:xfrm>
          <a:prstGeom prst="rect">
            <a:avLst/>
          </a:prstGeom>
          <a:noFill/>
          <a:ln w="9525">
            <a:noFill/>
            <a:miter lim="800000"/>
            <a:headEnd/>
            <a:tailEnd/>
          </a:ln>
        </p:spPr>
      </p:pic>
      <p:sp>
        <p:nvSpPr>
          <p:cNvPr id="4" name="Rectangle 3"/>
          <p:cNvSpPr/>
          <p:nvPr/>
        </p:nvSpPr>
        <p:spPr>
          <a:xfrm>
            <a:off x="8655170" y="2087440"/>
            <a:ext cx="2973238" cy="1569660"/>
          </a:xfrm>
          <a:prstGeom prst="rect">
            <a:avLst/>
          </a:prstGeom>
        </p:spPr>
        <p:txBody>
          <a:bodyPr wrap="square">
            <a:spAutoFit/>
          </a:bodyPr>
          <a:lstStyle/>
          <a:p>
            <a:pPr eaLnBrk="0" hangingPunct="0">
              <a:spcBef>
                <a:spcPts val="0"/>
              </a:spcBef>
              <a:spcAft>
                <a:spcPts val="1200"/>
              </a:spcAft>
            </a:pPr>
            <a:r>
              <a:rPr lang="en-US" altLang="zh-CN" sz="2400" dirty="0">
                <a:solidFill>
                  <a:srgbClr val="C00000"/>
                </a:solidFill>
                <a:ea typeface="ＭＳ Ｐゴシック" pitchFamily="34" charset="-128"/>
              </a:rPr>
              <a:t>The coupling efficiency </a:t>
            </a:r>
            <a:r>
              <a:rPr lang="en-US" altLang="zh-CN" sz="2400" dirty="0" smtClean="0">
                <a:solidFill>
                  <a:srgbClr val="C00000"/>
                </a:solidFill>
                <a:ea typeface="ＭＳ Ｐゴシック" pitchFamily="34" charset="-128"/>
              </a:rPr>
              <a:t>decreases </a:t>
            </a:r>
            <a:r>
              <a:rPr lang="en-US" altLang="zh-CN" sz="2400" dirty="0">
                <a:solidFill>
                  <a:srgbClr val="C00000"/>
                </a:solidFill>
                <a:ea typeface="ＭＳ Ｐゴシック" pitchFamily="34" charset="-128"/>
              </a:rPr>
              <a:t>asymptotically with pump beam focusing.</a:t>
            </a:r>
          </a:p>
        </p:txBody>
      </p:sp>
    </p:spTree>
    <p:extLst>
      <p:ext uri="{BB962C8B-B14F-4D97-AF65-F5344CB8AC3E}">
        <p14:creationId xmlns:p14="http://schemas.microsoft.com/office/powerpoint/2010/main" val="18949032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39" y="13648"/>
            <a:ext cx="10515600" cy="1325563"/>
          </a:xfrm>
        </p:spPr>
        <p:txBody>
          <a:bodyPr>
            <a:normAutofit/>
          </a:bodyPr>
          <a:lstStyle/>
          <a:p>
            <a:r>
              <a:rPr lang="en-US" altLang="zh-CN" sz="3200" b="1" dirty="0" smtClean="0">
                <a:solidFill>
                  <a:srgbClr val="7030A0"/>
                </a:solidFill>
                <a:latin typeface="+mn-lt"/>
                <a:ea typeface="SimSun" pitchFamily="2" charset="-122"/>
              </a:rPr>
              <a:t>Effect of mode field diameter (</a:t>
            </a:r>
            <a:r>
              <a:rPr lang="en-US" altLang="zh-CN" sz="3200" b="1" i="1" dirty="0" smtClean="0">
                <a:solidFill>
                  <a:srgbClr val="7030A0"/>
                </a:solidFill>
                <a:latin typeface="+mn-lt"/>
                <a:ea typeface="SimSun" pitchFamily="2" charset="-122"/>
              </a:rPr>
              <a:t>w</a:t>
            </a:r>
            <a:r>
              <a:rPr lang="en-US" altLang="zh-CN" sz="3200" b="1" dirty="0" smtClean="0">
                <a:solidFill>
                  <a:srgbClr val="7030A0"/>
                </a:solidFill>
                <a:latin typeface="+mn-lt"/>
                <a:ea typeface="SimSun" pitchFamily="2" charset="-122"/>
              </a:rPr>
              <a:t>) on </a:t>
            </a:r>
            <a:r>
              <a:rPr lang="en-US" altLang="zh-CN" sz="3200" b="1" dirty="0" err="1" smtClean="0">
                <a:solidFill>
                  <a:srgbClr val="7030A0"/>
                </a:solidFill>
                <a:latin typeface="+mn-lt"/>
                <a:ea typeface="SimSun" pitchFamily="2" charset="-122"/>
              </a:rPr>
              <a:t>biphoton</a:t>
            </a:r>
            <a:r>
              <a:rPr lang="en-US" altLang="zh-CN" sz="3200" b="1" dirty="0" smtClean="0">
                <a:solidFill>
                  <a:srgbClr val="7030A0"/>
                </a:solidFill>
                <a:latin typeface="+mn-lt"/>
                <a:ea typeface="SimSun" pitchFamily="2" charset="-122"/>
              </a:rPr>
              <a:t> mode  coupling efficiency</a:t>
            </a:r>
            <a:endParaRPr lang="en-IN" sz="3200" dirty="0">
              <a:solidFill>
                <a:srgbClr val="7030A0"/>
              </a:solidFill>
              <a:latin typeface="+mn-lt"/>
            </a:endParaRPr>
          </a:p>
        </p:txBody>
      </p:sp>
      <p:pic>
        <p:nvPicPr>
          <p:cNvPr id="3" name="Picture 23"/>
          <p:cNvPicPr>
            <a:picLocks noChangeAspect="1"/>
          </p:cNvPicPr>
          <p:nvPr/>
        </p:nvPicPr>
        <p:blipFill>
          <a:blip r:embed="rId3"/>
          <a:srcRect/>
          <a:stretch>
            <a:fillRect/>
          </a:stretch>
        </p:blipFill>
        <p:spPr bwMode="auto">
          <a:xfrm>
            <a:off x="241941" y="1339211"/>
            <a:ext cx="7756690" cy="5111741"/>
          </a:xfrm>
          <a:prstGeom prst="rect">
            <a:avLst/>
          </a:prstGeom>
          <a:noFill/>
          <a:ln w="9525">
            <a:noFill/>
            <a:miter lim="800000"/>
            <a:headEnd/>
            <a:tailEnd/>
          </a:ln>
        </p:spPr>
      </p:pic>
      <p:sp>
        <p:nvSpPr>
          <p:cNvPr id="4" name="Rectangle 3"/>
          <p:cNvSpPr/>
          <p:nvPr/>
        </p:nvSpPr>
        <p:spPr>
          <a:xfrm>
            <a:off x="8910918" y="2372022"/>
            <a:ext cx="2707341" cy="1938992"/>
          </a:xfrm>
          <a:prstGeom prst="rect">
            <a:avLst/>
          </a:prstGeom>
        </p:spPr>
        <p:txBody>
          <a:bodyPr wrap="square">
            <a:spAutoFit/>
          </a:bodyPr>
          <a:lstStyle/>
          <a:p>
            <a:r>
              <a:rPr lang="en-IN" sz="2400" dirty="0">
                <a:solidFill>
                  <a:srgbClr val="C00000"/>
                </a:solidFill>
              </a:rPr>
              <a:t>Changing the mode field diameter has less significant effect on the mode coupling efficiency</a:t>
            </a:r>
          </a:p>
        </p:txBody>
      </p:sp>
    </p:spTree>
    <p:extLst>
      <p:ext uri="{BB962C8B-B14F-4D97-AF65-F5344CB8AC3E}">
        <p14:creationId xmlns:p14="http://schemas.microsoft.com/office/powerpoint/2010/main" val="306309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552" y="0"/>
            <a:ext cx="10515600" cy="1325563"/>
          </a:xfrm>
        </p:spPr>
        <p:txBody>
          <a:bodyPr>
            <a:normAutofit/>
          </a:bodyPr>
          <a:lstStyle/>
          <a:p>
            <a:r>
              <a:rPr lang="en-US" altLang="zh-CN" sz="3200" b="1" dirty="0" smtClean="0">
                <a:solidFill>
                  <a:srgbClr val="7030A0"/>
                </a:solidFill>
                <a:latin typeface="+mn-lt"/>
                <a:ea typeface="SimSun" pitchFamily="2" charset="-122"/>
              </a:rPr>
              <a:t>Effect of crystal thickness (</a:t>
            </a:r>
            <a:r>
              <a:rPr lang="en-US" altLang="zh-CN" sz="3200" b="1" i="1" dirty="0" smtClean="0">
                <a:solidFill>
                  <a:srgbClr val="7030A0"/>
                </a:solidFill>
                <a:latin typeface="+mn-lt"/>
                <a:ea typeface="SimSun" pitchFamily="2" charset="-122"/>
              </a:rPr>
              <a:t>L</a:t>
            </a:r>
            <a:r>
              <a:rPr lang="en-US" altLang="zh-CN" sz="3200" b="1" dirty="0" smtClean="0">
                <a:solidFill>
                  <a:srgbClr val="7030A0"/>
                </a:solidFill>
                <a:latin typeface="+mn-lt"/>
                <a:ea typeface="SimSun" pitchFamily="2" charset="-122"/>
              </a:rPr>
              <a:t>) on </a:t>
            </a:r>
            <a:r>
              <a:rPr lang="en-US" altLang="zh-CN" sz="3200" b="1" dirty="0" err="1" smtClean="0">
                <a:solidFill>
                  <a:srgbClr val="7030A0"/>
                </a:solidFill>
                <a:latin typeface="+mn-lt"/>
                <a:ea typeface="SimSun" pitchFamily="2" charset="-122"/>
              </a:rPr>
              <a:t>biphoton</a:t>
            </a:r>
            <a:r>
              <a:rPr lang="en-US" altLang="zh-CN" sz="3200" b="1" dirty="0" smtClean="0">
                <a:solidFill>
                  <a:srgbClr val="7030A0"/>
                </a:solidFill>
                <a:latin typeface="+mn-lt"/>
                <a:ea typeface="SimSun" pitchFamily="2" charset="-122"/>
              </a:rPr>
              <a:t> mode coupling efficiency</a:t>
            </a:r>
            <a:endParaRPr lang="en-IN" sz="3200" dirty="0">
              <a:solidFill>
                <a:srgbClr val="7030A0"/>
              </a:solidFill>
              <a:latin typeface="+mn-lt"/>
            </a:endParaRPr>
          </a:p>
        </p:txBody>
      </p:sp>
      <p:pic>
        <p:nvPicPr>
          <p:cNvPr id="3" name="Picture 24"/>
          <p:cNvPicPr>
            <a:picLocks noChangeAspect="1"/>
          </p:cNvPicPr>
          <p:nvPr/>
        </p:nvPicPr>
        <p:blipFill>
          <a:blip r:embed="rId3"/>
          <a:srcRect/>
          <a:stretch>
            <a:fillRect/>
          </a:stretch>
        </p:blipFill>
        <p:spPr bwMode="auto">
          <a:xfrm>
            <a:off x="824552" y="1477464"/>
            <a:ext cx="7578560" cy="5113228"/>
          </a:xfrm>
          <a:prstGeom prst="rect">
            <a:avLst/>
          </a:prstGeom>
          <a:noFill/>
          <a:ln w="9525">
            <a:noFill/>
            <a:miter lim="800000"/>
            <a:headEnd/>
            <a:tailEnd/>
          </a:ln>
        </p:spPr>
      </p:pic>
      <p:sp>
        <p:nvSpPr>
          <p:cNvPr id="4" name="TextBox 3"/>
          <p:cNvSpPr txBox="1"/>
          <p:nvPr/>
        </p:nvSpPr>
        <p:spPr>
          <a:xfrm>
            <a:off x="9215718" y="2453623"/>
            <a:ext cx="2832848" cy="2677656"/>
          </a:xfrm>
          <a:prstGeom prst="rect">
            <a:avLst/>
          </a:prstGeom>
          <a:noFill/>
        </p:spPr>
        <p:txBody>
          <a:bodyPr wrap="square" rtlCol="0">
            <a:spAutoFit/>
          </a:bodyPr>
          <a:lstStyle/>
          <a:p>
            <a:r>
              <a:rPr lang="en-IN" sz="2400" dirty="0">
                <a:solidFill>
                  <a:srgbClr val="C00000"/>
                </a:solidFill>
              </a:rPr>
              <a:t>Changing the thickness of the crystal also has less significant effect on the mode coupling efficiency.</a:t>
            </a:r>
          </a:p>
          <a:p>
            <a:endParaRPr lang="en-IN" sz="2400" dirty="0">
              <a:solidFill>
                <a:srgbClr val="C00000"/>
              </a:solidFill>
            </a:endParaRPr>
          </a:p>
        </p:txBody>
      </p:sp>
    </p:spTree>
    <p:extLst>
      <p:ext uri="{BB962C8B-B14F-4D97-AF65-F5344CB8AC3E}">
        <p14:creationId xmlns:p14="http://schemas.microsoft.com/office/powerpoint/2010/main" val="1068755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62960" y="2778663"/>
            <a:ext cx="630537" cy="2005394"/>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100014" y="101145"/>
            <a:ext cx="11993104" cy="1325563"/>
          </a:xfrm>
        </p:spPr>
        <p:txBody>
          <a:bodyPr>
            <a:noAutofit/>
          </a:bodyPr>
          <a:lstStyle/>
          <a:p>
            <a:pPr algn="ctr"/>
            <a:r>
              <a:rPr lang="en-IN" sz="5000" b="1" dirty="0" smtClean="0">
                <a:solidFill>
                  <a:srgbClr val="7030A0"/>
                </a:solidFill>
                <a:latin typeface="+mn-lt"/>
              </a:rPr>
              <a:t>Spontaneous Parametric Down-Conversion</a:t>
            </a:r>
            <a:endParaRPr lang="en-IN" sz="5000" b="1" dirty="0">
              <a:solidFill>
                <a:srgbClr val="7030A0"/>
              </a:solidFill>
              <a:latin typeface="+mn-lt"/>
            </a:endParaRPr>
          </a:p>
        </p:txBody>
      </p:sp>
      <p:cxnSp>
        <p:nvCxnSpPr>
          <p:cNvPr id="7" name="Straight Arrow Connector 6"/>
          <p:cNvCxnSpPr/>
          <p:nvPr/>
        </p:nvCxnSpPr>
        <p:spPr>
          <a:xfrm flipV="1">
            <a:off x="2114913" y="2902578"/>
            <a:ext cx="1572043" cy="8787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114913" y="3803288"/>
            <a:ext cx="1659038" cy="6858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53220" y="4995676"/>
            <a:ext cx="1661032" cy="892552"/>
          </a:xfrm>
          <a:prstGeom prst="rect">
            <a:avLst/>
          </a:prstGeom>
          <a:noFill/>
        </p:spPr>
        <p:txBody>
          <a:bodyPr wrap="none" rtlCol="0">
            <a:spAutoFit/>
          </a:bodyPr>
          <a:lstStyle/>
          <a:p>
            <a:r>
              <a:rPr lang="en-IN" sz="2600" b="1" dirty="0" smtClean="0"/>
              <a:t>Non-linear</a:t>
            </a:r>
          </a:p>
          <a:p>
            <a:r>
              <a:rPr lang="el-GR" sz="2600" b="1" dirty="0" smtClean="0"/>
              <a:t>χ</a:t>
            </a:r>
            <a:r>
              <a:rPr lang="en-IN" sz="2600" b="1" baseline="30000" dirty="0" smtClean="0"/>
              <a:t>(2)</a:t>
            </a:r>
            <a:r>
              <a:rPr lang="en-IN" sz="2600" b="1" dirty="0" smtClean="0"/>
              <a:t> Crystal</a:t>
            </a:r>
            <a:endParaRPr lang="en-IN" sz="2600" b="1" dirty="0"/>
          </a:p>
        </p:txBody>
      </p:sp>
      <p:sp>
        <p:nvSpPr>
          <p:cNvPr id="12" name="TextBox 11"/>
          <p:cNvSpPr txBox="1"/>
          <p:nvPr/>
        </p:nvSpPr>
        <p:spPr>
          <a:xfrm>
            <a:off x="498393" y="3303347"/>
            <a:ext cx="992579" cy="492443"/>
          </a:xfrm>
          <a:prstGeom prst="rect">
            <a:avLst/>
          </a:prstGeom>
          <a:noFill/>
        </p:spPr>
        <p:txBody>
          <a:bodyPr wrap="none" rtlCol="0">
            <a:spAutoFit/>
          </a:bodyPr>
          <a:lstStyle/>
          <a:p>
            <a:r>
              <a:rPr lang="en-IN" sz="2600" b="1" dirty="0" smtClean="0"/>
              <a:t>Pump</a:t>
            </a:r>
            <a:endParaRPr lang="en-IN" sz="2600" b="1" dirty="0"/>
          </a:p>
        </p:txBody>
      </p:sp>
      <p:sp>
        <p:nvSpPr>
          <p:cNvPr id="13" name="TextBox 12"/>
          <p:cNvSpPr txBox="1"/>
          <p:nvPr/>
        </p:nvSpPr>
        <p:spPr>
          <a:xfrm>
            <a:off x="3620324" y="2602488"/>
            <a:ext cx="1350050" cy="492443"/>
          </a:xfrm>
          <a:prstGeom prst="rect">
            <a:avLst/>
          </a:prstGeom>
          <a:noFill/>
        </p:spPr>
        <p:txBody>
          <a:bodyPr wrap="none" rtlCol="0">
            <a:spAutoFit/>
          </a:bodyPr>
          <a:lstStyle/>
          <a:p>
            <a:r>
              <a:rPr lang="en-IN" sz="2600" b="1" dirty="0" smtClean="0"/>
              <a:t>Signal(s)</a:t>
            </a:r>
            <a:endParaRPr lang="en-IN" sz="2600" b="1" dirty="0"/>
          </a:p>
        </p:txBody>
      </p:sp>
      <p:sp>
        <p:nvSpPr>
          <p:cNvPr id="15" name="TextBox 14"/>
          <p:cNvSpPr txBox="1"/>
          <p:nvPr/>
        </p:nvSpPr>
        <p:spPr>
          <a:xfrm>
            <a:off x="3693615" y="4196307"/>
            <a:ext cx="1111202" cy="492443"/>
          </a:xfrm>
          <a:prstGeom prst="rect">
            <a:avLst/>
          </a:prstGeom>
          <a:noFill/>
        </p:spPr>
        <p:txBody>
          <a:bodyPr wrap="none" rtlCol="0">
            <a:spAutoFit/>
          </a:bodyPr>
          <a:lstStyle/>
          <a:p>
            <a:r>
              <a:rPr lang="en-IN" sz="2600" b="1" dirty="0" smtClean="0"/>
              <a:t>Idler(</a:t>
            </a:r>
            <a:r>
              <a:rPr lang="en-IN" sz="2600" b="1" dirty="0" err="1" smtClean="0"/>
              <a:t>i</a:t>
            </a:r>
            <a:r>
              <a:rPr lang="en-IN" sz="2600" b="1" dirty="0" smtClean="0"/>
              <a:t>)</a:t>
            </a:r>
            <a:endParaRPr lang="en-IN" sz="2600" b="1" dirty="0"/>
          </a:p>
        </p:txBody>
      </p:sp>
      <p:sp>
        <p:nvSpPr>
          <p:cNvPr id="24" name="TextBox 23"/>
          <p:cNvSpPr txBox="1"/>
          <p:nvPr/>
        </p:nvSpPr>
        <p:spPr>
          <a:xfrm>
            <a:off x="6933941" y="3065036"/>
            <a:ext cx="875561" cy="492443"/>
          </a:xfrm>
          <a:prstGeom prst="rect">
            <a:avLst/>
          </a:prstGeom>
          <a:noFill/>
        </p:spPr>
        <p:txBody>
          <a:bodyPr wrap="none" rtlCol="0">
            <a:spAutoFit/>
          </a:bodyPr>
          <a:lstStyle/>
          <a:p>
            <a:r>
              <a:rPr lang="en-IN" sz="2600" b="1" dirty="0" err="1" smtClean="0">
                <a:latin typeface="Times New Roman" panose="02020603050405020304" pitchFamily="18" charset="0"/>
                <a:cs typeface="Times New Roman" panose="02020603050405020304" pitchFamily="18" charset="0"/>
              </a:rPr>
              <a:t>k</a:t>
            </a:r>
            <a:r>
              <a:rPr lang="en-IN" sz="2600" baseline="-25000" dirty="0" err="1" smtClean="0">
                <a:latin typeface="Times New Roman" panose="02020603050405020304" pitchFamily="18" charset="0"/>
                <a:cs typeface="Times New Roman" panose="02020603050405020304" pitchFamily="18" charset="0"/>
              </a:rPr>
              <a:t>pump</a:t>
            </a:r>
            <a:endParaRPr lang="en-IN" sz="2600" baseline="-250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5985854" y="2118806"/>
            <a:ext cx="457176" cy="492443"/>
          </a:xfrm>
          <a:prstGeom prst="rect">
            <a:avLst/>
          </a:prstGeom>
          <a:noFill/>
        </p:spPr>
        <p:txBody>
          <a:bodyPr wrap="none" rtlCol="0">
            <a:spAutoFit/>
          </a:bodyPr>
          <a:lstStyle/>
          <a:p>
            <a:r>
              <a:rPr lang="en-IN" sz="2600" b="1" dirty="0" err="1" smtClean="0">
                <a:latin typeface="Times New Roman" panose="02020603050405020304" pitchFamily="18" charset="0"/>
                <a:cs typeface="Times New Roman" panose="02020603050405020304" pitchFamily="18" charset="0"/>
              </a:rPr>
              <a:t>k</a:t>
            </a:r>
            <a:r>
              <a:rPr lang="en-IN" sz="2600" baseline="-25000" dirty="0" err="1" smtClean="0">
                <a:latin typeface="Times New Roman" panose="02020603050405020304" pitchFamily="18" charset="0"/>
                <a:cs typeface="Times New Roman" panose="02020603050405020304" pitchFamily="18" charset="0"/>
              </a:rPr>
              <a:t>s</a:t>
            </a:r>
            <a:endParaRPr lang="en-IN" sz="2600" baseline="-25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7835952" y="2051962"/>
            <a:ext cx="433132" cy="492443"/>
          </a:xfrm>
          <a:prstGeom prst="rect">
            <a:avLst/>
          </a:prstGeom>
          <a:noFill/>
        </p:spPr>
        <p:txBody>
          <a:bodyPr wrap="none" rtlCol="0">
            <a:spAutoFit/>
          </a:bodyPr>
          <a:lstStyle/>
          <a:p>
            <a:r>
              <a:rPr lang="en-IN" sz="2600" b="1" dirty="0" err="1" smtClean="0">
                <a:latin typeface="Times New Roman" panose="02020603050405020304" pitchFamily="18" charset="0"/>
                <a:cs typeface="Times New Roman" panose="02020603050405020304" pitchFamily="18" charset="0"/>
              </a:rPr>
              <a:t>k</a:t>
            </a:r>
            <a:r>
              <a:rPr lang="en-IN" sz="2600" baseline="-25000" dirty="0" err="1" smtClean="0">
                <a:latin typeface="Times New Roman" panose="02020603050405020304" pitchFamily="18" charset="0"/>
                <a:cs typeface="Times New Roman" panose="02020603050405020304" pitchFamily="18" charset="0"/>
              </a:rPr>
              <a:t>i</a:t>
            </a:r>
            <a:endParaRPr lang="en-IN" sz="2600" baseline="-25000" dirty="0">
              <a:latin typeface="Times New Roman" panose="02020603050405020304" pitchFamily="18" charset="0"/>
              <a:cs typeface="Times New Roman" panose="02020603050405020304" pitchFamily="18" charset="0"/>
            </a:endParaRPr>
          </a:p>
        </p:txBody>
      </p:sp>
      <p:cxnSp>
        <p:nvCxnSpPr>
          <p:cNvPr id="28" name="Straight Connector 27"/>
          <p:cNvCxnSpPr/>
          <p:nvPr/>
        </p:nvCxnSpPr>
        <p:spPr>
          <a:xfrm>
            <a:off x="5892199" y="4241195"/>
            <a:ext cx="213877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892199" y="6476592"/>
            <a:ext cx="2138774" cy="17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798253" y="4231823"/>
            <a:ext cx="5893" cy="224477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341106" y="4250568"/>
            <a:ext cx="0" cy="11710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341106" y="5421626"/>
            <a:ext cx="0" cy="10635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57020" y="5072605"/>
            <a:ext cx="909223" cy="492443"/>
          </a:xfrm>
          <a:prstGeom prst="rect">
            <a:avLst/>
          </a:prstGeom>
          <a:noFill/>
        </p:spPr>
        <p:txBody>
          <a:bodyPr wrap="none" rtlCol="0">
            <a:spAutoFit/>
          </a:bodyPr>
          <a:lstStyle/>
          <a:p>
            <a:r>
              <a:rPr lang="el-GR" sz="2600" dirty="0" smtClean="0">
                <a:latin typeface="Times New Roman" panose="02020603050405020304" pitchFamily="18" charset="0"/>
                <a:cs typeface="Times New Roman" panose="02020603050405020304" pitchFamily="18" charset="0"/>
              </a:rPr>
              <a:t>ω</a:t>
            </a:r>
            <a:r>
              <a:rPr lang="en-IN" sz="2600" baseline="-25000" dirty="0" smtClean="0">
                <a:latin typeface="Times New Roman" panose="02020603050405020304" pitchFamily="18" charset="0"/>
                <a:cs typeface="Times New Roman" panose="02020603050405020304" pitchFamily="18" charset="0"/>
              </a:rPr>
              <a:t>pump</a:t>
            </a:r>
            <a:endParaRPr lang="en-IN" sz="2600" baseline="-25000"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7341106" y="5735001"/>
            <a:ext cx="466794" cy="492443"/>
          </a:xfrm>
          <a:prstGeom prst="rect">
            <a:avLst/>
          </a:prstGeom>
          <a:noFill/>
        </p:spPr>
        <p:txBody>
          <a:bodyPr wrap="none" rtlCol="0">
            <a:spAutoFit/>
          </a:bodyPr>
          <a:lstStyle/>
          <a:p>
            <a:r>
              <a:rPr lang="el-GR" sz="2600" dirty="0" smtClean="0">
                <a:latin typeface="Times New Roman" panose="02020603050405020304" pitchFamily="18" charset="0"/>
                <a:cs typeface="Times New Roman" panose="02020603050405020304" pitchFamily="18" charset="0"/>
              </a:rPr>
              <a:t>ω</a:t>
            </a:r>
            <a:r>
              <a:rPr lang="en-IN" sz="2600" baseline="-25000" dirty="0" err="1" smtClean="0">
                <a:latin typeface="Times New Roman" panose="02020603050405020304" pitchFamily="18" charset="0"/>
                <a:cs typeface="Times New Roman" panose="02020603050405020304" pitchFamily="18" charset="0"/>
              </a:rPr>
              <a:t>i</a:t>
            </a:r>
            <a:endParaRPr lang="en-IN" sz="2600" baseline="-25000"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7341106" y="4805744"/>
            <a:ext cx="490840" cy="492443"/>
          </a:xfrm>
          <a:prstGeom prst="rect">
            <a:avLst/>
          </a:prstGeom>
          <a:noFill/>
        </p:spPr>
        <p:txBody>
          <a:bodyPr wrap="none" rtlCol="0">
            <a:spAutoFit/>
          </a:bodyPr>
          <a:lstStyle/>
          <a:p>
            <a:r>
              <a:rPr lang="el-GR" sz="2600" dirty="0" smtClean="0">
                <a:latin typeface="Times New Roman" panose="02020603050405020304" pitchFamily="18" charset="0"/>
                <a:cs typeface="Times New Roman" panose="02020603050405020304" pitchFamily="18" charset="0"/>
              </a:rPr>
              <a:t>ω</a:t>
            </a:r>
            <a:r>
              <a:rPr lang="en-IN" sz="2600" baseline="-25000" dirty="0" smtClean="0">
                <a:latin typeface="Times New Roman" panose="02020603050405020304" pitchFamily="18" charset="0"/>
                <a:cs typeface="Times New Roman" panose="02020603050405020304" pitchFamily="18" charset="0"/>
              </a:rPr>
              <a:t>s</a:t>
            </a:r>
            <a:endParaRPr lang="en-IN" sz="2600" baseline="-25000"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8467895" y="2113113"/>
            <a:ext cx="3625223" cy="492443"/>
          </a:xfrm>
          <a:prstGeom prst="rect">
            <a:avLst/>
          </a:prstGeom>
          <a:noFill/>
        </p:spPr>
        <p:txBody>
          <a:bodyPr wrap="none" rtlCol="0">
            <a:spAutoFit/>
          </a:bodyPr>
          <a:lstStyle/>
          <a:p>
            <a:r>
              <a:rPr lang="en-IN" sz="2600" dirty="0" smtClean="0">
                <a:solidFill>
                  <a:schemeClr val="accent2">
                    <a:lumMod val="50000"/>
                  </a:schemeClr>
                </a:solidFill>
              </a:rPr>
              <a:t>Momentum conservation</a:t>
            </a:r>
            <a:endParaRPr lang="en-IN" sz="2600" dirty="0">
              <a:solidFill>
                <a:schemeClr val="accent2">
                  <a:lumMod val="50000"/>
                </a:schemeClr>
              </a:solidFill>
            </a:endParaRPr>
          </a:p>
        </p:txBody>
      </p:sp>
      <p:sp>
        <p:nvSpPr>
          <p:cNvPr id="49" name="TextBox 48"/>
          <p:cNvSpPr txBox="1"/>
          <p:nvPr/>
        </p:nvSpPr>
        <p:spPr>
          <a:xfrm>
            <a:off x="8208278" y="4688750"/>
            <a:ext cx="2931252" cy="492443"/>
          </a:xfrm>
          <a:prstGeom prst="rect">
            <a:avLst/>
          </a:prstGeom>
          <a:noFill/>
        </p:spPr>
        <p:txBody>
          <a:bodyPr wrap="none" rtlCol="0">
            <a:spAutoFit/>
          </a:bodyPr>
          <a:lstStyle/>
          <a:p>
            <a:r>
              <a:rPr lang="en-IN" sz="2600" dirty="0" smtClean="0">
                <a:solidFill>
                  <a:schemeClr val="accent2">
                    <a:lumMod val="50000"/>
                  </a:schemeClr>
                </a:solidFill>
              </a:rPr>
              <a:t>Energy conservation</a:t>
            </a:r>
            <a:endParaRPr lang="en-IN" sz="2600" dirty="0">
              <a:solidFill>
                <a:schemeClr val="accent2">
                  <a:lumMod val="50000"/>
                </a:schemeClr>
              </a:solidFill>
            </a:endParaRPr>
          </a:p>
        </p:txBody>
      </p:sp>
      <p:cxnSp>
        <p:nvCxnSpPr>
          <p:cNvPr id="51" name="Straight Arrow Connector 50"/>
          <p:cNvCxnSpPr/>
          <p:nvPr/>
        </p:nvCxnSpPr>
        <p:spPr>
          <a:xfrm flipV="1">
            <a:off x="396741" y="3784339"/>
            <a:ext cx="1760583" cy="18949"/>
          </a:xfrm>
          <a:prstGeom prst="straightConnector1">
            <a:avLst/>
          </a:prstGeom>
          <a:ln w="76200">
            <a:solidFill>
              <a:srgbClr val="0000FF"/>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5746569" y="2219280"/>
            <a:ext cx="1392922" cy="7940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139491" y="2213512"/>
            <a:ext cx="1720917" cy="8144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5722734" y="3050430"/>
            <a:ext cx="3137674" cy="0"/>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303373" y="2648348"/>
            <a:ext cx="2431715" cy="523220"/>
          </a:xfrm>
          <a:prstGeom prst="rect">
            <a:avLst/>
          </a:prstGeom>
          <a:noFill/>
        </p:spPr>
        <p:txBody>
          <a:bodyPr wrap="square" rtlCol="0">
            <a:spAutoFit/>
          </a:bodyPr>
          <a:lstStyle/>
          <a:p>
            <a:r>
              <a:rPr lang="en-IN" sz="2800" b="1" dirty="0" err="1" smtClean="0">
                <a:latin typeface="Times New Roman" panose="02020603050405020304" pitchFamily="18" charset="0"/>
                <a:cs typeface="Times New Roman" panose="02020603050405020304" pitchFamily="18" charset="0"/>
              </a:rPr>
              <a:t>k</a:t>
            </a:r>
            <a:r>
              <a:rPr lang="en-IN" sz="2800" baseline="-25000" dirty="0" err="1" smtClean="0">
                <a:latin typeface="Times New Roman" panose="02020603050405020304" pitchFamily="18" charset="0"/>
                <a:cs typeface="Times New Roman" panose="02020603050405020304" pitchFamily="18" charset="0"/>
              </a:rPr>
              <a:t>pump</a:t>
            </a:r>
            <a:r>
              <a:rPr lang="en-IN" sz="2800" dirty="0" smtClean="0">
                <a:latin typeface="Times New Roman" panose="02020603050405020304" pitchFamily="18" charset="0"/>
                <a:cs typeface="Times New Roman" panose="02020603050405020304" pitchFamily="18" charset="0"/>
              </a:rPr>
              <a:t> = </a:t>
            </a:r>
            <a:r>
              <a:rPr lang="en-IN" sz="2800" b="1" dirty="0" err="1" smtClean="0">
                <a:latin typeface="Times New Roman" panose="02020603050405020304" pitchFamily="18" charset="0"/>
                <a:cs typeface="Times New Roman" panose="02020603050405020304" pitchFamily="18" charset="0"/>
              </a:rPr>
              <a:t>k</a:t>
            </a:r>
            <a:r>
              <a:rPr lang="en-IN" sz="2800" baseline="-25000" dirty="0" err="1" smtClean="0">
                <a:latin typeface="Times New Roman" panose="02020603050405020304" pitchFamily="18" charset="0"/>
                <a:cs typeface="Times New Roman" panose="02020603050405020304" pitchFamily="18" charset="0"/>
              </a:rPr>
              <a:t>s</a:t>
            </a:r>
            <a:r>
              <a:rPr lang="en-IN" sz="2800" dirty="0">
                <a:latin typeface="Times New Roman" panose="02020603050405020304" pitchFamily="18" charset="0"/>
                <a:cs typeface="Times New Roman" panose="02020603050405020304" pitchFamily="18" charset="0"/>
              </a:rPr>
              <a:t> </a:t>
            </a:r>
            <a:r>
              <a:rPr lang="en-IN" sz="2800" dirty="0" smtClean="0">
                <a:latin typeface="Times New Roman" panose="02020603050405020304" pitchFamily="18" charset="0"/>
                <a:cs typeface="Times New Roman" panose="02020603050405020304" pitchFamily="18" charset="0"/>
              </a:rPr>
              <a:t>+ </a:t>
            </a:r>
            <a:r>
              <a:rPr lang="en-IN" sz="2800" b="1" dirty="0" err="1" smtClean="0">
                <a:latin typeface="Times New Roman" panose="02020603050405020304" pitchFamily="18" charset="0"/>
                <a:cs typeface="Times New Roman" panose="02020603050405020304" pitchFamily="18" charset="0"/>
              </a:rPr>
              <a:t>k</a:t>
            </a:r>
            <a:r>
              <a:rPr lang="en-IN" sz="2800" baseline="-25000" dirty="0" err="1">
                <a:latin typeface="Times New Roman" panose="02020603050405020304" pitchFamily="18" charset="0"/>
                <a:cs typeface="Times New Roman" panose="02020603050405020304" pitchFamily="18" charset="0"/>
              </a:rPr>
              <a:t>i</a:t>
            </a:r>
            <a:endParaRPr lang="en-IN" sz="2800" baseline="-250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450652" y="5291251"/>
            <a:ext cx="2446504" cy="523220"/>
          </a:xfrm>
          <a:prstGeom prst="rect">
            <a:avLst/>
          </a:prstGeom>
          <a:noFill/>
        </p:spPr>
        <p:txBody>
          <a:bodyPr wrap="none" rtlCol="0">
            <a:spAutoFit/>
          </a:bodyPr>
          <a:lstStyle/>
          <a:p>
            <a:r>
              <a:rPr lang="el-GR" sz="2800" dirty="0" smtClean="0">
                <a:latin typeface="Times New Roman" panose="02020603050405020304" pitchFamily="18" charset="0"/>
                <a:cs typeface="Times New Roman" panose="02020603050405020304" pitchFamily="18" charset="0"/>
              </a:rPr>
              <a:t>ω</a:t>
            </a:r>
            <a:r>
              <a:rPr lang="en-IN" sz="2800" baseline="-25000" dirty="0" smtClean="0">
                <a:latin typeface="Times New Roman" panose="02020603050405020304" pitchFamily="18" charset="0"/>
                <a:cs typeface="Times New Roman" panose="02020603050405020304" pitchFamily="18" charset="0"/>
              </a:rPr>
              <a:t>pump</a:t>
            </a:r>
            <a:r>
              <a:rPr lang="en-IN" sz="2800" dirty="0" smtClean="0">
                <a:latin typeface="Times New Roman" panose="02020603050405020304" pitchFamily="18" charset="0"/>
                <a:cs typeface="Times New Roman" panose="02020603050405020304" pitchFamily="18" charset="0"/>
              </a:rPr>
              <a:t> = </a:t>
            </a:r>
            <a:r>
              <a:rPr lang="el-GR" sz="2800" dirty="0">
                <a:latin typeface="Times New Roman" panose="02020603050405020304" pitchFamily="18" charset="0"/>
                <a:cs typeface="Times New Roman" panose="02020603050405020304" pitchFamily="18" charset="0"/>
              </a:rPr>
              <a:t>ω</a:t>
            </a:r>
            <a:r>
              <a:rPr lang="en-IN" sz="2800" baseline="-25000" dirty="0" smtClean="0">
                <a:latin typeface="Times New Roman" panose="02020603050405020304" pitchFamily="18" charset="0"/>
                <a:cs typeface="Times New Roman" panose="02020603050405020304" pitchFamily="18" charset="0"/>
              </a:rPr>
              <a:t>s</a:t>
            </a:r>
            <a:r>
              <a:rPr lang="en-IN" sz="2800" dirty="0" smtClean="0">
                <a:latin typeface="Times New Roman" panose="02020603050405020304" pitchFamily="18" charset="0"/>
                <a:cs typeface="Times New Roman" panose="02020603050405020304" pitchFamily="18" charset="0"/>
              </a:rPr>
              <a:t> + </a:t>
            </a:r>
            <a:r>
              <a:rPr lang="el-GR" sz="2800" dirty="0" smtClean="0">
                <a:latin typeface="Times New Roman" panose="02020603050405020304" pitchFamily="18" charset="0"/>
                <a:cs typeface="Times New Roman" panose="02020603050405020304" pitchFamily="18" charset="0"/>
              </a:rPr>
              <a:t>ω</a:t>
            </a:r>
            <a:r>
              <a:rPr lang="en-IN" sz="2800" baseline="-25000" dirty="0" err="1" smtClean="0">
                <a:latin typeface="Times New Roman" panose="02020603050405020304" pitchFamily="18" charset="0"/>
                <a:cs typeface="Times New Roman" panose="02020603050405020304" pitchFamily="18" charset="0"/>
              </a:rPr>
              <a:t>i</a:t>
            </a:r>
            <a:r>
              <a:rPr lang="en-IN" sz="2800" baseline="-25000" dirty="0" smtClean="0">
                <a:latin typeface="Times New Roman" panose="02020603050405020304" pitchFamily="18" charset="0"/>
                <a:cs typeface="Times New Roman" panose="02020603050405020304" pitchFamily="18" charset="0"/>
              </a:rPr>
              <a:t> </a:t>
            </a:r>
            <a:endParaRPr lang="en-IN" sz="28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1038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871"/>
            <a:ext cx="10515600" cy="1325563"/>
          </a:xfrm>
        </p:spPr>
        <p:txBody>
          <a:bodyPr/>
          <a:lstStyle/>
          <a:p>
            <a:r>
              <a:rPr lang="en-IN" b="1" dirty="0" smtClean="0">
                <a:solidFill>
                  <a:srgbClr val="7030A0"/>
                </a:solidFill>
                <a:latin typeface="+mn-lt"/>
              </a:rPr>
              <a:t>Conclusions</a:t>
            </a:r>
            <a:endParaRPr lang="en-IN" b="1" dirty="0">
              <a:solidFill>
                <a:srgbClr val="7030A0"/>
              </a:solidFill>
              <a:latin typeface="+mn-lt"/>
            </a:endParaRPr>
          </a:p>
        </p:txBody>
      </p:sp>
      <p:sp>
        <p:nvSpPr>
          <p:cNvPr id="3" name="Content Placeholder 2"/>
          <p:cNvSpPr>
            <a:spLocks noGrp="1"/>
          </p:cNvSpPr>
          <p:nvPr>
            <p:ph idx="1"/>
          </p:nvPr>
        </p:nvSpPr>
        <p:spPr>
          <a:xfrm>
            <a:off x="475397" y="1795172"/>
            <a:ext cx="11241206" cy="4351338"/>
          </a:xfrm>
        </p:spPr>
        <p:txBody>
          <a:bodyPr>
            <a:noAutofit/>
          </a:bodyPr>
          <a:lstStyle/>
          <a:p>
            <a:pPr eaLnBrk="0" hangingPunct="0">
              <a:lnSpc>
                <a:spcPct val="100000"/>
              </a:lnSpc>
              <a:spcBef>
                <a:spcPts val="0"/>
              </a:spcBef>
              <a:spcAft>
                <a:spcPts val="1200"/>
              </a:spcAft>
            </a:pPr>
            <a:r>
              <a:rPr lang="en-US" altLang="zh-CN" dirty="0" smtClean="0">
                <a:ea typeface="ＭＳ Ｐゴシック" pitchFamily="34" charset="-128"/>
              </a:rPr>
              <a:t>Characterization of down converted photons generated with Gaussian and vortex pump beams was carried out.</a:t>
            </a:r>
          </a:p>
          <a:p>
            <a:pPr eaLnBrk="0" hangingPunct="0">
              <a:lnSpc>
                <a:spcPct val="100000"/>
              </a:lnSpc>
              <a:spcBef>
                <a:spcPts val="0"/>
              </a:spcBef>
              <a:spcAft>
                <a:spcPts val="1200"/>
              </a:spcAft>
            </a:pPr>
            <a:r>
              <a:rPr lang="en-US" altLang="zh-CN" dirty="0" smtClean="0">
                <a:ea typeface="ＭＳ Ｐゴシック" pitchFamily="34" charset="-128"/>
              </a:rPr>
              <a:t>Asymmetry of the perfect vortex SPDC ring decreases with increase in the radius of the pump vortex beam.</a:t>
            </a:r>
            <a:endParaRPr lang="en-US" altLang="zh-CN" dirty="0">
              <a:ea typeface="ＭＳ Ｐゴシック" pitchFamily="34" charset="-128"/>
            </a:endParaRPr>
          </a:p>
          <a:p>
            <a:pPr eaLnBrk="0" hangingPunct="0">
              <a:spcBef>
                <a:spcPts val="0"/>
              </a:spcBef>
              <a:spcAft>
                <a:spcPts val="1200"/>
              </a:spcAft>
            </a:pPr>
            <a:r>
              <a:rPr lang="en-US" altLang="zh-CN" dirty="0">
                <a:ea typeface="ＭＳ Ｐゴシック" pitchFamily="34" charset="-128"/>
              </a:rPr>
              <a:t>The coupling efficiency of correlated photon pairs generated in SPDC process decreases asymptotically with pump beam </a:t>
            </a:r>
            <a:r>
              <a:rPr lang="en-US" altLang="zh-CN" dirty="0" smtClean="0">
                <a:ea typeface="ＭＳ Ｐゴシック" pitchFamily="34" charset="-128"/>
              </a:rPr>
              <a:t>focusing, due to mode mismatch between </a:t>
            </a:r>
            <a:r>
              <a:rPr lang="en-US" altLang="zh-CN" dirty="0" err="1" smtClean="0">
                <a:ea typeface="ＭＳ Ｐゴシック" pitchFamily="34" charset="-128"/>
              </a:rPr>
              <a:t>biphoton</a:t>
            </a:r>
            <a:r>
              <a:rPr lang="en-US" altLang="zh-CN" dirty="0" smtClean="0">
                <a:ea typeface="ＭＳ Ｐゴシック" pitchFamily="34" charset="-128"/>
              </a:rPr>
              <a:t> mode and individual signal &amp; idler modes.</a:t>
            </a:r>
          </a:p>
          <a:p>
            <a:pPr eaLnBrk="0" hangingPunct="0">
              <a:spcAft>
                <a:spcPts val="2400"/>
              </a:spcAft>
            </a:pPr>
            <a:endParaRPr lang="en-US" altLang="zh-CN" dirty="0">
              <a:ea typeface="ＭＳ Ｐゴシック" pitchFamily="34" charset="-128"/>
            </a:endParaRPr>
          </a:p>
          <a:p>
            <a:endParaRPr lang="en-IN" dirty="0"/>
          </a:p>
        </p:txBody>
      </p:sp>
    </p:spTree>
    <p:extLst>
      <p:ext uri="{BB962C8B-B14F-4D97-AF65-F5344CB8AC3E}">
        <p14:creationId xmlns:p14="http://schemas.microsoft.com/office/powerpoint/2010/main" val="13578658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504" y="2651125"/>
            <a:ext cx="4240923" cy="1325563"/>
          </a:xfrm>
        </p:spPr>
        <p:txBody>
          <a:bodyPr>
            <a:noAutofit/>
          </a:bodyPr>
          <a:lstStyle/>
          <a:p>
            <a:pPr algn="ctr"/>
            <a:r>
              <a:rPr lang="en-US" sz="5400" b="1" dirty="0" smtClean="0">
                <a:solidFill>
                  <a:srgbClr val="FF0000"/>
                </a:solidFill>
                <a:latin typeface="Comic Sans MS" panose="030F0702030302020204" pitchFamily="66" charset="0"/>
              </a:rPr>
              <a:t>Thank You!</a:t>
            </a:r>
            <a:endParaRPr lang="en-US" sz="5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986101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0"/>
            <a:ext cx="10515600" cy="1325563"/>
          </a:xfrm>
        </p:spPr>
        <p:txBody>
          <a:bodyPr/>
          <a:lstStyle/>
          <a:p>
            <a:r>
              <a:rPr lang="en-IN" b="1" dirty="0" err="1" smtClean="0">
                <a:solidFill>
                  <a:srgbClr val="7030A0"/>
                </a:solidFill>
                <a:latin typeface="+mn-lt"/>
              </a:rPr>
              <a:t>Birefringent</a:t>
            </a:r>
            <a:r>
              <a:rPr lang="en-IN" b="1" dirty="0" smtClean="0">
                <a:solidFill>
                  <a:srgbClr val="7030A0"/>
                </a:solidFill>
                <a:latin typeface="+mn-lt"/>
              </a:rPr>
              <a:t> Phase Matching</a:t>
            </a:r>
            <a:endParaRPr lang="en-IN" b="1" dirty="0">
              <a:solidFill>
                <a:srgbClr val="7030A0"/>
              </a:solidFill>
              <a:latin typeface="+mn-lt"/>
            </a:endParaRPr>
          </a:p>
        </p:txBody>
      </p:sp>
      <p:grpSp>
        <p:nvGrpSpPr>
          <p:cNvPr id="3" name="Group 20"/>
          <p:cNvGrpSpPr>
            <a:grpSpLocks/>
          </p:cNvGrpSpPr>
          <p:nvPr/>
        </p:nvGrpSpPr>
        <p:grpSpPr bwMode="auto">
          <a:xfrm>
            <a:off x="2685256" y="1896565"/>
            <a:ext cx="6618288" cy="2722562"/>
            <a:chOff x="1127125" y="2087563"/>
            <a:chExt cx="6618288" cy="2722562"/>
          </a:xfrm>
        </p:grpSpPr>
        <p:sp>
          <p:nvSpPr>
            <p:cNvPr id="4" name="AutoShape 4"/>
            <p:cNvSpPr>
              <a:spLocks noChangeArrowheads="1"/>
            </p:cNvSpPr>
            <p:nvPr/>
          </p:nvSpPr>
          <p:spPr bwMode="auto">
            <a:xfrm>
              <a:off x="3219450" y="2087563"/>
              <a:ext cx="2514600" cy="2686050"/>
            </a:xfrm>
            <a:prstGeom prst="cube">
              <a:avLst>
                <a:gd name="adj" fmla="val 35486"/>
              </a:avLst>
            </a:prstGeom>
            <a:solidFill>
              <a:srgbClr val="00B8FF">
                <a:alpha val="25098"/>
              </a:srgbClr>
            </a:solidFill>
            <a:ln w="9525">
              <a:noFill/>
              <a:miter lim="800000"/>
              <a:headEnd/>
              <a:tailEnd/>
            </a:ln>
          </p:spPr>
          <p:txBody>
            <a:bodyPr wrap="none" anchor="ctr"/>
            <a:lstStyle/>
            <a:p>
              <a:endParaRPr lang="en-US"/>
            </a:p>
          </p:txBody>
        </p:sp>
        <p:sp>
          <p:nvSpPr>
            <p:cNvPr id="5" name="Line 5"/>
            <p:cNvSpPr>
              <a:spLocks noChangeShapeType="1"/>
            </p:cNvSpPr>
            <p:nvPr/>
          </p:nvSpPr>
          <p:spPr bwMode="auto">
            <a:xfrm>
              <a:off x="1295400" y="3128963"/>
              <a:ext cx="2286000" cy="196850"/>
            </a:xfrm>
            <a:prstGeom prst="line">
              <a:avLst/>
            </a:prstGeom>
            <a:noFill/>
            <a:ln w="31750">
              <a:solidFill>
                <a:srgbClr val="008000"/>
              </a:solidFill>
              <a:round/>
              <a:headEnd/>
              <a:tailEnd/>
            </a:ln>
          </p:spPr>
          <p:txBody>
            <a:bodyPr/>
            <a:lstStyle/>
            <a:p>
              <a:endParaRPr lang="en-IN"/>
            </a:p>
          </p:txBody>
        </p:sp>
        <p:sp>
          <p:nvSpPr>
            <p:cNvPr id="6" name="Line 6"/>
            <p:cNvSpPr>
              <a:spLocks noChangeShapeType="1"/>
            </p:cNvSpPr>
            <p:nvPr/>
          </p:nvSpPr>
          <p:spPr bwMode="auto">
            <a:xfrm>
              <a:off x="3581400" y="3325813"/>
              <a:ext cx="1600200" cy="533400"/>
            </a:xfrm>
            <a:prstGeom prst="line">
              <a:avLst/>
            </a:prstGeom>
            <a:noFill/>
            <a:ln w="31750">
              <a:solidFill>
                <a:srgbClr val="003366"/>
              </a:solidFill>
              <a:round/>
              <a:headEnd/>
              <a:tailEnd/>
            </a:ln>
          </p:spPr>
          <p:txBody>
            <a:bodyPr/>
            <a:lstStyle/>
            <a:p>
              <a:endParaRPr lang="en-IN"/>
            </a:p>
          </p:txBody>
        </p:sp>
        <p:sp>
          <p:nvSpPr>
            <p:cNvPr id="7" name="Line 7"/>
            <p:cNvSpPr>
              <a:spLocks noChangeShapeType="1"/>
            </p:cNvSpPr>
            <p:nvPr/>
          </p:nvSpPr>
          <p:spPr bwMode="auto">
            <a:xfrm>
              <a:off x="5172075" y="3859213"/>
              <a:ext cx="2286000" cy="0"/>
            </a:xfrm>
            <a:prstGeom prst="line">
              <a:avLst/>
            </a:prstGeom>
            <a:noFill/>
            <a:ln w="31750">
              <a:solidFill>
                <a:srgbClr val="008000"/>
              </a:solidFill>
              <a:round/>
              <a:headEnd/>
              <a:tailEnd/>
            </a:ln>
          </p:spPr>
          <p:txBody>
            <a:bodyPr/>
            <a:lstStyle/>
            <a:p>
              <a:endParaRPr lang="en-IN"/>
            </a:p>
          </p:txBody>
        </p:sp>
        <p:sp>
          <p:nvSpPr>
            <p:cNvPr id="8" name="Line 8"/>
            <p:cNvSpPr>
              <a:spLocks noChangeShapeType="1"/>
            </p:cNvSpPr>
            <p:nvPr/>
          </p:nvSpPr>
          <p:spPr bwMode="auto">
            <a:xfrm>
              <a:off x="1990725" y="2862263"/>
              <a:ext cx="0" cy="685800"/>
            </a:xfrm>
            <a:prstGeom prst="line">
              <a:avLst/>
            </a:prstGeom>
            <a:noFill/>
            <a:ln w="25400">
              <a:solidFill>
                <a:schemeClr val="tx1"/>
              </a:solidFill>
              <a:round/>
              <a:headEnd type="arrow" w="med" len="med"/>
              <a:tailEnd type="arrow" w="med" len="med"/>
            </a:ln>
          </p:spPr>
          <p:txBody>
            <a:bodyPr/>
            <a:lstStyle/>
            <a:p>
              <a:endParaRPr lang="en-IN"/>
            </a:p>
          </p:txBody>
        </p:sp>
        <p:sp>
          <p:nvSpPr>
            <p:cNvPr id="9" name="Line 10"/>
            <p:cNvSpPr>
              <a:spLocks noChangeShapeType="1"/>
            </p:cNvSpPr>
            <p:nvPr/>
          </p:nvSpPr>
          <p:spPr bwMode="auto">
            <a:xfrm>
              <a:off x="6400800" y="2992438"/>
              <a:ext cx="0" cy="685800"/>
            </a:xfrm>
            <a:prstGeom prst="line">
              <a:avLst/>
            </a:prstGeom>
            <a:noFill/>
            <a:ln w="25400">
              <a:solidFill>
                <a:schemeClr val="tx1"/>
              </a:solidFill>
              <a:round/>
              <a:headEnd type="arrow" w="med" len="med"/>
              <a:tailEnd type="arrow" w="med" len="med"/>
            </a:ln>
          </p:spPr>
          <p:txBody>
            <a:bodyPr/>
            <a:lstStyle/>
            <a:p>
              <a:endParaRPr lang="en-IN"/>
            </a:p>
          </p:txBody>
        </p:sp>
        <p:sp>
          <p:nvSpPr>
            <p:cNvPr id="10" name="Line 11"/>
            <p:cNvSpPr>
              <a:spLocks noChangeShapeType="1"/>
            </p:cNvSpPr>
            <p:nvPr/>
          </p:nvSpPr>
          <p:spPr bwMode="auto">
            <a:xfrm rot="5100000">
              <a:off x="1790700" y="2943226"/>
              <a:ext cx="415925" cy="495300"/>
            </a:xfrm>
            <a:prstGeom prst="line">
              <a:avLst/>
            </a:prstGeom>
            <a:noFill/>
            <a:ln w="25400">
              <a:solidFill>
                <a:schemeClr val="tx1"/>
              </a:solidFill>
              <a:round/>
              <a:headEnd type="arrow" w="med" len="med"/>
              <a:tailEnd type="arrow" w="med" len="med"/>
            </a:ln>
          </p:spPr>
          <p:txBody>
            <a:bodyPr/>
            <a:lstStyle/>
            <a:p>
              <a:endParaRPr lang="en-IN"/>
            </a:p>
          </p:txBody>
        </p:sp>
        <p:sp>
          <p:nvSpPr>
            <p:cNvPr id="11" name="Text Box 12"/>
            <p:cNvSpPr txBox="1">
              <a:spLocks noChangeArrowheads="1"/>
            </p:cNvSpPr>
            <p:nvPr/>
          </p:nvSpPr>
          <p:spPr bwMode="auto">
            <a:xfrm>
              <a:off x="1127125" y="3743325"/>
              <a:ext cx="1555750" cy="641350"/>
            </a:xfrm>
            <a:prstGeom prst="rect">
              <a:avLst/>
            </a:prstGeom>
            <a:noFill/>
            <a:ln w="9525">
              <a:noFill/>
              <a:miter lim="800000"/>
              <a:headEnd/>
              <a:tailEnd/>
            </a:ln>
          </p:spPr>
          <p:txBody>
            <a:bodyPr wrap="none">
              <a:spAutoFit/>
            </a:bodyPr>
            <a:lstStyle/>
            <a:p>
              <a:pPr algn="ctr"/>
              <a:r>
                <a:rPr lang="en-US">
                  <a:solidFill>
                    <a:schemeClr val="tx1"/>
                  </a:solidFill>
                  <a:latin typeface="cmss12" pitchFamily="34" charset="0"/>
                </a:rPr>
                <a:t>Incident light</a:t>
              </a:r>
            </a:p>
            <a:p>
              <a:pPr algn="ctr"/>
              <a:r>
                <a:rPr lang="en-US">
                  <a:solidFill>
                    <a:schemeClr val="tx1"/>
                  </a:solidFill>
                  <a:latin typeface="cmss12" pitchFamily="34" charset="0"/>
                </a:rPr>
                <a:t>(Unpolarized)</a:t>
              </a:r>
            </a:p>
          </p:txBody>
        </p:sp>
        <p:sp>
          <p:nvSpPr>
            <p:cNvPr id="12" name="Text Box 13"/>
            <p:cNvSpPr txBox="1">
              <a:spLocks noChangeArrowheads="1"/>
            </p:cNvSpPr>
            <p:nvPr/>
          </p:nvSpPr>
          <p:spPr bwMode="auto">
            <a:xfrm>
              <a:off x="6546850" y="2259013"/>
              <a:ext cx="1192213" cy="646112"/>
            </a:xfrm>
            <a:prstGeom prst="rect">
              <a:avLst/>
            </a:prstGeom>
            <a:noFill/>
            <a:ln w="9525">
              <a:noFill/>
              <a:miter lim="800000"/>
              <a:headEnd/>
              <a:tailEnd/>
            </a:ln>
          </p:spPr>
          <p:txBody>
            <a:bodyPr wrap="none">
              <a:spAutoFit/>
            </a:bodyPr>
            <a:lstStyle/>
            <a:p>
              <a:pPr algn="ctr"/>
              <a:r>
                <a:rPr lang="en-US">
                  <a:solidFill>
                    <a:schemeClr val="tx1"/>
                  </a:solidFill>
                  <a:latin typeface="cmss12" pitchFamily="34" charset="0"/>
                </a:rPr>
                <a:t>e-ray</a:t>
              </a:r>
            </a:p>
            <a:p>
              <a:pPr algn="ctr"/>
              <a:r>
                <a:rPr lang="en-US">
                  <a:solidFill>
                    <a:schemeClr val="tx1"/>
                  </a:solidFill>
                  <a:latin typeface="cmss12" pitchFamily="34" charset="0"/>
                </a:rPr>
                <a:t>(polarized)</a:t>
              </a:r>
            </a:p>
          </p:txBody>
        </p:sp>
        <p:sp>
          <p:nvSpPr>
            <p:cNvPr id="13" name="Text Box 14"/>
            <p:cNvSpPr txBox="1">
              <a:spLocks noChangeArrowheads="1"/>
            </p:cNvSpPr>
            <p:nvPr/>
          </p:nvSpPr>
          <p:spPr bwMode="auto">
            <a:xfrm>
              <a:off x="6553200" y="4164013"/>
              <a:ext cx="1192213" cy="646112"/>
            </a:xfrm>
            <a:prstGeom prst="rect">
              <a:avLst/>
            </a:prstGeom>
            <a:noFill/>
            <a:ln w="9525">
              <a:noFill/>
              <a:miter lim="800000"/>
              <a:headEnd/>
              <a:tailEnd/>
            </a:ln>
          </p:spPr>
          <p:txBody>
            <a:bodyPr wrap="none">
              <a:spAutoFit/>
            </a:bodyPr>
            <a:lstStyle/>
            <a:p>
              <a:pPr algn="ctr"/>
              <a:r>
                <a:rPr lang="en-US">
                  <a:solidFill>
                    <a:schemeClr val="tx1"/>
                  </a:solidFill>
                  <a:latin typeface="cmss12" pitchFamily="34" charset="0"/>
                </a:rPr>
                <a:t>o-ray</a:t>
              </a:r>
            </a:p>
            <a:p>
              <a:pPr algn="ctr"/>
              <a:r>
                <a:rPr lang="en-US">
                  <a:solidFill>
                    <a:schemeClr val="tx1"/>
                  </a:solidFill>
                  <a:latin typeface="cmss12" pitchFamily="34" charset="0"/>
                </a:rPr>
                <a:t>(polarized)</a:t>
              </a:r>
            </a:p>
          </p:txBody>
        </p:sp>
        <p:sp>
          <p:nvSpPr>
            <p:cNvPr id="14" name="Line 16"/>
            <p:cNvSpPr>
              <a:spLocks noChangeShapeType="1"/>
            </p:cNvSpPr>
            <p:nvPr/>
          </p:nvSpPr>
          <p:spPr bwMode="auto">
            <a:xfrm>
              <a:off x="3581400" y="3325813"/>
              <a:ext cx="1600200" cy="0"/>
            </a:xfrm>
            <a:prstGeom prst="line">
              <a:avLst/>
            </a:prstGeom>
            <a:noFill/>
            <a:ln w="31750">
              <a:solidFill>
                <a:srgbClr val="003300"/>
              </a:solidFill>
              <a:round/>
              <a:headEnd/>
              <a:tailEnd/>
            </a:ln>
          </p:spPr>
          <p:txBody>
            <a:bodyPr/>
            <a:lstStyle/>
            <a:p>
              <a:endParaRPr lang="en-IN"/>
            </a:p>
          </p:txBody>
        </p:sp>
        <p:sp>
          <p:nvSpPr>
            <p:cNvPr id="15" name="Line 17"/>
            <p:cNvSpPr>
              <a:spLocks noChangeShapeType="1"/>
            </p:cNvSpPr>
            <p:nvPr/>
          </p:nvSpPr>
          <p:spPr bwMode="auto">
            <a:xfrm>
              <a:off x="5172075" y="3325813"/>
              <a:ext cx="2286000" cy="0"/>
            </a:xfrm>
            <a:prstGeom prst="line">
              <a:avLst/>
            </a:prstGeom>
            <a:noFill/>
            <a:ln w="31750">
              <a:solidFill>
                <a:srgbClr val="008000"/>
              </a:solidFill>
              <a:round/>
              <a:headEnd/>
              <a:tailEnd/>
            </a:ln>
          </p:spPr>
          <p:txBody>
            <a:bodyPr/>
            <a:lstStyle/>
            <a:p>
              <a:endParaRPr lang="en-IN"/>
            </a:p>
          </p:txBody>
        </p:sp>
        <p:sp>
          <p:nvSpPr>
            <p:cNvPr id="16" name="Line 23"/>
            <p:cNvSpPr>
              <a:spLocks noChangeShapeType="1"/>
            </p:cNvSpPr>
            <p:nvPr/>
          </p:nvSpPr>
          <p:spPr bwMode="auto">
            <a:xfrm flipV="1">
              <a:off x="3362325" y="2133600"/>
              <a:ext cx="914400" cy="990600"/>
            </a:xfrm>
            <a:prstGeom prst="line">
              <a:avLst/>
            </a:prstGeom>
            <a:noFill/>
            <a:ln w="190500">
              <a:solidFill>
                <a:srgbClr val="43888F"/>
              </a:solidFill>
              <a:round/>
              <a:headEnd/>
              <a:tailEnd type="triangle" w="med" len="med"/>
            </a:ln>
          </p:spPr>
          <p:txBody>
            <a:bodyPr/>
            <a:lstStyle/>
            <a:p>
              <a:endParaRPr lang="en-IN"/>
            </a:p>
          </p:txBody>
        </p:sp>
        <p:sp>
          <p:nvSpPr>
            <p:cNvPr id="17" name="Text Box 26"/>
            <p:cNvSpPr txBox="1">
              <a:spLocks noChangeArrowheads="1"/>
            </p:cNvSpPr>
            <p:nvPr/>
          </p:nvSpPr>
          <p:spPr bwMode="auto">
            <a:xfrm>
              <a:off x="2286000" y="2133600"/>
              <a:ext cx="1301750" cy="366713"/>
            </a:xfrm>
            <a:prstGeom prst="rect">
              <a:avLst/>
            </a:prstGeom>
            <a:noFill/>
            <a:ln w="9525">
              <a:noFill/>
              <a:miter lim="800000"/>
              <a:headEnd/>
              <a:tailEnd/>
            </a:ln>
          </p:spPr>
          <p:txBody>
            <a:bodyPr wrap="none">
              <a:spAutoFit/>
            </a:bodyPr>
            <a:lstStyle/>
            <a:p>
              <a:r>
                <a:rPr lang="en-US">
                  <a:solidFill>
                    <a:schemeClr val="tx1"/>
                  </a:solidFill>
                  <a:latin typeface="cmss12" pitchFamily="34" charset="0"/>
                  <a:cs typeface="Times New Roman" pitchFamily="18" charset="0"/>
                </a:rPr>
                <a:t>Optics axis</a:t>
              </a:r>
              <a:endParaRPr lang="en-US" baseline="-25000">
                <a:solidFill>
                  <a:schemeClr val="tx1"/>
                </a:solidFill>
                <a:latin typeface="cmss12" pitchFamily="34" charset="0"/>
              </a:endParaRPr>
            </a:p>
          </p:txBody>
        </p:sp>
        <p:sp>
          <p:nvSpPr>
            <p:cNvPr id="18" name="Line 11"/>
            <p:cNvSpPr>
              <a:spLocks noChangeShapeType="1"/>
            </p:cNvSpPr>
            <p:nvPr/>
          </p:nvSpPr>
          <p:spPr bwMode="auto">
            <a:xfrm rot="5100000">
              <a:off x="6213754" y="3628869"/>
              <a:ext cx="415925" cy="495300"/>
            </a:xfrm>
            <a:prstGeom prst="line">
              <a:avLst/>
            </a:prstGeom>
            <a:noFill/>
            <a:ln w="25400">
              <a:solidFill>
                <a:schemeClr val="tx1"/>
              </a:solidFill>
              <a:round/>
              <a:headEnd type="arrow" w="med" len="med"/>
              <a:tailEnd type="arrow" w="med" len="med"/>
            </a:ln>
          </p:spPr>
          <p:txBody>
            <a:bodyPr/>
            <a:lstStyle/>
            <a:p>
              <a:endParaRPr lang="en-IN"/>
            </a:p>
          </p:txBody>
        </p:sp>
      </p:grpSp>
      <p:sp>
        <p:nvSpPr>
          <p:cNvPr id="19" name="Text Box 15"/>
          <p:cNvSpPr txBox="1">
            <a:spLocks noChangeArrowheads="1"/>
          </p:cNvSpPr>
          <p:nvPr/>
        </p:nvSpPr>
        <p:spPr bwMode="auto">
          <a:xfrm>
            <a:off x="4114805" y="5361579"/>
            <a:ext cx="3758401" cy="461665"/>
          </a:xfrm>
          <a:prstGeom prst="rect">
            <a:avLst/>
          </a:prstGeom>
          <a:noFill/>
          <a:ln w="9525">
            <a:noFill/>
            <a:miter lim="800000"/>
            <a:headEnd/>
            <a:tailEnd/>
          </a:ln>
        </p:spPr>
        <p:txBody>
          <a:bodyPr wrap="none">
            <a:spAutoFit/>
          </a:bodyPr>
          <a:lstStyle/>
          <a:p>
            <a:r>
              <a:rPr lang="en-IN" sz="2400" dirty="0" smtClean="0">
                <a:solidFill>
                  <a:schemeClr val="tx1"/>
                </a:solidFill>
                <a:latin typeface="cmss12" pitchFamily="34" charset="0"/>
                <a:cs typeface="Times New Roman" pitchFamily="18" charset="0"/>
              </a:rPr>
              <a:t>B</a:t>
            </a:r>
            <a:r>
              <a:rPr lang="el-GR" sz="2400" dirty="0" smtClean="0">
                <a:solidFill>
                  <a:schemeClr val="tx1"/>
                </a:solidFill>
                <a:latin typeface="cmss12" pitchFamily="34" charset="0"/>
                <a:cs typeface="Times New Roman" pitchFamily="18" charset="0"/>
              </a:rPr>
              <a:t>irefringenc</a:t>
            </a:r>
            <a:r>
              <a:rPr lang="en-US" sz="2400" dirty="0" smtClean="0">
                <a:solidFill>
                  <a:schemeClr val="tx1"/>
                </a:solidFill>
                <a:latin typeface="cmss12" pitchFamily="34" charset="0"/>
                <a:cs typeface="Times New Roman" pitchFamily="18" charset="0"/>
              </a:rPr>
              <a:t>e, </a:t>
            </a:r>
            <a:r>
              <a:rPr lang="el-GR" sz="2400" dirty="0">
                <a:solidFill>
                  <a:schemeClr val="tx1"/>
                </a:solidFill>
                <a:latin typeface="cmss12" pitchFamily="34" charset="0"/>
                <a:cs typeface="Times New Roman" pitchFamily="18" charset="0"/>
              </a:rPr>
              <a:t>Δ</a:t>
            </a:r>
            <a:r>
              <a:rPr lang="en-US" sz="2400" dirty="0">
                <a:solidFill>
                  <a:schemeClr val="tx1"/>
                </a:solidFill>
                <a:latin typeface="cmss12" pitchFamily="34" charset="0"/>
                <a:cs typeface="Times New Roman" pitchFamily="18" charset="0"/>
              </a:rPr>
              <a:t>n</a:t>
            </a:r>
            <a:r>
              <a:rPr lang="en-US" sz="2400" dirty="0">
                <a:solidFill>
                  <a:schemeClr val="tx1"/>
                </a:solidFill>
                <a:latin typeface="cmss12" pitchFamily="34" charset="0"/>
              </a:rPr>
              <a:t> = n</a:t>
            </a:r>
            <a:r>
              <a:rPr lang="en-US" sz="2400" baseline="-25000" dirty="0">
                <a:solidFill>
                  <a:schemeClr val="tx1"/>
                </a:solidFill>
                <a:latin typeface="cmss12" pitchFamily="34" charset="0"/>
              </a:rPr>
              <a:t>e</a:t>
            </a:r>
            <a:r>
              <a:rPr lang="en-US" sz="2400" dirty="0">
                <a:solidFill>
                  <a:schemeClr val="tx1"/>
                </a:solidFill>
                <a:latin typeface="cmss12" pitchFamily="34" charset="0"/>
              </a:rPr>
              <a:t> – n</a:t>
            </a:r>
            <a:r>
              <a:rPr lang="en-US" sz="2400" baseline="-25000" dirty="0">
                <a:solidFill>
                  <a:schemeClr val="tx1"/>
                </a:solidFill>
                <a:latin typeface="cmss12" pitchFamily="34" charset="0"/>
              </a:rPr>
              <a:t>o</a:t>
            </a:r>
          </a:p>
        </p:txBody>
      </p:sp>
    </p:spTree>
    <p:extLst>
      <p:ext uri="{BB962C8B-B14F-4D97-AF65-F5344CB8AC3E}">
        <p14:creationId xmlns:p14="http://schemas.microsoft.com/office/powerpoint/2010/main" val="122330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000"/>
            <a:ext cx="10515600" cy="1048243"/>
          </a:xfrm>
        </p:spPr>
        <p:txBody>
          <a:bodyPr/>
          <a:lstStyle/>
          <a:p>
            <a:r>
              <a:rPr lang="en-IN" b="1" dirty="0" smtClean="0">
                <a:solidFill>
                  <a:srgbClr val="7030A0"/>
                </a:solidFill>
                <a:latin typeface="+mn-lt"/>
              </a:rPr>
              <a:t>Type-I SPDC</a:t>
            </a:r>
            <a:endParaRPr lang="en-IN" b="1" dirty="0">
              <a:solidFill>
                <a:srgbClr val="7030A0"/>
              </a:solidFill>
              <a:latin typeface="+mn-lt"/>
            </a:endParaRPr>
          </a:p>
        </p:txBody>
      </p:sp>
      <p:sp>
        <p:nvSpPr>
          <p:cNvPr id="3" name="Rectangle 21"/>
          <p:cNvSpPr txBox="1">
            <a:spLocks noChangeArrowheads="1"/>
          </p:cNvSpPr>
          <p:nvPr/>
        </p:nvSpPr>
        <p:spPr>
          <a:xfrm>
            <a:off x="878681" y="1485901"/>
            <a:ext cx="10722769" cy="1752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N" sz="3200" dirty="0" smtClean="0">
                <a:sym typeface="Wingdings" pitchFamily="2" charset="2"/>
              </a:rPr>
              <a:t>e  o + o type interaction</a:t>
            </a:r>
          </a:p>
          <a:p>
            <a:pPr marL="339725" indent="-339725">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N" sz="3200" dirty="0" smtClean="0">
                <a:sym typeface="Wingdings" pitchFamily="2" charset="2"/>
              </a:rPr>
              <a:t>Produces single cone</a:t>
            </a:r>
          </a:p>
          <a:p>
            <a:pPr marL="339725" indent="-339725">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sz="3200" dirty="0" smtClean="0"/>
              <a:t>The two output photons (signal and idler) generated will be non-collinear </a:t>
            </a:r>
          </a:p>
        </p:txBody>
      </p:sp>
      <p:grpSp>
        <p:nvGrpSpPr>
          <p:cNvPr id="9" name="Group 4"/>
          <p:cNvGrpSpPr>
            <a:grpSpLocks/>
          </p:cNvGrpSpPr>
          <p:nvPr/>
        </p:nvGrpSpPr>
        <p:grpSpPr bwMode="auto">
          <a:xfrm>
            <a:off x="7209744" y="3454663"/>
            <a:ext cx="4369594" cy="2700339"/>
            <a:chOff x="1584" y="1872"/>
            <a:chExt cx="2350" cy="1356"/>
          </a:xfrm>
        </p:grpSpPr>
        <p:grpSp>
          <p:nvGrpSpPr>
            <p:cNvPr id="10" name="Group 5"/>
            <p:cNvGrpSpPr>
              <a:grpSpLocks/>
            </p:cNvGrpSpPr>
            <p:nvPr/>
          </p:nvGrpSpPr>
          <p:grpSpPr bwMode="auto">
            <a:xfrm>
              <a:off x="1584" y="1968"/>
              <a:ext cx="2350" cy="1260"/>
              <a:chOff x="240" y="2100"/>
              <a:chExt cx="2350" cy="1260"/>
            </a:xfrm>
          </p:grpSpPr>
          <p:cxnSp>
            <p:nvCxnSpPr>
              <p:cNvPr id="14" name="AutoShape 6"/>
              <p:cNvCxnSpPr>
                <a:cxnSpLocks noChangeShapeType="1"/>
              </p:cNvCxnSpPr>
              <p:nvPr/>
            </p:nvCxnSpPr>
            <p:spPr bwMode="auto">
              <a:xfrm>
                <a:off x="240" y="2601"/>
                <a:ext cx="1006" cy="0"/>
              </a:xfrm>
              <a:prstGeom prst="straightConnector1">
                <a:avLst/>
              </a:prstGeom>
              <a:noFill/>
              <a:ln w="38160">
                <a:solidFill>
                  <a:srgbClr val="0000FF"/>
                </a:solidFill>
                <a:miter lim="800000"/>
                <a:headEnd/>
                <a:tailEnd type="triangle" w="med" len="med"/>
              </a:ln>
            </p:spPr>
          </p:cxnSp>
          <p:sp>
            <p:nvSpPr>
              <p:cNvPr id="15" name="Text Box 7"/>
              <p:cNvSpPr txBox="1">
                <a:spLocks noChangeArrowheads="1"/>
              </p:cNvSpPr>
              <p:nvPr/>
            </p:nvSpPr>
            <p:spPr bwMode="auto">
              <a:xfrm>
                <a:off x="432" y="2370"/>
                <a:ext cx="190" cy="231"/>
              </a:xfrm>
              <a:prstGeom prst="rect">
                <a:avLst/>
              </a:prstGeom>
              <a:noFill/>
              <a:ln w="72000">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FF"/>
                    </a:solidFill>
                  </a:rPr>
                  <a:t>λ</a:t>
                </a:r>
              </a:p>
            </p:txBody>
          </p:sp>
          <p:sp>
            <p:nvSpPr>
              <p:cNvPr id="16" name="Text Box 8"/>
              <p:cNvSpPr txBox="1">
                <a:spLocks noChangeArrowheads="1"/>
              </p:cNvSpPr>
              <p:nvPr/>
            </p:nvSpPr>
            <p:spPr bwMode="auto">
              <a:xfrm>
                <a:off x="480" y="2601"/>
                <a:ext cx="718" cy="229"/>
              </a:xfrm>
              <a:prstGeom prst="rect">
                <a:avLst/>
              </a:prstGeom>
              <a:noFill/>
              <a:ln w="72000">
                <a:noFill/>
                <a:round/>
                <a:headEnd/>
                <a:tailEnd/>
              </a:ln>
            </p:spPr>
            <p:txBody>
              <a:bodyPr wrap="none" anchor="ctr"/>
              <a:lstStyle/>
              <a:p>
                <a:endParaRPr lang="en-US"/>
              </a:p>
            </p:txBody>
          </p:sp>
          <p:grpSp>
            <p:nvGrpSpPr>
              <p:cNvPr id="17" name="Group 9"/>
              <p:cNvGrpSpPr>
                <a:grpSpLocks/>
              </p:cNvGrpSpPr>
              <p:nvPr/>
            </p:nvGrpSpPr>
            <p:grpSpPr bwMode="auto">
              <a:xfrm>
                <a:off x="1117" y="2100"/>
                <a:ext cx="405" cy="931"/>
                <a:chOff x="1117" y="2100"/>
                <a:chExt cx="405" cy="931"/>
              </a:xfrm>
            </p:grpSpPr>
            <p:pic>
              <p:nvPicPr>
                <p:cNvPr id="24" name="Picture 10"/>
                <p:cNvPicPr>
                  <a:picLocks noChangeAspect="1" noChangeArrowheads="1"/>
                </p:cNvPicPr>
                <p:nvPr/>
              </p:nvPicPr>
              <p:blipFill>
                <a:blip r:embed="rId3" cstate="print"/>
                <a:srcRect/>
                <a:stretch>
                  <a:fillRect/>
                </a:stretch>
              </p:blipFill>
              <p:spPr bwMode="auto">
                <a:xfrm>
                  <a:off x="1117" y="2100"/>
                  <a:ext cx="405" cy="931"/>
                </a:xfrm>
                <a:prstGeom prst="rect">
                  <a:avLst/>
                </a:prstGeom>
                <a:noFill/>
                <a:ln w="72000">
                  <a:noFill/>
                  <a:round/>
                  <a:headEnd/>
                  <a:tailEnd/>
                </a:ln>
              </p:spPr>
            </p:pic>
            <p:sp>
              <p:nvSpPr>
                <p:cNvPr id="25" name="Text Box 11"/>
                <p:cNvSpPr txBox="1">
                  <a:spLocks noChangeArrowheads="1"/>
                </p:cNvSpPr>
                <p:nvPr/>
              </p:nvSpPr>
              <p:spPr bwMode="auto">
                <a:xfrm>
                  <a:off x="1152" y="2355"/>
                  <a:ext cx="100" cy="628"/>
                </a:xfrm>
                <a:prstGeom prst="rect">
                  <a:avLst/>
                </a:prstGeom>
                <a:noFill/>
                <a:ln w="72000">
                  <a:noFill/>
                  <a:round/>
                  <a:headEnd/>
                  <a:tailEnd/>
                </a:ln>
              </p:spPr>
              <p:txBody>
                <a:bodyPr wrap="none" anchor="ctr"/>
                <a:lstStyle/>
                <a:p>
                  <a:endParaRPr lang="en-US"/>
                </a:p>
              </p:txBody>
            </p:sp>
          </p:grpSp>
          <p:cxnSp>
            <p:nvCxnSpPr>
              <p:cNvPr id="18" name="AutoShape 12"/>
              <p:cNvCxnSpPr>
                <a:cxnSpLocks noChangeShapeType="1"/>
              </p:cNvCxnSpPr>
              <p:nvPr/>
            </p:nvCxnSpPr>
            <p:spPr bwMode="auto">
              <a:xfrm flipV="1">
                <a:off x="1344" y="2352"/>
                <a:ext cx="910" cy="247"/>
              </a:xfrm>
              <a:prstGeom prst="straightConnector1">
                <a:avLst/>
              </a:prstGeom>
              <a:noFill/>
              <a:ln w="28440">
                <a:solidFill>
                  <a:srgbClr val="FF0000"/>
                </a:solidFill>
                <a:miter lim="800000"/>
                <a:headEnd/>
                <a:tailEnd type="triangle" w="med" len="med"/>
              </a:ln>
            </p:spPr>
          </p:cxnSp>
          <p:cxnSp>
            <p:nvCxnSpPr>
              <p:cNvPr id="19" name="AutoShape 13"/>
              <p:cNvCxnSpPr>
                <a:cxnSpLocks noChangeShapeType="1"/>
              </p:cNvCxnSpPr>
              <p:nvPr/>
            </p:nvCxnSpPr>
            <p:spPr bwMode="auto">
              <a:xfrm>
                <a:off x="1344" y="2601"/>
                <a:ext cx="910" cy="229"/>
              </a:xfrm>
              <a:prstGeom prst="straightConnector1">
                <a:avLst/>
              </a:prstGeom>
              <a:noFill/>
              <a:ln w="28440">
                <a:solidFill>
                  <a:srgbClr val="FF0000"/>
                </a:solidFill>
                <a:miter lim="800000"/>
                <a:headEnd/>
                <a:tailEnd type="triangle" w="med" len="med"/>
              </a:ln>
            </p:spPr>
          </p:cxnSp>
          <p:sp>
            <p:nvSpPr>
              <p:cNvPr id="20" name="Text Box 14"/>
              <p:cNvSpPr txBox="1">
                <a:spLocks noChangeArrowheads="1"/>
              </p:cNvSpPr>
              <p:nvPr/>
            </p:nvSpPr>
            <p:spPr bwMode="auto">
              <a:xfrm>
                <a:off x="1680" y="2160"/>
                <a:ext cx="286" cy="231"/>
              </a:xfrm>
              <a:prstGeom prst="rect">
                <a:avLst/>
              </a:prstGeom>
              <a:noFill/>
              <a:ln w="72000">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FF0000"/>
                    </a:solidFill>
                  </a:rPr>
                  <a:t>2</a:t>
                </a:r>
                <a:r>
                  <a:rPr lang="el-GR">
                    <a:solidFill>
                      <a:srgbClr val="FF0000"/>
                    </a:solidFill>
                  </a:rPr>
                  <a:t>λ</a:t>
                </a:r>
              </a:p>
            </p:txBody>
          </p:sp>
          <p:sp>
            <p:nvSpPr>
              <p:cNvPr id="21" name="Text Box 15"/>
              <p:cNvSpPr txBox="1">
                <a:spLocks noChangeArrowheads="1"/>
              </p:cNvSpPr>
              <p:nvPr/>
            </p:nvSpPr>
            <p:spPr bwMode="auto">
              <a:xfrm>
                <a:off x="2064" y="2496"/>
                <a:ext cx="526" cy="229"/>
              </a:xfrm>
              <a:prstGeom prst="rect">
                <a:avLst/>
              </a:prstGeom>
              <a:noFill/>
              <a:ln w="72000">
                <a:noFill/>
                <a:round/>
                <a:headEnd/>
                <a:tailEnd/>
              </a:ln>
            </p:spPr>
            <p:txBody>
              <a:bodyPr wrap="none" anchor="ctr"/>
              <a:lstStyle/>
              <a:p>
                <a:endParaRPr lang="en-US"/>
              </a:p>
            </p:txBody>
          </p:sp>
          <p:sp>
            <p:nvSpPr>
              <p:cNvPr id="22" name="Text Box 16"/>
              <p:cNvSpPr txBox="1">
                <a:spLocks noChangeArrowheads="1"/>
              </p:cNvSpPr>
              <p:nvPr/>
            </p:nvSpPr>
            <p:spPr bwMode="auto">
              <a:xfrm>
                <a:off x="720" y="3129"/>
                <a:ext cx="1054" cy="231"/>
              </a:xfrm>
              <a:prstGeom prst="rect">
                <a:avLst/>
              </a:prstGeom>
              <a:noFill/>
              <a:ln w="72000">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a:solidFill>
                      <a:srgbClr val="000000"/>
                    </a:solidFill>
                  </a:rPr>
                  <a:t>BBO crystal</a:t>
                </a:r>
              </a:p>
            </p:txBody>
          </p:sp>
          <p:sp>
            <p:nvSpPr>
              <p:cNvPr id="23" name="Text Box 17"/>
              <p:cNvSpPr txBox="1">
                <a:spLocks noChangeArrowheads="1"/>
              </p:cNvSpPr>
              <p:nvPr/>
            </p:nvSpPr>
            <p:spPr bwMode="auto">
              <a:xfrm>
                <a:off x="1680" y="2880"/>
                <a:ext cx="286" cy="231"/>
              </a:xfrm>
              <a:prstGeom prst="rect">
                <a:avLst/>
              </a:prstGeom>
              <a:noFill/>
              <a:ln w="72000">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FF0000"/>
                    </a:solidFill>
                  </a:rPr>
                  <a:t>2</a:t>
                </a:r>
                <a:r>
                  <a:rPr lang="el-GR" dirty="0">
                    <a:solidFill>
                      <a:srgbClr val="FF0000"/>
                    </a:solidFill>
                  </a:rPr>
                  <a:t>λ</a:t>
                </a:r>
              </a:p>
            </p:txBody>
          </p:sp>
        </p:grpSp>
        <p:sp>
          <p:nvSpPr>
            <p:cNvPr id="11" name="Text Box 18"/>
            <p:cNvSpPr txBox="1">
              <a:spLocks noChangeArrowheads="1"/>
            </p:cNvSpPr>
            <p:nvPr/>
          </p:nvSpPr>
          <p:spPr bwMode="auto">
            <a:xfrm>
              <a:off x="3264" y="1872"/>
              <a:ext cx="384" cy="192"/>
            </a:xfrm>
            <a:prstGeom prst="rect">
              <a:avLst/>
            </a:prstGeom>
            <a:noFill/>
            <a:ln w="72000">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a:solidFill>
                    <a:srgbClr val="080808"/>
                  </a:solidFill>
                </a:rPr>
                <a:t>|H&gt;</a:t>
              </a:r>
              <a:endParaRPr lang="en-IN" sz="1400">
                <a:solidFill>
                  <a:srgbClr val="080808"/>
                </a:solidFill>
                <a:latin typeface="cmss12" pitchFamily="34" charset="0"/>
              </a:endParaRPr>
            </a:p>
          </p:txBody>
        </p:sp>
        <p:sp>
          <p:nvSpPr>
            <p:cNvPr id="12" name="Text Box 19"/>
            <p:cNvSpPr txBox="1">
              <a:spLocks noChangeArrowheads="1"/>
            </p:cNvSpPr>
            <p:nvPr/>
          </p:nvSpPr>
          <p:spPr bwMode="auto">
            <a:xfrm>
              <a:off x="1728" y="2544"/>
              <a:ext cx="384" cy="192"/>
            </a:xfrm>
            <a:prstGeom prst="rect">
              <a:avLst/>
            </a:prstGeom>
            <a:noFill/>
            <a:ln w="72000">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a:solidFill>
                    <a:srgbClr val="080808"/>
                  </a:solidFill>
                </a:rPr>
                <a:t>|V&gt;</a:t>
              </a:r>
              <a:endParaRPr lang="en-IN" sz="1400">
                <a:solidFill>
                  <a:srgbClr val="080808"/>
                </a:solidFill>
                <a:latin typeface="cmss12" pitchFamily="34" charset="0"/>
              </a:endParaRPr>
            </a:p>
          </p:txBody>
        </p:sp>
        <p:sp>
          <p:nvSpPr>
            <p:cNvPr id="13" name="Text Box 20"/>
            <p:cNvSpPr txBox="1">
              <a:spLocks noChangeArrowheads="1"/>
            </p:cNvSpPr>
            <p:nvPr/>
          </p:nvSpPr>
          <p:spPr bwMode="auto">
            <a:xfrm>
              <a:off x="3312" y="2832"/>
              <a:ext cx="384" cy="192"/>
            </a:xfrm>
            <a:prstGeom prst="rect">
              <a:avLst/>
            </a:prstGeom>
            <a:noFill/>
            <a:ln w="72000">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a:solidFill>
                    <a:srgbClr val="080808"/>
                  </a:solidFill>
                </a:rPr>
                <a:t>|H&gt;</a:t>
              </a:r>
              <a:endParaRPr lang="en-IN" sz="1400">
                <a:solidFill>
                  <a:srgbClr val="080808"/>
                </a:solidFill>
                <a:latin typeface="cmss12" pitchFamily="34" charset="0"/>
              </a:endParaRPr>
            </a:p>
          </p:txBody>
        </p:sp>
      </p:grpSp>
      <p:grpSp>
        <p:nvGrpSpPr>
          <p:cNvPr id="26" name="Group 69"/>
          <p:cNvGrpSpPr>
            <a:grpSpLocks/>
          </p:cNvGrpSpPr>
          <p:nvPr/>
        </p:nvGrpSpPr>
        <p:grpSpPr bwMode="auto">
          <a:xfrm>
            <a:off x="1484313" y="3791575"/>
            <a:ext cx="2408237" cy="1836738"/>
            <a:chOff x="1001952" y="2317776"/>
            <a:chExt cx="2407592" cy="1835936"/>
          </a:xfrm>
        </p:grpSpPr>
        <p:sp>
          <p:nvSpPr>
            <p:cNvPr id="27" name="Oval 30"/>
            <p:cNvSpPr>
              <a:spLocks noChangeArrowheads="1"/>
            </p:cNvSpPr>
            <p:nvPr/>
          </p:nvSpPr>
          <p:spPr bwMode="auto">
            <a:xfrm>
              <a:off x="1001952" y="2690672"/>
              <a:ext cx="1463040" cy="1463040"/>
            </a:xfrm>
            <a:prstGeom prst="ellipse">
              <a:avLst/>
            </a:prstGeom>
            <a:noFill/>
            <a:ln w="50800" algn="ctr">
              <a:solidFill>
                <a:srgbClr val="FF0000"/>
              </a:solidFill>
              <a:prstDash val="dash"/>
              <a:round/>
              <a:headEnd/>
              <a:tailEnd/>
            </a:ln>
          </p:spPr>
          <p:txBody>
            <a:bodyPr/>
            <a:lstStyle/>
            <a:p>
              <a:endParaRPr lang="en-US"/>
            </a:p>
          </p:txBody>
        </p:sp>
        <p:sp>
          <p:nvSpPr>
            <p:cNvPr id="28" name="TextBox 32"/>
            <p:cNvSpPr txBox="1">
              <a:spLocks noChangeArrowheads="1"/>
            </p:cNvSpPr>
            <p:nvPr/>
          </p:nvSpPr>
          <p:spPr bwMode="auto">
            <a:xfrm>
              <a:off x="1426548" y="2317776"/>
              <a:ext cx="710451" cy="369332"/>
            </a:xfrm>
            <a:prstGeom prst="rect">
              <a:avLst/>
            </a:prstGeom>
            <a:noFill/>
            <a:ln w="9525">
              <a:noFill/>
              <a:miter lim="800000"/>
              <a:headEnd/>
              <a:tailEnd/>
            </a:ln>
          </p:spPr>
          <p:txBody>
            <a:bodyPr wrap="none">
              <a:spAutoFit/>
            </a:bodyPr>
            <a:lstStyle/>
            <a:p>
              <a:r>
                <a:rPr lang="en-US">
                  <a:solidFill>
                    <a:schemeClr val="tx1"/>
                  </a:solidFill>
                </a:rPr>
                <a:t>o-ray</a:t>
              </a:r>
            </a:p>
          </p:txBody>
        </p:sp>
        <p:sp>
          <p:nvSpPr>
            <p:cNvPr id="29" name="TextBox 34"/>
            <p:cNvSpPr txBox="1">
              <a:spLocks noChangeArrowheads="1"/>
            </p:cNvSpPr>
            <p:nvPr/>
          </p:nvSpPr>
          <p:spPr bwMode="auto">
            <a:xfrm>
              <a:off x="1426548" y="3643968"/>
              <a:ext cx="602503" cy="313214"/>
            </a:xfrm>
            <a:prstGeom prst="rect">
              <a:avLst/>
            </a:prstGeom>
            <a:noFill/>
            <a:ln w="9525">
              <a:noFill/>
              <a:miter lim="800000"/>
              <a:headEnd/>
              <a:tailEnd/>
            </a:ln>
          </p:spPr>
          <p:txBody>
            <a:bodyPr wrap="none">
              <a:spAutoFit/>
            </a:bodyPr>
            <a:lstStyle/>
            <a:p>
              <a:r>
                <a:rPr lang="en-US">
                  <a:solidFill>
                    <a:schemeClr val="tx1"/>
                  </a:solidFill>
                </a:rPr>
                <a:t>o-ray</a:t>
              </a:r>
            </a:p>
          </p:txBody>
        </p:sp>
        <p:sp>
          <p:nvSpPr>
            <p:cNvPr id="30" name="Oval 36"/>
            <p:cNvSpPr>
              <a:spLocks noChangeArrowheads="1"/>
            </p:cNvSpPr>
            <p:nvPr/>
          </p:nvSpPr>
          <p:spPr bwMode="auto">
            <a:xfrm>
              <a:off x="1626857" y="3330592"/>
              <a:ext cx="206145" cy="209375"/>
            </a:xfrm>
            <a:prstGeom prst="ellipse">
              <a:avLst/>
            </a:prstGeom>
            <a:solidFill>
              <a:srgbClr val="7030A0"/>
            </a:solidFill>
            <a:ln w="9525" algn="ctr">
              <a:noFill/>
              <a:round/>
              <a:headEnd/>
              <a:tailEnd/>
            </a:ln>
          </p:spPr>
          <p:txBody>
            <a:bodyPr/>
            <a:lstStyle/>
            <a:p>
              <a:endParaRPr lang="en-US"/>
            </a:p>
          </p:txBody>
        </p:sp>
        <p:sp>
          <p:nvSpPr>
            <p:cNvPr id="31" name="TextBox 37"/>
            <p:cNvSpPr txBox="1">
              <a:spLocks noChangeArrowheads="1"/>
            </p:cNvSpPr>
            <p:nvPr/>
          </p:nvSpPr>
          <p:spPr bwMode="auto">
            <a:xfrm>
              <a:off x="2763539" y="3249817"/>
              <a:ext cx="646005" cy="313214"/>
            </a:xfrm>
            <a:prstGeom prst="rect">
              <a:avLst/>
            </a:prstGeom>
            <a:noFill/>
            <a:ln w="9525">
              <a:noFill/>
              <a:miter lim="800000"/>
              <a:headEnd/>
              <a:tailEnd/>
            </a:ln>
          </p:spPr>
          <p:txBody>
            <a:bodyPr wrap="none">
              <a:spAutoFit/>
            </a:bodyPr>
            <a:lstStyle/>
            <a:p>
              <a:r>
                <a:rPr lang="en-US">
                  <a:solidFill>
                    <a:schemeClr val="tx1"/>
                  </a:solidFill>
                </a:rPr>
                <a:t>pump</a:t>
              </a:r>
            </a:p>
          </p:txBody>
        </p:sp>
        <p:sp>
          <p:nvSpPr>
            <p:cNvPr id="32" name="Oval 30"/>
            <p:cNvSpPr>
              <a:spLocks noChangeArrowheads="1"/>
            </p:cNvSpPr>
            <p:nvPr/>
          </p:nvSpPr>
          <p:spPr bwMode="auto">
            <a:xfrm>
              <a:off x="1134568" y="2836264"/>
              <a:ext cx="1188720" cy="1188720"/>
            </a:xfrm>
            <a:prstGeom prst="ellipse">
              <a:avLst/>
            </a:prstGeom>
            <a:noFill/>
            <a:ln w="50800" algn="ctr">
              <a:solidFill>
                <a:srgbClr val="FF0000"/>
              </a:solidFill>
              <a:prstDash val="dash"/>
              <a:round/>
              <a:headEnd/>
              <a:tailEnd/>
            </a:ln>
          </p:spPr>
          <p:txBody>
            <a:bodyPr/>
            <a:lstStyle/>
            <a:p>
              <a:endParaRPr lang="en-US"/>
            </a:p>
          </p:txBody>
        </p:sp>
      </p:grpSp>
      <p:pic>
        <p:nvPicPr>
          <p:cNvPr id="33" name="Picture 8"/>
          <p:cNvPicPr>
            <a:picLocks noChangeAspect="1"/>
          </p:cNvPicPr>
          <p:nvPr/>
        </p:nvPicPr>
        <p:blipFill>
          <a:blip r:embed="rId4"/>
          <a:srcRect/>
          <a:stretch>
            <a:fillRect/>
          </a:stretch>
        </p:blipFill>
        <p:spPr bwMode="auto">
          <a:xfrm>
            <a:off x="4736394" y="3953258"/>
            <a:ext cx="1848591" cy="1767752"/>
          </a:xfrm>
          <a:prstGeom prst="rect">
            <a:avLst/>
          </a:prstGeom>
          <a:noFill/>
          <a:ln w="9525">
            <a:noFill/>
            <a:miter lim="800000"/>
            <a:headEnd/>
            <a:tailEnd/>
          </a:ln>
        </p:spPr>
      </p:pic>
    </p:spTree>
    <p:extLst>
      <p:ext uri="{BB962C8B-B14F-4D97-AF65-F5344CB8AC3E}">
        <p14:creationId xmlns:p14="http://schemas.microsoft.com/office/powerpoint/2010/main" val="3665279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815"/>
            <a:ext cx="10515600" cy="940558"/>
          </a:xfrm>
        </p:spPr>
        <p:txBody>
          <a:bodyPr/>
          <a:lstStyle/>
          <a:p>
            <a:r>
              <a:rPr lang="en-IN" b="1" dirty="0" smtClean="0">
                <a:solidFill>
                  <a:srgbClr val="7030A0"/>
                </a:solidFill>
                <a:latin typeface="+mn-lt"/>
              </a:rPr>
              <a:t>Type-II SPDC</a:t>
            </a:r>
            <a:endParaRPr lang="en-IN" b="1" dirty="0">
              <a:solidFill>
                <a:srgbClr val="7030A0"/>
              </a:solidFill>
              <a:latin typeface="+mn-lt"/>
            </a:endParaRPr>
          </a:p>
        </p:txBody>
      </p:sp>
      <p:sp>
        <p:nvSpPr>
          <p:cNvPr id="3" name="Rectangle 38"/>
          <p:cNvSpPr txBox="1">
            <a:spLocks noChangeArrowheads="1"/>
          </p:cNvSpPr>
          <p:nvPr/>
        </p:nvSpPr>
        <p:spPr>
          <a:xfrm>
            <a:off x="839986" y="1176435"/>
            <a:ext cx="11023600" cy="1752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N" sz="3200" dirty="0" smtClean="0">
                <a:sym typeface="Wingdings" pitchFamily="2" charset="2"/>
              </a:rPr>
              <a:t>e  o + e type interaction</a:t>
            </a:r>
          </a:p>
          <a:p>
            <a:pPr marL="339725" indent="-339725">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N" sz="3200" dirty="0" smtClean="0">
                <a:sym typeface="Wingdings" pitchFamily="2" charset="2"/>
              </a:rPr>
              <a:t>Produces double cone</a:t>
            </a:r>
          </a:p>
          <a:p>
            <a:pPr marL="339725" indent="-339725">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US" sz="3200" dirty="0" smtClean="0">
                <a:sym typeface="Wingdings" pitchFamily="2" charset="2"/>
              </a:rPr>
              <a:t>The two output photons (signal and idler) generated can be both non-collinear and collinear </a:t>
            </a:r>
          </a:p>
        </p:txBody>
      </p:sp>
      <p:grpSp>
        <p:nvGrpSpPr>
          <p:cNvPr id="4" name="Group 21"/>
          <p:cNvGrpSpPr>
            <a:grpSpLocks/>
          </p:cNvGrpSpPr>
          <p:nvPr/>
        </p:nvGrpSpPr>
        <p:grpSpPr bwMode="auto">
          <a:xfrm>
            <a:off x="6818740" y="239740"/>
            <a:ext cx="3441700" cy="2000250"/>
            <a:chOff x="1584" y="1872"/>
            <a:chExt cx="2350" cy="1356"/>
          </a:xfrm>
        </p:grpSpPr>
        <p:grpSp>
          <p:nvGrpSpPr>
            <p:cNvPr id="5" name="Group 22"/>
            <p:cNvGrpSpPr>
              <a:grpSpLocks/>
            </p:cNvGrpSpPr>
            <p:nvPr/>
          </p:nvGrpSpPr>
          <p:grpSpPr bwMode="auto">
            <a:xfrm>
              <a:off x="1584" y="1968"/>
              <a:ext cx="2350" cy="1260"/>
              <a:chOff x="240" y="2100"/>
              <a:chExt cx="2350" cy="1260"/>
            </a:xfrm>
          </p:grpSpPr>
          <p:cxnSp>
            <p:nvCxnSpPr>
              <p:cNvPr id="9" name="AutoShape 23"/>
              <p:cNvCxnSpPr>
                <a:cxnSpLocks noChangeShapeType="1"/>
              </p:cNvCxnSpPr>
              <p:nvPr/>
            </p:nvCxnSpPr>
            <p:spPr bwMode="auto">
              <a:xfrm>
                <a:off x="240" y="2601"/>
                <a:ext cx="1006" cy="0"/>
              </a:xfrm>
              <a:prstGeom prst="straightConnector1">
                <a:avLst/>
              </a:prstGeom>
              <a:noFill/>
              <a:ln w="38160">
                <a:solidFill>
                  <a:srgbClr val="0000FF"/>
                </a:solidFill>
                <a:miter lim="800000"/>
                <a:headEnd/>
                <a:tailEnd type="triangle" w="med" len="med"/>
              </a:ln>
            </p:spPr>
          </p:cxnSp>
          <p:sp>
            <p:nvSpPr>
              <p:cNvPr id="10" name="Text Box 24"/>
              <p:cNvSpPr txBox="1">
                <a:spLocks noChangeArrowheads="1"/>
              </p:cNvSpPr>
              <p:nvPr/>
            </p:nvSpPr>
            <p:spPr bwMode="auto">
              <a:xfrm>
                <a:off x="432" y="2370"/>
                <a:ext cx="190" cy="231"/>
              </a:xfrm>
              <a:prstGeom prst="rect">
                <a:avLst/>
              </a:prstGeom>
              <a:noFill/>
              <a:ln w="72000">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FF"/>
                    </a:solidFill>
                  </a:rPr>
                  <a:t>λ</a:t>
                </a:r>
              </a:p>
            </p:txBody>
          </p:sp>
          <p:sp>
            <p:nvSpPr>
              <p:cNvPr id="11" name="Text Box 25"/>
              <p:cNvSpPr txBox="1">
                <a:spLocks noChangeArrowheads="1"/>
              </p:cNvSpPr>
              <p:nvPr/>
            </p:nvSpPr>
            <p:spPr bwMode="auto">
              <a:xfrm>
                <a:off x="480" y="2601"/>
                <a:ext cx="718" cy="229"/>
              </a:xfrm>
              <a:prstGeom prst="rect">
                <a:avLst/>
              </a:prstGeom>
              <a:noFill/>
              <a:ln w="72000">
                <a:noFill/>
                <a:round/>
                <a:headEnd/>
                <a:tailEnd/>
              </a:ln>
            </p:spPr>
            <p:txBody>
              <a:bodyPr wrap="none" anchor="ctr"/>
              <a:lstStyle/>
              <a:p>
                <a:endParaRPr lang="en-US"/>
              </a:p>
            </p:txBody>
          </p:sp>
          <p:grpSp>
            <p:nvGrpSpPr>
              <p:cNvPr id="12" name="Group 26"/>
              <p:cNvGrpSpPr>
                <a:grpSpLocks/>
              </p:cNvGrpSpPr>
              <p:nvPr/>
            </p:nvGrpSpPr>
            <p:grpSpPr bwMode="auto">
              <a:xfrm>
                <a:off x="1117" y="2100"/>
                <a:ext cx="405" cy="931"/>
                <a:chOff x="1117" y="2100"/>
                <a:chExt cx="405" cy="931"/>
              </a:xfrm>
            </p:grpSpPr>
            <p:pic>
              <p:nvPicPr>
                <p:cNvPr id="19" name="Picture 27"/>
                <p:cNvPicPr>
                  <a:picLocks noChangeAspect="1" noChangeArrowheads="1"/>
                </p:cNvPicPr>
                <p:nvPr/>
              </p:nvPicPr>
              <p:blipFill>
                <a:blip r:embed="rId2" cstate="print"/>
                <a:srcRect/>
                <a:stretch>
                  <a:fillRect/>
                </a:stretch>
              </p:blipFill>
              <p:spPr bwMode="auto">
                <a:xfrm>
                  <a:off x="1117" y="2100"/>
                  <a:ext cx="405" cy="931"/>
                </a:xfrm>
                <a:prstGeom prst="rect">
                  <a:avLst/>
                </a:prstGeom>
                <a:noFill/>
                <a:ln w="72000">
                  <a:noFill/>
                  <a:round/>
                  <a:headEnd/>
                  <a:tailEnd/>
                </a:ln>
              </p:spPr>
            </p:pic>
            <p:sp>
              <p:nvSpPr>
                <p:cNvPr id="20" name="Text Box 28"/>
                <p:cNvSpPr txBox="1">
                  <a:spLocks noChangeArrowheads="1"/>
                </p:cNvSpPr>
                <p:nvPr/>
              </p:nvSpPr>
              <p:spPr bwMode="auto">
                <a:xfrm>
                  <a:off x="1152" y="2355"/>
                  <a:ext cx="100" cy="628"/>
                </a:xfrm>
                <a:prstGeom prst="rect">
                  <a:avLst/>
                </a:prstGeom>
                <a:noFill/>
                <a:ln w="72000">
                  <a:noFill/>
                  <a:round/>
                  <a:headEnd/>
                  <a:tailEnd/>
                </a:ln>
              </p:spPr>
              <p:txBody>
                <a:bodyPr wrap="none" anchor="ctr"/>
                <a:lstStyle/>
                <a:p>
                  <a:endParaRPr lang="en-US"/>
                </a:p>
              </p:txBody>
            </p:sp>
          </p:grpSp>
          <p:cxnSp>
            <p:nvCxnSpPr>
              <p:cNvPr id="13" name="AutoShape 29"/>
              <p:cNvCxnSpPr>
                <a:cxnSpLocks noChangeShapeType="1"/>
              </p:cNvCxnSpPr>
              <p:nvPr/>
            </p:nvCxnSpPr>
            <p:spPr bwMode="auto">
              <a:xfrm flipV="1">
                <a:off x="1344" y="2352"/>
                <a:ext cx="910" cy="247"/>
              </a:xfrm>
              <a:prstGeom prst="straightConnector1">
                <a:avLst/>
              </a:prstGeom>
              <a:noFill/>
              <a:ln w="28440">
                <a:solidFill>
                  <a:srgbClr val="FF0000"/>
                </a:solidFill>
                <a:miter lim="800000"/>
                <a:headEnd/>
                <a:tailEnd type="triangle" w="med" len="med"/>
              </a:ln>
            </p:spPr>
          </p:cxnSp>
          <p:cxnSp>
            <p:nvCxnSpPr>
              <p:cNvPr id="14" name="AutoShape 30"/>
              <p:cNvCxnSpPr>
                <a:cxnSpLocks noChangeShapeType="1"/>
              </p:cNvCxnSpPr>
              <p:nvPr/>
            </p:nvCxnSpPr>
            <p:spPr bwMode="auto">
              <a:xfrm>
                <a:off x="1344" y="2601"/>
                <a:ext cx="910" cy="229"/>
              </a:xfrm>
              <a:prstGeom prst="straightConnector1">
                <a:avLst/>
              </a:prstGeom>
              <a:noFill/>
              <a:ln w="28440">
                <a:solidFill>
                  <a:srgbClr val="FF0000"/>
                </a:solidFill>
                <a:miter lim="800000"/>
                <a:headEnd/>
                <a:tailEnd type="triangle" w="med" len="med"/>
              </a:ln>
            </p:spPr>
          </p:cxnSp>
          <p:sp>
            <p:nvSpPr>
              <p:cNvPr id="15" name="Text Box 31"/>
              <p:cNvSpPr txBox="1">
                <a:spLocks noChangeArrowheads="1"/>
              </p:cNvSpPr>
              <p:nvPr/>
            </p:nvSpPr>
            <p:spPr bwMode="auto">
              <a:xfrm>
                <a:off x="1680" y="2160"/>
                <a:ext cx="286" cy="231"/>
              </a:xfrm>
              <a:prstGeom prst="rect">
                <a:avLst/>
              </a:prstGeom>
              <a:noFill/>
              <a:ln w="72000">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FF0000"/>
                    </a:solidFill>
                  </a:rPr>
                  <a:t>2</a:t>
                </a:r>
                <a:r>
                  <a:rPr lang="el-GR">
                    <a:solidFill>
                      <a:srgbClr val="FF0000"/>
                    </a:solidFill>
                  </a:rPr>
                  <a:t>λ</a:t>
                </a:r>
              </a:p>
            </p:txBody>
          </p:sp>
          <p:sp>
            <p:nvSpPr>
              <p:cNvPr id="16" name="Text Box 32"/>
              <p:cNvSpPr txBox="1">
                <a:spLocks noChangeArrowheads="1"/>
              </p:cNvSpPr>
              <p:nvPr/>
            </p:nvSpPr>
            <p:spPr bwMode="auto">
              <a:xfrm>
                <a:off x="2064" y="2496"/>
                <a:ext cx="526" cy="229"/>
              </a:xfrm>
              <a:prstGeom prst="rect">
                <a:avLst/>
              </a:prstGeom>
              <a:noFill/>
              <a:ln w="72000">
                <a:noFill/>
                <a:round/>
                <a:headEnd/>
                <a:tailEnd/>
              </a:ln>
            </p:spPr>
            <p:txBody>
              <a:bodyPr wrap="none" anchor="ctr"/>
              <a:lstStyle/>
              <a:p>
                <a:endParaRPr lang="en-US"/>
              </a:p>
            </p:txBody>
          </p:sp>
          <p:sp>
            <p:nvSpPr>
              <p:cNvPr id="17" name="Text Box 33"/>
              <p:cNvSpPr txBox="1">
                <a:spLocks noChangeArrowheads="1"/>
              </p:cNvSpPr>
              <p:nvPr/>
            </p:nvSpPr>
            <p:spPr bwMode="auto">
              <a:xfrm>
                <a:off x="720" y="3129"/>
                <a:ext cx="1054" cy="231"/>
              </a:xfrm>
              <a:prstGeom prst="rect">
                <a:avLst/>
              </a:prstGeom>
              <a:noFill/>
              <a:ln w="72000">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a:solidFill>
                      <a:srgbClr val="000000"/>
                    </a:solidFill>
                  </a:rPr>
                  <a:t>BBO crystal</a:t>
                </a:r>
              </a:p>
            </p:txBody>
          </p:sp>
          <p:sp>
            <p:nvSpPr>
              <p:cNvPr id="18" name="Text Box 34"/>
              <p:cNvSpPr txBox="1">
                <a:spLocks noChangeArrowheads="1"/>
              </p:cNvSpPr>
              <p:nvPr/>
            </p:nvSpPr>
            <p:spPr bwMode="auto">
              <a:xfrm>
                <a:off x="1680" y="2880"/>
                <a:ext cx="286" cy="231"/>
              </a:xfrm>
              <a:prstGeom prst="rect">
                <a:avLst/>
              </a:prstGeom>
              <a:noFill/>
              <a:ln w="72000">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FF0000"/>
                    </a:solidFill>
                  </a:rPr>
                  <a:t>2</a:t>
                </a:r>
                <a:r>
                  <a:rPr lang="el-GR">
                    <a:solidFill>
                      <a:srgbClr val="FF0000"/>
                    </a:solidFill>
                  </a:rPr>
                  <a:t>λ</a:t>
                </a:r>
              </a:p>
            </p:txBody>
          </p:sp>
        </p:grpSp>
        <p:sp>
          <p:nvSpPr>
            <p:cNvPr id="6" name="Text Box 35"/>
            <p:cNvSpPr txBox="1">
              <a:spLocks noChangeArrowheads="1"/>
            </p:cNvSpPr>
            <p:nvPr/>
          </p:nvSpPr>
          <p:spPr bwMode="auto">
            <a:xfrm>
              <a:off x="3264" y="1872"/>
              <a:ext cx="384" cy="192"/>
            </a:xfrm>
            <a:prstGeom prst="rect">
              <a:avLst/>
            </a:prstGeom>
            <a:noFill/>
            <a:ln w="72000">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a:solidFill>
                    <a:srgbClr val="080808"/>
                  </a:solidFill>
                </a:rPr>
                <a:t>|V&gt;</a:t>
              </a:r>
              <a:endParaRPr lang="en-IN" sz="1400">
                <a:solidFill>
                  <a:srgbClr val="080808"/>
                </a:solidFill>
                <a:latin typeface="cmss12" pitchFamily="34" charset="0"/>
              </a:endParaRPr>
            </a:p>
          </p:txBody>
        </p:sp>
        <p:sp>
          <p:nvSpPr>
            <p:cNvPr id="7" name="Text Box 36"/>
            <p:cNvSpPr txBox="1">
              <a:spLocks noChangeArrowheads="1"/>
            </p:cNvSpPr>
            <p:nvPr/>
          </p:nvSpPr>
          <p:spPr bwMode="auto">
            <a:xfrm>
              <a:off x="1728" y="2544"/>
              <a:ext cx="384" cy="192"/>
            </a:xfrm>
            <a:prstGeom prst="rect">
              <a:avLst/>
            </a:prstGeom>
            <a:noFill/>
            <a:ln w="72000">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a:solidFill>
                    <a:srgbClr val="080808"/>
                  </a:solidFill>
                </a:rPr>
                <a:t>|V&gt;</a:t>
              </a:r>
              <a:endParaRPr lang="en-IN" sz="1400">
                <a:solidFill>
                  <a:srgbClr val="080808"/>
                </a:solidFill>
                <a:latin typeface="cmss12" pitchFamily="34" charset="0"/>
              </a:endParaRPr>
            </a:p>
          </p:txBody>
        </p:sp>
        <p:sp>
          <p:nvSpPr>
            <p:cNvPr id="8" name="Text Box 37"/>
            <p:cNvSpPr txBox="1">
              <a:spLocks noChangeArrowheads="1"/>
            </p:cNvSpPr>
            <p:nvPr/>
          </p:nvSpPr>
          <p:spPr bwMode="auto">
            <a:xfrm>
              <a:off x="3312" y="2832"/>
              <a:ext cx="384" cy="192"/>
            </a:xfrm>
            <a:prstGeom prst="rect">
              <a:avLst/>
            </a:prstGeom>
            <a:noFill/>
            <a:ln w="72000">
              <a:noFill/>
              <a:round/>
              <a:headEnd/>
              <a:tailEnd/>
            </a:ln>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400">
                  <a:solidFill>
                    <a:srgbClr val="080808"/>
                  </a:solidFill>
                </a:rPr>
                <a:t>|H&gt;</a:t>
              </a:r>
              <a:endParaRPr lang="en-IN" sz="1400">
                <a:solidFill>
                  <a:srgbClr val="080808"/>
                </a:solidFill>
                <a:latin typeface="cmss12" pitchFamily="34" charset="0"/>
              </a:endParaRPr>
            </a:p>
          </p:txBody>
        </p:sp>
      </p:grpSp>
      <p:grpSp>
        <p:nvGrpSpPr>
          <p:cNvPr id="21" name="Group 38"/>
          <p:cNvGrpSpPr>
            <a:grpSpLocks/>
          </p:cNvGrpSpPr>
          <p:nvPr/>
        </p:nvGrpSpPr>
        <p:grpSpPr bwMode="auto">
          <a:xfrm>
            <a:off x="5402991" y="3784777"/>
            <a:ext cx="2015225" cy="2504738"/>
            <a:chOff x="2387600" y="2933700"/>
            <a:chExt cx="2184400" cy="2695575"/>
          </a:xfrm>
        </p:grpSpPr>
        <p:sp>
          <p:nvSpPr>
            <p:cNvPr id="22" name="Oval 29"/>
            <p:cNvSpPr>
              <a:spLocks noChangeArrowheads="1"/>
            </p:cNvSpPr>
            <p:nvPr/>
          </p:nvSpPr>
          <p:spPr bwMode="auto">
            <a:xfrm>
              <a:off x="2387600" y="2933700"/>
              <a:ext cx="1527314" cy="1524000"/>
            </a:xfrm>
            <a:prstGeom prst="ellipse">
              <a:avLst/>
            </a:prstGeom>
            <a:noFill/>
            <a:ln w="50800" algn="ctr">
              <a:solidFill>
                <a:srgbClr val="FF0000"/>
              </a:solidFill>
              <a:prstDash val="dash"/>
              <a:round/>
              <a:headEnd/>
              <a:tailEnd/>
            </a:ln>
          </p:spPr>
          <p:txBody>
            <a:bodyPr/>
            <a:lstStyle/>
            <a:p>
              <a:endParaRPr lang="en-US"/>
            </a:p>
          </p:txBody>
        </p:sp>
        <p:sp>
          <p:nvSpPr>
            <p:cNvPr id="23" name="Oval 30"/>
            <p:cNvSpPr>
              <a:spLocks noChangeArrowheads="1"/>
            </p:cNvSpPr>
            <p:nvPr/>
          </p:nvSpPr>
          <p:spPr bwMode="auto">
            <a:xfrm>
              <a:off x="2387600" y="4105275"/>
              <a:ext cx="1527314" cy="1524000"/>
            </a:xfrm>
            <a:prstGeom prst="ellipse">
              <a:avLst/>
            </a:prstGeom>
            <a:noFill/>
            <a:ln w="50800" algn="ctr">
              <a:solidFill>
                <a:srgbClr val="FF0000"/>
              </a:solidFill>
              <a:prstDash val="dash"/>
              <a:round/>
              <a:headEnd/>
              <a:tailEnd/>
            </a:ln>
          </p:spPr>
          <p:txBody>
            <a:bodyPr/>
            <a:lstStyle/>
            <a:p>
              <a:endParaRPr lang="en-US"/>
            </a:p>
          </p:txBody>
        </p:sp>
        <p:sp>
          <p:nvSpPr>
            <p:cNvPr id="24" name="TextBox 32"/>
            <p:cNvSpPr txBox="1">
              <a:spLocks noChangeArrowheads="1"/>
            </p:cNvSpPr>
            <p:nvPr/>
          </p:nvSpPr>
          <p:spPr bwMode="auto">
            <a:xfrm>
              <a:off x="2823273" y="3009900"/>
              <a:ext cx="710575" cy="369332"/>
            </a:xfrm>
            <a:prstGeom prst="rect">
              <a:avLst/>
            </a:prstGeom>
            <a:noFill/>
            <a:ln w="9525">
              <a:noFill/>
              <a:miter lim="800000"/>
              <a:headEnd/>
              <a:tailEnd/>
            </a:ln>
          </p:spPr>
          <p:txBody>
            <a:bodyPr wrap="none">
              <a:spAutoFit/>
            </a:bodyPr>
            <a:lstStyle/>
            <a:p>
              <a:r>
                <a:rPr lang="en-US">
                  <a:solidFill>
                    <a:schemeClr val="tx1"/>
                  </a:solidFill>
                </a:rPr>
                <a:t>e-ray</a:t>
              </a:r>
            </a:p>
          </p:txBody>
        </p:sp>
        <p:sp>
          <p:nvSpPr>
            <p:cNvPr id="25" name="TextBox 34"/>
            <p:cNvSpPr txBox="1">
              <a:spLocks noChangeArrowheads="1"/>
            </p:cNvSpPr>
            <p:nvPr/>
          </p:nvSpPr>
          <p:spPr bwMode="auto">
            <a:xfrm>
              <a:off x="2823273" y="5219700"/>
              <a:ext cx="710575" cy="369332"/>
            </a:xfrm>
            <a:prstGeom prst="rect">
              <a:avLst/>
            </a:prstGeom>
            <a:noFill/>
            <a:ln w="9525">
              <a:noFill/>
              <a:miter lim="800000"/>
              <a:headEnd/>
              <a:tailEnd/>
            </a:ln>
          </p:spPr>
          <p:txBody>
            <a:bodyPr wrap="none">
              <a:spAutoFit/>
            </a:bodyPr>
            <a:lstStyle/>
            <a:p>
              <a:r>
                <a:rPr lang="en-US">
                  <a:solidFill>
                    <a:schemeClr val="tx1"/>
                  </a:solidFill>
                </a:rPr>
                <a:t>o-ray</a:t>
              </a:r>
            </a:p>
          </p:txBody>
        </p:sp>
        <p:sp>
          <p:nvSpPr>
            <p:cNvPr id="26" name="Oval 36"/>
            <p:cNvSpPr>
              <a:spLocks noChangeArrowheads="1"/>
            </p:cNvSpPr>
            <p:nvPr/>
          </p:nvSpPr>
          <p:spPr bwMode="auto">
            <a:xfrm>
              <a:off x="3048000" y="4171948"/>
              <a:ext cx="243079" cy="246888"/>
            </a:xfrm>
            <a:prstGeom prst="ellipse">
              <a:avLst/>
            </a:prstGeom>
            <a:solidFill>
              <a:srgbClr val="7030A0"/>
            </a:solidFill>
            <a:ln w="9525" algn="ctr">
              <a:noFill/>
              <a:round/>
              <a:headEnd/>
              <a:tailEnd/>
            </a:ln>
          </p:spPr>
          <p:txBody>
            <a:bodyPr/>
            <a:lstStyle/>
            <a:p>
              <a:endParaRPr lang="en-US"/>
            </a:p>
          </p:txBody>
        </p:sp>
        <p:sp>
          <p:nvSpPr>
            <p:cNvPr id="27" name="TextBox 37"/>
            <p:cNvSpPr txBox="1">
              <a:spLocks noChangeArrowheads="1"/>
            </p:cNvSpPr>
            <p:nvPr/>
          </p:nvSpPr>
          <p:spPr bwMode="auto">
            <a:xfrm>
              <a:off x="3810120" y="4076700"/>
              <a:ext cx="761880" cy="369332"/>
            </a:xfrm>
            <a:prstGeom prst="rect">
              <a:avLst/>
            </a:prstGeom>
            <a:noFill/>
            <a:ln w="9525">
              <a:noFill/>
              <a:miter lim="800000"/>
              <a:headEnd/>
              <a:tailEnd/>
            </a:ln>
          </p:spPr>
          <p:txBody>
            <a:bodyPr wrap="none">
              <a:spAutoFit/>
            </a:bodyPr>
            <a:lstStyle/>
            <a:p>
              <a:r>
                <a:rPr lang="en-US">
                  <a:solidFill>
                    <a:schemeClr val="tx1"/>
                  </a:solidFill>
                </a:rPr>
                <a:t>pump</a:t>
              </a:r>
            </a:p>
          </p:txBody>
        </p:sp>
      </p:grpSp>
      <p:grpSp>
        <p:nvGrpSpPr>
          <p:cNvPr id="28" name="Group 39"/>
          <p:cNvGrpSpPr>
            <a:grpSpLocks/>
          </p:cNvGrpSpPr>
          <p:nvPr/>
        </p:nvGrpSpPr>
        <p:grpSpPr bwMode="auto">
          <a:xfrm>
            <a:off x="602678" y="3501378"/>
            <a:ext cx="1408900" cy="2814511"/>
            <a:chOff x="438150" y="2762250"/>
            <a:chExt cx="1527175" cy="3028950"/>
          </a:xfrm>
        </p:grpSpPr>
        <p:grpSp>
          <p:nvGrpSpPr>
            <p:cNvPr id="29" name="Group 27"/>
            <p:cNvGrpSpPr>
              <a:grpSpLocks/>
            </p:cNvGrpSpPr>
            <p:nvPr/>
          </p:nvGrpSpPr>
          <p:grpSpPr bwMode="auto">
            <a:xfrm>
              <a:off x="438150" y="2762250"/>
              <a:ext cx="1527175" cy="3028950"/>
              <a:chOff x="533400" y="2762250"/>
              <a:chExt cx="1527048" cy="3028950"/>
            </a:xfrm>
          </p:grpSpPr>
          <p:sp>
            <p:nvSpPr>
              <p:cNvPr id="33" name="Oval 25"/>
              <p:cNvSpPr>
                <a:spLocks noChangeArrowheads="1"/>
              </p:cNvSpPr>
              <p:nvPr/>
            </p:nvSpPr>
            <p:spPr bwMode="auto">
              <a:xfrm>
                <a:off x="533400" y="2762250"/>
                <a:ext cx="1527048" cy="1524000"/>
              </a:xfrm>
              <a:prstGeom prst="ellipse">
                <a:avLst/>
              </a:prstGeom>
              <a:noFill/>
              <a:ln w="50800" algn="ctr">
                <a:solidFill>
                  <a:srgbClr val="FF0000"/>
                </a:solidFill>
                <a:prstDash val="dash"/>
                <a:round/>
                <a:headEnd/>
                <a:tailEnd/>
              </a:ln>
            </p:spPr>
            <p:txBody>
              <a:bodyPr/>
              <a:lstStyle/>
              <a:p>
                <a:endParaRPr lang="en-US"/>
              </a:p>
            </p:txBody>
          </p:sp>
          <p:sp>
            <p:nvSpPr>
              <p:cNvPr id="34" name="Oval 26"/>
              <p:cNvSpPr>
                <a:spLocks noChangeArrowheads="1"/>
              </p:cNvSpPr>
              <p:nvPr/>
            </p:nvSpPr>
            <p:spPr bwMode="auto">
              <a:xfrm>
                <a:off x="533400" y="4267200"/>
                <a:ext cx="1527048" cy="1524000"/>
              </a:xfrm>
              <a:prstGeom prst="ellipse">
                <a:avLst/>
              </a:prstGeom>
              <a:noFill/>
              <a:ln w="50800" algn="ctr">
                <a:solidFill>
                  <a:srgbClr val="FF0000"/>
                </a:solidFill>
                <a:prstDash val="dash"/>
                <a:round/>
                <a:headEnd/>
                <a:tailEnd/>
              </a:ln>
            </p:spPr>
            <p:txBody>
              <a:bodyPr/>
              <a:lstStyle/>
              <a:p>
                <a:endParaRPr lang="en-US"/>
              </a:p>
            </p:txBody>
          </p:sp>
        </p:grpSp>
        <p:sp>
          <p:nvSpPr>
            <p:cNvPr id="30" name="TextBox 31"/>
            <p:cNvSpPr txBox="1">
              <a:spLocks noChangeArrowheads="1"/>
            </p:cNvSpPr>
            <p:nvPr/>
          </p:nvSpPr>
          <p:spPr bwMode="auto">
            <a:xfrm>
              <a:off x="889787" y="2847975"/>
              <a:ext cx="710510" cy="369332"/>
            </a:xfrm>
            <a:prstGeom prst="rect">
              <a:avLst/>
            </a:prstGeom>
            <a:noFill/>
            <a:ln w="9525">
              <a:noFill/>
              <a:miter lim="800000"/>
              <a:headEnd/>
              <a:tailEnd/>
            </a:ln>
          </p:spPr>
          <p:txBody>
            <a:bodyPr wrap="none">
              <a:spAutoFit/>
            </a:bodyPr>
            <a:lstStyle/>
            <a:p>
              <a:r>
                <a:rPr lang="en-US">
                  <a:solidFill>
                    <a:schemeClr val="tx1"/>
                  </a:solidFill>
                </a:rPr>
                <a:t>e-ray</a:t>
              </a:r>
            </a:p>
          </p:txBody>
        </p:sp>
        <p:sp>
          <p:nvSpPr>
            <p:cNvPr id="31" name="TextBox 33"/>
            <p:cNvSpPr txBox="1">
              <a:spLocks noChangeArrowheads="1"/>
            </p:cNvSpPr>
            <p:nvPr/>
          </p:nvSpPr>
          <p:spPr bwMode="auto">
            <a:xfrm>
              <a:off x="838233" y="5421868"/>
              <a:ext cx="710510" cy="369332"/>
            </a:xfrm>
            <a:prstGeom prst="rect">
              <a:avLst/>
            </a:prstGeom>
            <a:noFill/>
            <a:ln w="9525">
              <a:noFill/>
              <a:miter lim="800000"/>
              <a:headEnd/>
              <a:tailEnd/>
            </a:ln>
          </p:spPr>
          <p:txBody>
            <a:bodyPr wrap="none">
              <a:spAutoFit/>
            </a:bodyPr>
            <a:lstStyle/>
            <a:p>
              <a:r>
                <a:rPr lang="en-US">
                  <a:solidFill>
                    <a:schemeClr val="tx1"/>
                  </a:solidFill>
                </a:rPr>
                <a:t>o-ray</a:t>
              </a:r>
            </a:p>
          </p:txBody>
        </p:sp>
        <p:sp>
          <p:nvSpPr>
            <p:cNvPr id="32" name="Oval 36"/>
            <p:cNvSpPr>
              <a:spLocks noChangeArrowheads="1"/>
            </p:cNvSpPr>
            <p:nvPr/>
          </p:nvSpPr>
          <p:spPr bwMode="auto">
            <a:xfrm>
              <a:off x="1066800" y="4172712"/>
              <a:ext cx="243079" cy="246888"/>
            </a:xfrm>
            <a:prstGeom prst="ellipse">
              <a:avLst/>
            </a:prstGeom>
            <a:solidFill>
              <a:srgbClr val="7030A0"/>
            </a:solidFill>
            <a:ln w="9525" algn="ctr">
              <a:noFill/>
              <a:round/>
              <a:headEnd/>
              <a:tailEnd/>
            </a:ln>
          </p:spPr>
          <p:txBody>
            <a:bodyPr/>
            <a:lstStyle/>
            <a:p>
              <a:endParaRPr lang="en-US"/>
            </a:p>
          </p:txBody>
        </p:sp>
      </p:grpSp>
      <p:pic>
        <p:nvPicPr>
          <p:cNvPr id="37" name="Picture 36" descr="Plac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774" y="3711496"/>
            <a:ext cx="2346116" cy="234611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 name="Picture 37" descr="Place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1074" y="3726725"/>
            <a:ext cx="2346116" cy="234611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11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683" y="88433"/>
            <a:ext cx="10515600" cy="1009313"/>
          </a:xfrm>
        </p:spPr>
        <p:txBody>
          <a:bodyPr/>
          <a:lstStyle/>
          <a:p>
            <a:r>
              <a:rPr lang="en-IN" b="1" dirty="0" smtClean="0">
                <a:solidFill>
                  <a:srgbClr val="7030A0"/>
                </a:solidFill>
                <a:latin typeface="+mn-lt"/>
              </a:rPr>
              <a:t>Components used </a:t>
            </a:r>
            <a:endParaRPr lang="en-IN" b="1" dirty="0">
              <a:solidFill>
                <a:srgbClr val="7030A0"/>
              </a:solidFill>
              <a:latin typeface="+mn-lt"/>
            </a:endParaRPr>
          </a:p>
        </p:txBody>
      </p:sp>
      <p:sp>
        <p:nvSpPr>
          <p:cNvPr id="3" name="Rectangle 4"/>
          <p:cNvSpPr txBox="1">
            <a:spLocks noChangeArrowheads="1"/>
          </p:cNvSpPr>
          <p:nvPr/>
        </p:nvSpPr>
        <p:spPr>
          <a:xfrm>
            <a:off x="1203894" y="1291912"/>
            <a:ext cx="5532378" cy="54864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buFont typeface="Times New Roman" pitchFamily="18" charset="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n-IN" b="1" dirty="0" smtClean="0">
                <a:sym typeface="Wingdings" pitchFamily="2" charset="2"/>
              </a:rPr>
              <a:t>BBO Crystal</a:t>
            </a:r>
          </a:p>
          <a:p>
            <a:pPr marL="339725" indent="-339725">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n-IN" dirty="0" smtClean="0">
                <a:sym typeface="Wingdings" pitchFamily="2" charset="2"/>
              </a:rPr>
              <a:t>Size: 8</a:t>
            </a:r>
            <a:r>
              <a:rPr lang="en-US" dirty="0" smtClean="0">
                <a:cs typeface="Times New Roman" pitchFamily="18" charset="0"/>
                <a:sym typeface="Wingdings" pitchFamily="2" charset="2"/>
              </a:rPr>
              <a:t>×4×5 mm</a:t>
            </a:r>
            <a:r>
              <a:rPr lang="en-US" baseline="30000" dirty="0" smtClean="0">
                <a:cs typeface="Times New Roman" pitchFamily="18" charset="0"/>
                <a:sym typeface="Wingdings" pitchFamily="2" charset="2"/>
              </a:rPr>
              <a:t>3</a:t>
            </a:r>
          </a:p>
          <a:p>
            <a:pPr marL="339725" indent="-339725">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l-GR" dirty="0" smtClean="0">
                <a:cs typeface="Times New Roman" pitchFamily="18" charset="0"/>
                <a:sym typeface="Wingdings" pitchFamily="2" charset="2"/>
              </a:rPr>
              <a:t>θ</a:t>
            </a:r>
            <a:r>
              <a:rPr lang="en-US" dirty="0" smtClean="0">
                <a:cs typeface="Times New Roman" pitchFamily="18" charset="0"/>
                <a:sym typeface="Wingdings" pitchFamily="2" charset="2"/>
              </a:rPr>
              <a:t> = 26˚ (cut for 532 nm)</a:t>
            </a:r>
          </a:p>
          <a:p>
            <a:pPr marL="339725" indent="-339725">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n-US" dirty="0" smtClean="0">
                <a:cs typeface="Times New Roman" pitchFamily="18" charset="0"/>
                <a:sym typeface="Wingdings" pitchFamily="2" charset="2"/>
              </a:rPr>
              <a:t>Cut for type-1 SPDC</a:t>
            </a:r>
          </a:p>
          <a:p>
            <a:pPr indent="-339725">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dirty="0" smtClean="0"/>
              <a:t>Optical transparency: </a:t>
            </a:r>
            <a:r>
              <a:rPr lang="en-IN" dirty="0" smtClean="0">
                <a:latin typeface="Arial" charset="0"/>
              </a:rPr>
              <a:t>~</a:t>
            </a:r>
            <a:r>
              <a:rPr lang="en-IN" dirty="0" smtClean="0"/>
              <a:t>190–3300 nm</a:t>
            </a:r>
          </a:p>
          <a:p>
            <a:pPr indent="-339725">
              <a:spcAft>
                <a:spcPts val="1200"/>
              </a:spcAf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dirty="0" smtClean="0"/>
              <a:t>n</a:t>
            </a:r>
            <a:r>
              <a:rPr lang="en-IN" baseline="-25000" dirty="0" smtClean="0"/>
              <a:t>e</a:t>
            </a:r>
            <a:r>
              <a:rPr lang="en-IN" dirty="0" smtClean="0"/>
              <a:t> = 1.5534, n</a:t>
            </a:r>
            <a:r>
              <a:rPr lang="en-IN" baseline="-25000" dirty="0" smtClean="0"/>
              <a:t>o</a:t>
            </a:r>
            <a:r>
              <a:rPr lang="en-IN" dirty="0" smtClean="0"/>
              <a:t> = 1.6776</a:t>
            </a:r>
            <a:endParaRPr lang="en-US" dirty="0" smtClean="0">
              <a:cs typeface="Times New Roman" pitchFamily="18" charset="0"/>
              <a:sym typeface="Wingdings" pitchFamily="2" charset="2"/>
            </a:endParaRPr>
          </a:p>
          <a:p>
            <a:pPr marL="339725" indent="-339725">
              <a:buFont typeface="Times New Roman" pitchFamily="18" charset="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n-US" b="1" dirty="0" smtClean="0">
                <a:cs typeface="Times New Roman" pitchFamily="18" charset="0"/>
                <a:sym typeface="Wingdings" pitchFamily="2" charset="2"/>
              </a:rPr>
              <a:t>Diode Laser</a:t>
            </a:r>
          </a:p>
          <a:p>
            <a:pPr marL="339725" indent="-339725">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n-US" dirty="0" smtClean="0">
                <a:cs typeface="Times New Roman" pitchFamily="18" charset="0"/>
                <a:sym typeface="Wingdings" pitchFamily="2" charset="2"/>
              </a:rPr>
              <a:t>Wavelength: 405 nm</a:t>
            </a:r>
          </a:p>
          <a:p>
            <a:pPr marL="339725" indent="-339725">
              <a:spcAft>
                <a:spcPts val="1200"/>
              </a:spcAft>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n-US" dirty="0" smtClean="0">
                <a:cs typeface="Times New Roman" pitchFamily="18" charset="0"/>
                <a:sym typeface="Wingdings" pitchFamily="2" charset="2"/>
              </a:rPr>
              <a:t>Output Power: </a:t>
            </a:r>
            <a:r>
              <a:rPr lang="en-US" dirty="0" smtClean="0">
                <a:cs typeface="Times New Roman" pitchFamily="18" charset="0"/>
                <a:sym typeface="Wingdings" pitchFamily="2" charset="2"/>
              </a:rPr>
              <a:t>300 </a:t>
            </a:r>
            <a:r>
              <a:rPr lang="en-US" dirty="0" err="1" smtClean="0">
                <a:cs typeface="Times New Roman" pitchFamily="18" charset="0"/>
                <a:sym typeface="Wingdings" pitchFamily="2" charset="2"/>
              </a:rPr>
              <a:t>mW</a:t>
            </a:r>
            <a:endParaRPr lang="en-US" dirty="0" smtClean="0">
              <a:cs typeface="Times New Roman" pitchFamily="18" charset="0"/>
              <a:sym typeface="Wingdings" pitchFamily="2" charset="2"/>
            </a:endParaRPr>
          </a:p>
          <a:p>
            <a:pPr marL="339725" indent="-339725">
              <a:buFont typeface="Times New Roman" pitchFamily="18" charset="0"/>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n-US" b="1" dirty="0" smtClean="0">
                <a:cs typeface="Times New Roman" pitchFamily="18" charset="0"/>
                <a:sym typeface="Wingdings" pitchFamily="2" charset="2"/>
              </a:rPr>
              <a:t>Interference filter</a:t>
            </a:r>
          </a:p>
          <a:p>
            <a:pPr marL="339725" indent="-339725">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n-US" dirty="0" smtClean="0">
                <a:cs typeface="Times New Roman" pitchFamily="18" charset="0"/>
                <a:sym typeface="Wingdings" pitchFamily="2" charset="2"/>
              </a:rPr>
              <a:t>Wavelength range 810 ± 5 nm</a:t>
            </a:r>
            <a:endParaRPr lang="el-GR" baseline="30000" dirty="0" smtClean="0">
              <a:cs typeface="Times New Roman" pitchFamily="18" charset="0"/>
              <a:sym typeface="Wingdings" pitchFamily="2" charset="2"/>
            </a:endParaRPr>
          </a:p>
        </p:txBody>
      </p:sp>
      <p:pic>
        <p:nvPicPr>
          <p:cNvPr id="4" name="Picture 2" descr="Ultra Compact Diode Laser - iBeam sm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372" y="3195044"/>
            <a:ext cx="3048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FB810-10 - Ø1in Bandpass Filter, CWL = 810 ± 2 nm, FWHM = 10 ± 2 n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1459" y="4909544"/>
            <a:ext cx="1647825" cy="1647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newlightphotonics.com/image/cache/data/BBO-large-210x1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8867" y="1379632"/>
            <a:ext cx="2000250" cy="153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758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1401</TotalTime>
  <Words>3130</Words>
  <Application>Microsoft Office PowerPoint</Application>
  <PresentationFormat>Custom</PresentationFormat>
  <Paragraphs>391</Paragraphs>
  <Slides>51</Slides>
  <Notes>20</Notes>
  <HiddenSlides>0</HiddenSlides>
  <MMClips>0</MMClips>
  <ScaleCrop>false</ScaleCrop>
  <HeadingPairs>
    <vt:vector size="6" baseType="variant">
      <vt:variant>
        <vt:lpstr>Theme</vt:lpstr>
      </vt:variant>
      <vt:variant>
        <vt:i4>2</vt:i4>
      </vt:variant>
      <vt:variant>
        <vt:lpstr>Embedded OLE Servers</vt:lpstr>
      </vt:variant>
      <vt:variant>
        <vt:i4>5</vt:i4>
      </vt:variant>
      <vt:variant>
        <vt:lpstr>Slide Titles</vt:lpstr>
      </vt:variant>
      <vt:variant>
        <vt:i4>51</vt:i4>
      </vt:variant>
    </vt:vector>
  </HeadingPairs>
  <TitlesOfParts>
    <vt:vector size="58" baseType="lpstr">
      <vt:lpstr>Office Theme</vt:lpstr>
      <vt:lpstr>Default Design</vt:lpstr>
      <vt:lpstr>Graph</vt:lpstr>
      <vt:lpstr>Equation</vt:lpstr>
      <vt:lpstr>Bitmap Image</vt:lpstr>
      <vt:lpstr>Microsoft Equation 3.0</vt:lpstr>
      <vt:lpstr>Origin Graph</vt:lpstr>
      <vt:lpstr>Experimenting with entangled photons produced in spontaneous parametric down conversion process</vt:lpstr>
      <vt:lpstr>Our group</vt:lpstr>
      <vt:lpstr>Outline</vt:lpstr>
      <vt:lpstr>Entanglement</vt:lpstr>
      <vt:lpstr>Spontaneous Parametric Down-Conversion</vt:lpstr>
      <vt:lpstr>Birefringent Phase Matching</vt:lpstr>
      <vt:lpstr>Type-I SPDC</vt:lpstr>
      <vt:lpstr>Type-II SPDC</vt:lpstr>
      <vt:lpstr>Components used </vt:lpstr>
      <vt:lpstr>Basic experiments with SPDC</vt:lpstr>
      <vt:lpstr>Imaging SPDC ring</vt:lpstr>
      <vt:lpstr>Observing SPDC ring at varying pump intensity</vt:lpstr>
      <vt:lpstr>Coincidence counting: Experimental setup</vt:lpstr>
      <vt:lpstr>Variation of coincidence counts with pump polarization</vt:lpstr>
      <vt:lpstr>Angular autocorrelation</vt:lpstr>
      <vt:lpstr>Numerical modelling of SPDC</vt:lpstr>
      <vt:lpstr>Numerical modelling of SPDC</vt:lpstr>
      <vt:lpstr>Numerical modelling of SPDC (contd..)</vt:lpstr>
      <vt:lpstr>Numerical modelling of SPDC (contd..)</vt:lpstr>
      <vt:lpstr>Numerical modelling of SPDC (contd..)</vt:lpstr>
      <vt:lpstr>Numerical modelling of SPDC (contd..)</vt:lpstr>
      <vt:lpstr>Further experiments…</vt:lpstr>
      <vt:lpstr>SPDC with Gaussian pump beam</vt:lpstr>
      <vt:lpstr>Optical Vortices</vt:lpstr>
      <vt:lpstr>PowerPoint Presentation</vt:lpstr>
      <vt:lpstr>Generation of OV</vt:lpstr>
      <vt:lpstr>SPDC with vortex pump beam</vt:lpstr>
      <vt:lpstr>SPDC with vortex pump beam (contd..)</vt:lpstr>
      <vt:lpstr>SPDC with vortex pump beam (contd..)</vt:lpstr>
      <vt:lpstr>SPDC with perfect vortex pump beam</vt:lpstr>
      <vt:lpstr>PowerPoint Presentation</vt:lpstr>
      <vt:lpstr>PowerPoint Presentation</vt:lpstr>
      <vt:lpstr>PowerPoint Presentation</vt:lpstr>
      <vt:lpstr>PowerPoint Presentation</vt:lpstr>
      <vt:lpstr>PowerPoint Presentation</vt:lpstr>
      <vt:lpstr>Effect of pump focussing on biphoton modes</vt:lpstr>
      <vt:lpstr>Interaction Hamiltonian for SPDC </vt:lpstr>
      <vt:lpstr>Output biphoton state</vt:lpstr>
      <vt:lpstr>PowerPoint Presentation</vt:lpstr>
      <vt:lpstr>Biphoton mode function</vt:lpstr>
      <vt:lpstr>PowerPoint Presentation</vt:lpstr>
      <vt:lpstr>Mode profiling: methods (contd…)</vt:lpstr>
      <vt:lpstr>Mode profiling: methods (contd…)</vt:lpstr>
      <vt:lpstr>Effect of pump focussing on SPDC cone</vt:lpstr>
      <vt:lpstr>Biphoton mode coupling efficiency</vt:lpstr>
      <vt:lpstr>Biphoton modes for focused pump</vt:lpstr>
      <vt:lpstr>Variation of biphoton mode coupling efficiency (χ_si) with pump beam focusing parameter (ξ_p)</vt:lpstr>
      <vt:lpstr>Effect of mode field diameter (w) on biphoton mode  coupling efficiency</vt:lpstr>
      <vt:lpstr>Effect of crystal thickness (L) on biphoton mode coupling efficiency</vt:lpstr>
      <vt:lpstr>Conclusions</vt:lpstr>
      <vt:lpstr>Thank You!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biphoton mode coupling efficiency in Type I SPDC with focused pump</dc:title>
  <dc:creator>alianwar</dc:creator>
  <cp:lastModifiedBy>Ravindra Singh</cp:lastModifiedBy>
  <cp:revision>138</cp:revision>
  <dcterms:created xsi:type="dcterms:W3CDTF">2015-11-23T09:39:28Z</dcterms:created>
  <dcterms:modified xsi:type="dcterms:W3CDTF">2015-12-11T18:29:25Z</dcterms:modified>
</cp:coreProperties>
</file>