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54"/>
  </p:notesMasterIdLst>
  <p:sldIdLst>
    <p:sldId id="257" r:id="rId2"/>
    <p:sldId id="438" r:id="rId3"/>
    <p:sldId id="494" r:id="rId4"/>
    <p:sldId id="493" r:id="rId5"/>
    <p:sldId id="495" r:id="rId6"/>
    <p:sldId id="503" r:id="rId7"/>
    <p:sldId id="504" r:id="rId8"/>
    <p:sldId id="505" r:id="rId9"/>
    <p:sldId id="472" r:id="rId10"/>
    <p:sldId id="439" r:id="rId11"/>
    <p:sldId id="440" r:id="rId12"/>
    <p:sldId id="483" r:id="rId13"/>
    <p:sldId id="484" r:id="rId14"/>
    <p:sldId id="488" r:id="rId15"/>
    <p:sldId id="466" r:id="rId16"/>
    <p:sldId id="441" r:id="rId17"/>
    <p:sldId id="442" r:id="rId18"/>
    <p:sldId id="443" r:id="rId19"/>
    <p:sldId id="445" r:id="rId20"/>
    <p:sldId id="447" r:id="rId21"/>
    <p:sldId id="448" r:id="rId22"/>
    <p:sldId id="449" r:id="rId23"/>
    <p:sldId id="458" r:id="rId24"/>
    <p:sldId id="459" r:id="rId25"/>
    <p:sldId id="460" r:id="rId26"/>
    <p:sldId id="461" r:id="rId27"/>
    <p:sldId id="485" r:id="rId28"/>
    <p:sldId id="462" r:id="rId29"/>
    <p:sldId id="463" r:id="rId30"/>
    <p:sldId id="464" r:id="rId31"/>
    <p:sldId id="467" r:id="rId32"/>
    <p:sldId id="399" r:id="rId33"/>
    <p:sldId id="470" r:id="rId34"/>
    <p:sldId id="469" r:id="rId35"/>
    <p:sldId id="507" r:id="rId36"/>
    <p:sldId id="489" r:id="rId37"/>
    <p:sldId id="476" r:id="rId38"/>
    <p:sldId id="496" r:id="rId39"/>
    <p:sldId id="497" r:id="rId40"/>
    <p:sldId id="499" r:id="rId41"/>
    <p:sldId id="501" r:id="rId42"/>
    <p:sldId id="490" r:id="rId43"/>
    <p:sldId id="491" r:id="rId44"/>
    <p:sldId id="492" r:id="rId45"/>
    <p:sldId id="512" r:id="rId46"/>
    <p:sldId id="508" r:id="rId47"/>
    <p:sldId id="481" r:id="rId48"/>
    <p:sldId id="502" r:id="rId49"/>
    <p:sldId id="509" r:id="rId50"/>
    <p:sldId id="510" r:id="rId51"/>
    <p:sldId id="500" r:id="rId52"/>
    <p:sldId id="511" r:id="rId5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74" y="4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74.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image" Target="../media/image85.emf"/><Relationship Id="rId4" Type="http://schemas.openxmlformats.org/officeDocument/2006/relationships/image" Target="../media/image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8.wmf"/><Relationship Id="rId2" Type="http://schemas.openxmlformats.org/officeDocument/2006/relationships/image" Target="../media/image34.wmf"/><Relationship Id="rId1" Type="http://schemas.openxmlformats.org/officeDocument/2006/relationships/image" Target="../media/image19.wmf"/><Relationship Id="rId6" Type="http://schemas.openxmlformats.org/officeDocument/2006/relationships/image" Target="../media/image37.wmf"/><Relationship Id="rId5" Type="http://schemas.openxmlformats.org/officeDocument/2006/relationships/image" Target="../media/image36.emf"/><Relationship Id="rId4"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4"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1914C253-51A7-954E-A577-3017751E47B1}" type="datetimeFigureOut">
              <a:rPr lang="en-US"/>
              <a:pPr>
                <a:defRPr/>
              </a:pPr>
              <a:t>12/12/2015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atin typeface="Arial"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E55029D-0D31-E24F-AE5A-6F7F6195E273}" type="slidenum">
              <a:rPr lang="en-US"/>
              <a:pPr>
                <a:defRPr/>
              </a:pPr>
              <a:t>‹#›</a:t>
            </a:fld>
            <a:endParaRPr lang="en-US" dirty="0"/>
          </a:p>
        </p:txBody>
      </p:sp>
    </p:spTree>
    <p:extLst>
      <p:ext uri="{BB962C8B-B14F-4D97-AF65-F5344CB8AC3E}">
        <p14:creationId xmlns:p14="http://schemas.microsoft.com/office/powerpoint/2010/main" val="6083151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A45199D-397D-CC41-A100-1B98ABA99CDA}" type="slidenum">
              <a:rPr lang="en-US" sz="1200">
                <a:cs typeface="Arial" charset="0"/>
              </a:rPr>
              <a:pPr eaLnBrk="1" hangingPunct="1"/>
              <a:t>2</a:t>
            </a:fld>
            <a:endParaRPr lang="en-US"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1FD4CB8-9CBE-D04D-B303-80CCF723B7E9}" type="slidenum">
              <a:rPr lang="en-US" sz="1200">
                <a:cs typeface="Arial" charset="0"/>
              </a:rPr>
              <a:pPr eaLnBrk="1" hangingPunct="1"/>
              <a:t>23</a:t>
            </a:fld>
            <a:endParaRPr lang="en-US"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BEFC06E-78E4-244E-87BD-663336B49B4C}" type="slidenum">
              <a:rPr lang="en-US" sz="1200">
                <a:cs typeface="Arial" charset="0"/>
              </a:rPr>
              <a:pPr eaLnBrk="1" hangingPunct="1"/>
              <a:t>10</a:t>
            </a:fld>
            <a:endParaRPr lang="en-US" sz="120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0153613-3B14-ED46-A7A9-5C448D4542EB}" type="slidenum">
              <a:rPr lang="en-US" sz="1200">
                <a:cs typeface="Arial" charset="0"/>
              </a:rPr>
              <a:pPr eaLnBrk="1" hangingPunct="1"/>
              <a:t>11</a:t>
            </a:fld>
            <a:endParaRPr lang="en-US"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FF452C1-6A89-C44C-8ECF-8CE31E376035}" type="slidenum">
              <a:rPr lang="en-US" sz="1200">
                <a:cs typeface="Arial" charset="0"/>
              </a:rPr>
              <a:pPr eaLnBrk="1" hangingPunct="1"/>
              <a:t>16</a:t>
            </a:fld>
            <a:endParaRPr lang="en-US" sz="120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ECA79CA-A696-484D-A0C9-555513CA0C1D}" type="slidenum">
              <a:rPr lang="en-US" sz="1200">
                <a:cs typeface="Arial" charset="0"/>
              </a:rPr>
              <a:pPr eaLnBrk="1" hangingPunct="1"/>
              <a:t>17</a:t>
            </a:fld>
            <a:endParaRPr lang="en-US"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862A9DE-9BAE-9741-9635-F1EBC8EB7026}" type="slidenum">
              <a:rPr lang="en-US" sz="1200">
                <a:cs typeface="Arial" charset="0"/>
              </a:rPr>
              <a:pPr eaLnBrk="1" hangingPunct="1"/>
              <a:t>18</a:t>
            </a:fld>
            <a:endParaRPr lang="en-US"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F110928-53F5-E04E-A840-C782300DC553}" type="slidenum">
              <a:rPr lang="en-US" sz="1200">
                <a:cs typeface="Arial" charset="0"/>
              </a:rPr>
              <a:pPr eaLnBrk="1" hangingPunct="1"/>
              <a:t>19</a:t>
            </a:fld>
            <a:endParaRPr lang="en-US"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C1B4B2C-C916-3F4F-9B77-6EB6747284F8}" type="slidenum">
              <a:rPr lang="en-US" sz="1200">
                <a:cs typeface="Arial" charset="0"/>
              </a:rPr>
              <a:pPr eaLnBrk="1" hangingPunct="1"/>
              <a:t>20</a:t>
            </a:fld>
            <a:endParaRPr lang="en-US"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4F0E91B-BF98-1A4C-ADAE-32F69049C9B1}" type="slidenum">
              <a:rPr lang="en-US" sz="1200">
                <a:cs typeface="Arial" charset="0"/>
              </a:rPr>
              <a:pPr eaLnBrk="1" hangingPunct="1"/>
              <a:t>21</a:t>
            </a:fld>
            <a:endParaRPr lang="en-US"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328738" y="1295400"/>
            <a:ext cx="6486525" cy="3152775"/>
          </a:xfrm>
          <a:prstGeom prst="rect">
            <a:avLst/>
          </a:prstGeom>
          <a:noFill/>
          <a:ln w="3175">
            <a:solidFill>
              <a:schemeClr val="bg1"/>
            </a:solidFill>
            <a:miter lim="800000"/>
            <a:headEnd/>
            <a:tailEnd/>
          </a:ln>
          <a:effectLst>
            <a:outerShdw blurRad="63500" sx="100500" sy="1005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a:prstGeom prst="rect">
            <a:avLst/>
          </a:prstGeo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a:prstGeom prst="rect">
            <a:avLst/>
          </a:prstGeo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E9EDAC39-1E6B-0741-883B-35FCC8BC5162}" type="slidenum">
              <a:rPr lang="en-US"/>
              <a:pPr>
                <a:defRPr/>
              </a:pPr>
              <a:t>‹#›</a:t>
            </a:fld>
            <a:endParaRPr lang="en-US" dirty="0"/>
          </a:p>
        </p:txBody>
      </p:sp>
    </p:spTree>
    <p:extLst>
      <p:ext uri="{BB962C8B-B14F-4D97-AF65-F5344CB8AC3E}">
        <p14:creationId xmlns:p14="http://schemas.microsoft.com/office/powerpoint/2010/main" val="34549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a:prstGeom prst="rect">
            <a:avLst/>
          </a:prstGeo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a:prstGeom prst="rect">
            <a:avLst/>
          </a:prstGeo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prstGeom prst="rect">
            <a:avLst/>
          </a:prstGeo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5CF09FB1-0E47-D94C-B279-0B4864764DF9}" type="slidenum">
              <a:rPr lang="en-US"/>
              <a:pPr>
                <a:defRPr/>
              </a:pPr>
              <a:t>‹#›</a:t>
            </a:fld>
            <a:endParaRPr lang="en-US" dirty="0"/>
          </a:p>
        </p:txBody>
      </p:sp>
    </p:spTree>
    <p:extLst>
      <p:ext uri="{BB962C8B-B14F-4D97-AF65-F5344CB8AC3E}">
        <p14:creationId xmlns:p14="http://schemas.microsoft.com/office/powerpoint/2010/main" val="223418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950"/>
            <a:ext cx="8042275" cy="1336675"/>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549275" y="1600200"/>
            <a:ext cx="8042275" cy="4343400"/>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D3BFAD76-1AA5-994E-88B3-41CE0B4E5AB4}" type="slidenum">
              <a:rPr lang="en-US"/>
              <a:pPr>
                <a:defRPr/>
              </a:pPr>
              <a:t>‹#›</a:t>
            </a:fld>
            <a:endParaRPr lang="en-US" dirty="0"/>
          </a:p>
        </p:txBody>
      </p:sp>
    </p:spTree>
    <p:extLst>
      <p:ext uri="{BB962C8B-B14F-4D97-AF65-F5344CB8AC3E}">
        <p14:creationId xmlns:p14="http://schemas.microsoft.com/office/powerpoint/2010/main" val="363900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a:prstGeom prst="rect">
            <a:avLst/>
          </a:prstGeo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77AB15EA-CCFF-9A4A-8885-597C3B2385C5}" type="slidenum">
              <a:rPr lang="en-US"/>
              <a:pPr>
                <a:defRPr/>
              </a:pPr>
              <a:t>‹#›</a:t>
            </a:fld>
            <a:endParaRPr lang="en-US" dirty="0"/>
          </a:p>
        </p:txBody>
      </p:sp>
    </p:spTree>
    <p:extLst>
      <p:ext uri="{BB962C8B-B14F-4D97-AF65-F5344CB8AC3E}">
        <p14:creationId xmlns:p14="http://schemas.microsoft.com/office/powerpoint/2010/main" val="314169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6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950"/>
            <a:ext cx="8042275" cy="1336675"/>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549275" y="1600200"/>
            <a:ext cx="8042275" cy="4343400"/>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E1575295-BF0C-674E-9E2A-F4CEA1C399AF}" type="slidenum">
              <a:rPr lang="en-US"/>
              <a:pPr>
                <a:defRPr/>
              </a:pPr>
              <a:t>‹#›</a:t>
            </a:fld>
            <a:endParaRPr lang="en-US" dirty="0"/>
          </a:p>
        </p:txBody>
      </p:sp>
    </p:spTree>
    <p:extLst>
      <p:ext uri="{BB962C8B-B14F-4D97-AF65-F5344CB8AC3E}">
        <p14:creationId xmlns:p14="http://schemas.microsoft.com/office/powerpoint/2010/main" val="262046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a:prstGeom prst="rect">
            <a:avLst/>
          </a:prstGeo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a:prstGeom prst="rect">
            <a:avLst/>
          </a:prstGeo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prstGeom prst="rect">
            <a:avLst/>
          </a:prstGeo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5" name="Date Placeholder 3"/>
          <p:cNvSpPr>
            <a:spLocks noGrp="1"/>
          </p:cNvSpPr>
          <p:nvPr>
            <p:ph type="dt" sz="half" idx="14"/>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5"/>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6"/>
          </p:nvPr>
        </p:nvSpPr>
        <p:spPr>
          <a:xfrm>
            <a:off x="7897813" y="6275388"/>
            <a:ext cx="990600" cy="365125"/>
          </a:xfrm>
          <a:prstGeom prst="rect">
            <a:avLst/>
          </a:prstGeom>
        </p:spPr>
        <p:txBody>
          <a:bodyPr/>
          <a:lstStyle>
            <a:lvl1pPr>
              <a:defRPr/>
            </a:lvl1pPr>
          </a:lstStyle>
          <a:p>
            <a:pPr>
              <a:defRPr/>
            </a:pPr>
            <a:fld id="{63E48A7C-8121-F849-B2CE-0E9EB7E66EE1}" type="slidenum">
              <a:rPr lang="en-US"/>
              <a:pPr>
                <a:defRPr/>
              </a:pPr>
              <a:t>‹#›</a:t>
            </a:fld>
            <a:endParaRPr lang="en-US" dirty="0"/>
          </a:p>
        </p:txBody>
      </p:sp>
    </p:spTree>
    <p:extLst>
      <p:ext uri="{BB962C8B-B14F-4D97-AF65-F5344CB8AC3E}">
        <p14:creationId xmlns:p14="http://schemas.microsoft.com/office/powerpoint/2010/main" val="335895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a:prstGeom prst="rect">
            <a:avLst/>
          </a:prstGeo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a:prstGeom prst="rect">
            <a:avLst/>
          </a:prstGeo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D96A03AB-1B22-E443-A961-4B57C00ABF23}" type="slidenum">
              <a:rPr lang="en-US"/>
              <a:pPr>
                <a:defRPr/>
              </a:pPr>
              <a:t>‹#›</a:t>
            </a:fld>
            <a:endParaRPr lang="en-US" dirty="0"/>
          </a:p>
        </p:txBody>
      </p:sp>
    </p:spTree>
    <p:extLst>
      <p:ext uri="{BB962C8B-B14F-4D97-AF65-F5344CB8AC3E}">
        <p14:creationId xmlns:p14="http://schemas.microsoft.com/office/powerpoint/2010/main" val="66545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153B61B0-6162-E545-B39F-68E0A42BB474}" type="slidenum">
              <a:rPr lang="en-US"/>
              <a:pPr>
                <a:defRPr/>
              </a:pPr>
              <a:t>‹#›</a:t>
            </a:fld>
            <a:endParaRPr lang="en-US" dirty="0"/>
          </a:p>
        </p:txBody>
      </p:sp>
    </p:spTree>
    <p:extLst>
      <p:ext uri="{BB962C8B-B14F-4D97-AF65-F5344CB8AC3E}">
        <p14:creationId xmlns:p14="http://schemas.microsoft.com/office/powerpoint/2010/main" val="2298820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a:prstGeom prst="rect">
            <a:avLst/>
          </a:prstGeo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a:prstGeom prst="rect">
            <a:avLst/>
          </a:prstGeo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8"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2137E8A4-3E21-A940-BF8C-7B84E4217522}" type="slidenum">
              <a:rPr lang="en-US"/>
              <a:pPr>
                <a:defRPr/>
              </a:pPr>
              <a:t>‹#›</a:t>
            </a:fld>
            <a:endParaRPr lang="en-US" dirty="0"/>
          </a:p>
        </p:txBody>
      </p:sp>
    </p:spTree>
    <p:extLst>
      <p:ext uri="{BB962C8B-B14F-4D97-AF65-F5344CB8AC3E}">
        <p14:creationId xmlns:p14="http://schemas.microsoft.com/office/powerpoint/2010/main" val="236170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9275" y="107950"/>
            <a:ext cx="8042275" cy="1336675"/>
          </a:xfrm>
          <a:prstGeom prst="rect">
            <a:avLst/>
          </a:prstGeom>
        </p:spPr>
        <p:txBody>
          <a:bodyPr/>
          <a:lstStyle/>
          <a:p>
            <a:r>
              <a:rPr lang="en-US" smtClean="0"/>
              <a:t>Click to edit Master title style</a:t>
            </a:r>
            <a:endParaRPr/>
          </a:p>
        </p:txBody>
      </p:sp>
      <p:sp>
        <p:nvSpPr>
          <p:cNvPr id="3"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4"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DC182F66-E2D4-8C4C-951F-66799E30E237}" type="slidenum">
              <a:rPr lang="en-US"/>
              <a:pPr>
                <a:defRPr/>
              </a:pPr>
              <a:t>‹#›</a:t>
            </a:fld>
            <a:endParaRPr lang="en-US" dirty="0"/>
          </a:p>
        </p:txBody>
      </p:sp>
    </p:spTree>
    <p:extLst>
      <p:ext uri="{BB962C8B-B14F-4D97-AF65-F5344CB8AC3E}">
        <p14:creationId xmlns:p14="http://schemas.microsoft.com/office/powerpoint/2010/main" val="403304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3"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A47D2D45-20BB-8D41-BF86-355508392D07}" type="slidenum">
              <a:rPr lang="en-US"/>
              <a:pPr>
                <a:defRPr/>
              </a:pPr>
              <a:t>‹#›</a:t>
            </a:fld>
            <a:endParaRPr lang="en-US" dirty="0"/>
          </a:p>
        </p:txBody>
      </p:sp>
    </p:spTree>
    <p:extLst>
      <p:ext uri="{BB962C8B-B14F-4D97-AF65-F5344CB8AC3E}">
        <p14:creationId xmlns:p14="http://schemas.microsoft.com/office/powerpoint/2010/main" val="163336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a:prstGeom prst="rect">
            <a:avLst/>
          </a:prstGeo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a:prstGeom prst="rect">
            <a:avLst/>
          </a:prstGeo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a:prstGeom prst="rect">
            <a:avLst/>
          </a:prstGeo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8D668F6E-27C4-0F4E-9D59-478E8CE9474B}" type="slidenum">
              <a:rPr lang="en-US"/>
              <a:pPr>
                <a:defRPr/>
              </a:pPr>
              <a:t>‹#›</a:t>
            </a:fld>
            <a:endParaRPr lang="en-US" dirty="0"/>
          </a:p>
        </p:txBody>
      </p:sp>
    </p:spTree>
    <p:extLst>
      <p:ext uri="{BB962C8B-B14F-4D97-AF65-F5344CB8AC3E}">
        <p14:creationId xmlns:p14="http://schemas.microsoft.com/office/powerpoint/2010/main" val="145791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30" name="TextBox 1"/>
          <p:cNvSpPr txBox="1">
            <a:spLocks noChangeArrowheads="1"/>
          </p:cNvSpPr>
          <p:nvPr/>
        </p:nvSpPr>
        <p:spPr bwMode="auto">
          <a:xfrm>
            <a:off x="76200" y="6519863"/>
            <a:ext cx="2556277" cy="338554"/>
          </a:xfrm>
          <a:prstGeom prst="rect">
            <a:avLst/>
          </a:prstGeom>
          <a:noFill/>
          <a:ln>
            <a:noFill/>
          </a:ln>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600" dirty="0" smtClean="0">
                <a:solidFill>
                  <a:srgbClr val="184B5B"/>
                </a:solidFill>
              </a:rPr>
              <a:t>QIPA@HRI</a:t>
            </a:r>
            <a:r>
              <a:rPr lang="en-US" sz="1600" dirty="0" smtClean="0">
                <a:solidFill>
                  <a:srgbClr val="184B5B"/>
                </a:solidFill>
              </a:rPr>
              <a:t>, 12 Dec. 2015</a:t>
            </a:r>
          </a:p>
        </p:txBody>
      </p:sp>
    </p:spTree>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20" r:id="rId13"/>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unni@tifr.res.i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oposite.stsci.edu/pubinfo/pr/96/01.html"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3.xml"/><Relationship Id="rId7" Type="http://schemas.openxmlformats.org/officeDocument/2006/relationships/oleObject" Target="../embeddings/oleObject7.bin"/><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6.bin"/><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image" Target="../media/image25.emf"/><Relationship Id="rId5" Type="http://schemas.openxmlformats.org/officeDocument/2006/relationships/oleObject" Target="../embeddings/oleObject9.bin"/><Relationship Id="rId10" Type="http://schemas.openxmlformats.org/officeDocument/2006/relationships/image" Target="../media/image27.emf"/><Relationship Id="rId4" Type="http://schemas.openxmlformats.org/officeDocument/2006/relationships/image" Target="../media/image24.emf"/><Relationship Id="rId9"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map.gsfc.nasa.gov/ContentMedia/dmr_1.gi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hyperlink" Target="http://map.gsfc.nasa.gov/ContentMedia/dmr_0.gif"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oposite.stsci.edu/pubinfo/pr/96/01.html" TargetMode="External"/><Relationship Id="rId7" Type="http://schemas.openxmlformats.org/officeDocument/2006/relationships/hyperlink" Target="http://map.gsfc.nasa.gov/ContentMedia/dmr_1.gif"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hyperlink" Target="http://map.gsfc.nasa.gov/ContentMedia/dmr_0.gif"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0.e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7.xml"/><Relationship Id="rId7" Type="http://schemas.openxmlformats.org/officeDocument/2006/relationships/image" Target="../media/image32.emf"/><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31.emf"/><Relationship Id="rId4" Type="http://schemas.openxmlformats.org/officeDocument/2006/relationships/oleObject" Target="../embeddings/oleObject13.bin"/><Relationship Id="rId9"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20.bin"/><Relationship Id="rId18" Type="http://schemas.openxmlformats.org/officeDocument/2006/relationships/image" Target="../media/image38.wmf"/><Relationship Id="rId3" Type="http://schemas.openxmlformats.org/officeDocument/2006/relationships/notesSlide" Target="../notesSlides/notesSlide8.xml"/><Relationship Id="rId7" Type="http://schemas.openxmlformats.org/officeDocument/2006/relationships/oleObject" Target="../embeddings/oleObject17.bin"/><Relationship Id="rId12" Type="http://schemas.openxmlformats.org/officeDocument/2006/relationships/image" Target="../media/image20.wmf"/><Relationship Id="rId17" Type="http://schemas.openxmlformats.org/officeDocument/2006/relationships/oleObject" Target="../embeddings/oleObject22.bin"/><Relationship Id="rId2" Type="http://schemas.openxmlformats.org/officeDocument/2006/relationships/slideLayout" Target="../slideLayouts/slideLayout8.xml"/><Relationship Id="rId16" Type="http://schemas.openxmlformats.org/officeDocument/2006/relationships/image" Target="../media/image37.wmf"/><Relationship Id="rId1" Type="http://schemas.openxmlformats.org/officeDocument/2006/relationships/vmlDrawing" Target="../drawings/vmlDrawing8.vml"/><Relationship Id="rId6" Type="http://schemas.openxmlformats.org/officeDocument/2006/relationships/image" Target="../media/image19.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oleObject" Target="../embeddings/oleObject21.bin"/><Relationship Id="rId10" Type="http://schemas.openxmlformats.org/officeDocument/2006/relationships/image" Target="../media/image35.wmf"/><Relationship Id="rId4" Type="http://schemas.openxmlformats.org/officeDocument/2006/relationships/image" Target="../media/image21.jpeg"/><Relationship Id="rId9" Type="http://schemas.openxmlformats.org/officeDocument/2006/relationships/oleObject" Target="../embeddings/oleObject18.bin"/><Relationship Id="rId14" Type="http://schemas.openxmlformats.org/officeDocument/2006/relationships/image" Target="../media/image36.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9.xml"/><Relationship Id="rId7" Type="http://schemas.openxmlformats.org/officeDocument/2006/relationships/image" Target="../media/image40.emf"/><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42.emf"/><Relationship Id="rId5" Type="http://schemas.openxmlformats.org/officeDocument/2006/relationships/image" Target="../media/image39.e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8.xml"/><Relationship Id="rId1" Type="http://schemas.openxmlformats.org/officeDocument/2006/relationships/vmlDrawing" Target="../drawings/vmlDrawing10.vml"/><Relationship Id="rId6" Type="http://schemas.openxmlformats.org/officeDocument/2006/relationships/image" Target="../media/image44.emf"/><Relationship Id="rId5" Type="http://schemas.openxmlformats.org/officeDocument/2006/relationships/oleObject" Target="../embeddings/oleObject28.bin"/><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notesSlide" Target="../notesSlides/notesSlide10.xml"/><Relationship Id="rId7" Type="http://schemas.openxmlformats.org/officeDocument/2006/relationships/oleObject" Target="../embeddings/oleObject30.bin"/><Relationship Id="rId2" Type="http://schemas.openxmlformats.org/officeDocument/2006/relationships/slideLayout" Target="../slideLayouts/slideLayout8.xml"/><Relationship Id="rId1" Type="http://schemas.openxmlformats.org/officeDocument/2006/relationships/vmlDrawing" Target="../drawings/vmlDrawing11.vml"/><Relationship Id="rId6" Type="http://schemas.openxmlformats.org/officeDocument/2006/relationships/image" Target="../media/image45.emf"/><Relationship Id="rId5" Type="http://schemas.openxmlformats.org/officeDocument/2006/relationships/oleObject" Target="../embeddings/oleObject29.bin"/><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jpeg"/><Relationship Id="rId7" Type="http://schemas.openxmlformats.org/officeDocument/2006/relationships/oleObject" Target="../embeddings/oleObject32.bin"/><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image" Target="../media/image51.emf"/><Relationship Id="rId5" Type="http://schemas.openxmlformats.org/officeDocument/2006/relationships/oleObject" Target="../embeddings/oleObject31.bin"/><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8.xml"/><Relationship Id="rId1" Type="http://schemas.openxmlformats.org/officeDocument/2006/relationships/vmlDrawing" Target="../drawings/vmlDrawing13.vml"/><Relationship Id="rId6" Type="http://schemas.openxmlformats.org/officeDocument/2006/relationships/image" Target="../media/image54.emf"/><Relationship Id="rId5" Type="http://schemas.openxmlformats.org/officeDocument/2006/relationships/oleObject" Target="../embeddings/oleObject34.bin"/><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8.xml"/><Relationship Id="rId1" Type="http://schemas.openxmlformats.org/officeDocument/2006/relationships/vmlDrawing" Target="../drawings/vmlDrawing14.vml"/><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8.xml"/><Relationship Id="rId1" Type="http://schemas.openxmlformats.org/officeDocument/2006/relationships/vmlDrawing" Target="../drawings/vmlDrawing15.vml"/><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60.emf"/><Relationship Id="rId7" Type="http://schemas.openxmlformats.org/officeDocument/2006/relationships/oleObject" Target="../embeddings/oleObject38.bin"/><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58.emf"/><Relationship Id="rId5" Type="http://schemas.openxmlformats.org/officeDocument/2006/relationships/oleObject" Target="../embeddings/oleObject37.bin"/><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slideLayout" Target="../slideLayouts/slideLayout8.xml"/><Relationship Id="rId1" Type="http://schemas.openxmlformats.org/officeDocument/2006/relationships/vmlDrawing" Target="../drawings/vmlDrawing17.vml"/><Relationship Id="rId5" Type="http://schemas.openxmlformats.org/officeDocument/2006/relationships/image" Target="../media/image62.emf"/><Relationship Id="rId4" Type="http://schemas.openxmlformats.org/officeDocument/2006/relationships/oleObject" Target="../embeddings/oleObject39.bin"/></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75.png"/><Relationship Id="rId7" Type="http://schemas.openxmlformats.org/officeDocument/2006/relationships/oleObject" Target="../embeddings/oleObject40.bin"/><Relationship Id="rId2" Type="http://schemas.openxmlformats.org/officeDocument/2006/relationships/slideLayout" Target="../slideLayouts/slideLayout8.xml"/><Relationship Id="rId1" Type="http://schemas.openxmlformats.org/officeDocument/2006/relationships/vmlDrawing" Target="../drawings/vmlDrawing18.v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13.emf"/><Relationship Id="rId4" Type="http://schemas.openxmlformats.org/officeDocument/2006/relationships/image" Target="../media/image76.png"/><Relationship Id="rId9" Type="http://schemas.openxmlformats.org/officeDocument/2006/relationships/oleObject" Target="../embeddings/oleObject41.bin"/></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png"/><Relationship Id="rId7"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oleObject" Target="../embeddings/oleObject42.bin"/><Relationship Id="rId7" Type="http://schemas.openxmlformats.org/officeDocument/2006/relationships/image" Target="../media/image7.emf"/><Relationship Id="rId2" Type="http://schemas.openxmlformats.org/officeDocument/2006/relationships/slideLayout" Target="../slideLayouts/slideLayout8.xml"/><Relationship Id="rId1" Type="http://schemas.openxmlformats.org/officeDocument/2006/relationships/vmlDrawing" Target="../drawings/vmlDrawing19.vml"/><Relationship Id="rId6" Type="http://schemas.openxmlformats.org/officeDocument/2006/relationships/image" Target="../media/image86.emf"/><Relationship Id="rId11" Type="http://schemas.openxmlformats.org/officeDocument/2006/relationships/image" Target="../media/image88.emf"/><Relationship Id="rId5" Type="http://schemas.openxmlformats.org/officeDocument/2006/relationships/oleObject" Target="../embeddings/oleObject43.bin"/><Relationship Id="rId10" Type="http://schemas.openxmlformats.org/officeDocument/2006/relationships/oleObject" Target="../embeddings/oleObject45.bin"/><Relationship Id="rId4" Type="http://schemas.openxmlformats.org/officeDocument/2006/relationships/image" Target="../media/image85.emf"/><Relationship Id="rId9" Type="http://schemas.openxmlformats.org/officeDocument/2006/relationships/image" Target="../media/image87.emf"/></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1.emf"/><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4.e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8"/>
          <p:cNvSpPr txBox="1">
            <a:spLocks noChangeArrowheads="1"/>
          </p:cNvSpPr>
          <p:nvPr/>
        </p:nvSpPr>
        <p:spPr bwMode="auto">
          <a:xfrm>
            <a:off x="304800" y="417513"/>
            <a:ext cx="8474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2400" b="1"/>
              <a:t>The Fractional Quantum Hall Effect and Gravity:</a:t>
            </a:r>
          </a:p>
          <a:p>
            <a:pPr algn="ctr" eaLnBrk="1" hangingPunct="1"/>
            <a:r>
              <a:rPr lang="en-US" sz="2400" b="1"/>
              <a:t>A Copernican View</a:t>
            </a:r>
            <a:endParaRPr lang="en-US" sz="2400"/>
          </a:p>
        </p:txBody>
      </p:sp>
      <p:sp>
        <p:nvSpPr>
          <p:cNvPr id="14338" name="Text Box 9"/>
          <p:cNvSpPr txBox="1">
            <a:spLocks noChangeArrowheads="1"/>
          </p:cNvSpPr>
          <p:nvPr/>
        </p:nvSpPr>
        <p:spPr bwMode="auto">
          <a:xfrm>
            <a:off x="1355725" y="1981200"/>
            <a:ext cx="6416675" cy="2319338"/>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dirty="0" smtClean="0">
                <a:solidFill>
                  <a:schemeClr val="bg2">
                    <a:lumMod val="25000"/>
                  </a:schemeClr>
                </a:solidFill>
              </a:rPr>
              <a:t>C. S. Unnikrishnan</a:t>
            </a:r>
          </a:p>
          <a:p>
            <a:pPr algn="ctr" eaLnBrk="1" hangingPunct="1">
              <a:defRPr/>
            </a:pPr>
            <a:endParaRPr lang="en-US" sz="1800" dirty="0" smtClean="0"/>
          </a:p>
          <a:p>
            <a:pPr algn="ctr" eaLnBrk="1" hangingPunct="1">
              <a:defRPr/>
            </a:pPr>
            <a:r>
              <a:rPr lang="en-US" sz="1800" dirty="0" smtClean="0"/>
              <a:t>Gravitation Lab, </a:t>
            </a:r>
          </a:p>
          <a:p>
            <a:pPr algn="ctr" eaLnBrk="1" hangingPunct="1">
              <a:defRPr/>
            </a:pPr>
            <a:r>
              <a:rPr lang="en-US" sz="1800" dirty="0" smtClean="0"/>
              <a:t>Tata Institute of Fundamental Research, </a:t>
            </a:r>
          </a:p>
          <a:p>
            <a:pPr algn="ctr" eaLnBrk="1" hangingPunct="1">
              <a:defRPr/>
            </a:pPr>
            <a:r>
              <a:rPr lang="en-US" sz="1800" dirty="0" smtClean="0"/>
              <a:t>Homi Bhabha Road, Mumbai 400005, India</a:t>
            </a:r>
          </a:p>
          <a:p>
            <a:pPr algn="ctr" eaLnBrk="1" hangingPunct="1">
              <a:defRPr/>
            </a:pPr>
            <a:r>
              <a:rPr lang="en-US" sz="1800" dirty="0" smtClean="0"/>
              <a:t>			</a:t>
            </a:r>
          </a:p>
          <a:p>
            <a:pPr algn="ctr" eaLnBrk="1" hangingPunct="1">
              <a:defRPr/>
            </a:pPr>
            <a:r>
              <a:rPr lang="en-US" sz="1800" dirty="0" smtClean="0"/>
              <a:t>E-mail address: </a:t>
            </a:r>
            <a:r>
              <a:rPr lang="en-US" sz="1800" dirty="0" smtClean="0">
                <a:hlinkClick r:id="rId2"/>
              </a:rPr>
              <a:t>unni@tifr.res.in</a:t>
            </a:r>
            <a:endParaRPr lang="en-US" sz="1800" dirty="0" smtClean="0"/>
          </a:p>
          <a:p>
            <a:pPr algn="ctr" eaLnBrk="1" hangingPunct="1">
              <a:defRPr/>
            </a:pPr>
            <a:r>
              <a:rPr lang="en-US" sz="1800" dirty="0" smtClean="0"/>
              <a:t>Website: </a:t>
            </a:r>
            <a:r>
              <a:rPr lang="en-US" sz="1800" dirty="0" smtClean="0">
                <a:solidFill>
                  <a:schemeClr val="hlink"/>
                </a:solidFill>
              </a:rPr>
              <a:t>www.tifr.res.in/~filab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214313" y="214313"/>
            <a:ext cx="8777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a:solidFill>
                  <a:srgbClr val="184B5B"/>
                </a:solidFill>
              </a:rPr>
              <a:t>The necessary paradigm change  </a:t>
            </a:r>
          </a:p>
        </p:txBody>
      </p:sp>
      <p:grpSp>
        <p:nvGrpSpPr>
          <p:cNvPr id="2" name="Group 4"/>
          <p:cNvGrpSpPr>
            <a:grpSpLocks/>
          </p:cNvGrpSpPr>
          <p:nvPr/>
        </p:nvGrpSpPr>
        <p:grpSpPr bwMode="auto">
          <a:xfrm>
            <a:off x="457200" y="728663"/>
            <a:ext cx="8382000" cy="5410200"/>
            <a:chOff x="288" y="0"/>
            <a:chExt cx="5280" cy="3456"/>
          </a:xfrm>
        </p:grpSpPr>
        <p:pic>
          <p:nvPicPr>
            <p:cNvPr id="25609" name="Picture 5" descr="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0"/>
              <a:ext cx="5280"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Line 6"/>
            <p:cNvSpPr>
              <a:spLocks noChangeShapeType="1"/>
            </p:cNvSpPr>
            <p:nvPr/>
          </p:nvSpPr>
          <p:spPr bwMode="auto">
            <a:xfrm flipH="1" flipV="1">
              <a:off x="1200" y="1344"/>
              <a:ext cx="1344" cy="110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1" name="Line 7"/>
            <p:cNvSpPr>
              <a:spLocks noChangeShapeType="1"/>
            </p:cNvSpPr>
            <p:nvPr/>
          </p:nvSpPr>
          <p:spPr bwMode="auto">
            <a:xfrm flipV="1">
              <a:off x="2592" y="480"/>
              <a:ext cx="144" cy="192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2" name="Line 8"/>
            <p:cNvSpPr>
              <a:spLocks noChangeShapeType="1"/>
            </p:cNvSpPr>
            <p:nvPr/>
          </p:nvSpPr>
          <p:spPr bwMode="auto">
            <a:xfrm flipV="1">
              <a:off x="2640" y="1008"/>
              <a:ext cx="2304" cy="144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3" name="Line 9"/>
            <p:cNvSpPr>
              <a:spLocks noChangeShapeType="1"/>
            </p:cNvSpPr>
            <p:nvPr/>
          </p:nvSpPr>
          <p:spPr bwMode="auto">
            <a:xfrm flipH="1" flipV="1">
              <a:off x="1248" y="1344"/>
              <a:ext cx="1440" cy="1104"/>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4" name="Line 10"/>
            <p:cNvSpPr>
              <a:spLocks noChangeShapeType="1"/>
            </p:cNvSpPr>
            <p:nvPr/>
          </p:nvSpPr>
          <p:spPr bwMode="auto">
            <a:xfrm flipV="1">
              <a:off x="2736" y="432"/>
              <a:ext cx="48" cy="1968"/>
            </a:xfrm>
            <a:prstGeom prst="line">
              <a:avLst/>
            </a:prstGeom>
            <a:noFill/>
            <a:ln w="2222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5" name="Line 11"/>
            <p:cNvSpPr>
              <a:spLocks noChangeShapeType="1"/>
            </p:cNvSpPr>
            <p:nvPr/>
          </p:nvSpPr>
          <p:spPr bwMode="auto">
            <a:xfrm flipV="1">
              <a:off x="2832" y="1008"/>
              <a:ext cx="2160" cy="1440"/>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6" name="Line 12"/>
            <p:cNvSpPr>
              <a:spLocks noChangeShapeType="1"/>
            </p:cNvSpPr>
            <p:nvPr/>
          </p:nvSpPr>
          <p:spPr bwMode="auto">
            <a:xfrm flipH="1">
              <a:off x="528" y="2496"/>
              <a:ext cx="1968" cy="33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7" name="Line 13"/>
            <p:cNvSpPr>
              <a:spLocks noChangeShapeType="1"/>
            </p:cNvSpPr>
            <p:nvPr/>
          </p:nvSpPr>
          <p:spPr bwMode="auto">
            <a:xfrm flipH="1">
              <a:off x="576" y="2544"/>
              <a:ext cx="2112" cy="336"/>
            </a:xfrm>
            <a:prstGeom prst="line">
              <a:avLst/>
            </a:prstGeom>
            <a:noFill/>
            <a:ln w="158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25603" name="Group 14"/>
          <p:cNvGrpSpPr>
            <a:grpSpLocks/>
          </p:cNvGrpSpPr>
          <p:nvPr/>
        </p:nvGrpSpPr>
        <p:grpSpPr bwMode="auto">
          <a:xfrm>
            <a:off x="2057400" y="4538663"/>
            <a:ext cx="4419600" cy="1676400"/>
            <a:chOff x="1296" y="2420"/>
            <a:chExt cx="2736" cy="1036"/>
          </a:xfrm>
        </p:grpSpPr>
        <p:sp>
          <p:nvSpPr>
            <p:cNvPr id="25604" name="Freeform 15"/>
            <p:cNvSpPr>
              <a:spLocks/>
            </p:cNvSpPr>
            <p:nvPr/>
          </p:nvSpPr>
          <p:spPr bwMode="auto">
            <a:xfrm>
              <a:off x="1296" y="3232"/>
              <a:ext cx="2736" cy="224"/>
            </a:xfrm>
            <a:custGeom>
              <a:avLst/>
              <a:gdLst>
                <a:gd name="T0" fmla="*/ 0 w 1872"/>
                <a:gd name="T1" fmla="*/ 224 h 224"/>
                <a:gd name="T2" fmla="*/ 2147483647 w 1872"/>
                <a:gd name="T3" fmla="*/ 32 h 224"/>
                <a:gd name="T4" fmla="*/ 2147483647 w 1872"/>
                <a:gd name="T5" fmla="*/ 32 h 224"/>
                <a:gd name="T6" fmla="*/ 2147483647 w 1872"/>
                <a:gd name="T7" fmla="*/ 176 h 224"/>
                <a:gd name="T8" fmla="*/ 0 60000 65536"/>
                <a:gd name="T9" fmla="*/ 0 60000 65536"/>
                <a:gd name="T10" fmla="*/ 0 60000 65536"/>
                <a:gd name="T11" fmla="*/ 0 60000 65536"/>
                <a:gd name="T12" fmla="*/ 0 w 1872"/>
                <a:gd name="T13" fmla="*/ 0 h 224"/>
                <a:gd name="T14" fmla="*/ 1872 w 1872"/>
                <a:gd name="T15" fmla="*/ 224 h 224"/>
              </a:gdLst>
              <a:ahLst/>
              <a:cxnLst>
                <a:cxn ang="T8">
                  <a:pos x="T0" y="T1"/>
                </a:cxn>
                <a:cxn ang="T9">
                  <a:pos x="T2" y="T3"/>
                </a:cxn>
                <a:cxn ang="T10">
                  <a:pos x="T4" y="T5"/>
                </a:cxn>
                <a:cxn ang="T11">
                  <a:pos x="T6" y="T7"/>
                </a:cxn>
              </a:cxnLst>
              <a:rect l="T12" t="T13" r="T14" b="T15"/>
              <a:pathLst>
                <a:path w="1872" h="224">
                  <a:moveTo>
                    <a:pt x="0" y="224"/>
                  </a:moveTo>
                  <a:cubicBezTo>
                    <a:pt x="200" y="144"/>
                    <a:pt x="400" y="64"/>
                    <a:pt x="624" y="32"/>
                  </a:cubicBezTo>
                  <a:cubicBezTo>
                    <a:pt x="848" y="0"/>
                    <a:pt x="1136" y="8"/>
                    <a:pt x="1344" y="32"/>
                  </a:cubicBezTo>
                  <a:cubicBezTo>
                    <a:pt x="1552" y="56"/>
                    <a:pt x="1712" y="116"/>
                    <a:pt x="1872" y="176"/>
                  </a:cubicBezTo>
                </a:path>
              </a:pathLst>
            </a:custGeom>
            <a:solidFill>
              <a:schemeClr val="accent1"/>
            </a:solidFill>
            <a:ln w="25400">
              <a:solidFill>
                <a:srgbClr val="339966"/>
              </a:solidFill>
              <a:round/>
              <a:headEnd/>
              <a:tailEnd/>
            </a:ln>
          </p:spPr>
          <p:txBody>
            <a:bodyPr wrap="none"/>
            <a:lstStyle/>
            <a:p>
              <a:endParaRPr lang="en-US"/>
            </a:p>
          </p:txBody>
        </p:sp>
        <p:sp>
          <p:nvSpPr>
            <p:cNvPr id="25605" name="Oval 16"/>
            <p:cNvSpPr>
              <a:spLocks noChangeArrowheads="1"/>
            </p:cNvSpPr>
            <p:nvPr/>
          </p:nvSpPr>
          <p:spPr bwMode="auto">
            <a:xfrm>
              <a:off x="2544" y="24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6" name="Line 17"/>
            <p:cNvSpPr>
              <a:spLocks noChangeShapeType="1"/>
            </p:cNvSpPr>
            <p:nvPr/>
          </p:nvSpPr>
          <p:spPr bwMode="auto">
            <a:xfrm>
              <a:off x="2764" y="2592"/>
              <a:ext cx="0" cy="528"/>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07" name="Oval 18"/>
            <p:cNvSpPr>
              <a:spLocks noChangeArrowheads="1"/>
            </p:cNvSpPr>
            <p:nvPr/>
          </p:nvSpPr>
          <p:spPr bwMode="auto">
            <a:xfrm>
              <a:off x="2688" y="2420"/>
              <a:ext cx="144" cy="144"/>
            </a:xfrm>
            <a:prstGeom prst="ellipse">
              <a:avLst/>
            </a:prstGeom>
            <a:solidFill>
              <a:srgbClr val="FF9900"/>
            </a:solidFill>
            <a:ln w="9525">
              <a:solidFill>
                <a:schemeClr val="tx1"/>
              </a:solidFill>
              <a:round/>
              <a:headEnd/>
              <a:tailEnd/>
            </a:ln>
          </p:spPr>
          <p:txBody>
            <a:bodyPr wrap="none" anchor="ctr"/>
            <a:lstStyle/>
            <a:p>
              <a:endParaRPr lang="en-US"/>
            </a:p>
          </p:txBody>
        </p:sp>
        <p:sp>
          <p:nvSpPr>
            <p:cNvPr id="26632" name="Line 19"/>
            <p:cNvSpPr>
              <a:spLocks noChangeShapeType="1"/>
            </p:cNvSpPr>
            <p:nvPr/>
          </p:nvSpPr>
          <p:spPr bwMode="auto">
            <a:xfrm>
              <a:off x="2592" y="2592"/>
              <a:ext cx="0" cy="544"/>
            </a:xfrm>
            <a:prstGeom prst="line">
              <a:avLst/>
            </a:prstGeom>
            <a:noFill/>
            <a:ln w="25400">
              <a:solidFill>
                <a:schemeClr val="bg2">
                  <a:lumMod val="50000"/>
                </a:schemeClr>
              </a:solidFill>
              <a:round/>
              <a:headEnd/>
              <a:tailEnd type="triangle" w="med" len="med"/>
            </a:ln>
            <a:extLst/>
          </p:spPr>
          <p:txBody>
            <a:bodyPr wrap="none"/>
            <a:lstStyle/>
            <a:p>
              <a:pPr>
                <a:defRPr/>
              </a:pP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33400" y="76200"/>
            <a:ext cx="8081963" cy="5334000"/>
            <a:chOff x="336" y="336"/>
            <a:chExt cx="5091" cy="3360"/>
          </a:xfrm>
        </p:grpSpPr>
        <p:pic>
          <p:nvPicPr>
            <p:cNvPr id="27656" name="Picture 3"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6"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7"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8"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9"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7650" name="Object 10"/>
          <p:cNvGraphicFramePr>
            <a:graphicFrameLocks noChangeAspect="1"/>
          </p:cNvGraphicFramePr>
          <p:nvPr/>
        </p:nvGraphicFramePr>
        <p:xfrm>
          <a:off x="4648200" y="2520950"/>
          <a:ext cx="762000" cy="746125"/>
        </p:xfrm>
        <a:graphic>
          <a:graphicData uri="http://schemas.openxmlformats.org/presentationml/2006/ole">
            <mc:AlternateContent xmlns:mc="http://schemas.openxmlformats.org/markup-compatibility/2006">
              <mc:Choice xmlns:v="urn:schemas-microsoft-com:vml" Requires="v">
                <p:oleObj spid="_x0000_s27667" name="Drawing" r:id="rId5" imgW="540236" imgH="529232" progId="">
                  <p:embed/>
                </p:oleObj>
              </mc:Choice>
              <mc:Fallback>
                <p:oleObj name="Drawing" r:id="rId5" imgW="540236" imgH="529232"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20950"/>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1" name="Text Box 15"/>
          <p:cNvSpPr txBox="1">
            <a:spLocks noChangeArrowheads="1"/>
          </p:cNvSpPr>
          <p:nvPr/>
        </p:nvSpPr>
        <p:spPr bwMode="auto">
          <a:xfrm>
            <a:off x="4267200" y="1295400"/>
            <a:ext cx="1536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imes New Roman" charset="0"/>
              </a:rPr>
              <a:t>300 Million</a:t>
            </a:r>
          </a:p>
          <a:p>
            <a:pPr eaLnBrk="1" hangingPunct="1"/>
            <a:r>
              <a:rPr lang="en-US">
                <a:latin typeface="Times New Roman" charset="0"/>
              </a:rPr>
              <a:t>Light years</a:t>
            </a:r>
          </a:p>
          <a:p>
            <a:pPr eaLnBrk="1" hangingPunct="1"/>
            <a:r>
              <a:rPr lang="en-US">
                <a:latin typeface="Times New Roman" charset="0"/>
              </a:rPr>
              <a:t>(up to Coma)</a:t>
            </a:r>
          </a:p>
        </p:txBody>
      </p:sp>
      <p:sp>
        <p:nvSpPr>
          <p:cNvPr id="27652" name="Text Box 19"/>
          <p:cNvSpPr txBox="1">
            <a:spLocks noChangeArrowheads="1"/>
          </p:cNvSpPr>
          <p:nvPr/>
        </p:nvSpPr>
        <p:spPr bwMode="auto">
          <a:xfrm>
            <a:off x="5105400" y="3886200"/>
            <a:ext cx="1331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imes New Roman" charset="0"/>
              </a:rPr>
              <a:t>10 Billion</a:t>
            </a:r>
          </a:p>
          <a:p>
            <a:pPr eaLnBrk="1" hangingPunct="1"/>
            <a:r>
              <a:rPr lang="en-US">
                <a:latin typeface="Times New Roman" charset="0"/>
              </a:rPr>
              <a:t>Light years</a:t>
            </a:r>
          </a:p>
        </p:txBody>
      </p:sp>
      <p:grpSp>
        <p:nvGrpSpPr>
          <p:cNvPr id="27653" name="Group 22"/>
          <p:cNvGrpSpPr>
            <a:grpSpLocks/>
          </p:cNvGrpSpPr>
          <p:nvPr/>
        </p:nvGrpSpPr>
        <p:grpSpPr bwMode="auto">
          <a:xfrm>
            <a:off x="914400" y="5486400"/>
            <a:ext cx="7315200" cy="762000"/>
            <a:chOff x="914400" y="5486400"/>
            <a:chExt cx="7315200" cy="762000"/>
          </a:xfrm>
        </p:grpSpPr>
        <p:sp>
          <p:nvSpPr>
            <p:cNvPr id="22" name="Rectangle 21"/>
            <p:cNvSpPr/>
            <p:nvPr/>
          </p:nvSpPr>
          <p:spPr>
            <a:xfrm>
              <a:off x="914400" y="5486400"/>
              <a:ext cx="7315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27655" name="Object 6"/>
            <p:cNvGraphicFramePr>
              <a:graphicFrameLocks noChangeAspect="1"/>
            </p:cNvGraphicFramePr>
            <p:nvPr/>
          </p:nvGraphicFramePr>
          <p:xfrm>
            <a:off x="1887538" y="5486400"/>
            <a:ext cx="5321300" cy="762000"/>
          </p:xfrm>
          <a:graphic>
            <a:graphicData uri="http://schemas.openxmlformats.org/presentationml/2006/ole">
              <mc:AlternateContent xmlns:mc="http://schemas.openxmlformats.org/markup-compatibility/2006">
                <mc:Choice xmlns:v="urn:schemas-microsoft-com:vml" Requires="v">
                  <p:oleObj spid="_x0000_s27668" name="Equation" r:id="rId7" imgW="3022600" imgH="406400" progId="Equation.DSMT4">
                    <p:embed/>
                  </p:oleObj>
                </mc:Choice>
                <mc:Fallback>
                  <p:oleObj name="Equation" r:id="rId7" imgW="3022600" imgH="4064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7538" y="5486400"/>
                          <a:ext cx="5321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76200"/>
            <a:ext cx="8310563" cy="5943600"/>
            <a:chOff x="336" y="336"/>
            <a:chExt cx="5091" cy="3360"/>
          </a:xfrm>
        </p:grpSpPr>
        <p:pic>
          <p:nvPicPr>
            <p:cNvPr id="29699" name="Picture 3" descr="hs-2009-31-a-web"/>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s-2009-31-a-web"/>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Dodecagon 2"/>
          <p:cNvSpPr>
            <a:spLocks/>
          </p:cNvSpPr>
          <p:nvPr/>
        </p:nvSpPr>
        <p:spPr bwMode="auto">
          <a:xfrm>
            <a:off x="4191000" y="2362200"/>
            <a:ext cx="1600200" cy="1600200"/>
          </a:xfrm>
          <a:custGeom>
            <a:avLst/>
            <a:gdLst>
              <a:gd name="T0" fmla="*/ 0 w 1600200"/>
              <a:gd name="T1" fmla="*/ 585703 h 1600200"/>
              <a:gd name="T2" fmla="*/ 214397 w 1600200"/>
              <a:gd name="T3" fmla="*/ 214397 h 1600200"/>
              <a:gd name="T4" fmla="*/ 585703 w 1600200"/>
              <a:gd name="T5" fmla="*/ 0 h 1600200"/>
              <a:gd name="T6" fmla="*/ 1014497 w 1600200"/>
              <a:gd name="T7" fmla="*/ 0 h 1600200"/>
              <a:gd name="T8" fmla="*/ 1385803 w 1600200"/>
              <a:gd name="T9" fmla="*/ 214397 h 1600200"/>
              <a:gd name="T10" fmla="*/ 1600200 w 1600200"/>
              <a:gd name="T11" fmla="*/ 585703 h 1600200"/>
              <a:gd name="T12" fmla="*/ 1600200 w 1600200"/>
              <a:gd name="T13" fmla="*/ 1014497 h 1600200"/>
              <a:gd name="T14" fmla="*/ 1385803 w 1600200"/>
              <a:gd name="T15" fmla="*/ 1385803 h 1600200"/>
              <a:gd name="T16" fmla="*/ 1014497 w 1600200"/>
              <a:gd name="T17" fmla="*/ 1600200 h 1600200"/>
              <a:gd name="T18" fmla="*/ 585703 w 1600200"/>
              <a:gd name="T19" fmla="*/ 1600200 h 1600200"/>
              <a:gd name="T20" fmla="*/ 214397 w 1600200"/>
              <a:gd name="T21" fmla="*/ 1385803 h 1600200"/>
              <a:gd name="T22" fmla="*/ 0 w 1600200"/>
              <a:gd name="T23" fmla="*/ 1014497 h 1600200"/>
              <a:gd name="T24" fmla="*/ 0 w 1600200"/>
              <a:gd name="T25" fmla="*/ 585703 h 1600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0200"/>
              <a:gd name="T40" fmla="*/ 0 h 1600200"/>
              <a:gd name="T41" fmla="*/ 1600200 w 1600200"/>
              <a:gd name="T42" fmla="*/ 1600200 h 1600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0200" h="1600200">
                <a:moveTo>
                  <a:pt x="0" y="585703"/>
                </a:moveTo>
                <a:lnTo>
                  <a:pt x="214397" y="214397"/>
                </a:lnTo>
                <a:lnTo>
                  <a:pt x="585703" y="0"/>
                </a:lnTo>
                <a:lnTo>
                  <a:pt x="1014497" y="0"/>
                </a:lnTo>
                <a:lnTo>
                  <a:pt x="1385803" y="214397"/>
                </a:lnTo>
                <a:lnTo>
                  <a:pt x="1600200" y="585703"/>
                </a:lnTo>
                <a:lnTo>
                  <a:pt x="1600200" y="1014497"/>
                </a:lnTo>
                <a:lnTo>
                  <a:pt x="1385803" y="1385803"/>
                </a:lnTo>
                <a:lnTo>
                  <a:pt x="1014497" y="1600200"/>
                </a:lnTo>
                <a:lnTo>
                  <a:pt x="585703" y="1600200"/>
                </a:lnTo>
                <a:lnTo>
                  <a:pt x="214397" y="1385803"/>
                </a:lnTo>
                <a:lnTo>
                  <a:pt x="0" y="1014497"/>
                </a:lnTo>
                <a:lnTo>
                  <a:pt x="0" y="585703"/>
                </a:lnTo>
                <a:close/>
              </a:path>
            </a:pathLst>
          </a:custGeom>
          <a:solidFill>
            <a:srgbClr val="B1DDEB"/>
          </a:solidFill>
          <a:ln w="12700" cap="flat" cmpd="sng">
            <a:solidFill>
              <a:srgbClr val="287A9E"/>
            </a:solidFill>
            <a:prstDash val="solid"/>
            <a:round/>
            <a:headEnd/>
            <a:tailEnd/>
          </a:ln>
          <a:effectLst>
            <a:outerShdw blurRad="63500" dist="25400" dir="5400000" sx="100999" sy="100999" rotWithShape="0">
              <a:srgbClr val="000000">
                <a:alpha val="39998"/>
              </a:srgbClr>
            </a:outerShdw>
          </a:effectLst>
        </p:spPr>
        <p:txBody>
          <a:bodyPr anchor="ctr"/>
          <a:lstStyle/>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mph" presetSubtype="0" fill="hold" nodeType="clickEffect">
                                  <p:stCondLst>
                                    <p:cond delay="0"/>
                                  </p:stCondLst>
                                  <p:childTnLst>
                                    <p:animRot by="21600000">
                                      <p:cBhvr>
                                        <p:cTn id="15"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304800" y="990600"/>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universe is filled with gravitational charge at critical density. Just as an electrically charged matter density in the universe would have completely changed electrodynamics and Maxwell’s equations for moving particles (in comparison with an electrically neutral universe), Gravitationally Charged Universe  hugely affects dynamics, relativity and all of physics, including the the theoretical description of gravity itself.</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371600" y="2825750"/>
          <a:ext cx="1917700" cy="603250"/>
        </p:xfrm>
        <a:graphic>
          <a:graphicData uri="http://schemas.openxmlformats.org/presentationml/2006/ole">
            <mc:AlternateContent xmlns:mc="http://schemas.openxmlformats.org/markup-compatibility/2006">
              <mc:Choice xmlns:v="urn:schemas-microsoft-com:vml" Requires="v">
                <p:oleObj spid="_x0000_s31759" name="Equation" r:id="rId3" imgW="685800" imgH="215900" progId="Equation.DSMT4">
                  <p:embed/>
                </p:oleObj>
              </mc:Choice>
              <mc:Fallback>
                <p:oleObj name="Equation" r:id="rId3" imgW="685800" imgH="2159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825750"/>
                        <a:ext cx="19177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3616325" y="2863850"/>
          <a:ext cx="4918075" cy="565150"/>
        </p:xfrm>
        <a:graphic>
          <a:graphicData uri="http://schemas.openxmlformats.org/presentationml/2006/ole">
            <mc:AlternateContent xmlns:mc="http://schemas.openxmlformats.org/markup-compatibility/2006">
              <mc:Choice xmlns:v="urn:schemas-microsoft-com:vml" Requires="v">
                <p:oleObj spid="_x0000_s31760" name="Equation" r:id="rId5" imgW="1879600" imgH="215900" progId="Equation.DSMT4">
                  <p:embed/>
                </p:oleObj>
              </mc:Choice>
              <mc:Fallback>
                <p:oleObj name="Equation" r:id="rId5" imgW="1879600" imgH="2159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2863850"/>
                        <a:ext cx="49180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398588" y="3597275"/>
          <a:ext cx="5916612" cy="1431925"/>
        </p:xfrm>
        <a:graphic>
          <a:graphicData uri="http://schemas.openxmlformats.org/presentationml/2006/ole">
            <mc:AlternateContent xmlns:mc="http://schemas.openxmlformats.org/markup-compatibility/2006">
              <mc:Choice xmlns:v="urn:schemas-microsoft-com:vml" Requires="v">
                <p:oleObj spid="_x0000_s31761" name="Equation" r:id="rId7" imgW="2260600" imgH="546100" progId="Equation.DSMT4">
                  <p:embed/>
                </p:oleObj>
              </mc:Choice>
              <mc:Fallback>
                <p:oleObj name="Equation" r:id="rId7" imgW="2260600" imgH="5461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8588" y="3597275"/>
                        <a:ext cx="5916612"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TextBox 4"/>
          <p:cNvSpPr txBox="1">
            <a:spLocks noChangeArrowheads="1"/>
          </p:cNvSpPr>
          <p:nvPr/>
        </p:nvSpPr>
        <p:spPr bwMode="auto">
          <a:xfrm>
            <a:off x="990600" y="381000"/>
            <a:ext cx="7848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If the distant universe were electrically charged, with homogeneity and isotropy, Maxwell’s equations will still be similar, without any experimental trace for uniformly moving charges</a:t>
            </a:r>
            <a:r>
              <a:rPr lang="is-IS"/>
              <a:t>…</a:t>
            </a:r>
          </a:p>
          <a:p>
            <a:pPr eaLnBrk="1" hangingPunct="1"/>
            <a:endParaRPr lang="is-IS"/>
          </a:p>
          <a:p>
            <a:pPr eaLnBrk="1" hangingPunct="1"/>
            <a:endParaRPr lang="is-IS"/>
          </a:p>
          <a:p>
            <a:pPr eaLnBrk="1" hangingPunct="1"/>
            <a:r>
              <a:rPr lang="is-IS"/>
              <a:t>But wil give drastically different eperiment experimental results for accelerating and rotating charges.</a:t>
            </a:r>
            <a:endParaRPr lang="en-US"/>
          </a:p>
        </p:txBody>
      </p:sp>
      <p:sp>
        <p:nvSpPr>
          <p:cNvPr id="6" name="TextBox 5"/>
          <p:cNvSpPr txBox="1">
            <a:spLocks noChangeArrowheads="1"/>
          </p:cNvSpPr>
          <p:nvPr/>
        </p:nvSpPr>
        <p:spPr bwMode="auto">
          <a:xfrm>
            <a:off x="914400" y="546100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‘Maxwell’ would have invoked some electro-inertial pseudo-force (depends on e/m)  to keep his equations and some Mach would have objected and asked look for a material source</a:t>
            </a:r>
            <a:r>
              <a:rPr lang="is-IS"/>
              <a:t>…</a:t>
            </a:r>
            <a:endParaRPr lang="en-US"/>
          </a:p>
        </p:txBody>
      </p:sp>
      <p:graphicFrame>
        <p:nvGraphicFramePr>
          <p:cNvPr id="7" name="Object 6"/>
          <p:cNvGraphicFramePr>
            <a:graphicFrameLocks noChangeAspect="1"/>
          </p:cNvGraphicFramePr>
          <p:nvPr/>
        </p:nvGraphicFramePr>
        <p:xfrm>
          <a:off x="3810000" y="1219200"/>
          <a:ext cx="2222500" cy="755650"/>
        </p:xfrm>
        <a:graphic>
          <a:graphicData uri="http://schemas.openxmlformats.org/presentationml/2006/ole">
            <mc:AlternateContent xmlns:mc="http://schemas.openxmlformats.org/markup-compatibility/2006">
              <mc:Choice xmlns:v="urn:schemas-microsoft-com:vml" Requires="v">
                <p:oleObj spid="_x0000_s31762" name="Equation" r:id="rId9" imgW="635000" imgH="215900" progId="Equation.DSMT4">
                  <p:embed/>
                </p:oleObj>
              </mc:Choice>
              <mc:Fallback>
                <p:oleObj name="Equation" r:id="rId9" imgW="635000" imgH="21590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1219200"/>
                        <a:ext cx="22225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p:cNvSpPr txBox="1">
            <a:spLocks noChangeArrowheads="1"/>
          </p:cNvSpPr>
          <p:nvPr/>
        </p:nvSpPr>
        <p:spPr bwMode="auto">
          <a:xfrm>
            <a:off x="457200" y="2133600"/>
            <a:ext cx="7696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rabicPeriod"/>
            </a:pPr>
            <a:r>
              <a:rPr lang="en-US"/>
              <a:t>Universe is gravitationally charged</a:t>
            </a:r>
            <a:r>
              <a:rPr lang="is-IS"/>
              <a:t>…and will hugely affect dynamics of anything with mass or energy, and spin, which is the current of the charge of gravity.</a:t>
            </a:r>
          </a:p>
          <a:p>
            <a:pPr eaLnBrk="1" hangingPunct="1">
              <a:buFontTx/>
              <a:buAutoNum type="arabicPeriod"/>
            </a:pPr>
            <a:endParaRPr lang="is-IS"/>
          </a:p>
          <a:p>
            <a:pPr eaLnBrk="1" hangingPunct="1">
              <a:buFontTx/>
              <a:buAutoNum type="arabicPeriod"/>
            </a:pPr>
            <a:r>
              <a:rPr lang="is-IS"/>
              <a:t>All physicall effects should be traced to physical interactions of real charges and currents of one of four fundamental interactions we have identified. In other words, there cannot be a real physical effect (change in energy, momentum, angular momentum etc.) without a real physical interaction.</a:t>
            </a:r>
          </a:p>
          <a:p>
            <a:pPr eaLnBrk="1" hangingPunct="1"/>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1600200" y="152400"/>
            <a:ext cx="6929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Moving through the Universe and its CMB marker</a:t>
            </a:r>
          </a:p>
        </p:txBody>
      </p:sp>
      <p:pic>
        <p:nvPicPr>
          <p:cNvPr id="33794" name="Picture 3" descr="DMR sky map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838200"/>
            <a:ext cx="43735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Line 4"/>
          <p:cNvSpPr>
            <a:spLocks noChangeShapeType="1"/>
          </p:cNvSpPr>
          <p:nvPr/>
        </p:nvSpPr>
        <p:spPr bwMode="auto">
          <a:xfrm rot="10800000" flipH="1">
            <a:off x="2362200" y="1524000"/>
            <a:ext cx="1524000" cy="1066800"/>
          </a:xfrm>
          <a:prstGeom prst="line">
            <a:avLst/>
          </a:prstGeom>
          <a:noFill/>
          <a:ln w="34925">
            <a:solidFill>
              <a:schemeClr val="bg1"/>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pic>
        <p:nvPicPr>
          <p:cNvPr id="30724" name="Picture 5" descr="DMR sky map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200400"/>
            <a:ext cx="44196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5851525" y="1184275"/>
            <a:ext cx="237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latin typeface="Times New Roman" charset="0"/>
                <a:cs typeface="Arial" charset="0"/>
              </a:rPr>
              <a:t>Absolute velocity</a:t>
            </a:r>
          </a:p>
        </p:txBody>
      </p:sp>
      <p:sp>
        <p:nvSpPr>
          <p:cNvPr id="30726" name="Text Box 7"/>
          <p:cNvSpPr txBox="1">
            <a:spLocks noChangeArrowheads="1"/>
          </p:cNvSpPr>
          <p:nvPr/>
        </p:nvSpPr>
        <p:spPr bwMode="auto">
          <a:xfrm>
            <a:off x="5562600" y="3657600"/>
            <a:ext cx="3343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latin typeface="Times New Roman" charset="0"/>
                <a:cs typeface="Arial" charset="0"/>
              </a:rPr>
              <a:t>Absolute (universal) time</a:t>
            </a:r>
          </a:p>
          <a:p>
            <a:pPr eaLnBrk="1" hangingPunct="1"/>
            <a:r>
              <a:rPr lang="en-US" sz="2400">
                <a:solidFill>
                  <a:srgbClr val="184B5B"/>
                </a:solidFill>
                <a:latin typeface="Times New Roman" charset="0"/>
                <a:cs typeface="Arial" charset="0"/>
              </a:rPr>
              <a:t>Same as average T</a:t>
            </a:r>
          </a:p>
          <a:p>
            <a:pPr eaLnBrk="1" hangingPunct="1"/>
            <a:r>
              <a:rPr lang="en-US" sz="2400">
                <a:solidFill>
                  <a:srgbClr val="184B5B"/>
                </a:solidFill>
                <a:latin typeface="Times New Roman" charset="0"/>
                <a:cs typeface="Arial" charset="0"/>
              </a:rPr>
              <a:t>(1/10</a:t>
            </a:r>
            <a:r>
              <a:rPr lang="en-US" sz="2400" baseline="30000">
                <a:solidFill>
                  <a:srgbClr val="184B5B"/>
                </a:solidFill>
                <a:latin typeface="Times New Roman" charset="0"/>
                <a:cs typeface="Arial" charset="0"/>
              </a:rPr>
              <a:t>5</a:t>
            </a:r>
            <a:r>
              <a:rPr lang="en-US" sz="2400">
                <a:solidFill>
                  <a:srgbClr val="184B5B"/>
                </a:solidFill>
                <a:latin typeface="Times New Roman" charset="0"/>
                <a:cs typeface="Arial" charset="0"/>
              </a:rPr>
              <a:t>)</a:t>
            </a:r>
          </a:p>
        </p:txBody>
      </p:sp>
      <p:sp>
        <p:nvSpPr>
          <p:cNvPr id="38920" name="Text Box 8"/>
          <p:cNvSpPr txBox="1">
            <a:spLocks noChangeArrowheads="1"/>
          </p:cNvSpPr>
          <p:nvPr/>
        </p:nvSpPr>
        <p:spPr bwMode="auto">
          <a:xfrm>
            <a:off x="288925" y="5502275"/>
            <a:ext cx="8855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latin typeface="Times New Roman" charset="0"/>
                <a:cs typeface="Arial" charset="0"/>
              </a:rPr>
              <a:t>Every observer can decide whether he is moving or not, and all clocks in the universe can be synchronized to this temperature.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ssolve">
                                      <p:cBhvr>
                                        <p:cTn id="7" dur="500"/>
                                        <p:tgtEl>
                                          <p:spTgt spid="30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7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89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447800" y="457200"/>
            <a:ext cx="580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There is ONE special frame in which V=0</a:t>
            </a:r>
          </a:p>
        </p:txBody>
      </p:sp>
      <p:sp>
        <p:nvSpPr>
          <p:cNvPr id="35842" name="Text Box 3"/>
          <p:cNvSpPr txBox="1">
            <a:spLocks noChangeArrowheads="1"/>
          </p:cNvSpPr>
          <p:nvPr/>
        </p:nvSpPr>
        <p:spPr bwMode="auto">
          <a:xfrm>
            <a:off x="1752600" y="0"/>
            <a:ext cx="4854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Universe with matter and radiation</a:t>
            </a:r>
          </a:p>
        </p:txBody>
      </p:sp>
      <p:grpSp>
        <p:nvGrpSpPr>
          <p:cNvPr id="2" name="Group 4"/>
          <p:cNvGrpSpPr>
            <a:grpSpLocks/>
          </p:cNvGrpSpPr>
          <p:nvPr/>
        </p:nvGrpSpPr>
        <p:grpSpPr bwMode="auto">
          <a:xfrm>
            <a:off x="609600" y="914400"/>
            <a:ext cx="6248400" cy="2667000"/>
            <a:chOff x="384" y="816"/>
            <a:chExt cx="3936" cy="1680"/>
          </a:xfrm>
        </p:grpSpPr>
        <p:pic>
          <p:nvPicPr>
            <p:cNvPr id="35860" name="Picture 5" descr="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816"/>
              <a:ext cx="163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6" descr="DMR sky map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 y="1104"/>
              <a:ext cx="1632"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609600" y="2971800"/>
            <a:ext cx="8458200" cy="2667000"/>
            <a:chOff x="384" y="2496"/>
            <a:chExt cx="5328" cy="1680"/>
          </a:xfrm>
        </p:grpSpPr>
        <p:grpSp>
          <p:nvGrpSpPr>
            <p:cNvPr id="35846" name="Group 8"/>
            <p:cNvGrpSpPr>
              <a:grpSpLocks/>
            </p:cNvGrpSpPr>
            <p:nvPr/>
          </p:nvGrpSpPr>
          <p:grpSpPr bwMode="auto">
            <a:xfrm>
              <a:off x="384" y="2496"/>
              <a:ext cx="3552" cy="1680"/>
              <a:chOff x="1104" y="2256"/>
              <a:chExt cx="3552" cy="1680"/>
            </a:xfrm>
          </p:grpSpPr>
          <p:sp>
            <p:nvSpPr>
              <p:cNvPr id="35848" name="Text Box 9"/>
              <p:cNvSpPr txBox="1">
                <a:spLocks noChangeArrowheads="1"/>
              </p:cNvSpPr>
              <p:nvPr/>
            </p:nvSpPr>
            <p:spPr bwMode="auto">
              <a:xfrm>
                <a:off x="1104" y="2928"/>
                <a:ext cx="1722" cy="2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In all other frames, </a:t>
                </a:r>
              </a:p>
            </p:txBody>
          </p:sp>
          <p:pic>
            <p:nvPicPr>
              <p:cNvPr id="35849" name="Picture 10" descr="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256"/>
                <a:ext cx="1630" cy="168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50" name="Line 11"/>
              <p:cNvSpPr>
                <a:spLocks noChangeShapeType="1"/>
              </p:cNvSpPr>
              <p:nvPr/>
            </p:nvSpPr>
            <p:spPr bwMode="auto">
              <a:xfrm flipV="1">
                <a:off x="3120" y="2592"/>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1" name="Line 12"/>
              <p:cNvSpPr>
                <a:spLocks noChangeShapeType="1"/>
              </p:cNvSpPr>
              <p:nvPr/>
            </p:nvSpPr>
            <p:spPr bwMode="auto">
              <a:xfrm flipV="1">
                <a:off x="3888" y="2256"/>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2" name="Line 13"/>
              <p:cNvSpPr>
                <a:spLocks noChangeShapeType="1"/>
              </p:cNvSpPr>
              <p:nvPr/>
            </p:nvSpPr>
            <p:spPr bwMode="auto">
              <a:xfrm flipV="1">
                <a:off x="3408" y="2784"/>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3" name="Line 14"/>
              <p:cNvSpPr>
                <a:spLocks noChangeShapeType="1"/>
              </p:cNvSpPr>
              <p:nvPr/>
            </p:nvSpPr>
            <p:spPr bwMode="auto">
              <a:xfrm flipV="1">
                <a:off x="3408" y="2928"/>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4" name="Line 15"/>
              <p:cNvSpPr>
                <a:spLocks noChangeShapeType="1"/>
              </p:cNvSpPr>
              <p:nvPr/>
            </p:nvSpPr>
            <p:spPr bwMode="auto">
              <a:xfrm flipV="1">
                <a:off x="4176" y="2736"/>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5" name="Line 16"/>
              <p:cNvSpPr>
                <a:spLocks noChangeShapeType="1"/>
              </p:cNvSpPr>
              <p:nvPr/>
            </p:nvSpPr>
            <p:spPr bwMode="auto">
              <a:xfrm flipV="1">
                <a:off x="2976" y="2928"/>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6" name="Line 17"/>
              <p:cNvSpPr>
                <a:spLocks noChangeShapeType="1"/>
              </p:cNvSpPr>
              <p:nvPr/>
            </p:nvSpPr>
            <p:spPr bwMode="auto">
              <a:xfrm flipV="1">
                <a:off x="3024" y="3360"/>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7" name="Line 18"/>
              <p:cNvSpPr>
                <a:spLocks noChangeShapeType="1"/>
              </p:cNvSpPr>
              <p:nvPr/>
            </p:nvSpPr>
            <p:spPr bwMode="auto">
              <a:xfrm flipV="1">
                <a:off x="3360" y="3600"/>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8" name="Line 19"/>
              <p:cNvSpPr>
                <a:spLocks noChangeShapeType="1"/>
              </p:cNvSpPr>
              <p:nvPr/>
            </p:nvSpPr>
            <p:spPr bwMode="auto">
              <a:xfrm flipV="1">
                <a:off x="3984" y="2400"/>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9" name="Line 20"/>
              <p:cNvSpPr>
                <a:spLocks noChangeShapeType="1"/>
              </p:cNvSpPr>
              <p:nvPr/>
            </p:nvSpPr>
            <p:spPr bwMode="auto">
              <a:xfrm flipH="1">
                <a:off x="1968" y="3408"/>
                <a:ext cx="624" cy="336"/>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pic>
          <p:nvPicPr>
            <p:cNvPr id="35847" name="Picture 21" descr="DMR sky map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3120"/>
              <a:ext cx="1632" cy="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99030" name="Text Box 22"/>
          <p:cNvSpPr txBox="1">
            <a:spLocks noChangeArrowheads="1"/>
          </p:cNvSpPr>
          <p:nvPr/>
        </p:nvSpPr>
        <p:spPr bwMode="auto">
          <a:xfrm>
            <a:off x="304800" y="5715000"/>
            <a:ext cx="8534400" cy="830263"/>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dirty="0" smtClean="0">
                <a:solidFill>
                  <a:schemeClr val="accent2">
                    <a:lumMod val="75000"/>
                  </a:schemeClr>
                </a:solidFill>
                <a:cs typeface="Arial" charset="0"/>
              </a:rPr>
              <a:t>SPACE is anisotropic in the frame of a moving observer. There is a large current of matter (the charge of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9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2"/>
          <p:cNvGraphicFramePr>
            <a:graphicFrameLocks noChangeAspect="1"/>
          </p:cNvGraphicFramePr>
          <p:nvPr/>
        </p:nvGraphicFramePr>
        <p:xfrm>
          <a:off x="717550" y="69850"/>
          <a:ext cx="5835650" cy="4529138"/>
        </p:xfrm>
        <a:graphic>
          <a:graphicData uri="http://schemas.openxmlformats.org/presentationml/2006/ole">
            <mc:AlternateContent xmlns:mc="http://schemas.openxmlformats.org/markup-compatibility/2006">
              <mc:Choice xmlns:v="urn:schemas-microsoft-com:vml" Requires="v">
                <p:oleObj spid="_x0000_s37895" name="Equation" r:id="rId4" imgW="3848100" imgH="2819400" progId="Equation.DSMT4">
                  <p:embed/>
                </p:oleObj>
              </mc:Choice>
              <mc:Fallback>
                <p:oleObj name="Equation" r:id="rId4" imgW="3848100" imgH="28194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 y="69850"/>
                        <a:ext cx="58356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7" name="Text Box 3"/>
          <p:cNvSpPr txBox="1">
            <a:spLocks noChangeArrowheads="1"/>
          </p:cNvSpPr>
          <p:nvPr/>
        </p:nvSpPr>
        <p:spPr bwMode="auto">
          <a:xfrm>
            <a:off x="76200" y="4648200"/>
            <a:ext cx="906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1B3742"/>
                </a:solidFill>
                <a:cs typeface="Arial" charset="0"/>
              </a:rPr>
              <a:t>Isotropic  space remains isotropic after Lorentz transformations on coordinates</a:t>
            </a:r>
          </a:p>
        </p:txBody>
      </p:sp>
      <p:sp>
        <p:nvSpPr>
          <p:cNvPr id="62468" name="Text Box 4"/>
          <p:cNvSpPr txBox="1">
            <a:spLocks noChangeArrowheads="1"/>
          </p:cNvSpPr>
          <p:nvPr/>
        </p:nvSpPr>
        <p:spPr bwMode="auto">
          <a:xfrm>
            <a:off x="1979613" y="5029200"/>
            <a:ext cx="7011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1B3742"/>
                </a:solidFill>
                <a:cs typeface="Arial" charset="0"/>
              </a:rPr>
              <a:t>Clear conflict with real anisotropic space from matter current </a:t>
            </a:r>
          </a:p>
        </p:txBody>
      </p:sp>
      <p:sp>
        <p:nvSpPr>
          <p:cNvPr id="2" name="TextBox 1"/>
          <p:cNvSpPr txBox="1">
            <a:spLocks noChangeArrowheads="1"/>
          </p:cNvSpPr>
          <p:nvPr/>
        </p:nvSpPr>
        <p:spPr bwMode="auto">
          <a:xfrm>
            <a:off x="76200" y="54864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660066"/>
                </a:solidFill>
              </a:rPr>
              <a:t>A physical and logically consistent boost transformation should have returned an </a:t>
            </a:r>
            <a:r>
              <a:rPr lang="en-US" b="1">
                <a:solidFill>
                  <a:srgbClr val="660066"/>
                </a:solidFill>
              </a:rPr>
              <a:t>anisotropic</a:t>
            </a:r>
            <a:r>
              <a:rPr lang="en-US">
                <a:solidFill>
                  <a:srgbClr val="660066"/>
                </a:solidFill>
              </a:rPr>
              <a:t> homogenous metric, reflecting the symmetry of the transformed space.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2468"/>
                                        </p:tgtEl>
                                        <p:attrNameLst>
                                          <p:attrName>style.visibility</p:attrName>
                                        </p:attrNameLst>
                                      </p:cBhvr>
                                      <p:to>
                                        <p:strVal val="visible"/>
                                      </p:to>
                                    </p:set>
                                    <p:animEffect transition="in" filter="wipe(left)">
                                      <p:cBhvr>
                                        <p:cTn id="11" dur="500"/>
                                        <p:tgtEl>
                                          <p:spTgt spid="624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P spid="6246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Grp="1" noChangeAspect="1"/>
          </p:cNvGraphicFramePr>
          <p:nvPr>
            <p:ph sz="half" idx="1"/>
          </p:nvPr>
        </p:nvGraphicFramePr>
        <p:xfrm>
          <a:off x="212725" y="2667000"/>
          <a:ext cx="8093075" cy="2819400"/>
        </p:xfrm>
        <a:graphic>
          <a:graphicData uri="http://schemas.openxmlformats.org/presentationml/2006/ole">
            <mc:AlternateContent xmlns:mc="http://schemas.openxmlformats.org/markup-compatibility/2006">
              <mc:Choice xmlns:v="urn:schemas-microsoft-com:vml" Requires="v">
                <p:oleObj spid="_x0000_s39949" name="Equation" r:id="rId4" imgW="3683000" imgH="1282700" progId="Equation.DSMT4">
                  <p:embed/>
                </p:oleObj>
              </mc:Choice>
              <mc:Fallback>
                <p:oleObj name="Equation" r:id="rId4" imgW="3683000" imgH="1282700" progId="Equation.DSMT4">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2667000"/>
                        <a:ext cx="80930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38" name="Object 3"/>
          <p:cNvGraphicFramePr>
            <a:graphicFrameLocks noGrp="1" noChangeAspect="1"/>
          </p:cNvGraphicFramePr>
          <p:nvPr>
            <p:ph sz="quarter" idx="2"/>
          </p:nvPr>
        </p:nvGraphicFramePr>
        <p:xfrm>
          <a:off x="1090613" y="533400"/>
          <a:ext cx="5462587" cy="590550"/>
        </p:xfrm>
        <a:graphic>
          <a:graphicData uri="http://schemas.openxmlformats.org/presentationml/2006/ole">
            <mc:AlternateContent xmlns:mc="http://schemas.openxmlformats.org/markup-compatibility/2006">
              <mc:Choice xmlns:v="urn:schemas-microsoft-com:vml" Requires="v">
                <p:oleObj spid="_x0000_s39950" name="Equation" r:id="rId6" imgW="2463800" imgH="266700" progId="Equation.DSMT4">
                  <p:embed/>
                </p:oleObj>
              </mc:Choice>
              <mc:Fallback>
                <p:oleObj name="Equation" r:id="rId6" imgW="2463800" imgH="266700" progId="Equation.DSMT4">
                  <p:embed/>
                  <p:pic>
                    <p:nvPicPr>
                      <p:cNvPr id="0"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613" y="533400"/>
                        <a:ext cx="54625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3" name="Object 5"/>
          <p:cNvGraphicFramePr>
            <a:graphicFrameLocks noGrp="1" noChangeAspect="1"/>
          </p:cNvGraphicFramePr>
          <p:nvPr>
            <p:ph sz="quarter" idx="3"/>
          </p:nvPr>
        </p:nvGraphicFramePr>
        <p:xfrm>
          <a:off x="2038350" y="1981200"/>
          <a:ext cx="3371850" cy="481013"/>
        </p:xfrm>
        <a:graphic>
          <a:graphicData uri="http://schemas.openxmlformats.org/presentationml/2006/ole">
            <mc:AlternateContent xmlns:mc="http://schemas.openxmlformats.org/markup-compatibility/2006">
              <mc:Choice xmlns:v="urn:schemas-microsoft-com:vml" Requires="v">
                <p:oleObj spid="_x0000_s39951" name="Equation" r:id="rId8" imgW="1511300" imgH="215900" progId="Equation.DSMT4">
                  <p:embed/>
                </p:oleObj>
              </mc:Choice>
              <mc:Fallback>
                <p:oleObj name="Equation" r:id="rId8" imgW="1511300" imgH="215900" progId="Equation.DSMT4">
                  <p:embed/>
                  <p:pic>
                    <p:nvPicPr>
                      <p:cNvPr id="0" name="Object 5"/>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8350" y="1981200"/>
                        <a:ext cx="33718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2" name="Text Box 4"/>
          <p:cNvSpPr txBox="1">
            <a:spLocks noChangeArrowheads="1"/>
          </p:cNvSpPr>
          <p:nvPr/>
        </p:nvSpPr>
        <p:spPr bwMode="auto">
          <a:xfrm>
            <a:off x="457200" y="10668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cs typeface="Arial" charset="0"/>
              </a:rPr>
              <a:t>In a frame moving through this matter filled universe, there is a large matter-current and space is ANISOTROPIC</a:t>
            </a:r>
          </a:p>
        </p:txBody>
      </p:sp>
      <p:sp>
        <p:nvSpPr>
          <p:cNvPr id="63494" name="Freeform 6"/>
          <p:cNvSpPr>
            <a:spLocks/>
          </p:cNvSpPr>
          <p:nvPr/>
        </p:nvSpPr>
        <p:spPr bwMode="auto">
          <a:xfrm>
            <a:off x="685800" y="2819400"/>
            <a:ext cx="4910138" cy="1382713"/>
          </a:xfrm>
          <a:custGeom>
            <a:avLst/>
            <a:gdLst>
              <a:gd name="T0" fmla="*/ 2147483647 w 3093"/>
              <a:gd name="T1" fmla="*/ 2147483647 h 871"/>
              <a:gd name="T2" fmla="*/ 2147483647 w 3093"/>
              <a:gd name="T3" fmla="*/ 2147483647 h 871"/>
              <a:gd name="T4" fmla="*/ 0 w 3093"/>
              <a:gd name="T5" fmla="*/ 2147483647 h 871"/>
              <a:gd name="T6" fmla="*/ 2147483647 w 3093"/>
              <a:gd name="T7" fmla="*/ 2147483647 h 871"/>
              <a:gd name="T8" fmla="*/ 2147483647 w 3093"/>
              <a:gd name="T9" fmla="*/ 2147483647 h 871"/>
              <a:gd name="T10" fmla="*/ 2147483647 w 3093"/>
              <a:gd name="T11" fmla="*/ 2147483647 h 871"/>
              <a:gd name="T12" fmla="*/ 2147483647 w 3093"/>
              <a:gd name="T13" fmla="*/ 2147483647 h 871"/>
              <a:gd name="T14" fmla="*/ 2147483647 w 3093"/>
              <a:gd name="T15" fmla="*/ 2147483647 h 871"/>
              <a:gd name="T16" fmla="*/ 2147483647 w 3093"/>
              <a:gd name="T17" fmla="*/ 2147483647 h 871"/>
              <a:gd name="T18" fmla="*/ 2147483647 w 3093"/>
              <a:gd name="T19" fmla="*/ 2147483647 h 871"/>
              <a:gd name="T20" fmla="*/ 2147483647 w 3093"/>
              <a:gd name="T21" fmla="*/ 2147483647 h 871"/>
              <a:gd name="T22" fmla="*/ 2147483647 w 3093"/>
              <a:gd name="T23" fmla="*/ 2147483647 h 871"/>
              <a:gd name="T24" fmla="*/ 2147483647 w 3093"/>
              <a:gd name="T25" fmla="*/ 2147483647 h 871"/>
              <a:gd name="T26" fmla="*/ 2147483647 w 3093"/>
              <a:gd name="T27" fmla="*/ 2147483647 h 871"/>
              <a:gd name="T28" fmla="*/ 2147483647 w 3093"/>
              <a:gd name="T29" fmla="*/ 2147483647 h 871"/>
              <a:gd name="T30" fmla="*/ 2147483647 w 3093"/>
              <a:gd name="T31" fmla="*/ 2147483647 h 871"/>
              <a:gd name="T32" fmla="*/ 2147483647 w 3093"/>
              <a:gd name="T33" fmla="*/ 2147483647 h 871"/>
              <a:gd name="T34" fmla="*/ 2147483647 w 3093"/>
              <a:gd name="T35" fmla="*/ 2147483647 h 871"/>
              <a:gd name="T36" fmla="*/ 2147483647 w 3093"/>
              <a:gd name="T37" fmla="*/ 2147483647 h 871"/>
              <a:gd name="T38" fmla="*/ 2147483647 w 3093"/>
              <a:gd name="T39" fmla="*/ 2147483647 h 871"/>
              <a:gd name="T40" fmla="*/ 2147483647 w 3093"/>
              <a:gd name="T41" fmla="*/ 2147483647 h 871"/>
              <a:gd name="T42" fmla="*/ 2147483647 w 3093"/>
              <a:gd name="T43" fmla="*/ 2147483647 h 871"/>
              <a:gd name="T44" fmla="*/ 2147483647 w 3093"/>
              <a:gd name="T45" fmla="*/ 2147483647 h 871"/>
              <a:gd name="T46" fmla="*/ 2147483647 w 3093"/>
              <a:gd name="T47" fmla="*/ 2147483647 h 871"/>
              <a:gd name="T48" fmla="*/ 2147483647 w 3093"/>
              <a:gd name="T49" fmla="*/ 2147483647 h 871"/>
              <a:gd name="T50" fmla="*/ 2147483647 w 3093"/>
              <a:gd name="T51" fmla="*/ 2147483647 h 871"/>
              <a:gd name="T52" fmla="*/ 2147483647 w 3093"/>
              <a:gd name="T53" fmla="*/ 2147483647 h 871"/>
              <a:gd name="T54" fmla="*/ 2147483647 w 3093"/>
              <a:gd name="T55" fmla="*/ 2147483647 h 871"/>
              <a:gd name="T56" fmla="*/ 2147483647 w 3093"/>
              <a:gd name="T57" fmla="*/ 2147483647 h 871"/>
              <a:gd name="T58" fmla="*/ 2147483647 w 3093"/>
              <a:gd name="T59" fmla="*/ 2147483647 h 871"/>
              <a:gd name="T60" fmla="*/ 2147483647 w 3093"/>
              <a:gd name="T61" fmla="*/ 2147483647 h 8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93"/>
              <a:gd name="T94" fmla="*/ 0 h 871"/>
              <a:gd name="T95" fmla="*/ 3093 w 3093"/>
              <a:gd name="T96" fmla="*/ 871 h 8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93" h="871">
                <a:moveTo>
                  <a:pt x="209" y="463"/>
                </a:moveTo>
                <a:cubicBezTo>
                  <a:pt x="153" y="481"/>
                  <a:pt x="200" y="461"/>
                  <a:pt x="147" y="505"/>
                </a:cubicBezTo>
                <a:cubicBezTo>
                  <a:pt x="98" y="546"/>
                  <a:pt x="45" y="575"/>
                  <a:pt x="0" y="620"/>
                </a:cubicBezTo>
                <a:cubicBezTo>
                  <a:pt x="1" y="628"/>
                  <a:pt x="25" y="802"/>
                  <a:pt x="52" y="829"/>
                </a:cubicBezTo>
                <a:cubicBezTo>
                  <a:pt x="87" y="864"/>
                  <a:pt x="169" y="866"/>
                  <a:pt x="209" y="871"/>
                </a:cubicBezTo>
                <a:cubicBezTo>
                  <a:pt x="450" y="848"/>
                  <a:pt x="693" y="842"/>
                  <a:pt x="932" y="798"/>
                </a:cubicBezTo>
                <a:cubicBezTo>
                  <a:pt x="1081" y="771"/>
                  <a:pt x="1225" y="718"/>
                  <a:pt x="1372" y="683"/>
                </a:cubicBezTo>
                <a:cubicBezTo>
                  <a:pt x="1499" y="597"/>
                  <a:pt x="1313" y="719"/>
                  <a:pt x="1435" y="651"/>
                </a:cubicBezTo>
                <a:cubicBezTo>
                  <a:pt x="1468" y="633"/>
                  <a:pt x="1493" y="600"/>
                  <a:pt x="1529" y="588"/>
                </a:cubicBezTo>
                <a:cubicBezTo>
                  <a:pt x="1560" y="578"/>
                  <a:pt x="1571" y="576"/>
                  <a:pt x="1602" y="557"/>
                </a:cubicBezTo>
                <a:cubicBezTo>
                  <a:pt x="1674" y="513"/>
                  <a:pt x="1612" y="534"/>
                  <a:pt x="1686" y="515"/>
                </a:cubicBezTo>
                <a:cubicBezTo>
                  <a:pt x="1787" y="449"/>
                  <a:pt x="1937" y="444"/>
                  <a:pt x="2053" y="431"/>
                </a:cubicBezTo>
                <a:cubicBezTo>
                  <a:pt x="2296" y="444"/>
                  <a:pt x="2530" y="427"/>
                  <a:pt x="2775" y="421"/>
                </a:cubicBezTo>
                <a:cubicBezTo>
                  <a:pt x="2854" y="405"/>
                  <a:pt x="2923" y="394"/>
                  <a:pt x="2995" y="358"/>
                </a:cubicBezTo>
                <a:cubicBezTo>
                  <a:pt x="3047" y="280"/>
                  <a:pt x="3022" y="315"/>
                  <a:pt x="3069" y="253"/>
                </a:cubicBezTo>
                <a:cubicBezTo>
                  <a:pt x="3075" y="228"/>
                  <a:pt x="3093" y="205"/>
                  <a:pt x="3089" y="180"/>
                </a:cubicBezTo>
                <a:cubicBezTo>
                  <a:pt x="3084" y="147"/>
                  <a:pt x="3021" y="117"/>
                  <a:pt x="3006" y="107"/>
                </a:cubicBezTo>
                <a:cubicBezTo>
                  <a:pt x="2845" y="0"/>
                  <a:pt x="2693" y="20"/>
                  <a:pt x="2493" y="12"/>
                </a:cubicBezTo>
                <a:cubicBezTo>
                  <a:pt x="2378" y="16"/>
                  <a:pt x="2262" y="18"/>
                  <a:pt x="2147" y="23"/>
                </a:cubicBezTo>
                <a:cubicBezTo>
                  <a:pt x="2109" y="25"/>
                  <a:pt x="2070" y="26"/>
                  <a:pt x="2032" y="33"/>
                </a:cubicBezTo>
                <a:cubicBezTo>
                  <a:pt x="2010" y="37"/>
                  <a:pt x="1969" y="54"/>
                  <a:pt x="1969" y="54"/>
                </a:cubicBezTo>
                <a:cubicBezTo>
                  <a:pt x="1938" y="75"/>
                  <a:pt x="1906" y="86"/>
                  <a:pt x="1875" y="107"/>
                </a:cubicBezTo>
                <a:cubicBezTo>
                  <a:pt x="1862" y="127"/>
                  <a:pt x="1858" y="152"/>
                  <a:pt x="1843" y="170"/>
                </a:cubicBezTo>
                <a:cubicBezTo>
                  <a:pt x="1826" y="191"/>
                  <a:pt x="1798" y="201"/>
                  <a:pt x="1780" y="222"/>
                </a:cubicBezTo>
                <a:cubicBezTo>
                  <a:pt x="1745" y="264"/>
                  <a:pt x="1711" y="305"/>
                  <a:pt x="1665" y="337"/>
                </a:cubicBezTo>
                <a:cubicBezTo>
                  <a:pt x="1628" y="363"/>
                  <a:pt x="1582" y="368"/>
                  <a:pt x="1539" y="379"/>
                </a:cubicBezTo>
                <a:cubicBezTo>
                  <a:pt x="1429" y="406"/>
                  <a:pt x="1330" y="423"/>
                  <a:pt x="1215" y="431"/>
                </a:cubicBezTo>
                <a:cubicBezTo>
                  <a:pt x="1101" y="404"/>
                  <a:pt x="977" y="431"/>
                  <a:pt x="859" y="421"/>
                </a:cubicBezTo>
                <a:cubicBezTo>
                  <a:pt x="724" y="463"/>
                  <a:pt x="578" y="452"/>
                  <a:pt x="440" y="431"/>
                </a:cubicBezTo>
                <a:cubicBezTo>
                  <a:pt x="381" y="438"/>
                  <a:pt x="320" y="437"/>
                  <a:pt x="262" y="452"/>
                </a:cubicBezTo>
                <a:cubicBezTo>
                  <a:pt x="216" y="464"/>
                  <a:pt x="234" y="463"/>
                  <a:pt x="209" y="463"/>
                </a:cubicBezTo>
                <a:close/>
              </a:path>
            </a:pathLst>
          </a:custGeom>
          <a:solidFill>
            <a:srgbClr val="00FFFF">
              <a:alpha val="30196"/>
            </a:srgbClr>
          </a:solidFill>
          <a:ln w="9525">
            <a:solidFill>
              <a:schemeClr val="tx1"/>
            </a:solidFill>
            <a:round/>
            <a:headEnd/>
            <a:tailEnd/>
          </a:ln>
        </p:spPr>
        <p:txBody>
          <a:bodyPr wrap="none"/>
          <a:lstStyle/>
          <a:p>
            <a:endParaRPr lang="en-US"/>
          </a:p>
        </p:txBody>
      </p:sp>
      <p:sp>
        <p:nvSpPr>
          <p:cNvPr id="63495" name="Text Box 7"/>
          <p:cNvSpPr txBox="1">
            <a:spLocks noChangeArrowheads="1"/>
          </p:cNvSpPr>
          <p:nvPr/>
        </p:nvSpPr>
        <p:spPr bwMode="auto">
          <a:xfrm>
            <a:off x="-76200" y="5791200"/>
            <a:ext cx="9364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latin typeface="Times New Roman" charset="0"/>
                <a:cs typeface="Arial" charset="0"/>
              </a:rPr>
              <a:t>Galilean boost gives the physically consistent metric </a:t>
            </a:r>
            <a:r>
              <a:rPr lang="en-US" sz="2400">
                <a:solidFill>
                  <a:srgbClr val="660066"/>
                </a:solidFill>
                <a:cs typeface="Arial" charset="0"/>
              </a:rPr>
              <a:t>–</a:t>
            </a:r>
            <a:r>
              <a:rPr lang="en-US" sz="2400">
                <a:solidFill>
                  <a:srgbClr val="660066"/>
                </a:solidFill>
                <a:latin typeface="Times New Roman" charset="0"/>
                <a:cs typeface="Arial" charset="0"/>
              </a:rPr>
              <a:t> flat and anisotropic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3493"/>
                                        </p:tgtEl>
                                        <p:attrNameLst>
                                          <p:attrName>style.visibility</p:attrName>
                                        </p:attrNameLst>
                                      </p:cBhvr>
                                      <p:to>
                                        <p:strVal val="visible"/>
                                      </p:to>
                                    </p:set>
                                    <p:animEffect transition="in" filter="wipe(left)">
                                      <p:cBhvr>
                                        <p:cTn id="11" dur="500"/>
                                        <p:tgtEl>
                                          <p:spTgt spid="6349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349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3494"/>
                                        </p:tgtEl>
                                        <p:attrNameLst>
                                          <p:attrName>style.visibility</p:attrName>
                                        </p:attrNameLst>
                                      </p:cBhvr>
                                      <p:to>
                                        <p:strVal val="visible"/>
                                      </p:to>
                                    </p:set>
                                    <p:animEffect transition="in" filter="dissolve">
                                      <p:cBhvr>
                                        <p:cTn id="20" dur="500"/>
                                        <p:tgtEl>
                                          <p:spTgt spid="6349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63494" grpId="0" animBg="1"/>
      <p:bldP spid="634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04800" y="609600"/>
            <a:ext cx="8305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solidFill>
                  <a:schemeClr val="tx2"/>
                </a:solidFill>
              </a:rPr>
              <a:t>All Physical phenomena happens in the gravitational presence of the entire matter-energy of the universe.</a:t>
            </a:r>
          </a:p>
          <a:p>
            <a:pPr eaLnBrk="1" hangingPunct="1"/>
            <a:endParaRPr lang="en-US" sz="1800">
              <a:solidFill>
                <a:schemeClr val="tx2"/>
              </a:solidFill>
            </a:endParaRPr>
          </a:p>
          <a:p>
            <a:pPr eaLnBrk="1" hangingPunct="1"/>
            <a:r>
              <a:rPr lang="en-US" sz="1800">
                <a:solidFill>
                  <a:schemeClr val="tx2"/>
                </a:solidFill>
              </a:rPr>
              <a:t>Mass-energy being the charge of gravity and spin its current ALL physical phenomena that directly involves mass and spin are in fact causally gravitational, without exception .</a:t>
            </a:r>
          </a:p>
          <a:p>
            <a:pPr eaLnBrk="1" hangingPunct="1"/>
            <a:endParaRPr lang="en-US" sz="1800">
              <a:solidFill>
                <a:schemeClr val="tx2"/>
              </a:solidFill>
            </a:endParaRPr>
          </a:p>
          <a:p>
            <a:pPr eaLnBrk="1" hangingPunct="1"/>
            <a:r>
              <a:rPr lang="en-US" sz="1800">
                <a:solidFill>
                  <a:schemeClr val="tx2"/>
                </a:solidFill>
              </a:rPr>
              <a:t>In particular, several quantum phenomena of microscopic physics are affected and often controlled by cosmic gravity.  I seek to solve the mysteries of fractional quantum Hall effect within this paradigm (Cosmic Relativity).</a:t>
            </a:r>
          </a:p>
        </p:txBody>
      </p:sp>
      <p:sp>
        <p:nvSpPr>
          <p:cNvPr id="16386" name="TextBox 1"/>
          <p:cNvSpPr txBox="1">
            <a:spLocks noChangeArrowheads="1"/>
          </p:cNvSpPr>
          <p:nvPr/>
        </p:nvSpPr>
        <p:spPr bwMode="auto">
          <a:xfrm>
            <a:off x="228600" y="228600"/>
            <a:ext cx="239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Core Idea and Plan</a:t>
            </a:r>
          </a:p>
        </p:txBody>
      </p:sp>
      <p:sp>
        <p:nvSpPr>
          <p:cNvPr id="33796" name="TextBox 3"/>
          <p:cNvSpPr txBox="1">
            <a:spLocks noChangeArrowheads="1"/>
          </p:cNvSpPr>
          <p:nvPr/>
        </p:nvSpPr>
        <p:spPr bwMode="auto">
          <a:xfrm>
            <a:off x="381000" y="3505200"/>
            <a:ext cx="66421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rabicParenR"/>
            </a:pPr>
            <a:r>
              <a:rPr lang="en-US" sz="1600"/>
              <a:t>The Quantum Hall Effect and its explanation</a:t>
            </a:r>
          </a:p>
          <a:p>
            <a:pPr eaLnBrk="1" hangingPunct="1">
              <a:buFontTx/>
              <a:buAutoNum type="arabicParenR"/>
            </a:pPr>
            <a:r>
              <a:rPr lang="en-US" sz="1600"/>
              <a:t>The Fractional Quantum Hall Effect and attempts for its explanation</a:t>
            </a:r>
          </a:p>
          <a:p>
            <a:pPr eaLnBrk="1" hangingPunct="1">
              <a:buFontTx/>
              <a:buAutoNum type="arabicParenR"/>
            </a:pPr>
            <a:r>
              <a:rPr lang="en-US" sz="1600"/>
              <a:t>Key Experimental results relevant for this talk</a:t>
            </a:r>
          </a:p>
          <a:p>
            <a:pPr eaLnBrk="1" hangingPunct="1">
              <a:buFontTx/>
              <a:buAutoNum type="arabicParenR"/>
            </a:pPr>
            <a:r>
              <a:rPr lang="en-US" sz="1600"/>
              <a:t>Composite Fermions, a mysterious gauge field and FQHE</a:t>
            </a:r>
          </a:p>
        </p:txBody>
      </p:sp>
      <p:sp>
        <p:nvSpPr>
          <p:cNvPr id="33797" name="TextBox 4"/>
          <p:cNvSpPr txBox="1">
            <a:spLocks noChangeArrowheads="1"/>
          </p:cNvSpPr>
          <p:nvPr/>
        </p:nvSpPr>
        <p:spPr bwMode="auto">
          <a:xfrm>
            <a:off x="381000" y="4724400"/>
            <a:ext cx="5845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lphaLcParenR"/>
            </a:pPr>
            <a:r>
              <a:rPr lang="en-US" sz="1600"/>
              <a:t>The Cosmic Relativity Paradigm</a:t>
            </a:r>
          </a:p>
          <a:p>
            <a:pPr eaLnBrk="1" hangingPunct="1">
              <a:buFontTx/>
              <a:buAutoNum type="alphaLcParenR"/>
            </a:pPr>
            <a:r>
              <a:rPr lang="en-US" sz="1600"/>
              <a:t>Some established results</a:t>
            </a:r>
          </a:p>
          <a:p>
            <a:pPr eaLnBrk="1" hangingPunct="1">
              <a:buFontTx/>
              <a:buAutoNum type="alphaLcParenR"/>
            </a:pPr>
            <a:r>
              <a:rPr lang="en-US" sz="1600"/>
              <a:t>Spin-gravity interactions</a:t>
            </a:r>
          </a:p>
          <a:p>
            <a:pPr eaLnBrk="1" hangingPunct="1">
              <a:buFontTx/>
              <a:buAutoNum type="alphaLcParenR"/>
            </a:pPr>
            <a:r>
              <a:rPr lang="en-US" sz="1600"/>
              <a:t>The cosmic gravitational potentials and a real </a:t>
            </a:r>
            <a:r>
              <a:rPr lang="ja-JP" altLang="en-US" sz="1600"/>
              <a:t>‘</a:t>
            </a:r>
            <a:r>
              <a:rPr lang="en-US" altLang="ja-JP" sz="1600"/>
              <a:t>gauge</a:t>
            </a:r>
            <a:r>
              <a:rPr lang="ja-JP" altLang="en-US" sz="1600"/>
              <a:t>’</a:t>
            </a:r>
            <a:r>
              <a:rPr lang="en-US" altLang="ja-JP" sz="1600"/>
              <a:t>  field</a:t>
            </a:r>
            <a:endParaRPr lang="en-US" sz="1600"/>
          </a:p>
        </p:txBody>
      </p:sp>
      <p:grpSp>
        <p:nvGrpSpPr>
          <p:cNvPr id="33798" name="Group 9"/>
          <p:cNvGrpSpPr>
            <a:grpSpLocks/>
          </p:cNvGrpSpPr>
          <p:nvPr/>
        </p:nvGrpSpPr>
        <p:grpSpPr bwMode="auto">
          <a:xfrm>
            <a:off x="6172200" y="4419600"/>
            <a:ext cx="838200" cy="1219200"/>
            <a:chOff x="6172200" y="4419600"/>
            <a:chExt cx="838200" cy="1219200"/>
          </a:xfrm>
        </p:grpSpPr>
        <p:sp>
          <p:nvSpPr>
            <p:cNvPr id="6" name="Arc 5"/>
            <p:cNvSpPr/>
            <p:nvPr/>
          </p:nvSpPr>
          <p:spPr>
            <a:xfrm>
              <a:off x="6172200" y="4419600"/>
              <a:ext cx="838200" cy="1219200"/>
            </a:xfrm>
            <a:prstGeom prst="arc">
              <a:avLst>
                <a:gd name="adj1" fmla="val 16200000"/>
                <a:gd name="adj2" fmla="val 5608158"/>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IN"/>
            </a:p>
          </p:txBody>
        </p:sp>
        <p:cxnSp>
          <p:nvCxnSpPr>
            <p:cNvPr id="8" name="Straight Arrow Connector 7"/>
            <p:cNvCxnSpPr>
              <a:stCxn id="6" idx="0"/>
            </p:cNvCxnSpPr>
            <p:nvPr/>
          </p:nvCxnSpPr>
          <p:spPr>
            <a:xfrm flipH="1">
              <a:off x="6324600" y="4419600"/>
              <a:ext cx="266700"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324600" y="5638800"/>
              <a:ext cx="266700"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33799" name="TextBox 10"/>
          <p:cNvSpPr txBox="1">
            <a:spLocks noChangeArrowheads="1"/>
          </p:cNvSpPr>
          <p:nvPr/>
        </p:nvSpPr>
        <p:spPr bwMode="auto">
          <a:xfrm>
            <a:off x="990600" y="5791200"/>
            <a:ext cx="7367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FQHE as a QM phenomena in the combined vector potentials of electrodynamics and Cosmic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3798"/>
                                        </p:tgtEl>
                                        <p:attrNameLst>
                                          <p:attrName>style.visibility</p:attrName>
                                        </p:attrNameLst>
                                      </p:cBhvr>
                                      <p:to>
                                        <p:strVal val="visible"/>
                                      </p:to>
                                    </p:set>
                                    <p:animEffect transition="in" filter="wipe(down)">
                                      <p:cBhvr>
                                        <p:cTn id="27" dur="500"/>
                                        <p:tgtEl>
                                          <p:spTgt spid="3379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799"/>
                                        </p:tgtEl>
                                        <p:attrNameLst>
                                          <p:attrName>style.visibility</p:attrName>
                                        </p:attrNameLst>
                                      </p:cBhvr>
                                      <p:to>
                                        <p:strVal val="visible"/>
                                      </p:to>
                                    </p:set>
                                    <p:animEffect transition="in" filter="fade">
                                      <p:cBhvr>
                                        <p:cTn id="32" dur="5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P spid="337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2"/>
          <p:cNvGrpSpPr>
            <a:grpSpLocks/>
          </p:cNvGrpSpPr>
          <p:nvPr/>
        </p:nvGrpSpPr>
        <p:grpSpPr bwMode="auto">
          <a:xfrm>
            <a:off x="533400" y="76200"/>
            <a:ext cx="8081963" cy="5334000"/>
            <a:chOff x="336" y="336"/>
            <a:chExt cx="5091" cy="3360"/>
          </a:xfrm>
        </p:grpSpPr>
        <p:pic>
          <p:nvPicPr>
            <p:cNvPr id="42002" name="Picture 3"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4"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5"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6"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7"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8"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8" name="Picture 9"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986" name="Object 10"/>
          <p:cNvGraphicFramePr>
            <a:graphicFrameLocks noChangeAspect="1"/>
          </p:cNvGraphicFramePr>
          <p:nvPr/>
        </p:nvGraphicFramePr>
        <p:xfrm>
          <a:off x="4648200" y="2520950"/>
          <a:ext cx="304800" cy="298450"/>
        </p:xfrm>
        <a:graphic>
          <a:graphicData uri="http://schemas.openxmlformats.org/presentationml/2006/ole">
            <mc:AlternateContent xmlns:mc="http://schemas.openxmlformats.org/markup-compatibility/2006">
              <mc:Choice xmlns:v="urn:schemas-microsoft-com:vml" Requires="v">
                <p:oleObj spid="_x0000_s42023" name="Drawing" r:id="rId5" imgW="540236" imgH="529232" progId="">
                  <p:embed/>
                </p:oleObj>
              </mc:Choice>
              <mc:Fallback>
                <p:oleObj name="Drawing" r:id="rId5" imgW="540236" imgH="529232"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20950"/>
                        <a:ext cx="3048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987" name="Oval 11"/>
          <p:cNvSpPr>
            <a:spLocks noChangeArrowheads="1"/>
          </p:cNvSpPr>
          <p:nvPr/>
        </p:nvSpPr>
        <p:spPr bwMode="auto">
          <a:xfrm>
            <a:off x="4191000" y="2133600"/>
            <a:ext cx="1143000" cy="1089025"/>
          </a:xfrm>
          <a:prstGeom prst="ellipse">
            <a:avLst/>
          </a:prstGeom>
          <a:solidFill>
            <a:srgbClr val="00FFFF">
              <a:alpha val="16862"/>
            </a:srgbClr>
          </a:solidFill>
          <a:ln w="9525">
            <a:solidFill>
              <a:schemeClr val="tx1"/>
            </a:solidFill>
            <a:round/>
            <a:headEnd/>
            <a:tailEnd/>
          </a:ln>
        </p:spPr>
        <p:txBody>
          <a:bodyPr wrap="none" anchor="ctr"/>
          <a:lstStyle/>
          <a:p>
            <a:endParaRPr lang="en-US"/>
          </a:p>
        </p:txBody>
      </p:sp>
      <p:sp>
        <p:nvSpPr>
          <p:cNvPr id="41988" name="Line 14"/>
          <p:cNvSpPr>
            <a:spLocks noChangeShapeType="1"/>
          </p:cNvSpPr>
          <p:nvPr/>
        </p:nvSpPr>
        <p:spPr bwMode="auto">
          <a:xfrm>
            <a:off x="4724400" y="267335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1989" name="Text Box 15"/>
          <p:cNvSpPr txBox="1">
            <a:spLocks noChangeArrowheads="1"/>
          </p:cNvSpPr>
          <p:nvPr/>
        </p:nvSpPr>
        <p:spPr bwMode="auto">
          <a:xfrm>
            <a:off x="4267200" y="1295400"/>
            <a:ext cx="1536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imes New Roman" charset="0"/>
              </a:rPr>
              <a:t>300 Million</a:t>
            </a:r>
          </a:p>
          <a:p>
            <a:pPr eaLnBrk="1" hangingPunct="1"/>
            <a:r>
              <a:rPr lang="en-US">
                <a:latin typeface="Times New Roman" charset="0"/>
              </a:rPr>
              <a:t>Light years</a:t>
            </a:r>
          </a:p>
          <a:p>
            <a:pPr eaLnBrk="1" hangingPunct="1"/>
            <a:r>
              <a:rPr lang="en-US">
                <a:latin typeface="Times New Roman" charset="0"/>
              </a:rPr>
              <a:t>(up to Coma)</a:t>
            </a:r>
          </a:p>
        </p:txBody>
      </p:sp>
      <p:sp>
        <p:nvSpPr>
          <p:cNvPr id="41990" name="Oval 16"/>
          <p:cNvSpPr>
            <a:spLocks noChangeArrowheads="1"/>
          </p:cNvSpPr>
          <p:nvPr/>
        </p:nvSpPr>
        <p:spPr bwMode="auto">
          <a:xfrm>
            <a:off x="2133600" y="152400"/>
            <a:ext cx="5257800" cy="5257800"/>
          </a:xfrm>
          <a:prstGeom prst="ellipse">
            <a:avLst/>
          </a:prstGeom>
          <a:solidFill>
            <a:srgbClr val="FFFF00">
              <a:alpha val="0"/>
            </a:srgbClr>
          </a:solidFill>
          <a:ln w="9525">
            <a:solidFill>
              <a:schemeClr val="tx1"/>
            </a:solidFill>
            <a:round/>
            <a:headEnd/>
            <a:tailEnd/>
          </a:ln>
        </p:spPr>
        <p:txBody>
          <a:bodyPr wrap="none" anchor="ctr"/>
          <a:lstStyle/>
          <a:p>
            <a:endParaRPr lang="en-US"/>
          </a:p>
        </p:txBody>
      </p:sp>
      <p:sp>
        <p:nvSpPr>
          <p:cNvPr id="41991" name="Oval 17"/>
          <p:cNvSpPr>
            <a:spLocks noChangeArrowheads="1"/>
          </p:cNvSpPr>
          <p:nvPr/>
        </p:nvSpPr>
        <p:spPr bwMode="auto">
          <a:xfrm>
            <a:off x="2362200" y="381000"/>
            <a:ext cx="4800600" cy="4800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41992" name="Line 18"/>
          <p:cNvSpPr>
            <a:spLocks noChangeShapeType="1"/>
          </p:cNvSpPr>
          <p:nvPr/>
        </p:nvSpPr>
        <p:spPr bwMode="auto">
          <a:xfrm>
            <a:off x="4800600" y="2743200"/>
            <a:ext cx="19812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1993" name="Text Box 19"/>
          <p:cNvSpPr txBox="1">
            <a:spLocks noChangeArrowheads="1"/>
          </p:cNvSpPr>
          <p:nvPr/>
        </p:nvSpPr>
        <p:spPr bwMode="auto">
          <a:xfrm>
            <a:off x="5105400" y="3886200"/>
            <a:ext cx="1331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imes New Roman" charset="0"/>
              </a:rPr>
              <a:t>10 Billion</a:t>
            </a:r>
          </a:p>
          <a:p>
            <a:pPr eaLnBrk="1" hangingPunct="1"/>
            <a:r>
              <a:rPr lang="en-US">
                <a:latin typeface="Times New Roman" charset="0"/>
              </a:rPr>
              <a:t>Light years</a:t>
            </a:r>
          </a:p>
        </p:txBody>
      </p:sp>
      <p:graphicFrame>
        <p:nvGraphicFramePr>
          <p:cNvPr id="163861" name="Object 21"/>
          <p:cNvGraphicFramePr>
            <a:graphicFrameLocks noChangeAspect="1"/>
          </p:cNvGraphicFramePr>
          <p:nvPr/>
        </p:nvGraphicFramePr>
        <p:xfrm>
          <a:off x="533400" y="63500"/>
          <a:ext cx="2438400" cy="549275"/>
        </p:xfrm>
        <a:graphic>
          <a:graphicData uri="http://schemas.openxmlformats.org/presentationml/2006/ole">
            <mc:AlternateContent xmlns:mc="http://schemas.openxmlformats.org/markup-compatibility/2006">
              <mc:Choice xmlns:v="urn:schemas-microsoft-com:vml" Requires="v">
                <p:oleObj spid="_x0000_s42024" name="Equation" r:id="rId7" imgW="1129810" imgH="253890" progId="Equation.DSMT4">
                  <p:embed/>
                </p:oleObj>
              </mc:Choice>
              <mc:Fallback>
                <p:oleObj name="Equation" r:id="rId7" imgW="1129810" imgH="253890" progId="Equation.DSMT4">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500"/>
                        <a:ext cx="243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62" name="Object 22"/>
          <p:cNvGraphicFramePr>
            <a:graphicFrameLocks noChangeAspect="1"/>
          </p:cNvGraphicFramePr>
          <p:nvPr/>
        </p:nvGraphicFramePr>
        <p:xfrm>
          <a:off x="587375" y="669925"/>
          <a:ext cx="2328863" cy="549275"/>
        </p:xfrm>
        <a:graphic>
          <a:graphicData uri="http://schemas.openxmlformats.org/presentationml/2006/ole">
            <mc:AlternateContent xmlns:mc="http://schemas.openxmlformats.org/markup-compatibility/2006">
              <mc:Choice xmlns:v="urn:schemas-microsoft-com:vml" Requires="v">
                <p:oleObj spid="_x0000_s42025" name="Equation" r:id="rId9" imgW="1079032" imgH="253890" progId="Equation.DSMT4">
                  <p:embed/>
                </p:oleObj>
              </mc:Choice>
              <mc:Fallback>
                <p:oleObj name="Equation" r:id="rId9" imgW="1079032" imgH="253890" progId="Equation.DSMT4">
                  <p:embed/>
                  <p:pic>
                    <p:nvPicPr>
                      <p:cNvPr id="0" name="Object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375" y="669925"/>
                        <a:ext cx="23288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22"/>
          <p:cNvGrpSpPr>
            <a:grpSpLocks/>
          </p:cNvGrpSpPr>
          <p:nvPr/>
        </p:nvGrpSpPr>
        <p:grpSpPr bwMode="auto">
          <a:xfrm>
            <a:off x="914400" y="5486400"/>
            <a:ext cx="7315200" cy="762000"/>
            <a:chOff x="914400" y="5486400"/>
            <a:chExt cx="7315200" cy="762000"/>
          </a:xfrm>
        </p:grpSpPr>
        <p:sp>
          <p:nvSpPr>
            <p:cNvPr id="22" name="Rectangle 21"/>
            <p:cNvSpPr/>
            <p:nvPr/>
          </p:nvSpPr>
          <p:spPr>
            <a:xfrm>
              <a:off x="914400" y="5486400"/>
              <a:ext cx="7315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42001" name="Object 6"/>
            <p:cNvGraphicFramePr>
              <a:graphicFrameLocks noChangeAspect="1"/>
            </p:cNvGraphicFramePr>
            <p:nvPr/>
          </p:nvGraphicFramePr>
          <p:xfrm>
            <a:off x="1887538" y="5486400"/>
            <a:ext cx="5321300" cy="762000"/>
          </p:xfrm>
          <a:graphic>
            <a:graphicData uri="http://schemas.openxmlformats.org/presentationml/2006/ole">
              <mc:AlternateContent xmlns:mc="http://schemas.openxmlformats.org/markup-compatibility/2006">
                <mc:Choice xmlns:v="urn:schemas-microsoft-com:vml" Requires="v">
                  <p:oleObj spid="_x0000_s42026" name="Equation" r:id="rId11" imgW="3022600" imgH="406400" progId="Equation.DSMT4">
                    <p:embed/>
                  </p:oleObj>
                </mc:Choice>
                <mc:Fallback>
                  <p:oleObj name="Equation" r:id="rId11" imgW="3022600" imgH="406400"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87538" y="5486400"/>
                          <a:ext cx="5321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 name="Object 5"/>
          <p:cNvGraphicFramePr>
            <a:graphicFrameLocks noChangeAspect="1"/>
          </p:cNvGraphicFramePr>
          <p:nvPr/>
        </p:nvGraphicFramePr>
        <p:xfrm>
          <a:off x="628650" y="3771900"/>
          <a:ext cx="1863725" cy="838200"/>
        </p:xfrm>
        <a:graphic>
          <a:graphicData uri="http://schemas.openxmlformats.org/presentationml/2006/ole">
            <mc:AlternateContent xmlns:mc="http://schemas.openxmlformats.org/markup-compatibility/2006">
              <mc:Choice xmlns:v="urn:schemas-microsoft-com:vml" Requires="v">
                <p:oleObj spid="_x0000_s42027" name="Equation" r:id="rId13" imgW="622300" imgH="279400" progId="Equation.DSMT4">
                  <p:embed/>
                </p:oleObj>
              </mc:Choice>
              <mc:Fallback>
                <p:oleObj name="Equation" r:id="rId13" imgW="622300" imgH="279400" progId="Equation.DSMT4">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8650" y="3771900"/>
                        <a:ext cx="1863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600" name="Object 3"/>
          <p:cNvGraphicFramePr>
            <a:graphicFrameLocks noChangeAspect="1"/>
          </p:cNvGraphicFramePr>
          <p:nvPr/>
        </p:nvGraphicFramePr>
        <p:xfrm>
          <a:off x="527050" y="1822450"/>
          <a:ext cx="1246188" cy="1135063"/>
        </p:xfrm>
        <a:graphic>
          <a:graphicData uri="http://schemas.openxmlformats.org/presentationml/2006/ole">
            <mc:AlternateContent xmlns:mc="http://schemas.openxmlformats.org/markup-compatibility/2006">
              <mc:Choice xmlns:v="urn:schemas-microsoft-com:vml" Requires="v">
                <p:oleObj spid="_x0000_s42028" name="Equation" r:id="rId15" imgW="571252" imgH="520474" progId="Equation.DSMT4">
                  <p:embed/>
                </p:oleObj>
              </mc:Choice>
              <mc:Fallback>
                <p:oleObj name="Equation" r:id="rId15" imgW="571252" imgH="520474" progId="Equation.DSMT4">
                  <p:embed/>
                  <p:pic>
                    <p:nvPicPr>
                      <p:cNvPr id="0" name="Object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7050" y="1822450"/>
                        <a:ext cx="124618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601" name="Object 8"/>
          <p:cNvGraphicFramePr>
            <a:graphicFrameLocks noChangeAspect="1"/>
          </p:cNvGraphicFramePr>
          <p:nvPr/>
        </p:nvGraphicFramePr>
        <p:xfrm>
          <a:off x="596900" y="2211388"/>
          <a:ext cx="1412875" cy="1217612"/>
        </p:xfrm>
        <a:graphic>
          <a:graphicData uri="http://schemas.openxmlformats.org/presentationml/2006/ole">
            <mc:AlternateContent xmlns:mc="http://schemas.openxmlformats.org/markup-compatibility/2006">
              <mc:Choice xmlns:v="urn:schemas-microsoft-com:vml" Requires="v">
                <p:oleObj spid="_x0000_s42029" name="Equation" r:id="rId17" imgW="647700" imgH="558800" progId="Equation.DSMT4">
                  <p:embed/>
                </p:oleObj>
              </mc:Choice>
              <mc:Fallback>
                <p:oleObj name="Equation" r:id="rId17" imgW="647700" imgH="558800" progId="Equation.DSMT4">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6900" y="2211388"/>
                        <a:ext cx="14128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63861"/>
                                        </p:tgtEl>
                                        <p:attrNameLst>
                                          <p:attrName>style.visibility</p:attrName>
                                        </p:attrNameLst>
                                      </p:cBhvr>
                                      <p:to>
                                        <p:strVal val="visible"/>
                                      </p:to>
                                    </p:set>
                                    <p:anim calcmode="lin" valueType="num">
                                      <p:cBhvr>
                                        <p:cTn id="11" dur="1000" fill="hold"/>
                                        <p:tgtEl>
                                          <p:spTgt spid="163861"/>
                                        </p:tgtEl>
                                        <p:attrNameLst>
                                          <p:attrName>ppt_w</p:attrName>
                                        </p:attrNameLst>
                                      </p:cBhvr>
                                      <p:tavLst>
                                        <p:tav tm="0">
                                          <p:val>
                                            <p:strVal val="#ppt_w*0.70"/>
                                          </p:val>
                                        </p:tav>
                                        <p:tav tm="100000">
                                          <p:val>
                                            <p:strVal val="#ppt_w"/>
                                          </p:val>
                                        </p:tav>
                                      </p:tavLst>
                                    </p:anim>
                                    <p:anim calcmode="lin" valueType="num">
                                      <p:cBhvr>
                                        <p:cTn id="12" dur="1000" fill="hold"/>
                                        <p:tgtEl>
                                          <p:spTgt spid="163861"/>
                                        </p:tgtEl>
                                        <p:attrNameLst>
                                          <p:attrName>ppt_h</p:attrName>
                                        </p:attrNameLst>
                                      </p:cBhvr>
                                      <p:tavLst>
                                        <p:tav tm="0">
                                          <p:val>
                                            <p:strVal val="#ppt_h"/>
                                          </p:val>
                                        </p:tav>
                                        <p:tav tm="100000">
                                          <p:val>
                                            <p:strVal val="#ppt_h"/>
                                          </p:val>
                                        </p:tav>
                                      </p:tavLst>
                                    </p:anim>
                                    <p:animEffect transition="in" filter="fade">
                                      <p:cBhvr>
                                        <p:cTn id="13" dur="1000"/>
                                        <p:tgtEl>
                                          <p:spTgt spid="16386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63862"/>
                                        </p:tgtEl>
                                        <p:attrNameLst>
                                          <p:attrName>style.visibility</p:attrName>
                                        </p:attrNameLst>
                                      </p:cBhvr>
                                      <p:to>
                                        <p:strVal val="visible"/>
                                      </p:to>
                                    </p:set>
                                    <p:animEffect transition="in" filter="fade">
                                      <p:cBhvr>
                                        <p:cTn id="18" dur="1000"/>
                                        <p:tgtEl>
                                          <p:spTgt spid="16386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460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1000"/>
                                        <p:tgtEl>
                                          <p:spTgt spid="24600"/>
                                        </p:tgtEl>
                                      </p:cBhvr>
                                    </p:animEffect>
                                    <p:set>
                                      <p:cBhvr>
                                        <p:cTn id="34" dur="1" fill="hold">
                                          <p:stCondLst>
                                            <p:cond delay="999"/>
                                          </p:stCondLst>
                                        </p:cTn>
                                        <p:tgtEl>
                                          <p:spTgt spid="24600"/>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4601"/>
                                        </p:tgtEl>
                                        <p:attrNameLst>
                                          <p:attrName>style.visibility</p:attrName>
                                        </p:attrNameLst>
                                      </p:cBhvr>
                                      <p:to>
                                        <p:strVal val="visible"/>
                                      </p:to>
                                    </p:set>
                                    <p:animEffect transition="in" filter="fade">
                                      <p:cBhvr>
                                        <p:cTn id="37" dur="1000"/>
                                        <p:tgtEl>
                                          <p:spTgt spid="24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2525713" y="3541713"/>
          <a:ext cx="2946400" cy="1030287"/>
        </p:xfrm>
        <a:graphic>
          <a:graphicData uri="http://schemas.openxmlformats.org/presentationml/2006/ole">
            <mc:AlternateContent xmlns:mc="http://schemas.openxmlformats.org/markup-compatibility/2006">
              <mc:Choice xmlns:v="urn:schemas-microsoft-com:vml" Requires="v">
                <p:oleObj spid="_x0000_s44049" name="Equation" r:id="rId4" imgW="1054100" imgH="368300" progId="Equation.DSMT4">
                  <p:embed/>
                </p:oleObj>
              </mc:Choice>
              <mc:Fallback>
                <p:oleObj name="Equation" r:id="rId4" imgW="1054100" imgH="368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713" y="3541713"/>
                        <a:ext cx="29464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4" name="Object 3"/>
          <p:cNvGraphicFramePr>
            <a:graphicFrameLocks noChangeAspect="1"/>
          </p:cNvGraphicFramePr>
          <p:nvPr/>
        </p:nvGraphicFramePr>
        <p:xfrm>
          <a:off x="1593850" y="685800"/>
          <a:ext cx="5322888" cy="928688"/>
        </p:xfrm>
        <a:graphic>
          <a:graphicData uri="http://schemas.openxmlformats.org/presentationml/2006/ole">
            <mc:AlternateContent xmlns:mc="http://schemas.openxmlformats.org/markup-compatibility/2006">
              <mc:Choice xmlns:v="urn:schemas-microsoft-com:vml" Requires="v">
                <p:oleObj spid="_x0000_s44050" name="Equation" r:id="rId6" imgW="2984500" imgH="520700" progId="Equation.DSMT4">
                  <p:embed/>
                </p:oleObj>
              </mc:Choice>
              <mc:Fallback>
                <p:oleObj name="Equation" r:id="rId6" imgW="2984500" imgH="5207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850" y="685800"/>
                        <a:ext cx="53228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540" name="Object 4"/>
          <p:cNvGraphicFramePr>
            <a:graphicFrameLocks noChangeAspect="1"/>
          </p:cNvGraphicFramePr>
          <p:nvPr/>
        </p:nvGraphicFramePr>
        <p:xfrm>
          <a:off x="533400" y="2501900"/>
          <a:ext cx="6999288" cy="927100"/>
        </p:xfrm>
        <a:graphic>
          <a:graphicData uri="http://schemas.openxmlformats.org/presentationml/2006/ole">
            <mc:AlternateContent xmlns:mc="http://schemas.openxmlformats.org/markup-compatibility/2006">
              <mc:Choice xmlns:v="urn:schemas-microsoft-com:vml" Requires="v">
                <p:oleObj spid="_x0000_s44051" name="Equation" r:id="rId8" imgW="4127500" imgH="546100" progId="Equation.DSMT4">
                  <p:embed/>
                </p:oleObj>
              </mc:Choice>
              <mc:Fallback>
                <p:oleObj name="Equation" r:id="rId8" imgW="4127500" imgH="5461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2501900"/>
                        <a:ext cx="69992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Text Box 5"/>
          <p:cNvSpPr txBox="1">
            <a:spLocks noChangeArrowheads="1"/>
          </p:cNvSpPr>
          <p:nvPr/>
        </p:nvSpPr>
        <p:spPr bwMode="auto">
          <a:xfrm>
            <a:off x="1366838" y="4625975"/>
            <a:ext cx="541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000000"/>
                </a:solidFill>
              </a:rPr>
              <a:t>NEWTON</a:t>
            </a:r>
            <a:r>
              <a:rPr lang="ja-JP" altLang="en-US">
                <a:solidFill>
                  <a:srgbClr val="000000"/>
                </a:solidFill>
              </a:rPr>
              <a:t>’</a:t>
            </a:r>
            <a:r>
              <a:rPr lang="en-US" altLang="ja-JP">
                <a:solidFill>
                  <a:srgbClr val="000000"/>
                </a:solidFill>
              </a:rPr>
              <a:t>S  LAW FROM COSMIC GRAVITY</a:t>
            </a:r>
          </a:p>
          <a:p>
            <a:pPr eaLnBrk="1" hangingPunct="1"/>
            <a:r>
              <a:rPr lang="en-US">
                <a:solidFill>
                  <a:srgbClr val="000000"/>
                </a:solidFill>
              </a:rPr>
              <a:t>It is already relativistic and </a:t>
            </a:r>
            <a:r>
              <a:rPr lang="ja-JP" altLang="en-US">
                <a:solidFill>
                  <a:srgbClr val="000000"/>
                </a:solidFill>
              </a:rPr>
              <a:t>‘</a:t>
            </a:r>
            <a:r>
              <a:rPr lang="en-US" altLang="ja-JP">
                <a:solidFill>
                  <a:srgbClr val="000000"/>
                </a:solidFill>
              </a:rPr>
              <a:t>gravito-magnetic</a:t>
            </a:r>
            <a:r>
              <a:rPr lang="ja-JP" altLang="en-US">
                <a:solidFill>
                  <a:srgbClr val="000000"/>
                </a:solidFill>
              </a:rPr>
              <a:t>’</a:t>
            </a:r>
            <a:endParaRPr lang="en-US">
              <a:solidFill>
                <a:srgbClr val="000000"/>
              </a:solidFill>
            </a:endParaRPr>
          </a:p>
        </p:txBody>
      </p:sp>
      <p:sp>
        <p:nvSpPr>
          <p:cNvPr id="53253" name="Text Box 8"/>
          <p:cNvSpPr txBox="1">
            <a:spLocks noChangeArrowheads="1"/>
          </p:cNvSpPr>
          <p:nvPr/>
        </p:nvSpPr>
        <p:spPr bwMode="auto">
          <a:xfrm>
            <a:off x="295275" y="152400"/>
            <a:ext cx="8696325" cy="461963"/>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dirty="0" smtClean="0">
                <a:solidFill>
                  <a:srgbClr val="184B5B"/>
                </a:solidFill>
                <a:latin typeface="Times New Roman" charset="0"/>
              </a:rPr>
              <a:t>Dynamics and Relativity from Cosmic Gravity (</a:t>
            </a:r>
            <a:r>
              <a:rPr lang="en-US" sz="2400" dirty="0" smtClean="0">
                <a:solidFill>
                  <a:schemeClr val="accent3">
                    <a:lumMod val="75000"/>
                  </a:schemeClr>
                </a:solidFill>
                <a:latin typeface="Times New Roman" charset="0"/>
              </a:rPr>
              <a:t>Cosmic Relativity</a:t>
            </a:r>
            <a:r>
              <a:rPr lang="en-US" sz="2400" dirty="0" smtClean="0">
                <a:solidFill>
                  <a:srgbClr val="184B5B"/>
                </a:solidFill>
                <a:latin typeface="Times New Roman" charset="0"/>
              </a:rPr>
              <a:t>)</a:t>
            </a:r>
          </a:p>
        </p:txBody>
      </p:sp>
      <p:sp>
        <p:nvSpPr>
          <p:cNvPr id="65545" name="Oval 9"/>
          <p:cNvSpPr>
            <a:spLocks noChangeArrowheads="1"/>
          </p:cNvSpPr>
          <p:nvPr/>
        </p:nvSpPr>
        <p:spPr bwMode="auto">
          <a:xfrm>
            <a:off x="2514600" y="2438400"/>
            <a:ext cx="990600" cy="1143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TextBox 2"/>
          <p:cNvSpPr txBox="1">
            <a:spLocks noChangeArrowheads="1"/>
          </p:cNvSpPr>
          <p:nvPr/>
        </p:nvSpPr>
        <p:spPr bwMode="auto">
          <a:xfrm>
            <a:off x="173038" y="1654175"/>
            <a:ext cx="889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Principle of Relativity as unobservability of this ‘</a:t>
            </a:r>
            <a:r>
              <a:rPr lang="en-US" altLang="ja-JP"/>
              <a:t>gauge</a:t>
            </a:r>
            <a:r>
              <a:rPr lang="en-US"/>
              <a:t>’</a:t>
            </a:r>
            <a:r>
              <a:rPr lang="en-US" altLang="ja-JP"/>
              <a:t> potential.</a:t>
            </a:r>
          </a:p>
          <a:p>
            <a:pPr eaLnBrk="1" hangingPunct="1"/>
            <a:r>
              <a:rPr lang="en-US"/>
              <a:t>Same as statement of Lorentz/Galileo Invariance or invariance under boosts.</a:t>
            </a:r>
          </a:p>
        </p:txBody>
      </p:sp>
      <p:graphicFrame>
        <p:nvGraphicFramePr>
          <p:cNvPr id="10" name="Object 3"/>
          <p:cNvGraphicFramePr>
            <a:graphicFrameLocks noChangeAspect="1"/>
          </p:cNvGraphicFramePr>
          <p:nvPr/>
        </p:nvGraphicFramePr>
        <p:xfrm>
          <a:off x="2681288" y="5334000"/>
          <a:ext cx="3756025" cy="962025"/>
        </p:xfrm>
        <a:graphic>
          <a:graphicData uri="http://schemas.openxmlformats.org/presentationml/2006/ole">
            <mc:AlternateContent xmlns:mc="http://schemas.openxmlformats.org/markup-compatibility/2006">
              <mc:Choice xmlns:v="urn:schemas-microsoft-com:vml" Requires="v">
                <p:oleObj spid="_x0000_s44052" name="Equation" r:id="rId10" imgW="1587500" imgH="406400" progId="Equation.DSMT4">
                  <p:embed/>
                </p:oleObj>
              </mc:Choice>
              <mc:Fallback>
                <p:oleObj name="Equation" r:id="rId10" imgW="1587500" imgH="406400"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1288" y="5334000"/>
                        <a:ext cx="3756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5545"/>
                                        </p:tgtEl>
                                        <p:attrNameLst>
                                          <p:attrName>style.visibility</p:attrName>
                                        </p:attrNameLst>
                                      </p:cBhvr>
                                      <p:to>
                                        <p:strVal val="visible"/>
                                      </p:to>
                                    </p:set>
                                    <p:anim calcmode="lin" valueType="num">
                                      <p:cBhvr>
                                        <p:cTn id="15" dur="500" fill="hold"/>
                                        <p:tgtEl>
                                          <p:spTgt spid="65545"/>
                                        </p:tgtEl>
                                        <p:attrNameLst>
                                          <p:attrName>ppt_w</p:attrName>
                                        </p:attrNameLst>
                                      </p:cBhvr>
                                      <p:tavLst>
                                        <p:tav tm="0">
                                          <p:val>
                                            <p:fltVal val="0"/>
                                          </p:val>
                                        </p:tav>
                                        <p:tav tm="100000">
                                          <p:val>
                                            <p:strVal val="#ppt_w"/>
                                          </p:val>
                                        </p:tav>
                                      </p:tavLst>
                                    </p:anim>
                                    <p:anim calcmode="lin" valueType="num">
                                      <p:cBhvr>
                                        <p:cTn id="16" dur="500" fill="hold"/>
                                        <p:tgtEl>
                                          <p:spTgt spid="6554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5538"/>
                                        </p:tgtEl>
                                        <p:attrNameLst>
                                          <p:attrName>style.visibility</p:attrName>
                                        </p:attrNameLst>
                                      </p:cBhvr>
                                      <p:to>
                                        <p:strVal val="visible"/>
                                      </p:to>
                                    </p:set>
                                    <p:animEffect transition="in" filter="wipe(left)">
                                      <p:cBhvr>
                                        <p:cTn id="21" dur="500"/>
                                        <p:tgtEl>
                                          <p:spTgt spid="655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554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65545"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5"/>
          <p:cNvSpPr txBox="1">
            <a:spLocks noChangeArrowheads="1"/>
          </p:cNvSpPr>
          <p:nvPr/>
        </p:nvSpPr>
        <p:spPr bwMode="auto">
          <a:xfrm>
            <a:off x="3581400" y="282575"/>
            <a:ext cx="541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000000"/>
                </a:solidFill>
              </a:rPr>
              <a:t>NEWTON</a:t>
            </a:r>
            <a:r>
              <a:rPr lang="ja-JP" altLang="en-US">
                <a:solidFill>
                  <a:srgbClr val="000000"/>
                </a:solidFill>
              </a:rPr>
              <a:t>’</a:t>
            </a:r>
            <a:r>
              <a:rPr lang="en-US" altLang="ja-JP">
                <a:solidFill>
                  <a:srgbClr val="000000"/>
                </a:solidFill>
              </a:rPr>
              <a:t>S  LAW FROM COSMIC GRAVITY</a:t>
            </a:r>
          </a:p>
          <a:p>
            <a:pPr eaLnBrk="1" hangingPunct="1"/>
            <a:r>
              <a:rPr lang="en-US">
                <a:solidFill>
                  <a:srgbClr val="000000"/>
                </a:solidFill>
              </a:rPr>
              <a:t>It is relativistic and </a:t>
            </a:r>
            <a:r>
              <a:rPr lang="ja-JP" altLang="en-US">
                <a:solidFill>
                  <a:srgbClr val="000000"/>
                </a:solidFill>
              </a:rPr>
              <a:t>‘</a:t>
            </a:r>
            <a:r>
              <a:rPr lang="en-US" altLang="ja-JP">
                <a:solidFill>
                  <a:srgbClr val="000000"/>
                </a:solidFill>
              </a:rPr>
              <a:t>gravito-magnetic</a:t>
            </a:r>
            <a:r>
              <a:rPr lang="ja-JP" altLang="en-US">
                <a:solidFill>
                  <a:srgbClr val="000000"/>
                </a:solidFill>
              </a:rPr>
              <a:t>’</a:t>
            </a:r>
            <a:endParaRPr lang="en-US">
              <a:solidFill>
                <a:srgbClr val="000000"/>
              </a:solidFill>
            </a:endParaRPr>
          </a:p>
        </p:txBody>
      </p:sp>
      <p:graphicFrame>
        <p:nvGraphicFramePr>
          <p:cNvPr id="4" name="Object 6"/>
          <p:cNvGraphicFramePr>
            <a:graphicFrameLocks noChangeAspect="1"/>
          </p:cNvGraphicFramePr>
          <p:nvPr/>
        </p:nvGraphicFramePr>
        <p:xfrm>
          <a:off x="2581275" y="1014413"/>
          <a:ext cx="2817813" cy="1393825"/>
        </p:xfrm>
        <a:graphic>
          <a:graphicData uri="http://schemas.openxmlformats.org/presentationml/2006/ole">
            <mc:AlternateContent xmlns:mc="http://schemas.openxmlformats.org/markup-compatibility/2006">
              <mc:Choice xmlns:v="urn:schemas-microsoft-com:vml" Requires="v">
                <p:oleObj spid="_x0000_s46091" name="Equation" r:id="rId3" imgW="1054100" imgH="520700" progId="Equation.DSMT4">
                  <p:embed/>
                </p:oleObj>
              </mc:Choice>
              <mc:Fallback>
                <p:oleObj name="Equation" r:id="rId3" imgW="1054100" imgH="5207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1014413"/>
                        <a:ext cx="28178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p:cNvSpPr txBox="1">
            <a:spLocks noChangeArrowheads="1"/>
          </p:cNvSpPr>
          <p:nvPr/>
        </p:nvSpPr>
        <p:spPr bwMode="auto">
          <a:xfrm>
            <a:off x="914400" y="2362200"/>
            <a:ext cx="666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000000"/>
                </a:solidFill>
              </a:rPr>
              <a:t>EQUIVALENCE  PRINCIPLE  FROM COSMIC GRAVITY</a:t>
            </a:r>
          </a:p>
        </p:txBody>
      </p:sp>
      <p:graphicFrame>
        <p:nvGraphicFramePr>
          <p:cNvPr id="46084" name="Object 2"/>
          <p:cNvGraphicFramePr>
            <a:graphicFrameLocks noChangeAspect="1"/>
          </p:cNvGraphicFramePr>
          <p:nvPr/>
        </p:nvGraphicFramePr>
        <p:xfrm>
          <a:off x="533400" y="152400"/>
          <a:ext cx="2946400" cy="1030288"/>
        </p:xfrm>
        <a:graphic>
          <a:graphicData uri="http://schemas.openxmlformats.org/presentationml/2006/ole">
            <mc:AlternateContent xmlns:mc="http://schemas.openxmlformats.org/markup-compatibility/2006">
              <mc:Choice xmlns:v="urn:schemas-microsoft-com:vml" Requires="v">
                <p:oleObj spid="_x0000_s46092" name="Equation" r:id="rId5" imgW="1054100" imgH="368300" progId="Equation.DSMT4">
                  <p:embed/>
                </p:oleObj>
              </mc:Choice>
              <mc:Fallback>
                <p:oleObj name="Equation" r:id="rId5" imgW="1054100" imgH="3683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52400"/>
                        <a:ext cx="29464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a:spLocks noChangeArrowheads="1"/>
          </p:cNvSpPr>
          <p:nvPr/>
        </p:nvSpPr>
        <p:spPr bwMode="auto">
          <a:xfrm>
            <a:off x="304800" y="3181350"/>
            <a:ext cx="8761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000000"/>
                </a:solidFill>
              </a:rPr>
              <a:t>If dynamics respects Newton’s law it respects Equivalence principle as well!</a:t>
            </a:r>
          </a:p>
        </p:txBody>
      </p:sp>
      <p:sp>
        <p:nvSpPr>
          <p:cNvPr id="9" name="TextBox 8"/>
          <p:cNvSpPr txBox="1">
            <a:spLocks noChangeArrowheads="1"/>
          </p:cNvSpPr>
          <p:nvPr/>
        </p:nvSpPr>
        <p:spPr bwMode="auto">
          <a:xfrm>
            <a:off x="442913" y="4191000"/>
            <a:ext cx="6567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ja-JP" sz="1800">
                <a:solidFill>
                  <a:srgbClr val="000000"/>
                </a:solidFill>
              </a:rPr>
              <a:t>C. S. Unnikrishnan, </a:t>
            </a:r>
            <a:r>
              <a:rPr lang="en-US" sz="1800">
                <a:solidFill>
                  <a:srgbClr val="000000"/>
                </a:solidFill>
              </a:rPr>
              <a:t>Int. Jl. Mod. Phys. (2014).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3"/>
          <p:cNvGrpSpPr>
            <a:grpSpLocks/>
          </p:cNvGrpSpPr>
          <p:nvPr/>
        </p:nvGrpSpPr>
        <p:grpSpPr bwMode="auto">
          <a:xfrm>
            <a:off x="76200" y="609600"/>
            <a:ext cx="5334000" cy="2895600"/>
            <a:chOff x="288" y="1776"/>
            <a:chExt cx="3792" cy="2112"/>
          </a:xfrm>
        </p:grpSpPr>
        <p:pic>
          <p:nvPicPr>
            <p:cNvPr id="47111" name="Picture 4" descr="northpole_mali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80" y="1776"/>
              <a:ext cx="240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5"/>
            <p:cNvSpPr>
              <a:spLocks noChangeArrowheads="1"/>
            </p:cNvSpPr>
            <p:nvPr/>
          </p:nvSpPr>
          <p:spPr bwMode="auto">
            <a:xfrm>
              <a:off x="288" y="3552"/>
              <a:ext cx="2256" cy="336"/>
            </a:xfrm>
            <a:prstGeom prst="rect">
              <a:avLst/>
            </a:prstGeom>
            <a:solidFill>
              <a:schemeClr val="accent1"/>
            </a:solidFill>
            <a:ln w="9525">
              <a:solidFill>
                <a:schemeClr val="tx1"/>
              </a:solidFill>
              <a:miter lim="800000"/>
              <a:headEnd/>
              <a:tailEnd/>
            </a:ln>
          </p:spPr>
          <p:txBody>
            <a:bodyPr wrap="none" anchor="ctr"/>
            <a:lstStyle/>
            <a:p>
              <a:pPr algn="ctr"/>
              <a:r>
                <a:rPr lang="en-US" sz="2400">
                  <a:latin typeface="Times New Roman" charset="0"/>
                </a:rPr>
                <a:t>Universe in rotating frame</a:t>
              </a:r>
            </a:p>
          </p:txBody>
        </p:sp>
      </p:grpSp>
      <p:sp>
        <p:nvSpPr>
          <p:cNvPr id="47106" name="Text Box 6"/>
          <p:cNvSpPr txBox="1">
            <a:spLocks noChangeArrowheads="1"/>
          </p:cNvSpPr>
          <p:nvPr/>
        </p:nvSpPr>
        <p:spPr bwMode="auto">
          <a:xfrm>
            <a:off x="1143000" y="3505200"/>
            <a:ext cx="6942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rPr>
              <a:t>Currents of mass generate large  vector potential</a:t>
            </a:r>
          </a:p>
        </p:txBody>
      </p:sp>
      <p:sp>
        <p:nvSpPr>
          <p:cNvPr id="47107" name="Text Box 7"/>
          <p:cNvSpPr txBox="1">
            <a:spLocks noChangeArrowheads="1"/>
          </p:cNvSpPr>
          <p:nvPr/>
        </p:nvSpPr>
        <p:spPr bwMode="auto">
          <a:xfrm>
            <a:off x="1219200" y="4038600"/>
            <a:ext cx="6543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rPr>
              <a:t>And its </a:t>
            </a:r>
            <a:r>
              <a:rPr lang="ja-JP" altLang="en-US" sz="2400">
                <a:solidFill>
                  <a:srgbClr val="660066"/>
                </a:solidFill>
              </a:rPr>
              <a:t>‘</a:t>
            </a:r>
            <a:r>
              <a:rPr lang="en-US" altLang="ja-JP" sz="2400">
                <a:solidFill>
                  <a:srgbClr val="660066"/>
                </a:solidFill>
              </a:rPr>
              <a:t>curl</a:t>
            </a:r>
            <a:r>
              <a:rPr lang="ja-JP" altLang="en-US" sz="2400">
                <a:solidFill>
                  <a:srgbClr val="660066"/>
                </a:solidFill>
              </a:rPr>
              <a:t>’</a:t>
            </a:r>
            <a:r>
              <a:rPr lang="en-US" altLang="ja-JP" sz="2400">
                <a:solidFill>
                  <a:srgbClr val="660066"/>
                </a:solidFill>
              </a:rPr>
              <a:t> is a strong gravito-magnetic field</a:t>
            </a:r>
            <a:endParaRPr lang="en-US" sz="2400">
              <a:solidFill>
                <a:srgbClr val="660066"/>
              </a:solidFill>
            </a:endParaRPr>
          </a:p>
        </p:txBody>
      </p:sp>
      <p:graphicFrame>
        <p:nvGraphicFramePr>
          <p:cNvPr id="47108" name="Object 8"/>
          <p:cNvGraphicFramePr>
            <a:graphicFrameLocks noChangeAspect="1"/>
          </p:cNvGraphicFramePr>
          <p:nvPr/>
        </p:nvGraphicFramePr>
        <p:xfrm>
          <a:off x="1947863" y="4343400"/>
          <a:ext cx="4532312" cy="977900"/>
        </p:xfrm>
        <a:graphic>
          <a:graphicData uri="http://schemas.openxmlformats.org/presentationml/2006/ole">
            <mc:AlternateContent xmlns:mc="http://schemas.openxmlformats.org/markup-compatibility/2006">
              <mc:Choice xmlns:v="urn:schemas-microsoft-com:vml" Requires="v">
                <p:oleObj spid="_x0000_s47117" name="Equation" r:id="rId5" imgW="1943100" imgH="419100" progId="Equation.DSMT4">
                  <p:embed/>
                </p:oleObj>
              </mc:Choice>
              <mc:Fallback>
                <p:oleObj name="Equation" r:id="rId5" imgW="1943100" imgH="4191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7863" y="4343400"/>
                        <a:ext cx="45323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93" name="Object 9"/>
          <p:cNvGraphicFramePr>
            <a:graphicFrameLocks noChangeAspect="1"/>
          </p:cNvGraphicFramePr>
          <p:nvPr/>
        </p:nvGraphicFramePr>
        <p:xfrm>
          <a:off x="1143000" y="5181600"/>
          <a:ext cx="6324600" cy="1204913"/>
        </p:xfrm>
        <a:graphic>
          <a:graphicData uri="http://schemas.openxmlformats.org/presentationml/2006/ole">
            <mc:AlternateContent xmlns:mc="http://schemas.openxmlformats.org/markup-compatibility/2006">
              <mc:Choice xmlns:v="urn:schemas-microsoft-com:vml" Requires="v">
                <p:oleObj spid="_x0000_s47118" name="Equation" r:id="rId7" imgW="2667000" imgH="508000" progId="Equation.DSMT4">
                  <p:embed/>
                </p:oleObj>
              </mc:Choice>
              <mc:Fallback>
                <p:oleObj name="Equation" r:id="rId7" imgW="2667000" imgH="5080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181600"/>
                        <a:ext cx="63246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0" name="Text Box 2"/>
          <p:cNvSpPr txBox="1">
            <a:spLocks noChangeArrowheads="1"/>
          </p:cNvSpPr>
          <p:nvPr/>
        </p:nvSpPr>
        <p:spPr bwMode="auto">
          <a:xfrm>
            <a:off x="228600" y="47625"/>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latin typeface="Times New Roman" charset="0"/>
              </a:rPr>
              <a:t>Cosmic Gravito-magnetic Effects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381000"/>
            <a:ext cx="8659813" cy="6019800"/>
            <a:chOff x="336" y="336"/>
            <a:chExt cx="5091" cy="3360"/>
          </a:xfrm>
        </p:grpSpPr>
        <p:pic>
          <p:nvPicPr>
            <p:cNvPr id="49172" name="Picture 3" descr="hs-2009-31-a-web"/>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4" descr="hs-2009-31-a-web"/>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5"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6"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6" name="Picture 7"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7" name="Picture 8"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8" name="Picture 9"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7"/>
          <p:cNvGrpSpPr>
            <a:grpSpLocks/>
          </p:cNvGrpSpPr>
          <p:nvPr/>
        </p:nvGrpSpPr>
        <p:grpSpPr bwMode="auto">
          <a:xfrm>
            <a:off x="2362200" y="1981200"/>
            <a:ext cx="4419600" cy="2514600"/>
            <a:chOff x="2057400" y="2133600"/>
            <a:chExt cx="4419600" cy="2514600"/>
          </a:xfrm>
        </p:grpSpPr>
        <p:grpSp>
          <p:nvGrpSpPr>
            <p:cNvPr id="49155" name="Group 25"/>
            <p:cNvGrpSpPr>
              <a:grpSpLocks/>
            </p:cNvGrpSpPr>
            <p:nvPr/>
          </p:nvGrpSpPr>
          <p:grpSpPr bwMode="auto">
            <a:xfrm>
              <a:off x="2362200" y="2743200"/>
              <a:ext cx="3744686" cy="1828800"/>
              <a:chOff x="2362200" y="2743200"/>
              <a:chExt cx="3276600" cy="1600200"/>
            </a:xfrm>
          </p:grpSpPr>
          <p:sp>
            <p:nvSpPr>
              <p:cNvPr id="55301" name="Line 5"/>
              <p:cNvSpPr>
                <a:spLocks noChangeShapeType="1"/>
              </p:cNvSpPr>
              <p:nvPr/>
            </p:nvSpPr>
            <p:spPr bwMode="auto">
              <a:xfrm>
                <a:off x="2362200" y="3580805"/>
                <a:ext cx="686197" cy="0"/>
              </a:xfrm>
              <a:prstGeom prst="line">
                <a:avLst/>
              </a:prstGeom>
              <a:noFill/>
              <a:ln w="38100">
                <a:solidFill>
                  <a:schemeClr val="accent6"/>
                </a:solidFill>
                <a:round/>
                <a:headEnd/>
                <a:tailEnd type="triangle" w="med" len="med"/>
              </a:ln>
              <a:extLst/>
            </p:spPr>
            <p:txBody>
              <a:bodyPr/>
              <a:lstStyle/>
              <a:p>
                <a:pPr>
                  <a:defRPr/>
                </a:pPr>
                <a:endParaRPr lang="en-US" dirty="0"/>
              </a:p>
            </p:txBody>
          </p:sp>
          <p:sp>
            <p:nvSpPr>
              <p:cNvPr id="49158" name="Line 6"/>
              <p:cNvSpPr>
                <a:spLocks noChangeShapeType="1"/>
              </p:cNvSpPr>
              <p:nvPr/>
            </p:nvSpPr>
            <p:spPr bwMode="auto">
              <a:xfrm flipV="1">
                <a:off x="31242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9" name="Oval 7"/>
              <p:cNvSpPr>
                <a:spLocks noChangeArrowheads="1"/>
              </p:cNvSpPr>
              <p:nvPr/>
            </p:nvSpPr>
            <p:spPr bwMode="auto">
              <a:xfrm>
                <a:off x="3048000" y="3505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4" name="Line 8"/>
              <p:cNvSpPr>
                <a:spLocks noChangeShapeType="1"/>
              </p:cNvSpPr>
              <p:nvPr/>
            </p:nvSpPr>
            <p:spPr bwMode="auto">
              <a:xfrm>
                <a:off x="3276203" y="3580805"/>
                <a:ext cx="762596" cy="0"/>
              </a:xfrm>
              <a:prstGeom prst="line">
                <a:avLst/>
              </a:prstGeom>
              <a:noFill/>
              <a:ln w="25400">
                <a:solidFill>
                  <a:schemeClr val="accent6"/>
                </a:solidFill>
                <a:round/>
                <a:headEnd/>
                <a:tailEnd type="triangle" w="med" len="med"/>
              </a:ln>
              <a:extLst/>
            </p:spPr>
            <p:txBody>
              <a:bodyPr/>
              <a:lstStyle/>
              <a:p>
                <a:pPr>
                  <a:defRPr/>
                </a:pPr>
                <a:endParaRPr lang="en-US" dirty="0"/>
              </a:p>
            </p:txBody>
          </p:sp>
          <p:sp>
            <p:nvSpPr>
              <p:cNvPr id="49161" name="Line 9"/>
              <p:cNvSpPr>
                <a:spLocks noChangeShapeType="1"/>
              </p:cNvSpPr>
              <p:nvPr/>
            </p:nvSpPr>
            <p:spPr bwMode="auto">
              <a:xfrm flipV="1">
                <a:off x="41148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2" name="Oval 10"/>
              <p:cNvSpPr>
                <a:spLocks noChangeArrowheads="1"/>
              </p:cNvSpPr>
              <p:nvPr/>
            </p:nvSpPr>
            <p:spPr bwMode="auto">
              <a:xfrm>
                <a:off x="4038600" y="3505200"/>
                <a:ext cx="152400" cy="152400"/>
              </a:xfrm>
              <a:prstGeom prst="ellipse">
                <a:avLst/>
              </a:prstGeom>
              <a:solidFill>
                <a:schemeClr val="accent1">
                  <a:alpha val="78038"/>
                </a:schemeClr>
              </a:solidFill>
              <a:ln w="9525">
                <a:solidFill>
                  <a:schemeClr val="tx1"/>
                </a:solidFill>
                <a:round/>
                <a:headEnd/>
                <a:tailEnd/>
              </a:ln>
            </p:spPr>
            <p:txBody>
              <a:bodyPr wrap="none" anchor="ctr"/>
              <a:lstStyle/>
              <a:p>
                <a:endParaRPr lang="en-US"/>
              </a:p>
            </p:txBody>
          </p:sp>
          <p:sp>
            <p:nvSpPr>
              <p:cNvPr id="49163" name="Line 11"/>
              <p:cNvSpPr>
                <a:spLocks noChangeShapeType="1"/>
              </p:cNvSpPr>
              <p:nvPr/>
            </p:nvSpPr>
            <p:spPr bwMode="auto">
              <a:xfrm flipV="1">
                <a:off x="5181600" y="2743200"/>
                <a:ext cx="0" cy="1524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Line 13"/>
              <p:cNvSpPr>
                <a:spLocks noChangeShapeType="1"/>
              </p:cNvSpPr>
              <p:nvPr/>
            </p:nvSpPr>
            <p:spPr bwMode="auto">
              <a:xfrm flipV="1">
                <a:off x="3124796" y="3047405"/>
                <a:ext cx="990401" cy="458391"/>
              </a:xfrm>
              <a:prstGeom prst="line">
                <a:avLst/>
              </a:prstGeom>
              <a:noFill/>
              <a:ln w="22225">
                <a:solidFill>
                  <a:schemeClr val="accent5">
                    <a:lumMod val="75000"/>
                  </a:schemeClr>
                </a:solidFill>
                <a:round/>
                <a:headEnd/>
                <a:tailEnd type="triangle" w="med" len="med"/>
              </a:ln>
              <a:extLst/>
            </p:spPr>
            <p:txBody>
              <a:bodyPr/>
              <a:lstStyle/>
              <a:p>
                <a:pPr>
                  <a:defRPr/>
                </a:pPr>
                <a:endParaRPr lang="en-US" dirty="0"/>
              </a:p>
            </p:txBody>
          </p:sp>
          <p:sp>
            <p:nvSpPr>
              <p:cNvPr id="55309" name="Line 14"/>
              <p:cNvSpPr>
                <a:spLocks noChangeShapeType="1"/>
              </p:cNvSpPr>
              <p:nvPr/>
            </p:nvSpPr>
            <p:spPr bwMode="auto">
              <a:xfrm>
                <a:off x="4115197" y="3047405"/>
                <a:ext cx="1066800" cy="0"/>
              </a:xfrm>
              <a:prstGeom prst="line">
                <a:avLst/>
              </a:prstGeom>
              <a:noFill/>
              <a:ln w="25400">
                <a:solidFill>
                  <a:schemeClr val="accent6"/>
                </a:solidFill>
                <a:round/>
                <a:headEnd/>
                <a:tailEnd type="triangle" w="med" len="med"/>
              </a:ln>
              <a:extLst/>
            </p:spPr>
            <p:txBody>
              <a:bodyPr/>
              <a:lstStyle/>
              <a:p>
                <a:pPr>
                  <a:defRPr/>
                </a:pPr>
                <a:endParaRPr lang="en-US" dirty="0"/>
              </a:p>
            </p:txBody>
          </p:sp>
          <p:sp>
            <p:nvSpPr>
              <p:cNvPr id="55310" name="Line 15"/>
              <p:cNvSpPr>
                <a:spLocks noChangeShapeType="1"/>
              </p:cNvSpPr>
              <p:nvPr/>
            </p:nvSpPr>
            <p:spPr bwMode="auto">
              <a:xfrm flipV="1">
                <a:off x="4191596" y="2819599"/>
                <a:ext cx="1447403" cy="761206"/>
              </a:xfrm>
              <a:prstGeom prst="line">
                <a:avLst/>
              </a:prstGeom>
              <a:noFill/>
              <a:ln w="25400">
                <a:solidFill>
                  <a:schemeClr val="accent5">
                    <a:lumMod val="75000"/>
                  </a:schemeClr>
                </a:solidFill>
                <a:round/>
                <a:headEnd/>
                <a:tailEnd type="triangle" w="med" len="med"/>
              </a:ln>
              <a:extLst/>
            </p:spPr>
            <p:txBody>
              <a:bodyPr/>
              <a:lstStyle/>
              <a:p>
                <a:pPr>
                  <a:defRPr/>
                </a:pPr>
                <a:endParaRPr lang="en-US" dirty="0"/>
              </a:p>
            </p:txBody>
          </p:sp>
          <p:sp>
            <p:nvSpPr>
              <p:cNvPr id="55311" name="Line 34"/>
              <p:cNvSpPr>
                <a:spLocks noChangeShapeType="1"/>
              </p:cNvSpPr>
              <p:nvPr/>
            </p:nvSpPr>
            <p:spPr bwMode="auto">
              <a:xfrm>
                <a:off x="5181997" y="3047405"/>
                <a:ext cx="457002" cy="0"/>
              </a:xfrm>
              <a:prstGeom prst="line">
                <a:avLst/>
              </a:prstGeom>
              <a:noFill/>
              <a:ln w="9525">
                <a:solidFill>
                  <a:schemeClr val="accent6"/>
                </a:solidFill>
                <a:round/>
                <a:headEnd/>
                <a:tailEnd type="triangle" w="med" len="med"/>
              </a:ln>
              <a:extLst/>
            </p:spPr>
            <p:txBody>
              <a:bodyPr/>
              <a:lstStyle/>
              <a:p>
                <a:pPr>
                  <a:defRPr/>
                </a:pPr>
                <a:endParaRPr lang="en-US" dirty="0"/>
              </a:p>
            </p:txBody>
          </p:sp>
          <p:sp>
            <p:nvSpPr>
              <p:cNvPr id="55312" name="Line 35"/>
              <p:cNvSpPr>
                <a:spLocks noChangeShapeType="1"/>
              </p:cNvSpPr>
              <p:nvPr/>
            </p:nvSpPr>
            <p:spPr bwMode="auto">
              <a:xfrm>
                <a:off x="5181997" y="3123803"/>
                <a:ext cx="457002" cy="0"/>
              </a:xfrm>
              <a:prstGeom prst="line">
                <a:avLst/>
              </a:prstGeom>
              <a:noFill/>
              <a:ln w="9525">
                <a:solidFill>
                  <a:schemeClr val="accent6"/>
                </a:solidFill>
                <a:round/>
                <a:headEnd/>
                <a:tailEnd type="triangle" w="med" len="med"/>
              </a:ln>
              <a:extLst/>
            </p:spPr>
            <p:txBody>
              <a:bodyPr/>
              <a:lstStyle/>
              <a:p>
                <a:pPr>
                  <a:defRPr/>
                </a:pPr>
                <a:endParaRPr lang="en-US" dirty="0"/>
              </a:p>
            </p:txBody>
          </p:sp>
          <p:sp>
            <p:nvSpPr>
              <p:cNvPr id="49169" name="Line 37"/>
              <p:cNvSpPr>
                <a:spLocks noChangeShapeType="1"/>
              </p:cNvSpPr>
              <p:nvPr/>
            </p:nvSpPr>
            <p:spPr bwMode="auto">
              <a:xfrm flipV="1">
                <a:off x="5181600" y="2757488"/>
                <a:ext cx="457200" cy="228600"/>
              </a:xfrm>
              <a:prstGeom prst="line">
                <a:avLst/>
              </a:prstGeom>
              <a:noFill/>
              <a:ln w="95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70" name="Oval 52"/>
              <p:cNvSpPr>
                <a:spLocks noChangeArrowheads="1"/>
              </p:cNvSpPr>
              <p:nvPr/>
            </p:nvSpPr>
            <p:spPr bwMode="auto">
              <a:xfrm>
                <a:off x="40386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sp>
            <p:nvSpPr>
              <p:cNvPr id="49171" name="Oval 54"/>
              <p:cNvSpPr>
                <a:spLocks noChangeArrowheads="1"/>
              </p:cNvSpPr>
              <p:nvPr/>
            </p:nvSpPr>
            <p:spPr bwMode="auto">
              <a:xfrm>
                <a:off x="51054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grpSp>
        <p:sp>
          <p:nvSpPr>
            <p:cNvPr id="27" name="Rectangle 26"/>
            <p:cNvSpPr/>
            <p:nvPr/>
          </p:nvSpPr>
          <p:spPr>
            <a:xfrm>
              <a:off x="2057400" y="2133600"/>
              <a:ext cx="4419600" cy="2514600"/>
            </a:xfrm>
            <a:prstGeom prst="rect">
              <a:avLst/>
            </a:prstGeom>
            <a:solidFill>
              <a:schemeClr val="tx1">
                <a:lumMod val="65000"/>
                <a:alpha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0" fill="hold"/>
                                        <p:tgtEl>
                                          <p:spTgt spid="3"/>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northpole_malin"/>
          <p:cNvPicPr>
            <a:picLocks noChangeAspect="1" noChangeArrowheads="1"/>
          </p:cNvPicPr>
          <p:nvPr/>
        </p:nvPicPr>
        <p:blipFill>
          <a:blip r:embed="rId2">
            <a:lum bright="-30000" contrast="4000"/>
            <a:extLst>
              <a:ext uri="{28A0092B-C50C-407E-A947-70E740481C1C}">
                <a14:useLocalDpi xmlns:a14="http://schemas.microsoft.com/office/drawing/2010/main" val="0"/>
              </a:ext>
            </a:extLst>
          </a:blip>
          <a:srcRect/>
          <a:stretch>
            <a:fillRect/>
          </a:stretch>
        </p:blipFill>
        <p:spPr bwMode="auto">
          <a:xfrm>
            <a:off x="315913" y="76200"/>
            <a:ext cx="8601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8" name="Group 10"/>
          <p:cNvGrpSpPr>
            <a:grpSpLocks/>
          </p:cNvGrpSpPr>
          <p:nvPr/>
        </p:nvGrpSpPr>
        <p:grpSpPr bwMode="auto">
          <a:xfrm>
            <a:off x="2286000" y="2209800"/>
            <a:ext cx="4419600" cy="2514600"/>
            <a:chOff x="2057400" y="2362200"/>
            <a:chExt cx="4419600" cy="2514600"/>
          </a:xfrm>
        </p:grpSpPr>
        <p:grpSp>
          <p:nvGrpSpPr>
            <p:cNvPr id="50180" name="Group 25"/>
            <p:cNvGrpSpPr>
              <a:grpSpLocks/>
            </p:cNvGrpSpPr>
            <p:nvPr/>
          </p:nvGrpSpPr>
          <p:grpSpPr bwMode="auto">
            <a:xfrm>
              <a:off x="2362200" y="2743200"/>
              <a:ext cx="3744686" cy="1828800"/>
              <a:chOff x="2362200" y="2743200"/>
              <a:chExt cx="3276600" cy="1600200"/>
            </a:xfrm>
          </p:grpSpPr>
          <p:sp>
            <p:nvSpPr>
              <p:cNvPr id="50182" name="Line 5"/>
              <p:cNvSpPr>
                <a:spLocks noChangeShapeType="1"/>
              </p:cNvSpPr>
              <p:nvPr/>
            </p:nvSpPr>
            <p:spPr bwMode="auto">
              <a:xfrm>
                <a:off x="2362200" y="3581400"/>
                <a:ext cx="685800"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3" name="Line 6"/>
              <p:cNvSpPr>
                <a:spLocks noChangeShapeType="1"/>
              </p:cNvSpPr>
              <p:nvPr/>
            </p:nvSpPr>
            <p:spPr bwMode="auto">
              <a:xfrm flipV="1">
                <a:off x="31242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4" name="Oval 7"/>
              <p:cNvSpPr>
                <a:spLocks noChangeArrowheads="1"/>
              </p:cNvSpPr>
              <p:nvPr/>
            </p:nvSpPr>
            <p:spPr bwMode="auto">
              <a:xfrm>
                <a:off x="3048000" y="3505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0185" name="Line 8"/>
              <p:cNvSpPr>
                <a:spLocks noChangeShapeType="1"/>
              </p:cNvSpPr>
              <p:nvPr/>
            </p:nvSpPr>
            <p:spPr bwMode="auto">
              <a:xfrm>
                <a:off x="3276600" y="3581400"/>
                <a:ext cx="7620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6" name="Line 9"/>
              <p:cNvSpPr>
                <a:spLocks noChangeShapeType="1"/>
              </p:cNvSpPr>
              <p:nvPr/>
            </p:nvSpPr>
            <p:spPr bwMode="auto">
              <a:xfrm flipV="1">
                <a:off x="41148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7" name="Oval 10"/>
              <p:cNvSpPr>
                <a:spLocks noChangeArrowheads="1"/>
              </p:cNvSpPr>
              <p:nvPr/>
            </p:nvSpPr>
            <p:spPr bwMode="auto">
              <a:xfrm>
                <a:off x="4038600" y="3505200"/>
                <a:ext cx="152400" cy="152400"/>
              </a:xfrm>
              <a:prstGeom prst="ellipse">
                <a:avLst/>
              </a:prstGeom>
              <a:solidFill>
                <a:schemeClr val="accent1">
                  <a:alpha val="78038"/>
                </a:schemeClr>
              </a:solidFill>
              <a:ln w="9525">
                <a:solidFill>
                  <a:schemeClr val="tx1"/>
                </a:solidFill>
                <a:round/>
                <a:headEnd/>
                <a:tailEnd/>
              </a:ln>
            </p:spPr>
            <p:txBody>
              <a:bodyPr wrap="none" anchor="ctr"/>
              <a:lstStyle/>
              <a:p>
                <a:endParaRPr lang="en-US"/>
              </a:p>
            </p:txBody>
          </p:sp>
          <p:sp>
            <p:nvSpPr>
              <p:cNvPr id="50188" name="Line 11"/>
              <p:cNvSpPr>
                <a:spLocks noChangeShapeType="1"/>
              </p:cNvSpPr>
              <p:nvPr/>
            </p:nvSpPr>
            <p:spPr bwMode="auto">
              <a:xfrm flipV="1">
                <a:off x="5181600" y="2743200"/>
                <a:ext cx="0" cy="1524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9" name="Line 13"/>
              <p:cNvSpPr>
                <a:spLocks noChangeShapeType="1"/>
              </p:cNvSpPr>
              <p:nvPr/>
            </p:nvSpPr>
            <p:spPr bwMode="auto">
              <a:xfrm flipV="1">
                <a:off x="3124200" y="3048000"/>
                <a:ext cx="990600" cy="457200"/>
              </a:xfrm>
              <a:prstGeom prst="line">
                <a:avLst/>
              </a:prstGeom>
              <a:noFill/>
              <a:ln w="222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0" name="Line 14"/>
              <p:cNvSpPr>
                <a:spLocks noChangeShapeType="1"/>
              </p:cNvSpPr>
              <p:nvPr/>
            </p:nvSpPr>
            <p:spPr bwMode="auto">
              <a:xfrm>
                <a:off x="4114800" y="3048000"/>
                <a:ext cx="10668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1" name="Line 15"/>
              <p:cNvSpPr>
                <a:spLocks noChangeShapeType="1"/>
              </p:cNvSpPr>
              <p:nvPr/>
            </p:nvSpPr>
            <p:spPr bwMode="auto">
              <a:xfrm flipV="1">
                <a:off x="4191000" y="2819400"/>
                <a:ext cx="1447800" cy="762000"/>
              </a:xfrm>
              <a:prstGeom prst="line">
                <a:avLst/>
              </a:prstGeom>
              <a:noFill/>
              <a:ln w="25400">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2" name="Line 34"/>
              <p:cNvSpPr>
                <a:spLocks noChangeShapeType="1"/>
              </p:cNvSpPr>
              <p:nvPr/>
            </p:nvSpPr>
            <p:spPr bwMode="auto">
              <a:xfrm>
                <a:off x="5181600" y="30480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3" name="Line 35"/>
              <p:cNvSpPr>
                <a:spLocks noChangeShapeType="1"/>
              </p:cNvSpPr>
              <p:nvPr/>
            </p:nvSpPr>
            <p:spPr bwMode="auto">
              <a:xfrm>
                <a:off x="5181600" y="31242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4" name="Line 37"/>
              <p:cNvSpPr>
                <a:spLocks noChangeShapeType="1"/>
              </p:cNvSpPr>
              <p:nvPr/>
            </p:nvSpPr>
            <p:spPr bwMode="auto">
              <a:xfrm flipV="1">
                <a:off x="5181600" y="2757488"/>
                <a:ext cx="457200" cy="228600"/>
              </a:xfrm>
              <a:prstGeom prst="line">
                <a:avLst/>
              </a:prstGeom>
              <a:noFill/>
              <a:ln w="95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5" name="Oval 52"/>
              <p:cNvSpPr>
                <a:spLocks noChangeArrowheads="1"/>
              </p:cNvSpPr>
              <p:nvPr/>
            </p:nvSpPr>
            <p:spPr bwMode="auto">
              <a:xfrm>
                <a:off x="40386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sp>
            <p:nvSpPr>
              <p:cNvPr id="50196" name="Oval 54"/>
              <p:cNvSpPr>
                <a:spLocks noChangeArrowheads="1"/>
              </p:cNvSpPr>
              <p:nvPr/>
            </p:nvSpPr>
            <p:spPr bwMode="auto">
              <a:xfrm>
                <a:off x="51054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grpSp>
        <p:sp>
          <p:nvSpPr>
            <p:cNvPr id="13" name="Rectangle 12"/>
            <p:cNvSpPr/>
            <p:nvPr/>
          </p:nvSpPr>
          <p:spPr>
            <a:xfrm>
              <a:off x="2057400" y="2362200"/>
              <a:ext cx="4419600" cy="2514600"/>
            </a:xfrm>
            <a:prstGeom prst="rect">
              <a:avLst/>
            </a:prstGeom>
            <a:solidFill>
              <a:schemeClr val="tx1">
                <a:lumMod val="65000"/>
                <a:alpha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sp>
        <p:nvSpPr>
          <p:cNvPr id="50179" name="TextBox 31"/>
          <p:cNvSpPr txBox="1">
            <a:spLocks noChangeArrowheads="1"/>
          </p:cNvSpPr>
          <p:nvPr/>
        </p:nvSpPr>
        <p:spPr bwMode="auto">
          <a:xfrm>
            <a:off x="228600" y="6269038"/>
            <a:ext cx="8645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In the interferometer frame: Mass current with curl </a:t>
            </a:r>
            <a:r>
              <a:rPr lang="en-US">
                <a:sym typeface="Wingdings" charset="0"/>
              </a:rPr>
              <a:t> Gravitomagnetic field</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2"/>
          <p:cNvGrpSpPr>
            <a:grpSpLocks/>
          </p:cNvGrpSpPr>
          <p:nvPr/>
        </p:nvGrpSpPr>
        <p:grpSpPr bwMode="auto">
          <a:xfrm>
            <a:off x="304800" y="304800"/>
            <a:ext cx="8659813" cy="6019800"/>
            <a:chOff x="336" y="336"/>
            <a:chExt cx="5091" cy="3360"/>
          </a:xfrm>
        </p:grpSpPr>
        <p:pic>
          <p:nvPicPr>
            <p:cNvPr id="51223" name="Picture 3"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4" descr="hs-2009-31-a-we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5"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6"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7"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8"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9" descr="hs-2009-31-a-w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2" name="Group 27"/>
          <p:cNvGrpSpPr>
            <a:grpSpLocks/>
          </p:cNvGrpSpPr>
          <p:nvPr/>
        </p:nvGrpSpPr>
        <p:grpSpPr bwMode="auto">
          <a:xfrm>
            <a:off x="2057400" y="1676400"/>
            <a:ext cx="4419600" cy="2514600"/>
            <a:chOff x="2057400" y="2362200"/>
            <a:chExt cx="4419600" cy="2514600"/>
          </a:xfrm>
        </p:grpSpPr>
        <p:grpSp>
          <p:nvGrpSpPr>
            <p:cNvPr id="51206" name="Group 25"/>
            <p:cNvGrpSpPr>
              <a:grpSpLocks/>
            </p:cNvGrpSpPr>
            <p:nvPr/>
          </p:nvGrpSpPr>
          <p:grpSpPr bwMode="auto">
            <a:xfrm>
              <a:off x="2362200" y="2743200"/>
              <a:ext cx="3744686" cy="1828800"/>
              <a:chOff x="2362200" y="2743200"/>
              <a:chExt cx="3276600" cy="1600200"/>
            </a:xfrm>
          </p:grpSpPr>
          <p:sp>
            <p:nvSpPr>
              <p:cNvPr id="51208" name="Line 5"/>
              <p:cNvSpPr>
                <a:spLocks noChangeShapeType="1"/>
              </p:cNvSpPr>
              <p:nvPr/>
            </p:nvSpPr>
            <p:spPr bwMode="auto">
              <a:xfrm>
                <a:off x="2362200" y="3581400"/>
                <a:ext cx="685800"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flipV="1">
                <a:off x="31242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0" name="Oval 7"/>
              <p:cNvSpPr>
                <a:spLocks noChangeArrowheads="1"/>
              </p:cNvSpPr>
              <p:nvPr/>
            </p:nvSpPr>
            <p:spPr bwMode="auto">
              <a:xfrm>
                <a:off x="3048000" y="3505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1211" name="Line 8"/>
              <p:cNvSpPr>
                <a:spLocks noChangeShapeType="1"/>
              </p:cNvSpPr>
              <p:nvPr/>
            </p:nvSpPr>
            <p:spPr bwMode="auto">
              <a:xfrm>
                <a:off x="3276600" y="3581400"/>
                <a:ext cx="7620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2" name="Line 9"/>
              <p:cNvSpPr>
                <a:spLocks noChangeShapeType="1"/>
              </p:cNvSpPr>
              <p:nvPr/>
            </p:nvSpPr>
            <p:spPr bwMode="auto">
              <a:xfrm flipV="1">
                <a:off x="41148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3" name="Oval 10"/>
              <p:cNvSpPr>
                <a:spLocks noChangeArrowheads="1"/>
              </p:cNvSpPr>
              <p:nvPr/>
            </p:nvSpPr>
            <p:spPr bwMode="auto">
              <a:xfrm>
                <a:off x="4038600" y="3505200"/>
                <a:ext cx="152400" cy="152400"/>
              </a:xfrm>
              <a:prstGeom prst="ellipse">
                <a:avLst/>
              </a:prstGeom>
              <a:solidFill>
                <a:schemeClr val="accent1">
                  <a:alpha val="78038"/>
                </a:schemeClr>
              </a:solidFill>
              <a:ln w="9525">
                <a:solidFill>
                  <a:schemeClr val="tx1"/>
                </a:solidFill>
                <a:round/>
                <a:headEnd/>
                <a:tailEnd/>
              </a:ln>
            </p:spPr>
            <p:txBody>
              <a:bodyPr wrap="none" anchor="ctr"/>
              <a:lstStyle/>
              <a:p>
                <a:endParaRPr lang="en-US"/>
              </a:p>
            </p:txBody>
          </p:sp>
          <p:sp>
            <p:nvSpPr>
              <p:cNvPr id="51214" name="Line 11"/>
              <p:cNvSpPr>
                <a:spLocks noChangeShapeType="1"/>
              </p:cNvSpPr>
              <p:nvPr/>
            </p:nvSpPr>
            <p:spPr bwMode="auto">
              <a:xfrm flipV="1">
                <a:off x="5181600" y="2743200"/>
                <a:ext cx="0" cy="1524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3"/>
              <p:cNvSpPr>
                <a:spLocks noChangeShapeType="1"/>
              </p:cNvSpPr>
              <p:nvPr/>
            </p:nvSpPr>
            <p:spPr bwMode="auto">
              <a:xfrm flipV="1">
                <a:off x="3124200" y="3048000"/>
                <a:ext cx="990600" cy="457200"/>
              </a:xfrm>
              <a:prstGeom prst="line">
                <a:avLst/>
              </a:prstGeom>
              <a:noFill/>
              <a:ln w="222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4"/>
              <p:cNvSpPr>
                <a:spLocks noChangeShapeType="1"/>
              </p:cNvSpPr>
              <p:nvPr/>
            </p:nvSpPr>
            <p:spPr bwMode="auto">
              <a:xfrm>
                <a:off x="4114800" y="3048000"/>
                <a:ext cx="10668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5"/>
              <p:cNvSpPr>
                <a:spLocks noChangeShapeType="1"/>
              </p:cNvSpPr>
              <p:nvPr/>
            </p:nvSpPr>
            <p:spPr bwMode="auto">
              <a:xfrm flipV="1">
                <a:off x="4191000" y="2819400"/>
                <a:ext cx="1447800" cy="762000"/>
              </a:xfrm>
              <a:prstGeom prst="line">
                <a:avLst/>
              </a:prstGeom>
              <a:noFill/>
              <a:ln w="25400">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34"/>
              <p:cNvSpPr>
                <a:spLocks noChangeShapeType="1"/>
              </p:cNvSpPr>
              <p:nvPr/>
            </p:nvSpPr>
            <p:spPr bwMode="auto">
              <a:xfrm>
                <a:off x="5181600" y="30480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9" name="Line 35"/>
              <p:cNvSpPr>
                <a:spLocks noChangeShapeType="1"/>
              </p:cNvSpPr>
              <p:nvPr/>
            </p:nvSpPr>
            <p:spPr bwMode="auto">
              <a:xfrm>
                <a:off x="5181600" y="31242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20" name="Line 37"/>
              <p:cNvSpPr>
                <a:spLocks noChangeShapeType="1"/>
              </p:cNvSpPr>
              <p:nvPr/>
            </p:nvSpPr>
            <p:spPr bwMode="auto">
              <a:xfrm flipV="1">
                <a:off x="5181600" y="2757488"/>
                <a:ext cx="457200" cy="228600"/>
              </a:xfrm>
              <a:prstGeom prst="line">
                <a:avLst/>
              </a:prstGeom>
              <a:noFill/>
              <a:ln w="95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21" name="Oval 52"/>
              <p:cNvSpPr>
                <a:spLocks noChangeArrowheads="1"/>
              </p:cNvSpPr>
              <p:nvPr/>
            </p:nvSpPr>
            <p:spPr bwMode="auto">
              <a:xfrm>
                <a:off x="40386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sp>
            <p:nvSpPr>
              <p:cNvPr id="51222" name="Oval 54"/>
              <p:cNvSpPr>
                <a:spLocks noChangeArrowheads="1"/>
              </p:cNvSpPr>
              <p:nvPr/>
            </p:nvSpPr>
            <p:spPr bwMode="auto">
              <a:xfrm>
                <a:off x="51054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grpSp>
        <p:sp>
          <p:nvSpPr>
            <p:cNvPr id="27" name="Rectangle 26"/>
            <p:cNvSpPr/>
            <p:nvPr/>
          </p:nvSpPr>
          <p:spPr>
            <a:xfrm>
              <a:off x="2057400" y="2362200"/>
              <a:ext cx="4419600" cy="2514600"/>
            </a:xfrm>
            <a:prstGeom prst="rect">
              <a:avLst/>
            </a:prstGeom>
            <a:solidFill>
              <a:schemeClr val="tx1">
                <a:lumMod val="65000"/>
                <a:alpha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aphicFrame>
        <p:nvGraphicFramePr>
          <p:cNvPr id="51203" name="Object 2"/>
          <p:cNvGraphicFramePr>
            <a:graphicFrameLocks noChangeAspect="1"/>
          </p:cNvGraphicFramePr>
          <p:nvPr/>
        </p:nvGraphicFramePr>
        <p:xfrm>
          <a:off x="501650" y="5187950"/>
          <a:ext cx="8313738" cy="942975"/>
        </p:xfrm>
        <a:graphic>
          <a:graphicData uri="http://schemas.openxmlformats.org/presentationml/2006/ole">
            <mc:AlternateContent xmlns:mc="http://schemas.openxmlformats.org/markup-compatibility/2006">
              <mc:Choice xmlns:v="urn:schemas-microsoft-com:vml" Requires="v">
                <p:oleObj spid="_x0000_s51234" name="Equation" r:id="rId5" imgW="3581400" imgH="406400" progId="Equation.DSMT4">
                  <p:embed/>
                </p:oleObj>
              </mc:Choice>
              <mc:Fallback>
                <p:oleObj name="Equation" r:id="rId5" imgW="3581400" imgH="4064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5187950"/>
                        <a:ext cx="8313738"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1204" name="TextBox 29"/>
          <p:cNvSpPr txBox="1">
            <a:spLocks noChangeArrowheads="1"/>
          </p:cNvSpPr>
          <p:nvPr/>
        </p:nvSpPr>
        <p:spPr bwMode="auto">
          <a:xfrm>
            <a:off x="533400" y="533400"/>
            <a:ext cx="607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Atom Interferometer Gyroscope and Cosmic Gravity</a:t>
            </a:r>
          </a:p>
        </p:txBody>
      </p:sp>
      <p:graphicFrame>
        <p:nvGraphicFramePr>
          <p:cNvPr id="51205" name="Object 8"/>
          <p:cNvGraphicFramePr>
            <a:graphicFrameLocks noChangeAspect="1"/>
          </p:cNvGraphicFramePr>
          <p:nvPr/>
        </p:nvGraphicFramePr>
        <p:xfrm>
          <a:off x="2406650" y="4191000"/>
          <a:ext cx="4016375" cy="1087438"/>
        </p:xfrm>
        <a:graphic>
          <a:graphicData uri="http://schemas.openxmlformats.org/presentationml/2006/ole">
            <mc:AlternateContent xmlns:mc="http://schemas.openxmlformats.org/markup-compatibility/2006">
              <mc:Choice xmlns:v="urn:schemas-microsoft-com:vml" Requires="v">
                <p:oleObj spid="_x0000_s51235" name="Equation" r:id="rId7" imgW="1549400" imgH="419100" progId="Equation.DSMT4">
                  <p:embed/>
                </p:oleObj>
              </mc:Choice>
              <mc:Fallback>
                <p:oleObj name="Equation" r:id="rId7" imgW="1549400" imgH="4191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6650" y="4191000"/>
                        <a:ext cx="4016375" cy="108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
          <p:cNvSpPr txBox="1">
            <a:spLocks noChangeArrowheads="1"/>
          </p:cNvSpPr>
          <p:nvPr/>
        </p:nvSpPr>
        <p:spPr bwMode="auto">
          <a:xfrm>
            <a:off x="762000" y="685800"/>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Current-current interaction (Ampere) in gravity</a:t>
            </a:r>
          </a:p>
        </p:txBody>
      </p:sp>
      <p:graphicFrame>
        <p:nvGraphicFramePr>
          <p:cNvPr id="3" name="Object 2"/>
          <p:cNvGraphicFramePr>
            <a:graphicFrameLocks noChangeAspect="1"/>
          </p:cNvGraphicFramePr>
          <p:nvPr/>
        </p:nvGraphicFramePr>
        <p:xfrm>
          <a:off x="366713" y="1371600"/>
          <a:ext cx="7634287" cy="1030288"/>
        </p:xfrm>
        <a:graphic>
          <a:graphicData uri="http://schemas.openxmlformats.org/presentationml/2006/ole">
            <mc:AlternateContent xmlns:mc="http://schemas.openxmlformats.org/markup-compatibility/2006">
              <mc:Choice xmlns:v="urn:schemas-microsoft-com:vml" Requires="v">
                <p:oleObj spid="_x0000_s52232" name="Equation" r:id="rId3" imgW="2730500" imgH="368300" progId="Equation.DSMT4">
                  <p:embed/>
                </p:oleObj>
              </mc:Choice>
              <mc:Fallback>
                <p:oleObj name="Equation" r:id="rId3" imgW="2730500" imgH="3683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1371600"/>
                        <a:ext cx="7634287"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8"/>
          <p:cNvGraphicFramePr>
            <a:graphicFrameLocks noChangeAspect="1"/>
          </p:cNvGraphicFramePr>
          <p:nvPr/>
        </p:nvGraphicFramePr>
        <p:xfrm>
          <a:off x="2057400" y="3124200"/>
          <a:ext cx="3744913" cy="893763"/>
        </p:xfrm>
        <a:graphic>
          <a:graphicData uri="http://schemas.openxmlformats.org/presentationml/2006/ole">
            <mc:AlternateContent xmlns:mc="http://schemas.openxmlformats.org/markup-compatibility/2006">
              <mc:Choice xmlns:v="urn:schemas-microsoft-com:vml" Requires="v">
                <p:oleObj spid="_x0000_s52233" name="Equation" r:id="rId5" imgW="1701800" imgH="406400" progId="Equation.DSMT4">
                  <p:embed/>
                </p:oleObj>
              </mc:Choice>
              <mc:Fallback>
                <p:oleObj name="Equation" r:id="rId5" imgW="1701800" imgH="4064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124200"/>
                        <a:ext cx="37449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304800" y="381000"/>
            <a:ext cx="4718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chemeClr val="tx2"/>
                </a:solidFill>
              </a:rPr>
              <a:t>Cosmic Gravity and Spin Physics</a:t>
            </a:r>
          </a:p>
        </p:txBody>
      </p:sp>
      <p:sp>
        <p:nvSpPr>
          <p:cNvPr id="53250" name="TextBox 6"/>
          <p:cNvSpPr txBox="1">
            <a:spLocks noChangeArrowheads="1"/>
          </p:cNvSpPr>
          <p:nvPr/>
        </p:nvSpPr>
        <p:spPr bwMode="auto">
          <a:xfrm>
            <a:off x="304800" y="1371600"/>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SPIN (both classical and quantum) will couple to this because spin and angular momentum are </a:t>
            </a:r>
            <a:r>
              <a:rPr lang="en-US" u="sng"/>
              <a:t>currents of the charge of gravity </a:t>
            </a:r>
            <a:r>
              <a:rPr lang="en-US"/>
              <a:t>– mass currents</a:t>
            </a:r>
          </a:p>
        </p:txBody>
      </p:sp>
      <p:graphicFrame>
        <p:nvGraphicFramePr>
          <p:cNvPr id="54275" name="Object 5"/>
          <p:cNvGraphicFramePr>
            <a:graphicFrameLocks noChangeAspect="1"/>
          </p:cNvGraphicFramePr>
          <p:nvPr/>
        </p:nvGraphicFramePr>
        <p:xfrm>
          <a:off x="1412875" y="2209800"/>
          <a:ext cx="5778500" cy="1971675"/>
        </p:xfrm>
        <a:graphic>
          <a:graphicData uri="http://schemas.openxmlformats.org/presentationml/2006/ole">
            <mc:AlternateContent xmlns:mc="http://schemas.openxmlformats.org/markup-compatibility/2006">
              <mc:Choice xmlns:v="urn:schemas-microsoft-com:vml" Requires="v">
                <p:oleObj spid="_x0000_s53256" name="Equation" r:id="rId3" imgW="2870200" imgH="939800" progId="Equation.DSMT4">
                  <p:embed/>
                </p:oleObj>
              </mc:Choice>
              <mc:Fallback>
                <p:oleObj name="Equation" r:id="rId3" imgW="2870200" imgH="9398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875" y="2209800"/>
                        <a:ext cx="5778500" cy="197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TextBox 2"/>
          <p:cNvSpPr txBox="1">
            <a:spLocks noChangeArrowheads="1"/>
          </p:cNvSpPr>
          <p:nvPr/>
        </p:nvSpPr>
        <p:spPr bwMode="auto">
          <a:xfrm>
            <a:off x="228600" y="5867400"/>
            <a:ext cx="8766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000090"/>
                </a:solidFill>
              </a:rPr>
              <a:t>Unnikrishnan: Relativity and Dynamics in the once-given Universe (in prep.)</a:t>
            </a:r>
          </a:p>
        </p:txBody>
      </p:sp>
      <p:sp>
        <p:nvSpPr>
          <p:cNvPr id="54277" name="TextBox 3"/>
          <p:cNvSpPr txBox="1">
            <a:spLocks noChangeArrowheads="1"/>
          </p:cNvSpPr>
          <p:nvPr/>
        </p:nvSpPr>
        <p:spPr bwMode="auto">
          <a:xfrm>
            <a:off x="533400" y="44958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So,  ALL spin-orbit effects (including second order effects) on neutral particles are due to gravitational interaction, coupled to the gravitational mass of the particle – there is no exception.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42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2895600" y="3048000"/>
            <a:ext cx="3048000" cy="835025"/>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5" name="Oval 4"/>
          <p:cNvSpPr/>
          <p:nvPr/>
        </p:nvSpPr>
        <p:spPr>
          <a:xfrm>
            <a:off x="3467100" y="3151188"/>
            <a:ext cx="1905000" cy="209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 name="Right Arrow 5"/>
          <p:cNvSpPr/>
          <p:nvPr/>
        </p:nvSpPr>
        <p:spPr>
          <a:xfrm>
            <a:off x="4191000" y="3494088"/>
            <a:ext cx="647700" cy="31273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nvGrpSpPr>
          <p:cNvPr id="2" name="Group 26"/>
          <p:cNvGrpSpPr>
            <a:grpSpLocks/>
          </p:cNvGrpSpPr>
          <p:nvPr/>
        </p:nvGrpSpPr>
        <p:grpSpPr bwMode="auto">
          <a:xfrm>
            <a:off x="4229100" y="1066800"/>
            <a:ext cx="381000" cy="1036638"/>
            <a:chOff x="3086100" y="2670048"/>
            <a:chExt cx="381000" cy="1036284"/>
          </a:xfrm>
        </p:grpSpPr>
        <p:grpSp>
          <p:nvGrpSpPr>
            <p:cNvPr id="54288" name="Group 9"/>
            <p:cNvGrpSpPr>
              <a:grpSpLocks/>
            </p:cNvGrpSpPr>
            <p:nvPr/>
          </p:nvGrpSpPr>
          <p:grpSpPr bwMode="auto">
            <a:xfrm>
              <a:off x="3086100" y="2670048"/>
              <a:ext cx="381000" cy="1036284"/>
              <a:chOff x="2819400" y="2670048"/>
              <a:chExt cx="304800" cy="755904"/>
            </a:xfrm>
          </p:grpSpPr>
          <p:sp>
            <p:nvSpPr>
              <p:cNvPr id="8" name="Can 7"/>
              <p:cNvSpPr/>
              <p:nvPr/>
            </p:nvSpPr>
            <p:spPr>
              <a:xfrm>
                <a:off x="2819400" y="2972178"/>
                <a:ext cx="304800" cy="453774"/>
              </a:xfrm>
              <a:prstGeom prst="can">
                <a:avLst>
                  <a:gd name="adj" fmla="val 5533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9" name="Can 8"/>
              <p:cNvSpPr/>
              <p:nvPr/>
            </p:nvSpPr>
            <p:spPr>
              <a:xfrm>
                <a:off x="2819400" y="2670048"/>
                <a:ext cx="304800" cy="453774"/>
              </a:xfrm>
              <a:prstGeom prst="can">
                <a:avLst>
                  <a:gd name="adj" fmla="val 5533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12" name="Right Arrow 11"/>
            <p:cNvSpPr/>
            <p:nvPr/>
          </p:nvSpPr>
          <p:spPr>
            <a:xfrm>
              <a:off x="3143250" y="3396875"/>
              <a:ext cx="285750" cy="2094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25" name="Right Arrow 24"/>
          <p:cNvSpPr/>
          <p:nvPr/>
        </p:nvSpPr>
        <p:spPr>
          <a:xfrm flipH="1">
            <a:off x="4191000" y="3502025"/>
            <a:ext cx="647700" cy="3127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nvGrpSpPr>
          <p:cNvPr id="7" name="Group 27"/>
          <p:cNvGrpSpPr>
            <a:grpSpLocks/>
          </p:cNvGrpSpPr>
          <p:nvPr/>
        </p:nvGrpSpPr>
        <p:grpSpPr bwMode="auto">
          <a:xfrm>
            <a:off x="4246563" y="1066800"/>
            <a:ext cx="381000" cy="1036638"/>
            <a:chOff x="3086100" y="2670048"/>
            <a:chExt cx="381000" cy="1036284"/>
          </a:xfrm>
        </p:grpSpPr>
        <p:grpSp>
          <p:nvGrpSpPr>
            <p:cNvPr id="54284" name="Group 9"/>
            <p:cNvGrpSpPr>
              <a:grpSpLocks/>
            </p:cNvGrpSpPr>
            <p:nvPr/>
          </p:nvGrpSpPr>
          <p:grpSpPr bwMode="auto">
            <a:xfrm>
              <a:off x="3086100" y="2670048"/>
              <a:ext cx="381000" cy="1036284"/>
              <a:chOff x="2819400" y="2670048"/>
              <a:chExt cx="304800" cy="755904"/>
            </a:xfrm>
          </p:grpSpPr>
          <p:sp>
            <p:nvSpPr>
              <p:cNvPr id="31" name="Can 30"/>
              <p:cNvSpPr/>
              <p:nvPr/>
            </p:nvSpPr>
            <p:spPr>
              <a:xfrm>
                <a:off x="2819400" y="2972178"/>
                <a:ext cx="304800" cy="453774"/>
              </a:xfrm>
              <a:prstGeom prst="can">
                <a:avLst>
                  <a:gd name="adj" fmla="val 5533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2" name="Can 31"/>
              <p:cNvSpPr/>
              <p:nvPr/>
            </p:nvSpPr>
            <p:spPr>
              <a:xfrm>
                <a:off x="2819400" y="2670048"/>
                <a:ext cx="304800" cy="453774"/>
              </a:xfrm>
              <a:prstGeom prst="can">
                <a:avLst>
                  <a:gd name="adj" fmla="val 5533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30" name="Right Arrow 29"/>
            <p:cNvSpPr/>
            <p:nvPr/>
          </p:nvSpPr>
          <p:spPr>
            <a:xfrm flipH="1">
              <a:off x="3143250" y="3396875"/>
              <a:ext cx="285750" cy="2094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54279" name="TextBox 32"/>
          <p:cNvSpPr txBox="1">
            <a:spLocks noChangeArrowheads="1"/>
          </p:cNvSpPr>
          <p:nvPr/>
        </p:nvSpPr>
        <p:spPr bwMode="auto">
          <a:xfrm>
            <a:off x="152400" y="228600"/>
            <a:ext cx="521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An Ampere Experiment in Electromagnetism</a:t>
            </a:r>
          </a:p>
        </p:txBody>
      </p:sp>
      <p:grpSp>
        <p:nvGrpSpPr>
          <p:cNvPr id="11" name="Group 35"/>
          <p:cNvGrpSpPr>
            <a:grpSpLocks/>
          </p:cNvGrpSpPr>
          <p:nvPr/>
        </p:nvGrpSpPr>
        <p:grpSpPr bwMode="auto">
          <a:xfrm>
            <a:off x="685800" y="5105400"/>
            <a:ext cx="8153400" cy="790575"/>
            <a:chOff x="685800" y="5105400"/>
            <a:chExt cx="8153400" cy="790575"/>
          </a:xfrm>
        </p:grpSpPr>
        <p:sp>
          <p:nvSpPr>
            <p:cNvPr id="54282" name="TextBox 33"/>
            <p:cNvSpPr txBox="1">
              <a:spLocks noChangeArrowheads="1"/>
            </p:cNvSpPr>
            <p:nvPr/>
          </p:nvSpPr>
          <p:spPr bwMode="auto">
            <a:xfrm>
              <a:off x="685800" y="5105400"/>
              <a:ext cx="815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flip of the magnetic moment is due to a reversed current-current interaction or reversed magnetic field, now written as</a:t>
              </a:r>
            </a:p>
          </p:txBody>
        </p:sp>
        <p:graphicFrame>
          <p:nvGraphicFramePr>
            <p:cNvPr id="54283" name="Object 4"/>
            <p:cNvGraphicFramePr>
              <a:graphicFrameLocks noChangeAspect="1"/>
            </p:cNvGraphicFramePr>
            <p:nvPr/>
          </p:nvGraphicFramePr>
          <p:xfrm>
            <a:off x="6791325" y="5410200"/>
            <a:ext cx="676275" cy="485775"/>
          </p:xfrm>
          <a:graphic>
            <a:graphicData uri="http://schemas.openxmlformats.org/presentationml/2006/ole">
              <mc:AlternateContent xmlns:mc="http://schemas.openxmlformats.org/markup-compatibility/2006">
                <mc:Choice xmlns:v="urn:schemas-microsoft-com:vml" Requires="v">
                  <p:oleObj spid="_x0000_s54294" name="Equation" r:id="rId3" imgW="317500" imgH="228600" progId="Equation.DSMT4">
                    <p:embed/>
                  </p:oleObj>
                </mc:Choice>
                <mc:Fallback>
                  <p:oleObj name="Equation" r:id="rId3" imgW="317500" imgH="228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5410200"/>
                          <a:ext cx="6762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4281" name="TextBox 2"/>
          <p:cNvSpPr txBox="1">
            <a:spLocks noChangeArrowheads="1"/>
          </p:cNvSpPr>
          <p:nvPr/>
        </p:nvSpPr>
        <p:spPr bwMode="auto">
          <a:xfrm>
            <a:off x="228600" y="914400"/>
            <a:ext cx="324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Current-Current Interaction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8" presetClass="emph" presetSubtype="0" fill="hold" nodeType="withEffect">
                                  <p:stCondLst>
                                    <p:cond delay="1000"/>
                                  </p:stCondLst>
                                  <p:childTnLst>
                                    <p:animRot by="10800000">
                                      <p:cBhvr>
                                        <p:cTn id="12" dur="1000" fill="hold"/>
                                        <p:tgtEl>
                                          <p:spTgt spid="2"/>
                                        </p:tgtEl>
                                        <p:attrNameLst>
                                          <p:attrName>r</p:attrName>
                                        </p:attrNameLst>
                                      </p:cBhvr>
                                    </p:animRo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9"/>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609600" y="569913"/>
            <a:ext cx="7915275" cy="6211887"/>
            <a:chOff x="609600" y="569489"/>
            <a:chExt cx="7915275" cy="6212311"/>
          </a:xfrm>
        </p:grpSpPr>
        <p:pic>
          <p:nvPicPr>
            <p:cNvPr id="18435" name="Picture 4" descr="https://scontent.xx.fbcdn.net/hphotos-frc3/v/t1.0-9/s720x720/1236498_10151895679975390_947194075_n.jpg?oh=9c9f1916bb0436aeb8f02c67aaf10898&amp;oe=571DB97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1600" y="569489"/>
              <a:ext cx="6324600" cy="494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descr="https://scontent.xx.fbcdn.net/hphotos-xap1/t31.0-8/1485931_10152189307805390_1299859988_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4262438"/>
              <a:ext cx="79152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4" name="TextBox 1"/>
          <p:cNvSpPr txBox="1">
            <a:spLocks noChangeArrowheads="1"/>
          </p:cNvSpPr>
          <p:nvPr/>
        </p:nvSpPr>
        <p:spPr bwMode="auto">
          <a:xfrm>
            <a:off x="304800" y="152400"/>
            <a:ext cx="147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Hall Effects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p:cNvSpPr txBox="1">
            <a:spLocks noChangeArrowheads="1"/>
          </p:cNvSpPr>
          <p:nvPr/>
        </p:nvSpPr>
        <p:spPr bwMode="auto">
          <a:xfrm>
            <a:off x="2133600" y="2743200"/>
            <a:ext cx="488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t>An ‘Ampere Experiment’ in Gravity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Object 1"/>
          <p:cNvPicPr>
            <a:picLocks noChangeArrowheads="1"/>
          </p:cNvPicPr>
          <p:nvPr/>
        </p:nvPicPr>
        <p:blipFill>
          <a:blip r:embed="rId2" cstate="email">
            <a:extLst>
              <a:ext uri="{28A0092B-C50C-407E-A947-70E740481C1C}">
                <a14:useLocalDpi xmlns:a14="http://schemas.microsoft.com/office/drawing/2010/main" val="0"/>
              </a:ext>
            </a:extLst>
          </a:blip>
          <a:srcRect t="-333" r="-107" b="-600"/>
          <a:stretch>
            <a:fillRect/>
          </a:stretch>
        </p:blipFill>
        <p:spPr bwMode="auto">
          <a:xfrm>
            <a:off x="304800" y="1905000"/>
            <a:ext cx="85344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1"/>
          <p:cNvSpPr txBox="1">
            <a:spLocks noChangeArrowheads="1"/>
          </p:cNvSpPr>
          <p:nvPr/>
        </p:nvSpPr>
        <p:spPr bwMode="auto">
          <a:xfrm>
            <a:off x="152400" y="53340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Unnikrishnan, General Theory of Relativity: The Universe between Beauty and Truth</a:t>
            </a:r>
          </a:p>
          <a:p>
            <a:pPr eaLnBrk="1" hangingPunct="1"/>
            <a:r>
              <a:rPr lang="en-US" sz="1800"/>
              <a:t>(ResearchGate)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914400" y="1219200"/>
            <a:ext cx="6045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rabicPeriod"/>
            </a:pPr>
            <a:r>
              <a:rPr lang="en-US"/>
              <a:t>Geometric phase on photon in helical fiber</a:t>
            </a:r>
          </a:p>
          <a:p>
            <a:pPr eaLnBrk="1" hangingPunct="1">
              <a:buFontTx/>
              <a:buAutoNum type="arabicPeriod"/>
            </a:pPr>
            <a:endParaRPr lang="en-US"/>
          </a:p>
          <a:p>
            <a:pPr eaLnBrk="1" hangingPunct="1">
              <a:buFontTx/>
              <a:buAutoNum type="arabicPeriod"/>
            </a:pPr>
            <a:r>
              <a:rPr lang="en-US"/>
              <a:t>Fine structure of atoms and Thomas precession</a:t>
            </a:r>
          </a:p>
          <a:p>
            <a:pPr eaLnBrk="1" hangingPunct="1">
              <a:buFontTx/>
              <a:buAutoNum type="arabicPeriod"/>
            </a:pPr>
            <a:endParaRPr lang="en-US"/>
          </a:p>
          <a:p>
            <a:pPr eaLnBrk="1" hangingPunct="1">
              <a:buFontTx/>
              <a:buAutoNum type="arabicPeriod"/>
            </a:pPr>
            <a:r>
              <a:rPr lang="en-US"/>
              <a:t>Spin-orbit energy splitting in chiral motion</a:t>
            </a:r>
          </a:p>
          <a:p>
            <a:pPr eaLnBrk="1" hangingPunct="1">
              <a:buFontTx/>
              <a:buAutoNum type="arabicPeriod"/>
            </a:pPr>
            <a:endParaRPr lang="en-US"/>
          </a:p>
          <a:p>
            <a:pPr eaLnBrk="1" hangingPunct="1">
              <a:buFontTx/>
              <a:buAutoNum type="arabicPeriod"/>
            </a:pPr>
            <a:r>
              <a:rPr lang="en-US"/>
              <a:t>Spin-transport in helical (bio) molecules</a:t>
            </a:r>
          </a:p>
          <a:p>
            <a:pPr eaLnBrk="1" hangingPunct="1">
              <a:buFontTx/>
              <a:buAutoNum type="arabicPeriod"/>
            </a:pPr>
            <a:endParaRPr lang="en-US"/>
          </a:p>
          <a:p>
            <a:pPr eaLnBrk="1" hangingPunct="1">
              <a:buFontTx/>
              <a:buAutoNum type="arabicPeriod"/>
            </a:pPr>
            <a:r>
              <a:rPr lang="en-US"/>
              <a:t>The spin-statistics connection</a:t>
            </a:r>
          </a:p>
          <a:p>
            <a:pPr eaLnBrk="1" hangingPunct="1">
              <a:buFontTx/>
              <a:buAutoNum type="arabicPeriod"/>
            </a:pPr>
            <a:endParaRPr lang="en-US"/>
          </a:p>
          <a:p>
            <a:pPr eaLnBrk="1" hangingPunct="1">
              <a:buFontTx/>
              <a:buAutoNum type="arabicPeriod"/>
            </a:pPr>
            <a:r>
              <a:rPr lang="en-US"/>
              <a:t>Fractional quantum Hall effect</a:t>
            </a:r>
          </a:p>
          <a:p>
            <a:pPr eaLnBrk="1" hangingPunct="1">
              <a:buFontTx/>
              <a:buAutoNum type="arabicPeriod"/>
            </a:pPr>
            <a:endParaRPr lang="en-US"/>
          </a:p>
          <a:p>
            <a:pPr eaLnBrk="1" hangingPunct="1">
              <a:buFontTx/>
              <a:buAutoNum type="arabicPeriod"/>
            </a:pPr>
            <a:endParaRPr lang="en-US"/>
          </a:p>
        </p:txBody>
      </p:sp>
      <p:sp>
        <p:nvSpPr>
          <p:cNvPr id="57346" name="TextBox 1"/>
          <p:cNvSpPr txBox="1">
            <a:spLocks noChangeArrowheads="1"/>
          </p:cNvSpPr>
          <p:nvPr/>
        </p:nvSpPr>
        <p:spPr bwMode="auto">
          <a:xfrm>
            <a:off x="762000" y="457200"/>
            <a:ext cx="5287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Several applications, insights and solutions</a:t>
            </a:r>
            <a:r>
              <a:rPr lang="is-IS"/>
              <a:t>…</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0" y="368300"/>
            <a:ext cx="57340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p:cNvSpPr txBox="1">
            <a:spLocks noChangeArrowheads="1"/>
          </p:cNvSpPr>
          <p:nvPr/>
        </p:nvSpPr>
        <p:spPr bwMode="auto">
          <a:xfrm>
            <a:off x="584200" y="2895600"/>
            <a:ext cx="353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A. Tomita and R. Y. Chiao, PRL 1986 </a:t>
            </a:r>
          </a:p>
        </p:txBody>
      </p:sp>
      <p:pic>
        <p:nvPicPr>
          <p:cNvPr id="583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143000"/>
            <a:ext cx="3810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2" name="Object 15"/>
          <p:cNvGraphicFramePr>
            <a:graphicFrameLocks noChangeAspect="1"/>
          </p:cNvGraphicFramePr>
          <p:nvPr/>
        </p:nvGraphicFramePr>
        <p:xfrm>
          <a:off x="923925" y="3276600"/>
          <a:ext cx="2886075" cy="476250"/>
        </p:xfrm>
        <a:graphic>
          <a:graphicData uri="http://schemas.openxmlformats.org/presentationml/2006/ole">
            <mc:AlternateContent xmlns:mc="http://schemas.openxmlformats.org/markup-compatibility/2006">
              <mc:Choice xmlns:v="urn:schemas-microsoft-com:vml" Requires="v">
                <p:oleObj spid="_x0000_s58384" name="Equation" r:id="rId5" imgW="1231900" imgH="203200" progId="Equation.DSMT4">
                  <p:embed/>
                </p:oleObj>
              </mc:Choice>
              <mc:Fallback>
                <p:oleObj name="Equation" r:id="rId5" imgW="1231900" imgH="203200" progId="Equation.DSMT4">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25" y="3276600"/>
                        <a:ext cx="2886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TextBox 1"/>
          <p:cNvSpPr txBox="1">
            <a:spLocks noChangeArrowheads="1"/>
          </p:cNvSpPr>
          <p:nvPr/>
        </p:nvSpPr>
        <p:spPr bwMode="auto">
          <a:xfrm>
            <a:off x="609600" y="0"/>
            <a:ext cx="396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Spin-dependent geometric phase</a:t>
            </a:r>
          </a:p>
        </p:txBody>
      </p:sp>
      <p:grpSp>
        <p:nvGrpSpPr>
          <p:cNvPr id="2" name="Group 8"/>
          <p:cNvGrpSpPr>
            <a:grpSpLocks/>
          </p:cNvGrpSpPr>
          <p:nvPr/>
        </p:nvGrpSpPr>
        <p:grpSpPr bwMode="auto">
          <a:xfrm>
            <a:off x="228600" y="3962400"/>
            <a:ext cx="5181600" cy="2074863"/>
            <a:chOff x="228600" y="3962400"/>
            <a:chExt cx="5181600" cy="2074863"/>
          </a:xfrm>
        </p:grpSpPr>
        <p:grpSp>
          <p:nvGrpSpPr>
            <p:cNvPr id="58375" name="Group 7"/>
            <p:cNvGrpSpPr>
              <a:grpSpLocks/>
            </p:cNvGrpSpPr>
            <p:nvPr/>
          </p:nvGrpSpPr>
          <p:grpSpPr bwMode="auto">
            <a:xfrm>
              <a:off x="228600" y="3962400"/>
              <a:ext cx="1600200" cy="838200"/>
              <a:chOff x="6400800" y="609600"/>
              <a:chExt cx="1600200" cy="838200"/>
            </a:xfrm>
          </p:grpSpPr>
          <p:sp>
            <p:nvSpPr>
              <p:cNvPr id="3" name="Oval 2"/>
              <p:cNvSpPr>
                <a:spLocks noChangeArrowheads="1"/>
              </p:cNvSpPr>
              <p:nvPr/>
            </p:nvSpPr>
            <p:spPr bwMode="auto">
              <a:xfrm>
                <a:off x="6400800" y="838200"/>
                <a:ext cx="1447800" cy="609600"/>
              </a:xfrm>
              <a:prstGeom prst="ellipse">
                <a:avLst/>
              </a:prstGeom>
              <a:noFill/>
              <a:ln w="12700">
                <a:solidFill>
                  <a:srgbClr val="287A9E"/>
                </a:solidFill>
                <a:round/>
                <a:headEnd/>
                <a:tailEnd/>
              </a:ln>
              <a:effectLst>
                <a:outerShdw dist="25400" dir="5400000" sx="100999" sy="100999" rotWithShape="0">
                  <a:srgbClr val="808080">
                    <a:alpha val="39999"/>
                  </a:srgbClr>
                </a:outerShdw>
              </a:effectLst>
            </p:spPr>
            <p:txBody>
              <a:bodyPr anchor="ctr"/>
              <a:lstStyle/>
              <a:p>
                <a:pPr algn="ctr">
                  <a:defRPr/>
                </a:pPr>
                <a:endParaRPr lang="en-US" dirty="0">
                  <a:solidFill>
                    <a:schemeClr val="lt1"/>
                  </a:solidFill>
                  <a:latin typeface="+mn-lt"/>
                  <a:ea typeface="+mn-ea"/>
                  <a:cs typeface="+mn-cs"/>
                </a:endParaRPr>
              </a:p>
            </p:txBody>
          </p:sp>
          <p:cxnSp>
            <p:nvCxnSpPr>
              <p:cNvPr id="5" name="Straight Arrow Connector 4"/>
              <p:cNvCxnSpPr/>
              <p:nvPr/>
            </p:nvCxnSpPr>
            <p:spPr>
              <a:xfrm flipV="1">
                <a:off x="7620000" y="609600"/>
                <a:ext cx="381000" cy="4572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010400" y="838200"/>
                <a:ext cx="228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aphicFrame>
          <p:nvGraphicFramePr>
            <p:cNvPr id="58376" name="Object 15"/>
            <p:cNvGraphicFramePr>
              <a:graphicFrameLocks noChangeAspect="1"/>
            </p:cNvGraphicFramePr>
            <p:nvPr/>
          </p:nvGraphicFramePr>
          <p:xfrm>
            <a:off x="2016125" y="4459288"/>
            <a:ext cx="3394075" cy="1577975"/>
          </p:xfrm>
          <a:graphic>
            <a:graphicData uri="http://schemas.openxmlformats.org/presentationml/2006/ole">
              <mc:AlternateContent xmlns:mc="http://schemas.openxmlformats.org/markup-compatibility/2006">
                <mc:Choice xmlns:v="urn:schemas-microsoft-com:vml" Requires="v">
                  <p:oleObj spid="_x0000_s58385" name="Equation" r:id="rId7" imgW="1447800" imgH="673100" progId="Equation.DSMT4">
                    <p:embed/>
                  </p:oleObj>
                </mc:Choice>
                <mc:Fallback>
                  <p:oleObj name="Equation" r:id="rId7" imgW="1447800" imgH="6731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25" y="4459288"/>
                          <a:ext cx="33940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88" y="533400"/>
            <a:ext cx="788511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533400" y="3733800"/>
            <a:ext cx="606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R. Naaman, D. W. Waldeck, Ann. Rev. Phys. Chem. 2015 </a:t>
            </a:r>
          </a:p>
        </p:txBody>
      </p:sp>
      <p:graphicFrame>
        <p:nvGraphicFramePr>
          <p:cNvPr id="58371" name="Object 15"/>
          <p:cNvGraphicFramePr>
            <a:graphicFrameLocks noChangeAspect="1"/>
          </p:cNvGraphicFramePr>
          <p:nvPr/>
        </p:nvGraphicFramePr>
        <p:xfrm>
          <a:off x="552450" y="4354513"/>
          <a:ext cx="6457950" cy="1131887"/>
        </p:xfrm>
        <a:graphic>
          <a:graphicData uri="http://schemas.openxmlformats.org/presentationml/2006/ole">
            <mc:AlternateContent xmlns:mc="http://schemas.openxmlformats.org/markup-compatibility/2006">
              <mc:Choice xmlns:v="urn:schemas-microsoft-com:vml" Requires="v">
                <p:oleObj spid="_x0000_s59399" name="Equation" r:id="rId4" imgW="2755900" imgH="482600" progId="Equation.DSMT4">
                  <p:embed/>
                </p:oleObj>
              </mc:Choice>
              <mc:Fallback>
                <p:oleObj name="Equation" r:id="rId4" imgW="2755900" imgH="482600" progId="Equation.DSMT4">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4354513"/>
                        <a:ext cx="64579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2" name="TextBox 4"/>
          <p:cNvSpPr txBox="1">
            <a:spLocks noChangeArrowheads="1"/>
          </p:cNvSpPr>
          <p:nvPr/>
        </p:nvSpPr>
        <p:spPr bwMode="auto">
          <a:xfrm>
            <a:off x="2486025" y="5638800"/>
            <a:ext cx="353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Gravity-controlled spin valve!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northpole_malin"/>
          <p:cNvPicPr>
            <a:picLocks noChangeAspect="1" noChangeArrowheads="1"/>
          </p:cNvPicPr>
          <p:nvPr/>
        </p:nvPicPr>
        <p:blipFill>
          <a:blip r:embed="rId2">
            <a:lum bright="-30000" contrast="4000"/>
            <a:extLst>
              <a:ext uri="{28A0092B-C50C-407E-A947-70E740481C1C}">
                <a14:useLocalDpi xmlns:a14="http://schemas.microsoft.com/office/drawing/2010/main" val="0"/>
              </a:ext>
            </a:extLst>
          </a:blip>
          <a:srcRect/>
          <a:stretch>
            <a:fillRect/>
          </a:stretch>
        </p:blipFill>
        <p:spPr bwMode="auto">
          <a:xfrm>
            <a:off x="315913" y="76200"/>
            <a:ext cx="8601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31"/>
          <p:cNvSpPr txBox="1">
            <a:spLocks noChangeArrowheads="1"/>
          </p:cNvSpPr>
          <p:nvPr/>
        </p:nvSpPr>
        <p:spPr bwMode="auto">
          <a:xfrm>
            <a:off x="228600" y="6269038"/>
            <a:ext cx="6329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Gravitational Vector potential as one moves around</a:t>
            </a:r>
            <a:r>
              <a:rPr lang="is-IS"/>
              <a:t>…</a:t>
            </a:r>
            <a:endParaRPr lang="en-US"/>
          </a:p>
        </p:txBody>
      </p:sp>
      <p:pic>
        <p:nvPicPr>
          <p:cNvPr id="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47244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36513"/>
            <a:ext cx="379095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6200"/>
            <a:ext cx="40576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0" y="2362200"/>
            <a:ext cx="9144000" cy="3962400"/>
            <a:chOff x="0" y="2362200"/>
            <a:chExt cx="9144000" cy="3962400"/>
          </a:xfrm>
        </p:grpSpPr>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450" y="2362200"/>
              <a:ext cx="38084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3124200"/>
              <a:ext cx="90820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26100"/>
              <a:ext cx="8940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590800"/>
            <a:ext cx="584358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5250"/>
            <a:ext cx="1981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4"/>
          <p:cNvSpPr txBox="1">
            <a:spLocks noChangeArrowheads="1"/>
          </p:cNvSpPr>
          <p:nvPr/>
        </p:nvSpPr>
        <p:spPr bwMode="auto">
          <a:xfrm>
            <a:off x="304800" y="76200"/>
            <a:ext cx="579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Description in terms of a ‘composite fermion”  </a:t>
            </a:r>
          </a:p>
          <a:p>
            <a:pPr eaLnBrk="1" hangingPunct="1"/>
            <a:r>
              <a:rPr lang="en-US" sz="1800"/>
              <a:t>(Jainendra Jain)</a:t>
            </a:r>
          </a:p>
          <a:p>
            <a:pPr eaLnBrk="1" hangingPunct="1"/>
            <a:r>
              <a:rPr lang="en-US" sz="1800"/>
              <a:t>CF=electron+ </a:t>
            </a:r>
            <a:r>
              <a:rPr lang="en-US" sz="1800" u="sng"/>
              <a:t>even</a:t>
            </a:r>
            <a:r>
              <a:rPr lang="en-US" sz="1800"/>
              <a:t> number of flux quanta/vortices of a mysterious gauge field</a:t>
            </a:r>
          </a:p>
        </p:txBody>
      </p:sp>
      <p:sp>
        <p:nvSpPr>
          <p:cNvPr id="5" name="TextBox 4"/>
          <p:cNvSpPr txBox="1">
            <a:spLocks noChangeArrowheads="1"/>
          </p:cNvSpPr>
          <p:nvPr/>
        </p:nvSpPr>
        <p:spPr bwMode="auto">
          <a:xfrm>
            <a:off x="533400" y="1828800"/>
            <a:ext cx="356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FQHE is the IQHE of CF!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1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384175"/>
            <a:ext cx="35941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457200"/>
            <a:ext cx="3048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286000"/>
            <a:ext cx="55276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1"/>
          <p:cNvSpPr txBox="1">
            <a:spLocks noChangeArrowheads="1"/>
          </p:cNvSpPr>
          <p:nvPr/>
        </p:nvSpPr>
        <p:spPr bwMode="auto">
          <a:xfrm>
            <a:off x="152400" y="4724400"/>
            <a:ext cx="548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‘flux’ associated with the electron cancels part of the applied magnetic field and reduced the degeneracy to the integer QHE level.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88122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81200"/>
            <a:ext cx="8991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19200"/>
            <a:ext cx="2543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2971800"/>
            <a:ext cx="8913812"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nvGraphicFramePr>
        <p:xfrm>
          <a:off x="1550988" y="4198938"/>
          <a:ext cx="6602412" cy="2201862"/>
        </p:xfrm>
        <a:graphic>
          <a:graphicData uri="http://schemas.openxmlformats.org/presentationml/2006/ole">
            <mc:AlternateContent xmlns:mc="http://schemas.openxmlformats.org/markup-compatibility/2006">
              <mc:Choice xmlns:v="urn:schemas-microsoft-com:vml" Requires="v">
                <p:oleObj spid="_x0000_s64523" name="Equation" r:id="rId7" imgW="2362200" imgH="787400" progId="Equation.DSMT4">
                  <p:embed/>
                </p:oleObj>
              </mc:Choice>
              <mc:Fallback>
                <p:oleObj name="Equation" r:id="rId7" imgW="2362200" imgH="787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988" y="4198938"/>
                        <a:ext cx="6602412"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6934200" y="4114800"/>
          <a:ext cx="1703388" cy="1065213"/>
        </p:xfrm>
        <a:graphic>
          <a:graphicData uri="http://schemas.openxmlformats.org/presentationml/2006/ole">
            <mc:AlternateContent xmlns:mc="http://schemas.openxmlformats.org/markup-compatibility/2006">
              <mc:Choice xmlns:v="urn:schemas-microsoft-com:vml" Requires="v">
                <p:oleObj spid="_x0000_s64524" name="Equation" r:id="rId9" imgW="609600" imgH="381000" progId="Equation.DSMT4">
                  <p:embed/>
                </p:oleObj>
              </mc:Choice>
              <mc:Fallback>
                <p:oleObj name="Equation" r:id="rId9" imgW="609600" imgH="38100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4114800"/>
                        <a:ext cx="1703388"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s://upload.wikimedia.org/wikipedia/en/1/19/Hall_Effect_Measurement_Setup_for_Electr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49577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1"/>
          <p:cNvSpPr txBox="1">
            <a:spLocks noChangeArrowheads="1"/>
          </p:cNvSpPr>
          <p:nvPr/>
        </p:nvSpPr>
        <p:spPr bwMode="auto">
          <a:xfrm>
            <a:off x="533400" y="304800"/>
            <a:ext cx="283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Hall Effects (EN LABO)</a:t>
            </a:r>
          </a:p>
        </p:txBody>
      </p:sp>
      <p:pic>
        <p:nvPicPr>
          <p:cNvPr id="1945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14800"/>
            <a:ext cx="41068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0" name="Object 13"/>
          <p:cNvGraphicFramePr>
            <a:graphicFrameLocks noChangeAspect="1"/>
          </p:cNvGraphicFramePr>
          <p:nvPr/>
        </p:nvGraphicFramePr>
        <p:xfrm>
          <a:off x="5867400" y="2514600"/>
          <a:ext cx="2552700" cy="806450"/>
        </p:xfrm>
        <a:graphic>
          <a:graphicData uri="http://schemas.openxmlformats.org/presentationml/2006/ole">
            <mc:AlternateContent xmlns:mc="http://schemas.openxmlformats.org/markup-compatibility/2006">
              <mc:Choice xmlns:v="urn:schemas-microsoft-com:vml" Requires="v">
                <p:oleObj spid="_x0000_s19466" name="Equation" r:id="rId5" imgW="1447800" imgH="457200" progId="Equation.DSMT4">
                  <p:embed/>
                </p:oleObj>
              </mc:Choice>
              <mc:Fallback>
                <p:oleObj name="Equation" r:id="rId5" imgW="1447800" imgH="4572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514600"/>
                        <a:ext cx="2552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61" name="Object 15"/>
          <p:cNvGraphicFramePr>
            <a:graphicFrameLocks noChangeAspect="1"/>
          </p:cNvGraphicFramePr>
          <p:nvPr/>
        </p:nvGraphicFramePr>
        <p:xfrm>
          <a:off x="4248150" y="4176713"/>
          <a:ext cx="4819650" cy="1401762"/>
        </p:xfrm>
        <a:graphic>
          <a:graphicData uri="http://schemas.openxmlformats.org/presentationml/2006/ole">
            <mc:AlternateContent xmlns:mc="http://schemas.openxmlformats.org/markup-compatibility/2006">
              <mc:Choice xmlns:v="urn:schemas-microsoft-com:vml" Requires="v">
                <p:oleObj spid="_x0000_s19467" name="Equation" r:id="rId7" imgW="2057400" imgH="596900" progId="Equation.DSMT4">
                  <p:embed/>
                </p:oleObj>
              </mc:Choice>
              <mc:Fallback>
                <p:oleObj name="Equation" r:id="rId7" imgW="2057400" imgH="5969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8150" y="4176713"/>
                        <a:ext cx="48196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8392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5738813"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2"/>
          <p:cNvSpPr txBox="1">
            <a:spLocks noChangeArrowheads="1"/>
          </p:cNvSpPr>
          <p:nvPr/>
        </p:nvSpPr>
        <p:spPr bwMode="auto">
          <a:xfrm>
            <a:off x="5943600" y="914400"/>
            <a:ext cx="2971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The entire phenomena can be measured in a single sample by varying the magnetic field or carrier density (hence varying filling factor smoothly)</a:t>
            </a:r>
          </a:p>
        </p:txBody>
      </p:sp>
      <p:sp>
        <p:nvSpPr>
          <p:cNvPr id="67587" name="TextBox 3"/>
          <p:cNvSpPr txBox="1">
            <a:spLocks noChangeArrowheads="1"/>
          </p:cNvSpPr>
          <p:nvPr/>
        </p:nvSpPr>
        <p:spPr bwMode="auto">
          <a:xfrm>
            <a:off x="5943600" y="2971800"/>
            <a:ext cx="3276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The QHE is understood as a singe particle effect and interactions can be ignored</a:t>
            </a:r>
            <a:r>
              <a:rPr lang="is-IS" sz="1800"/>
              <a:t>…</a:t>
            </a:r>
            <a:r>
              <a:rPr lang="en-US" sz="1800"/>
              <a:t>Then why does one need a complex description with interactions and multiparticle effects for FQHE?</a:t>
            </a:r>
          </a:p>
        </p:txBody>
      </p:sp>
      <p:sp>
        <p:nvSpPr>
          <p:cNvPr id="66564" name="TextBox 1"/>
          <p:cNvSpPr txBox="1">
            <a:spLocks noChangeArrowheads="1"/>
          </p:cNvSpPr>
          <p:nvPr/>
        </p:nvSpPr>
        <p:spPr bwMode="auto">
          <a:xfrm>
            <a:off x="6172200" y="304800"/>
            <a:ext cx="247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Quantum Hall Effect</a:t>
            </a:r>
          </a:p>
        </p:txBody>
      </p:sp>
      <p:sp>
        <p:nvSpPr>
          <p:cNvPr id="2" name="TextBox 1"/>
          <p:cNvSpPr txBox="1">
            <a:spLocks noChangeArrowheads="1"/>
          </p:cNvSpPr>
          <p:nvPr/>
        </p:nvSpPr>
        <p:spPr bwMode="auto">
          <a:xfrm>
            <a:off x="5943600" y="5257800"/>
            <a:ext cx="304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Need a Copernican view!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ttp://s2.thingpic.com/images/CP/rhCWdgKTaDL65gNnWRQBMGoD.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4325" y="782638"/>
            <a:ext cx="791527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http://1.bp.blogspot.com/-_MUPCNejH0I/UhWIml-2L5I/AAAAAAAAAaU/MTS0EzyPxGY/s640/Ptolemaic+and+Copernic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442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2"/>
          <p:cNvSpPr txBox="1">
            <a:spLocks noChangeArrowheads="1"/>
          </p:cNvSpPr>
          <p:nvPr/>
        </p:nvSpPr>
        <p:spPr bwMode="auto">
          <a:xfrm>
            <a:off x="6019800" y="5867400"/>
            <a:ext cx="123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1473-1543)</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4310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 descr="https://upload.wikimedia.org/wikipedia/commons/thumb/a/a6/Tychonian_system.svg/576px-Tychonian_system.svg.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0600" y="685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3"/>
          <p:cNvSpPr txBox="1">
            <a:spLocks noChangeArrowheads="1"/>
          </p:cNvSpPr>
          <p:nvPr/>
        </p:nvSpPr>
        <p:spPr bwMode="auto">
          <a:xfrm>
            <a:off x="457200" y="4876800"/>
            <a:ext cx="3087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Nilakantha Somayaji 1444-1545</a:t>
            </a:r>
          </a:p>
          <a:p>
            <a:pPr eaLnBrk="1" hangingPunct="1"/>
            <a:r>
              <a:rPr lang="en-US" sz="1600"/>
              <a:t>(Tantrasangraha)</a:t>
            </a:r>
          </a:p>
        </p:txBody>
      </p:sp>
      <p:sp>
        <p:nvSpPr>
          <p:cNvPr id="69636" name="TextBox 4"/>
          <p:cNvSpPr txBox="1">
            <a:spLocks noChangeArrowheads="1"/>
          </p:cNvSpPr>
          <p:nvPr/>
        </p:nvSpPr>
        <p:spPr bwMode="auto">
          <a:xfrm>
            <a:off x="5334000" y="5105400"/>
            <a:ext cx="2509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Tycho Brahe (1546-1601)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northpole_malin"/>
          <p:cNvPicPr>
            <a:picLocks noChangeAspect="1" noChangeArrowheads="1"/>
          </p:cNvPicPr>
          <p:nvPr/>
        </p:nvPicPr>
        <p:blipFill>
          <a:blip r:embed="rId2">
            <a:lum bright="-30000" contrast="4000"/>
            <a:extLst>
              <a:ext uri="{28A0092B-C50C-407E-A947-70E740481C1C}">
                <a14:useLocalDpi xmlns:a14="http://schemas.microsoft.com/office/drawing/2010/main" val="0"/>
              </a:ext>
            </a:extLst>
          </a:blip>
          <a:srcRect/>
          <a:stretch>
            <a:fillRect/>
          </a:stretch>
        </p:blipFill>
        <p:spPr bwMode="auto">
          <a:xfrm>
            <a:off x="315913" y="76200"/>
            <a:ext cx="8601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Box 31"/>
          <p:cNvSpPr txBox="1">
            <a:spLocks noChangeArrowheads="1"/>
          </p:cNvSpPr>
          <p:nvPr/>
        </p:nvSpPr>
        <p:spPr bwMode="auto">
          <a:xfrm>
            <a:off x="228600" y="6269038"/>
            <a:ext cx="6329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Gravitational Vector potential as one moves around</a:t>
            </a:r>
            <a:r>
              <a:rPr lang="is-IS"/>
              <a:t>…</a:t>
            </a:r>
            <a:endParaRPr lang="en-US"/>
          </a:p>
        </p:txBody>
      </p:sp>
      <p:pic>
        <p:nvPicPr>
          <p:cNvPr id="706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47244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1" name="Object 13"/>
          <p:cNvGraphicFramePr>
            <a:graphicFrameLocks noChangeAspect="1"/>
          </p:cNvGraphicFramePr>
          <p:nvPr/>
        </p:nvGraphicFramePr>
        <p:xfrm>
          <a:off x="4860925" y="598488"/>
          <a:ext cx="3481388" cy="1317625"/>
        </p:xfrm>
        <a:graphic>
          <a:graphicData uri="http://schemas.openxmlformats.org/presentationml/2006/ole">
            <mc:AlternateContent xmlns:mc="http://schemas.openxmlformats.org/markup-compatibility/2006">
              <mc:Choice xmlns:v="urn:schemas-microsoft-com:vml" Requires="v">
                <p:oleObj spid="_x0000_s71695" name="Equation" r:id="rId3" imgW="1676400" imgH="635000" progId="Equation.DSMT4">
                  <p:embed/>
                </p:oleObj>
              </mc:Choice>
              <mc:Fallback>
                <p:oleObj name="Equation" r:id="rId3" imgW="1676400" imgH="635000" progId="Equation.DSMT4">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598488"/>
                        <a:ext cx="34813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682" name="Object 13"/>
          <p:cNvGraphicFramePr>
            <a:graphicFrameLocks noChangeAspect="1"/>
          </p:cNvGraphicFramePr>
          <p:nvPr/>
        </p:nvGraphicFramePr>
        <p:xfrm>
          <a:off x="304800" y="2133600"/>
          <a:ext cx="3097213" cy="609600"/>
        </p:xfrm>
        <a:graphic>
          <a:graphicData uri="http://schemas.openxmlformats.org/presentationml/2006/ole">
            <mc:AlternateContent xmlns:mc="http://schemas.openxmlformats.org/markup-compatibility/2006">
              <mc:Choice xmlns:v="urn:schemas-microsoft-com:vml" Requires="v">
                <p:oleObj spid="_x0000_s71696" name="Equation" r:id="rId5" imgW="1485900" imgH="292100" progId="Equation.DSMT4">
                  <p:embed/>
                </p:oleObj>
              </mc:Choice>
              <mc:Fallback>
                <p:oleObj name="Equation" r:id="rId5" imgW="1485900" imgH="2921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133600"/>
                        <a:ext cx="309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a:spLocks noChangeArrowheads="1"/>
          </p:cNvSpPr>
          <p:nvPr/>
        </p:nvSpPr>
        <p:spPr bwMode="auto">
          <a:xfrm>
            <a:off x="914400" y="5791200"/>
            <a:ext cx="7135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t>The extra ‘gauge field’ in FQHE is possibly  gravity!</a:t>
            </a:r>
          </a:p>
        </p:txBody>
      </p:sp>
      <p:pic>
        <p:nvPicPr>
          <p:cNvPr id="7168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41068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3"/>
          <p:cNvGraphicFramePr>
            <a:graphicFrameLocks noChangeAspect="1"/>
          </p:cNvGraphicFramePr>
          <p:nvPr/>
        </p:nvGraphicFramePr>
        <p:xfrm>
          <a:off x="2303463" y="2743200"/>
          <a:ext cx="5160962" cy="1563688"/>
        </p:xfrm>
        <a:graphic>
          <a:graphicData uri="http://schemas.openxmlformats.org/presentationml/2006/ole">
            <mc:AlternateContent xmlns:mc="http://schemas.openxmlformats.org/markup-compatibility/2006">
              <mc:Choice xmlns:v="urn:schemas-microsoft-com:vml" Requires="v">
                <p:oleObj spid="_x0000_s71697" name="Equation" r:id="rId8" imgW="2476500" imgH="749300" progId="Equation.DSMT4">
                  <p:embed/>
                </p:oleObj>
              </mc:Choice>
              <mc:Fallback>
                <p:oleObj name="Equation" r:id="rId8" imgW="2476500" imgH="749300" progId="Equation.DSMT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3463" y="2743200"/>
                        <a:ext cx="5160962"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3"/>
          <p:cNvGraphicFramePr>
            <a:graphicFrameLocks noChangeAspect="1"/>
          </p:cNvGraphicFramePr>
          <p:nvPr/>
        </p:nvGraphicFramePr>
        <p:xfrm>
          <a:off x="608013" y="4419600"/>
          <a:ext cx="7172325" cy="1244600"/>
        </p:xfrm>
        <a:graphic>
          <a:graphicData uri="http://schemas.openxmlformats.org/presentationml/2006/ole">
            <mc:AlternateContent xmlns:mc="http://schemas.openxmlformats.org/markup-compatibility/2006">
              <mc:Choice xmlns:v="urn:schemas-microsoft-com:vml" Requires="v">
                <p:oleObj spid="_x0000_s71698" name="Equation" r:id="rId10" imgW="3441700" imgH="596900" progId="Equation.DSMT4">
                  <p:embed/>
                </p:oleObj>
              </mc:Choice>
              <mc:Fallback>
                <p:oleObj name="Equation" r:id="rId10" imgW="3441700" imgH="596900" progId="Equation.DSMT4">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013" y="4419600"/>
                        <a:ext cx="71723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68438"/>
            <a:ext cx="754380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1"/>
          <p:cNvSpPr txBox="1">
            <a:spLocks noChangeArrowheads="1"/>
          </p:cNvSpPr>
          <p:nvPr/>
        </p:nvSpPr>
        <p:spPr bwMode="auto">
          <a:xfrm>
            <a:off x="190500" y="609600"/>
            <a:ext cx="887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We then need to establish the same coherent picture for the entire sequence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75"/>
            <a:ext cx="47244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1"/>
          <p:cNvSpPr txBox="1">
            <a:spLocks noChangeArrowheads="1"/>
          </p:cNvSpPr>
          <p:nvPr/>
        </p:nvSpPr>
        <p:spPr bwMode="auto">
          <a:xfrm>
            <a:off x="1524000" y="6019800"/>
            <a:ext cx="6129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Several remaining issues (in all theories of FQHE)</a:t>
            </a:r>
            <a:r>
              <a:rPr lang="is-IS"/>
              <a:t>…</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p:cNvSpPr txBox="1">
            <a:spLocks noChangeArrowheads="1"/>
          </p:cNvSpPr>
          <p:nvPr/>
        </p:nvSpPr>
        <p:spPr bwMode="auto">
          <a:xfrm>
            <a:off x="457200" y="457200"/>
            <a:ext cx="8382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a:t>Summary:</a:t>
            </a:r>
          </a:p>
          <a:p>
            <a:pPr eaLnBrk="1" hangingPunct="1"/>
            <a:endParaRPr lang="en-US" dirty="0"/>
          </a:p>
          <a:p>
            <a:pPr eaLnBrk="1" hangingPunct="1"/>
            <a:r>
              <a:rPr lang="en-US" dirty="0"/>
              <a:t>Cosmic Relativity, in which gravity of the matter-energy in the universe determines dynamics and relativistic effects, is the essential gravitational ingredient in classical and quantum dynamics.</a:t>
            </a:r>
          </a:p>
          <a:p>
            <a:pPr eaLnBrk="1" hangingPunct="1"/>
            <a:endParaRPr lang="en-US" dirty="0"/>
          </a:p>
          <a:p>
            <a:pPr eaLnBrk="1" hangingPunct="1"/>
            <a:r>
              <a:rPr lang="en-US" dirty="0"/>
              <a:t>Several quantum phases conventionally described as spin-orbit phases are in fact cosmic gravitational phases (G,m etc.). This is confirmed in Thomas </a:t>
            </a:r>
            <a:r>
              <a:rPr lang="en-US" dirty="0" smtClean="0"/>
              <a:t>precession and </a:t>
            </a:r>
            <a:r>
              <a:rPr lang="en-US" dirty="0"/>
              <a:t>the behaviour of photons and electrons in </a:t>
            </a:r>
            <a:r>
              <a:rPr lang="en-US"/>
              <a:t>helical </a:t>
            </a:r>
            <a:r>
              <a:rPr lang="en-US" smtClean="0"/>
              <a:t>transport.</a:t>
            </a:r>
            <a:endParaRPr lang="en-US" dirty="0"/>
          </a:p>
          <a:p>
            <a:pPr eaLnBrk="1" hangingPunct="1"/>
            <a:endParaRPr lang="en-US" dirty="0"/>
          </a:p>
          <a:p>
            <a:pPr eaLnBrk="1" hangingPunct="1"/>
            <a:r>
              <a:rPr lang="en-US" dirty="0"/>
              <a:t>The fractional quantum Hall effect has several features that indicate that cosmic gravity is indeed the extra field required for its single particle description. The pseudo composite-fermion is just a projected view, successful yet missing the true physics. However, several details need to be checked and matched and hopefully a more complete picture will emerge soon.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http://www.chinese-word-roots.org/hall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
            <a:ext cx="54006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6" descr="http://www3.physnet.uni-hamburg.de/institute/IAP/Group_N/e/semiconductors/images/imag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76200"/>
            <a:ext cx="53165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569913" y="3657600"/>
            <a:ext cx="7202487" cy="2298700"/>
            <a:chOff x="569913" y="3886200"/>
            <a:chExt cx="7202487" cy="2298700"/>
          </a:xfrm>
        </p:grpSpPr>
        <p:pic>
          <p:nvPicPr>
            <p:cNvPr id="2048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5944" y="3886200"/>
              <a:ext cx="3076456"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6" name="Object 13"/>
            <p:cNvGraphicFramePr>
              <a:graphicFrameLocks noChangeAspect="1"/>
            </p:cNvGraphicFramePr>
            <p:nvPr/>
          </p:nvGraphicFramePr>
          <p:xfrm>
            <a:off x="569913" y="4171950"/>
            <a:ext cx="3851275" cy="1365250"/>
          </p:xfrm>
          <a:graphic>
            <a:graphicData uri="http://schemas.openxmlformats.org/presentationml/2006/ole">
              <mc:AlternateContent xmlns:mc="http://schemas.openxmlformats.org/markup-compatibility/2006">
                <mc:Choice xmlns:v="urn:schemas-microsoft-com:vml" Requires="v">
                  <p:oleObj spid="_x0000_s20489" name="Equation" r:id="rId6" imgW="2184400" imgH="774700" progId="Equation.DSMT4">
                    <p:embed/>
                  </p:oleObj>
                </mc:Choice>
                <mc:Fallback>
                  <p:oleObj name="Equation" r:id="rId6" imgW="2184400" imgH="77470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913" y="4171950"/>
                          <a:ext cx="3851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 name="TextBox 2"/>
          <p:cNvSpPr txBox="1">
            <a:spLocks noChangeArrowheads="1"/>
          </p:cNvSpPr>
          <p:nvPr/>
        </p:nvSpPr>
        <p:spPr bwMode="auto">
          <a:xfrm>
            <a:off x="1301750" y="5867400"/>
            <a:ext cx="5784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t>One electron per flux quantum fills the LL</a:t>
            </a:r>
          </a:p>
          <a:p>
            <a:pPr eaLnBrk="1" hangingPunct="1"/>
            <a:r>
              <a:rPr lang="en-US" sz="2400"/>
              <a:t>	(Single free particle description)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228600"/>
            <a:ext cx="89154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4724400"/>
            <a:ext cx="89916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Fig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762000"/>
            <a:ext cx="88296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nspirehep.net/record/1127711/files/plateau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3597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105400"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5257800" y="152400"/>
            <a:ext cx="367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Fractional Quantum Hall Effect</a:t>
            </a:r>
          </a:p>
        </p:txBody>
      </p:sp>
      <p:sp>
        <p:nvSpPr>
          <p:cNvPr id="22531" name="TextBox 2"/>
          <p:cNvSpPr txBox="1">
            <a:spLocks noChangeArrowheads="1"/>
          </p:cNvSpPr>
          <p:nvPr/>
        </p:nvSpPr>
        <p:spPr bwMode="auto">
          <a:xfrm>
            <a:off x="5562600" y="1371600"/>
            <a:ext cx="3352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Understood partially as a complex phenomena in a strongly interacting and strongly correlated system! Coulomb interaction dominate, collective effects are invoked, multi-particle relative phases are crucial</a:t>
            </a:r>
            <a:r>
              <a:rPr lang="is-IS"/>
              <a:t>…, and iteartive and heirarchical application of these effects are required.</a:t>
            </a:r>
          </a:p>
          <a:p>
            <a:pPr eaLnBrk="1" hangingPunct="1"/>
            <a:endParaRPr lang="is-IS"/>
          </a:p>
          <a:p>
            <a:pPr eaLnBrk="1" hangingPunct="1"/>
            <a:r>
              <a:rPr lang="is-IS"/>
              <a:t>Also, fractional charges...</a:t>
            </a:r>
            <a:endParaRPr lang="en-US"/>
          </a:p>
        </p:txBody>
      </p:sp>
      <p:graphicFrame>
        <p:nvGraphicFramePr>
          <p:cNvPr id="22532" name="Object 4"/>
          <p:cNvGraphicFramePr>
            <a:graphicFrameLocks noChangeAspect="1"/>
          </p:cNvGraphicFramePr>
          <p:nvPr/>
        </p:nvGraphicFramePr>
        <p:xfrm>
          <a:off x="5943600" y="304800"/>
          <a:ext cx="1703388" cy="1065213"/>
        </p:xfrm>
        <a:graphic>
          <a:graphicData uri="http://schemas.openxmlformats.org/presentationml/2006/ole">
            <mc:AlternateContent xmlns:mc="http://schemas.openxmlformats.org/markup-compatibility/2006">
              <mc:Choice xmlns:v="urn:schemas-microsoft-com:vml" Requires="v">
                <p:oleObj spid="_x0000_s22538" name="Equation" r:id="rId4" imgW="609600" imgH="381000" progId="Equation.DSMT4">
                  <p:embed/>
                </p:oleObj>
              </mc:Choice>
              <mc:Fallback>
                <p:oleObj name="Equation" r:id="rId4" imgW="609600" imgH="3810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04800"/>
                        <a:ext cx="1703388"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15"/>
          <p:cNvGraphicFramePr>
            <a:graphicFrameLocks noChangeAspect="1"/>
          </p:cNvGraphicFramePr>
          <p:nvPr/>
        </p:nvGraphicFramePr>
        <p:xfrm>
          <a:off x="5838825" y="5410200"/>
          <a:ext cx="1933575" cy="895350"/>
        </p:xfrm>
        <a:graphic>
          <a:graphicData uri="http://schemas.openxmlformats.org/presentationml/2006/ole">
            <mc:AlternateContent xmlns:mc="http://schemas.openxmlformats.org/markup-compatibility/2006">
              <mc:Choice xmlns:v="urn:schemas-microsoft-com:vml" Requires="v">
                <p:oleObj spid="_x0000_s22539" name="Equation" r:id="rId6" imgW="825500" imgH="381000" progId="Equation.DSMT4">
                  <p:embed/>
                </p:oleObj>
              </mc:Choice>
              <mc:Fallback>
                <p:oleObj name="Equation" r:id="rId6" imgW="825500" imgH="381000" progId="Equation.DSMT4">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8825" y="5410200"/>
                        <a:ext cx="19335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left)">
                                      <p:cBhvr>
                                        <p:cTn id="7" dur="500"/>
                                        <p:tgtEl>
                                          <p:spTgt spid="22531"/>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752600"/>
            <a:ext cx="7937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640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5738813"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2"/>
          <p:cNvSpPr txBox="1">
            <a:spLocks noChangeArrowheads="1"/>
          </p:cNvSpPr>
          <p:nvPr/>
        </p:nvSpPr>
        <p:spPr bwMode="auto">
          <a:xfrm>
            <a:off x="5943600" y="914400"/>
            <a:ext cx="2971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The entire phenomena can be measured in a single sample by varying the magnetic field or carrier density (hence varying filling factor smoothly)</a:t>
            </a:r>
          </a:p>
        </p:txBody>
      </p:sp>
      <p:sp>
        <p:nvSpPr>
          <p:cNvPr id="67587" name="TextBox 3"/>
          <p:cNvSpPr txBox="1">
            <a:spLocks noChangeArrowheads="1"/>
          </p:cNvSpPr>
          <p:nvPr/>
        </p:nvSpPr>
        <p:spPr bwMode="auto">
          <a:xfrm>
            <a:off x="5943600" y="2971800"/>
            <a:ext cx="3276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The QHE is understood as a singe particle effect and interactions can be ignored</a:t>
            </a:r>
            <a:r>
              <a:rPr lang="is-IS" sz="1800"/>
              <a:t>…</a:t>
            </a:r>
            <a:r>
              <a:rPr lang="en-US" sz="1800"/>
              <a:t>Then why does one need a complex description with interactions and multiparticle effects for FQHE?</a:t>
            </a:r>
          </a:p>
        </p:txBody>
      </p:sp>
      <p:sp>
        <p:nvSpPr>
          <p:cNvPr id="24580" name="TextBox 1"/>
          <p:cNvSpPr txBox="1">
            <a:spLocks noChangeArrowheads="1"/>
          </p:cNvSpPr>
          <p:nvPr/>
        </p:nvSpPr>
        <p:spPr bwMode="auto">
          <a:xfrm>
            <a:off x="6172200" y="304800"/>
            <a:ext cx="247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Quantum Hall Effect</a:t>
            </a:r>
          </a:p>
        </p:txBody>
      </p:sp>
      <p:sp>
        <p:nvSpPr>
          <p:cNvPr id="2" name="TextBox 1"/>
          <p:cNvSpPr txBox="1">
            <a:spLocks noChangeArrowheads="1"/>
          </p:cNvSpPr>
          <p:nvPr/>
        </p:nvSpPr>
        <p:spPr bwMode="auto">
          <a:xfrm>
            <a:off x="5943600" y="5257800"/>
            <a:ext cx="304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Need a Copernican view!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7154</TotalTime>
  <Words>1401</Words>
  <Application>Microsoft Office PowerPoint</Application>
  <PresentationFormat>On-screen Show (4:3)</PresentationFormat>
  <Paragraphs>150</Paragraphs>
  <Slides>52</Slides>
  <Notes>10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Breeze</vt:lpstr>
      <vt:lpstr>Equation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Tests on the Violations of        Inverse-Square Law of Gravity</dc:title>
  <dc:creator>admin</dc:creator>
  <cp:lastModifiedBy>User</cp:lastModifiedBy>
  <cp:revision>382</cp:revision>
  <dcterms:created xsi:type="dcterms:W3CDTF">2007-08-06T06:05:37Z</dcterms:created>
  <dcterms:modified xsi:type="dcterms:W3CDTF">2015-12-12T11:30:41Z</dcterms:modified>
</cp:coreProperties>
</file>