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  <p:sldMasterId id="2147483732" r:id="rId5"/>
    <p:sldMasterId id="2147483744" r:id="rId6"/>
    <p:sldMasterId id="2147483816" r:id="rId7"/>
    <p:sldMasterId id="2147483829" r:id="rId8"/>
    <p:sldMasterId id="2147483841" r:id="rId9"/>
    <p:sldMasterId id="2147483853" r:id="rId10"/>
  </p:sldMasterIdLst>
  <p:notesMasterIdLst>
    <p:notesMasterId r:id="rId48"/>
  </p:notesMasterIdLst>
  <p:sldIdLst>
    <p:sldId id="561" r:id="rId11"/>
    <p:sldId id="562" r:id="rId12"/>
    <p:sldId id="536" r:id="rId13"/>
    <p:sldId id="537" r:id="rId14"/>
    <p:sldId id="538" r:id="rId15"/>
    <p:sldId id="539" r:id="rId16"/>
    <p:sldId id="540" r:id="rId17"/>
    <p:sldId id="559" r:id="rId18"/>
    <p:sldId id="560" r:id="rId19"/>
    <p:sldId id="260" r:id="rId20"/>
    <p:sldId id="261" r:id="rId21"/>
    <p:sldId id="563" r:id="rId22"/>
    <p:sldId id="572" r:id="rId23"/>
    <p:sldId id="265" r:id="rId24"/>
    <p:sldId id="266" r:id="rId25"/>
    <p:sldId id="267" r:id="rId26"/>
    <p:sldId id="289" r:id="rId27"/>
    <p:sldId id="507" r:id="rId28"/>
    <p:sldId id="295" r:id="rId29"/>
    <p:sldId id="291" r:id="rId30"/>
    <p:sldId id="292" r:id="rId31"/>
    <p:sldId id="565" r:id="rId32"/>
    <p:sldId id="566" r:id="rId33"/>
    <p:sldId id="296" r:id="rId34"/>
    <p:sldId id="480" r:id="rId35"/>
    <p:sldId id="299" r:id="rId36"/>
    <p:sldId id="301" r:id="rId37"/>
    <p:sldId id="553" r:id="rId38"/>
    <p:sldId id="554" r:id="rId39"/>
    <p:sldId id="300" r:id="rId40"/>
    <p:sldId id="545" r:id="rId41"/>
    <p:sldId id="316" r:id="rId42"/>
    <p:sldId id="318" r:id="rId43"/>
    <p:sldId id="323" r:id="rId44"/>
    <p:sldId id="573" r:id="rId45"/>
    <p:sldId id="558" r:id="rId46"/>
    <p:sldId id="463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72">
          <p15:clr>
            <a:srgbClr val="A4A3A4"/>
          </p15:clr>
        </p15:guide>
        <p15:guide id="2" pos="290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65BC"/>
    <a:srgbClr val="FF9A00"/>
    <a:srgbClr val="D872C3"/>
    <a:srgbClr val="02B103"/>
    <a:srgbClr val="0000FF"/>
    <a:srgbClr val="7030A0"/>
    <a:srgbClr val="0070C0"/>
    <a:srgbClr val="FFCCCC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5" autoAdjust="0"/>
    <p:restoredTop sz="98617" autoAdjust="0"/>
  </p:normalViewPr>
  <p:slideViewPr>
    <p:cSldViewPr snapToGrid="0">
      <p:cViewPr>
        <p:scale>
          <a:sx n="68" d="100"/>
          <a:sy n="68" d="100"/>
        </p:scale>
        <p:origin x="-1880" y="-328"/>
      </p:cViewPr>
      <p:guideLst>
        <p:guide orient="horz" pos="2164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11" d="100"/>
        <a:sy n="111" d="100"/>
      </p:scale>
      <p:origin x="0" y="83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0.xml"/><Relationship Id="rId41" Type="http://schemas.openxmlformats.org/officeDocument/2006/relationships/slide" Target="slides/slide31.xml"/><Relationship Id="rId42" Type="http://schemas.openxmlformats.org/officeDocument/2006/relationships/slide" Target="slides/slide32.xml"/><Relationship Id="rId43" Type="http://schemas.openxmlformats.org/officeDocument/2006/relationships/slide" Target="slides/slide33.xml"/><Relationship Id="rId44" Type="http://schemas.openxmlformats.org/officeDocument/2006/relationships/slide" Target="slides/slide34.xml"/><Relationship Id="rId45" Type="http://schemas.openxmlformats.org/officeDocument/2006/relationships/slide" Target="slides/slide35.xml"/><Relationship Id="rId46" Type="http://schemas.openxmlformats.org/officeDocument/2006/relationships/slide" Target="slides/slide36.xml"/><Relationship Id="rId47" Type="http://schemas.openxmlformats.org/officeDocument/2006/relationships/slide" Target="slides/slide37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37" Type="http://schemas.openxmlformats.org/officeDocument/2006/relationships/slide" Target="slides/slide27.xml"/><Relationship Id="rId38" Type="http://schemas.openxmlformats.org/officeDocument/2006/relationships/slide" Target="slides/slide28.xml"/><Relationship Id="rId39" Type="http://schemas.openxmlformats.org/officeDocument/2006/relationships/slide" Target="slides/slide29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10" Type="http://schemas.openxmlformats.org/officeDocument/2006/relationships/slideMaster" Target="slideMasters/slideMaster10.xml"/><Relationship Id="rId11" Type="http://schemas.openxmlformats.org/officeDocument/2006/relationships/slide" Target="slides/slide1.xml"/><Relationship Id="rId12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98799-56CE-4608-8F87-34E090F90ECB}" type="datetimeFigureOut">
              <a:rPr lang="en-IN" smtClean="0"/>
              <a:t>06/12/18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9DD109-1FF3-4209-84AE-665E1904297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55319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E3847-F105-4CDD-B6BB-1B635F27F7A0}" type="slidenum">
              <a:rPr lang="en-IN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</a:t>
            </a:fld>
            <a:endParaRPr lang="en-IN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5967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D9F3A6-6D7A-43F0-930B-86418B9D9B08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864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28238E59-EFD4-4B57-A7AF-2FA460C6A755}" type="slidenum">
              <a:rPr kumimoji="0" lang="en-I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+mn-ea"/>
              </a:rPr>
              <a:pPr marL="0" marR="0" lvl="0" indent="0" algn="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31</a:t>
            </a:fld>
            <a:endParaRPr kumimoji="0" lang="en-I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+mn-ea"/>
            </a:endParaRPr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634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3974B9-C3BF-4E4C-ADE3-98127ACF3F10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278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4A217-EBAA-484D-8735-34FC9B544F4C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020A-D88B-43BA-886F-4ED018FE0A33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858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4A217-EBAA-484D-8735-34FC9B544F4C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020A-D88B-43BA-886F-4ED018FE0A33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61789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943E2-5C77-4F9A-9731-2F1A663E0E37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75CF-F30F-491A-9441-14F2BDA52DF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93629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943E2-5C77-4F9A-9731-2F1A663E0E37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75CF-F30F-491A-9441-14F2BDA52DF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908828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943E2-5C77-4F9A-9731-2F1A663E0E37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75CF-F30F-491A-9441-14F2BDA52DF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13019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943E2-5C77-4F9A-9731-2F1A663E0E37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75CF-F30F-491A-9441-14F2BDA52DF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0205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943E2-5C77-4F9A-9731-2F1A663E0E37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75CF-F30F-491A-9441-14F2BDA52DF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1986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943E2-5C77-4F9A-9731-2F1A663E0E37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75CF-F30F-491A-9441-14F2BDA52DF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625445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943E2-5C77-4F9A-9731-2F1A663E0E37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75CF-F30F-491A-9441-14F2BDA52DF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967243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943E2-5C77-4F9A-9731-2F1A663E0E37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75CF-F30F-491A-9441-14F2BDA52DF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341394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943E2-5C77-4F9A-9731-2F1A663E0E37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75CF-F30F-491A-9441-14F2BDA52DF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090535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943E2-5C77-4F9A-9731-2F1A663E0E37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75CF-F30F-491A-9441-14F2BDA52DF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1595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4A217-EBAA-484D-8735-34FC9B544F4C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020A-D88B-43BA-886F-4ED018FE0A33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4507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943E2-5C77-4F9A-9731-2F1A663E0E37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75CF-F30F-491A-9441-14F2BDA52DF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317619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943E2-5C77-4F9A-9731-2F1A663E0E37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75CF-F30F-491A-9441-14F2BDA52DF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3974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4A217-EBAA-484D-8735-34FC9B544F4C}" type="datetimeFigureOut">
              <a:rPr lang="en-IN" smtClean="0"/>
              <a:t>06/12/18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020A-D88B-43BA-886F-4ED018FE0A3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761936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4A217-EBAA-484D-8735-34FC9B544F4C}" type="datetimeFigureOut">
              <a:rPr lang="en-IN" smtClean="0"/>
              <a:t>06/12/18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020A-D88B-43BA-886F-4ED018FE0A3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24773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4A217-EBAA-484D-8735-34FC9B544F4C}" type="datetimeFigureOut">
              <a:rPr lang="en-IN" smtClean="0"/>
              <a:t>06/12/18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020A-D88B-43BA-886F-4ED018FE0A3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00652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4A217-EBAA-484D-8735-34FC9B544F4C}" type="datetimeFigureOut">
              <a:rPr lang="en-IN" smtClean="0"/>
              <a:t>06/12/18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020A-D88B-43BA-886F-4ED018FE0A3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84254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4A217-EBAA-484D-8735-34FC9B544F4C}" type="datetimeFigureOut">
              <a:rPr lang="en-IN" smtClean="0"/>
              <a:t>06/12/18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020A-D88B-43BA-886F-4ED018FE0A3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28036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4A217-EBAA-484D-8735-34FC9B544F4C}" type="datetimeFigureOut">
              <a:rPr lang="en-IN" smtClean="0"/>
              <a:t>06/12/18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020A-D88B-43BA-886F-4ED018FE0A3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147514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4A217-EBAA-484D-8735-34FC9B544F4C}" type="datetimeFigureOut">
              <a:rPr lang="en-IN" smtClean="0"/>
              <a:t>06/12/18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020A-D88B-43BA-886F-4ED018FE0A3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060511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4A217-EBAA-484D-8735-34FC9B544F4C}" type="datetimeFigureOut">
              <a:rPr lang="en-IN" smtClean="0"/>
              <a:t>06/12/18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020A-D88B-43BA-886F-4ED018FE0A3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11212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4A217-EBAA-484D-8735-34FC9B544F4C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020A-D88B-43BA-886F-4ED018FE0A33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341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4A217-EBAA-484D-8735-34FC9B544F4C}" type="datetimeFigureOut">
              <a:rPr lang="en-IN" smtClean="0"/>
              <a:t>06/12/18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020A-D88B-43BA-886F-4ED018FE0A3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43513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4A217-EBAA-484D-8735-34FC9B544F4C}" type="datetimeFigureOut">
              <a:rPr lang="en-IN" smtClean="0"/>
              <a:t>06/12/18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020A-D88B-43BA-886F-4ED018FE0A3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956289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4A217-EBAA-484D-8735-34FC9B544F4C}" type="datetimeFigureOut">
              <a:rPr lang="en-IN" smtClean="0"/>
              <a:t>06/12/18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020A-D88B-43BA-886F-4ED018FE0A3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499349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943E2-5C77-4F9A-9731-2F1A663E0E37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75CF-F30F-491A-9441-14F2BDA52DF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9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943E2-5C77-4F9A-9731-2F1A663E0E37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75CF-F30F-491A-9441-14F2BDA52DF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4778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943E2-5C77-4F9A-9731-2F1A663E0E37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75CF-F30F-491A-9441-14F2BDA52DF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7888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943E2-5C77-4F9A-9731-2F1A663E0E37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75CF-F30F-491A-9441-14F2BDA52DF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4632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943E2-5C77-4F9A-9731-2F1A663E0E37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75CF-F30F-491A-9441-14F2BDA52DF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6368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943E2-5C77-4F9A-9731-2F1A663E0E37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75CF-F30F-491A-9441-14F2BDA52DF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8196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943E2-5C77-4F9A-9731-2F1A663E0E37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75CF-F30F-491A-9441-14F2BDA52DF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236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4A217-EBAA-484D-8735-34FC9B544F4C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020A-D88B-43BA-886F-4ED018FE0A33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6545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943E2-5C77-4F9A-9731-2F1A663E0E37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75CF-F30F-491A-9441-14F2BDA52DF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1267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943E2-5C77-4F9A-9731-2F1A663E0E37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75CF-F30F-491A-9441-14F2BDA52DF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5855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943E2-5C77-4F9A-9731-2F1A663E0E37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75CF-F30F-491A-9441-14F2BDA52DF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8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943E2-5C77-4F9A-9731-2F1A663E0E37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75CF-F30F-491A-9441-14F2BDA52DF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6207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EE90-0F3C-4D61-985F-6FF6E57C6BE3}" type="datetime1">
              <a:rPr lang="en-US" smtClean="0"/>
              <a:pPr/>
              <a:t>06/12/18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3E49-F14E-4AC7-9CFD-EEA84141CA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54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687A5-1A4F-4EA7-9F19-1542EEA335B0}" type="datetime1">
              <a:rPr lang="en-US" smtClean="0"/>
              <a:pPr/>
              <a:t>06/12/18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3E49-F14E-4AC7-9CFD-EEA84141CA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4106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584CA-DBD4-44BE-BFA6-CC596F138E48}" type="datetime1">
              <a:rPr lang="en-US" smtClean="0"/>
              <a:pPr/>
              <a:t>06/12/18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3E49-F14E-4AC7-9CFD-EEA84141CA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295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A7478-1132-41EA-BA6D-D125008A9B40}" type="datetime1">
              <a:rPr lang="en-US" smtClean="0"/>
              <a:pPr/>
              <a:t>06/12/18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3E49-F14E-4AC7-9CFD-EEA84141CA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562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BD041-EA45-4CE8-A842-85A945D575AE}" type="datetime1">
              <a:rPr lang="en-US" smtClean="0"/>
              <a:pPr/>
              <a:t>06/12/18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3E49-F14E-4AC7-9CFD-EEA84141CA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543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34199-E48F-47A2-B334-626B92B52062}" type="datetime1">
              <a:rPr lang="en-US" smtClean="0"/>
              <a:pPr/>
              <a:t>06/12/18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3E49-F14E-4AC7-9CFD-EEA84141CA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0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4A217-EBAA-484D-8735-34FC9B544F4C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020A-D88B-43BA-886F-4ED018FE0A33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2066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D45AF-5779-4448-819B-60123D05E354}" type="datetime1">
              <a:rPr lang="en-US" smtClean="0"/>
              <a:pPr/>
              <a:t>06/12/18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3E49-F14E-4AC7-9CFD-EEA84141CA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7347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0CE32-7648-4FA3-8B5F-CB531F80F34E}" type="datetime1">
              <a:rPr lang="en-US" smtClean="0"/>
              <a:pPr/>
              <a:t>06/12/18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3E49-F14E-4AC7-9CFD-EEA84141CA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5008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3AEE-6AEB-497E-AE00-601FAA946A93}" type="datetime1">
              <a:rPr lang="en-US" smtClean="0"/>
              <a:pPr/>
              <a:t>06/12/18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3E49-F14E-4AC7-9CFD-EEA84141CA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4140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D6ED0-4C72-435D-9D57-BEBA020F240A}" type="datetime1">
              <a:rPr lang="en-US" smtClean="0"/>
              <a:pPr/>
              <a:t>06/12/18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3E49-F14E-4AC7-9CFD-EEA84141CA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70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C721-9F70-494B-BCE9-A3A50CD37066}" type="datetime1">
              <a:rPr lang="en-US" smtClean="0"/>
              <a:pPr/>
              <a:t>06/12/18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3E49-F14E-4AC7-9CFD-EEA84141CA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3228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69EB-FBC2-4B6C-AA27-0AD1904D3E18}" type="datetimeFigureOut">
              <a:rPr lang="en-IN" smtClean="0"/>
              <a:t>06/12/18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57A9-EB8B-4A0A-A9E2-7E3FCEE3058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723952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69EB-FBC2-4B6C-AA27-0AD1904D3E18}" type="datetimeFigureOut">
              <a:rPr lang="en-IN" smtClean="0"/>
              <a:t>06/12/18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57A9-EB8B-4A0A-A9E2-7E3FCEE3058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607839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69EB-FBC2-4B6C-AA27-0AD1904D3E18}" type="datetimeFigureOut">
              <a:rPr lang="en-IN" smtClean="0"/>
              <a:t>06/12/18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57A9-EB8B-4A0A-A9E2-7E3FCEE3058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779315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69EB-FBC2-4B6C-AA27-0AD1904D3E18}" type="datetimeFigureOut">
              <a:rPr lang="en-IN" smtClean="0"/>
              <a:t>06/12/18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57A9-EB8B-4A0A-A9E2-7E3FCEE3058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395023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69EB-FBC2-4B6C-AA27-0AD1904D3E18}" type="datetimeFigureOut">
              <a:rPr lang="en-IN" smtClean="0"/>
              <a:t>06/12/18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57A9-EB8B-4A0A-A9E2-7E3FCEE3058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04020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4A217-EBAA-484D-8735-34FC9B544F4C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020A-D88B-43BA-886F-4ED018FE0A33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6521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69EB-FBC2-4B6C-AA27-0AD1904D3E18}" type="datetimeFigureOut">
              <a:rPr lang="en-IN" smtClean="0"/>
              <a:t>06/12/18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57A9-EB8B-4A0A-A9E2-7E3FCEE3058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56797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69EB-FBC2-4B6C-AA27-0AD1904D3E18}" type="datetimeFigureOut">
              <a:rPr lang="en-IN" smtClean="0"/>
              <a:t>06/12/18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57A9-EB8B-4A0A-A9E2-7E3FCEE3058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368526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69EB-FBC2-4B6C-AA27-0AD1904D3E18}" type="datetimeFigureOut">
              <a:rPr lang="en-IN" smtClean="0"/>
              <a:t>06/12/18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57A9-EB8B-4A0A-A9E2-7E3FCEE3058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343934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69EB-FBC2-4B6C-AA27-0AD1904D3E18}" type="datetimeFigureOut">
              <a:rPr lang="en-IN" smtClean="0"/>
              <a:t>06/12/18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57A9-EB8B-4A0A-A9E2-7E3FCEE3058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874904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69EB-FBC2-4B6C-AA27-0AD1904D3E18}" type="datetimeFigureOut">
              <a:rPr lang="en-IN" smtClean="0"/>
              <a:t>06/12/18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57A9-EB8B-4A0A-A9E2-7E3FCEE3058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648596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69EB-FBC2-4B6C-AA27-0AD1904D3E18}" type="datetimeFigureOut">
              <a:rPr lang="en-IN" smtClean="0"/>
              <a:t>06/12/18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57A9-EB8B-4A0A-A9E2-7E3FCEE3058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243021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B26B-1ADD-4F49-99EA-06B5368AA8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74C6F-C055-41B5-99D4-927512322B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6224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B26B-1ADD-4F49-99EA-06B5368AA8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74C6F-C055-41B5-99D4-927512322B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2519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B26B-1ADD-4F49-99EA-06B5368AA8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74C6F-C055-41B5-99D4-927512322B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3731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B26B-1ADD-4F49-99EA-06B5368AA8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74C6F-C055-41B5-99D4-927512322B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301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4A217-EBAA-484D-8735-34FC9B544F4C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020A-D88B-43BA-886F-4ED018FE0A33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5309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B26B-1ADD-4F49-99EA-06B5368AA8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74C6F-C055-41B5-99D4-927512322B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1106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B26B-1ADD-4F49-99EA-06B5368AA8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74C6F-C055-41B5-99D4-927512322B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0623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B26B-1ADD-4F49-99EA-06B5368AA8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74C6F-C055-41B5-99D4-927512322B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9661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B26B-1ADD-4F49-99EA-06B5368AA8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74C6F-C055-41B5-99D4-927512322B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6846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B26B-1ADD-4F49-99EA-06B5368AA8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74C6F-C055-41B5-99D4-927512322B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1579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B26B-1ADD-4F49-99EA-06B5368AA8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74C6F-C055-41B5-99D4-927512322B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2054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B26B-1ADD-4F49-99EA-06B5368AA8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74C6F-C055-41B5-99D4-927512322B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6540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726" indent="0" algn="ctr">
              <a:buNone/>
              <a:defRPr/>
            </a:lvl2pPr>
            <a:lvl3pPr marL="829452" indent="0" algn="ctr">
              <a:buNone/>
              <a:defRPr/>
            </a:lvl3pPr>
            <a:lvl4pPr marL="1244178" indent="0" algn="ctr">
              <a:buNone/>
              <a:defRPr/>
            </a:lvl4pPr>
            <a:lvl5pPr marL="1658904" indent="0" algn="ctr">
              <a:buNone/>
              <a:defRPr/>
            </a:lvl5pPr>
            <a:lvl6pPr marL="2073631" indent="0" algn="ctr">
              <a:buNone/>
              <a:defRPr/>
            </a:lvl6pPr>
            <a:lvl7pPr marL="2488357" indent="0" algn="ctr">
              <a:buNone/>
              <a:defRPr/>
            </a:lvl7pPr>
            <a:lvl8pPr marL="2903083" indent="0" algn="ctr">
              <a:buNone/>
              <a:defRPr/>
            </a:lvl8pPr>
            <a:lvl9pPr marL="33178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02F4931-7D08-4E60-A9A4-1AA8C40C24A2}" type="slidenum">
              <a:rPr lang="en-IN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926810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D868F60-9C14-4250-A347-703D1FECCFF2}" type="slidenum">
              <a:rPr lang="en-IN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415979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28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14"/>
            </a:lvl1pPr>
            <a:lvl2pPr marL="414726" indent="0">
              <a:buNone/>
              <a:defRPr sz="1633"/>
            </a:lvl2pPr>
            <a:lvl3pPr marL="829452" indent="0">
              <a:buNone/>
              <a:defRPr sz="1451"/>
            </a:lvl3pPr>
            <a:lvl4pPr marL="1244178" indent="0">
              <a:buNone/>
              <a:defRPr sz="1270"/>
            </a:lvl4pPr>
            <a:lvl5pPr marL="1658904" indent="0">
              <a:buNone/>
              <a:defRPr sz="1270"/>
            </a:lvl5pPr>
            <a:lvl6pPr marL="2073631" indent="0">
              <a:buNone/>
              <a:defRPr sz="1270"/>
            </a:lvl6pPr>
            <a:lvl7pPr marL="2488357" indent="0">
              <a:buNone/>
              <a:defRPr sz="1270"/>
            </a:lvl7pPr>
            <a:lvl8pPr marL="2903083" indent="0">
              <a:buNone/>
              <a:defRPr sz="1270"/>
            </a:lvl8pPr>
            <a:lvl9pPr marL="3317809" indent="0">
              <a:buNone/>
              <a:defRPr sz="127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8AE814C-0941-44A1-8376-CA838DB13DDB}" type="slidenum">
              <a:rPr lang="en-IN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20540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4A217-EBAA-484D-8735-34FC9B544F4C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020A-D88B-43BA-886F-4ED018FE0A33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157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0" y="1604328"/>
            <a:ext cx="4043520" cy="3976258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241" y="1604328"/>
            <a:ext cx="4044960" cy="3976258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7FA60D8-3E13-47B0-817B-1ECBC19F9599}" type="slidenum">
              <a:rPr lang="en-IN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939117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1"/>
            </a:lvl4pPr>
            <a:lvl5pPr>
              <a:defRPr sz="1451"/>
            </a:lvl5pPr>
            <a:lvl6pPr>
              <a:defRPr sz="1451"/>
            </a:lvl6pPr>
            <a:lvl7pPr>
              <a:defRPr sz="1451"/>
            </a:lvl7pPr>
            <a:lvl8pPr>
              <a:defRPr sz="1451"/>
            </a:lvl8pPr>
            <a:lvl9pPr>
              <a:defRPr sz="145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1"/>
            </a:lvl4pPr>
            <a:lvl5pPr>
              <a:defRPr sz="1451"/>
            </a:lvl5pPr>
            <a:lvl6pPr>
              <a:defRPr sz="1451"/>
            </a:lvl6pPr>
            <a:lvl7pPr>
              <a:defRPr sz="1451"/>
            </a:lvl7pPr>
            <a:lvl8pPr>
              <a:defRPr sz="1451"/>
            </a:lvl8pPr>
            <a:lvl9pPr>
              <a:defRPr sz="145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F1D73C-9A50-44C4-AD8B-3974B9B7902F}" type="slidenum">
              <a:rPr lang="en-IN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90349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687A87C-61B5-421C-9DC3-A74C8DFB52E7}" type="slidenum">
              <a:rPr lang="en-IN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980051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1736E01-80DA-4A44-942C-505D12BB2156}" type="slidenum">
              <a:rPr lang="en-IN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00825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270"/>
            </a:lvl1pPr>
            <a:lvl2pPr marL="414726" indent="0">
              <a:buNone/>
              <a:defRPr sz="1089"/>
            </a:lvl2pPr>
            <a:lvl3pPr marL="829452" indent="0">
              <a:buNone/>
              <a:defRPr sz="907"/>
            </a:lvl3pPr>
            <a:lvl4pPr marL="1244178" indent="0">
              <a:buNone/>
              <a:defRPr sz="816"/>
            </a:lvl4pPr>
            <a:lvl5pPr marL="1658904" indent="0">
              <a:buNone/>
              <a:defRPr sz="816"/>
            </a:lvl5pPr>
            <a:lvl6pPr marL="2073631" indent="0">
              <a:buNone/>
              <a:defRPr sz="816"/>
            </a:lvl6pPr>
            <a:lvl7pPr marL="2488357" indent="0">
              <a:buNone/>
              <a:defRPr sz="816"/>
            </a:lvl7pPr>
            <a:lvl8pPr marL="2903083" indent="0">
              <a:buNone/>
              <a:defRPr sz="816"/>
            </a:lvl8pPr>
            <a:lvl9pPr marL="3317809" indent="0">
              <a:buNone/>
              <a:defRPr sz="81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92B093B-63FB-42E8-B5B9-649C05843835}" type="slidenum">
              <a:rPr lang="en-IN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030403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3"/>
            </a:lvl1pPr>
            <a:lvl2pPr marL="414726" indent="0">
              <a:buNone/>
              <a:defRPr sz="2540"/>
            </a:lvl2pPr>
            <a:lvl3pPr marL="829452" indent="0">
              <a:buNone/>
              <a:defRPr sz="2177"/>
            </a:lvl3pPr>
            <a:lvl4pPr marL="1244178" indent="0">
              <a:buNone/>
              <a:defRPr sz="1814"/>
            </a:lvl4pPr>
            <a:lvl5pPr marL="1658904" indent="0">
              <a:buNone/>
              <a:defRPr sz="1814"/>
            </a:lvl5pPr>
            <a:lvl6pPr marL="2073631" indent="0">
              <a:buNone/>
              <a:defRPr sz="1814"/>
            </a:lvl6pPr>
            <a:lvl7pPr marL="2488357" indent="0">
              <a:buNone/>
              <a:defRPr sz="1814"/>
            </a:lvl7pPr>
            <a:lvl8pPr marL="2903083" indent="0">
              <a:buNone/>
              <a:defRPr sz="1814"/>
            </a:lvl8pPr>
            <a:lvl9pPr marL="3317809" indent="0">
              <a:buNone/>
              <a:defRPr sz="181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270"/>
            </a:lvl1pPr>
            <a:lvl2pPr marL="414726" indent="0">
              <a:buNone/>
              <a:defRPr sz="1089"/>
            </a:lvl2pPr>
            <a:lvl3pPr marL="829452" indent="0">
              <a:buNone/>
              <a:defRPr sz="907"/>
            </a:lvl3pPr>
            <a:lvl4pPr marL="1244178" indent="0">
              <a:buNone/>
              <a:defRPr sz="816"/>
            </a:lvl4pPr>
            <a:lvl5pPr marL="1658904" indent="0">
              <a:buNone/>
              <a:defRPr sz="816"/>
            </a:lvl5pPr>
            <a:lvl6pPr marL="2073631" indent="0">
              <a:buNone/>
              <a:defRPr sz="816"/>
            </a:lvl6pPr>
            <a:lvl7pPr marL="2488357" indent="0">
              <a:buNone/>
              <a:defRPr sz="816"/>
            </a:lvl7pPr>
            <a:lvl8pPr marL="2903083" indent="0">
              <a:buNone/>
              <a:defRPr sz="816"/>
            </a:lvl8pPr>
            <a:lvl9pPr marL="3317809" indent="0">
              <a:buNone/>
              <a:defRPr sz="81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7304C92-845D-4B7B-A2AE-44D3B1A0DC5F}" type="slidenum">
              <a:rPr lang="en-IN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023148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8112E56-FFF1-4B4C-B0D9-5F62BAC8B663}" type="slidenum">
              <a:rPr lang="en-IN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439299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880" y="273629"/>
            <a:ext cx="2056320" cy="530695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1" y="273629"/>
            <a:ext cx="6032160" cy="530695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6B5BA2C-1BBD-44B5-BE74-2FC6D97B3F8E}" type="slidenum">
              <a:rPr lang="en-IN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598276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6481" y="6247376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</p:spPr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6321" y="6247376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fld id="{57097902-FD2E-44FF-937D-EB56964C84EF}" type="slidenum">
              <a:rPr lang="en-IN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543060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99D0-4BB0-49EB-A1C8-B72F29E80FB2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2251-D97F-44D1-B37B-BD169F8F110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3879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4A217-EBAA-484D-8735-34FC9B544F4C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020A-D88B-43BA-886F-4ED018FE0A33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4427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99D0-4BB0-49EB-A1C8-B72F29E80FB2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2251-D97F-44D1-B37B-BD169F8F110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6285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99D0-4BB0-49EB-A1C8-B72F29E80FB2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2251-D97F-44D1-B37B-BD169F8F110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52415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99D0-4BB0-49EB-A1C8-B72F29E80FB2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2251-D97F-44D1-B37B-BD169F8F110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79663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99D0-4BB0-49EB-A1C8-B72F29E80FB2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2251-D97F-44D1-B37B-BD169F8F110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80902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99D0-4BB0-49EB-A1C8-B72F29E80FB2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2251-D97F-44D1-B37B-BD169F8F110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30197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99D0-4BB0-49EB-A1C8-B72F29E80FB2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2251-D97F-44D1-B37B-BD169F8F110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56745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99D0-4BB0-49EB-A1C8-B72F29E80FB2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2251-D97F-44D1-B37B-BD169F8F110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56321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99D0-4BB0-49EB-A1C8-B72F29E80FB2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2251-D97F-44D1-B37B-BD169F8F110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1338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99D0-4BB0-49EB-A1C8-B72F29E80FB2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2251-D97F-44D1-B37B-BD169F8F110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44068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99D0-4BB0-49EB-A1C8-B72F29E80FB2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2251-D97F-44D1-B37B-BD169F8F110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8926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4A217-EBAA-484D-8735-34FC9B544F4C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020A-D88B-43BA-886F-4ED018FE0A33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771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943E2-5C77-4F9A-9731-2F1A663E0E37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75CF-F30F-491A-9441-14F2BDA52DF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350886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943E2-5C77-4F9A-9731-2F1A663E0E37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75CF-F30F-491A-9441-14F2BDA52DF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273511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943E2-5C77-4F9A-9731-2F1A663E0E37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75CF-F30F-491A-9441-14F2BDA52DF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23582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943E2-5C77-4F9A-9731-2F1A663E0E37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75CF-F30F-491A-9441-14F2BDA52DF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739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943E2-5C77-4F9A-9731-2F1A663E0E37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75CF-F30F-491A-9441-14F2BDA52DF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386487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943E2-5C77-4F9A-9731-2F1A663E0E37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75CF-F30F-491A-9441-14F2BDA52DF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494260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943E2-5C77-4F9A-9731-2F1A663E0E37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75CF-F30F-491A-9441-14F2BDA52DF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412213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943E2-5C77-4F9A-9731-2F1A663E0E37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75CF-F30F-491A-9441-14F2BDA52DF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538662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943E2-5C77-4F9A-9731-2F1A663E0E37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75CF-F30F-491A-9441-14F2BDA52DF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50491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943E2-5C77-4F9A-9731-2F1A663E0E37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75CF-F30F-491A-9441-14F2BDA52DF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8852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0.xml"/><Relationship Id="rId2" Type="http://schemas.openxmlformats.org/officeDocument/2006/relationships/slideLayout" Target="../slideLayouts/slideLayout91.xml"/><Relationship Id="rId3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6.xml"/><Relationship Id="rId8" Type="http://schemas.openxmlformats.org/officeDocument/2006/relationships/slideLayout" Target="../slideLayouts/slideLayout97.xml"/><Relationship Id="rId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4A217-EBAA-484D-8735-34FC9B544F4C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2020A-D88B-43BA-886F-4ED018FE0A33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611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943E2-5C77-4F9A-9731-2F1A663E0E37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D75CF-F30F-491A-9441-14F2BDA52DF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0282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4A217-EBAA-484D-8735-34FC9B544F4C}" type="datetimeFigureOut">
              <a:rPr lang="en-IN" smtClean="0"/>
              <a:t>06/12/18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2020A-D88B-43BA-886F-4ED018FE0A3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050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943E2-5C77-4F9A-9731-2F1A663E0E37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D75CF-F30F-491A-9441-14F2BDA52DF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967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68C57-C8F7-4037-ADE5-C9546F7A6D14}" type="datetime1">
              <a:rPr lang="en-US" smtClean="0"/>
              <a:pPr/>
              <a:t>06/12/18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33E49-F14E-4AC7-9CFD-EEA84141CA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5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969EB-FBC2-4B6C-AA27-0AD1904D3E18}" type="datetimeFigureOut">
              <a:rPr lang="en-IN" smtClean="0"/>
              <a:t>06/12/18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157A9-EB8B-4A0A-A9E2-7E3FCEE3058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69493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EB26B-1ADD-4F49-99EA-06B5368AA8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74C6F-C055-41B5-99D4-927512322B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499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1" y="273629"/>
            <a:ext cx="8226720" cy="114348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1" y="1604328"/>
            <a:ext cx="8226720" cy="397625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2844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1" y="6247376"/>
            <a:ext cx="2128320" cy="47093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</a:tabLst>
              <a:defRPr sz="1270">
                <a:solidFill>
                  <a:srgbClr val="000000"/>
                </a:solidFill>
                <a:latin typeface="Times New Roman" pitchFamily="16" charset="0"/>
                <a:cs typeface="DejaVu Sans" charset="0"/>
              </a:defRPr>
            </a:lvl1pPr>
          </a:lstStyle>
          <a:p>
            <a:endParaRPr lang="en-IN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680" y="6247376"/>
            <a:ext cx="2897280" cy="47093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</a:tabLst>
              <a:defRPr sz="1270">
                <a:solidFill>
                  <a:srgbClr val="000000"/>
                </a:solidFill>
                <a:latin typeface="Times New Roman" pitchFamily="16" charset="0"/>
                <a:cs typeface="DejaVu Sans" charset="0"/>
              </a:defRPr>
            </a:lvl1pPr>
          </a:lstStyle>
          <a:p>
            <a:endParaRPr lang="en-I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21" y="6247376"/>
            <a:ext cx="2128320" cy="47093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07526" algn="l"/>
                <a:tab pos="815052" algn="l"/>
                <a:tab pos="1222578" algn="l"/>
                <a:tab pos="1630104" algn="l"/>
                <a:tab pos="2037631" algn="l"/>
              </a:tabLst>
              <a:defRPr sz="1270">
                <a:solidFill>
                  <a:srgbClr val="000000"/>
                </a:solidFill>
                <a:latin typeface="Times New Roman" pitchFamily="16" charset="0"/>
                <a:cs typeface="DejaVu Sans" charset="0"/>
              </a:defRPr>
            </a:lvl1pPr>
          </a:lstStyle>
          <a:p>
            <a:fld id="{0E1B97EF-0AEC-4881-95CB-8DF3319AABBD}" type="slidenum">
              <a:rPr lang="en-IN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97817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xStyles>
    <p:titleStyle>
      <a:lvl1pPr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91">
          <a:solidFill>
            <a:srgbClr val="000000"/>
          </a:solidFill>
          <a:latin typeface="+mj-lt"/>
          <a:ea typeface="+mj-ea"/>
          <a:cs typeface="+mj-cs"/>
        </a:defRPr>
      </a:lvl1pPr>
      <a:lvl2pPr marL="673930" indent="-259204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91">
          <a:solidFill>
            <a:srgbClr val="000000"/>
          </a:solidFill>
          <a:latin typeface="Arial" charset="0"/>
          <a:ea typeface="Noto Sans CJK SC Regular" charset="0"/>
          <a:cs typeface="Noto Sans CJK SC Regular" charset="0"/>
        </a:defRPr>
      </a:lvl2pPr>
      <a:lvl3pPr marL="1036815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91">
          <a:solidFill>
            <a:srgbClr val="000000"/>
          </a:solidFill>
          <a:latin typeface="Arial" charset="0"/>
          <a:ea typeface="Noto Sans CJK SC Regular" charset="0"/>
          <a:cs typeface="Noto Sans CJK SC Regular" charset="0"/>
        </a:defRPr>
      </a:lvl3pPr>
      <a:lvl4pPr marL="1451541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91">
          <a:solidFill>
            <a:srgbClr val="000000"/>
          </a:solidFill>
          <a:latin typeface="Arial" charset="0"/>
          <a:ea typeface="Noto Sans CJK SC Regular" charset="0"/>
          <a:cs typeface="Noto Sans CJK SC Regular" charset="0"/>
        </a:defRPr>
      </a:lvl4pPr>
      <a:lvl5pPr marL="1866268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91">
          <a:solidFill>
            <a:srgbClr val="000000"/>
          </a:solidFill>
          <a:latin typeface="Arial" charset="0"/>
          <a:ea typeface="Noto Sans CJK SC Regular" charset="0"/>
          <a:cs typeface="Noto Sans CJK SC Regular" charset="0"/>
        </a:defRPr>
      </a:lvl5pPr>
      <a:lvl6pPr marL="2280994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91">
          <a:solidFill>
            <a:srgbClr val="000000"/>
          </a:solidFill>
          <a:latin typeface="Arial" charset="0"/>
          <a:ea typeface="Noto Sans CJK SC Regular" charset="0"/>
          <a:cs typeface="Noto Sans CJK SC Regular" charset="0"/>
        </a:defRPr>
      </a:lvl6pPr>
      <a:lvl7pPr marL="2695720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91">
          <a:solidFill>
            <a:srgbClr val="000000"/>
          </a:solidFill>
          <a:latin typeface="Arial" charset="0"/>
          <a:ea typeface="Noto Sans CJK SC Regular" charset="0"/>
          <a:cs typeface="Noto Sans CJK SC Regular" charset="0"/>
        </a:defRPr>
      </a:lvl7pPr>
      <a:lvl8pPr marL="3110446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91">
          <a:solidFill>
            <a:srgbClr val="000000"/>
          </a:solidFill>
          <a:latin typeface="Arial" charset="0"/>
          <a:ea typeface="Noto Sans CJK SC Regular" charset="0"/>
          <a:cs typeface="Noto Sans CJK SC Regular" charset="0"/>
        </a:defRPr>
      </a:lvl8pPr>
      <a:lvl9pPr marL="3525172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91">
          <a:solidFill>
            <a:srgbClr val="000000"/>
          </a:solidFill>
          <a:latin typeface="Arial" charset="0"/>
          <a:ea typeface="Noto Sans CJK SC Regular" charset="0"/>
          <a:cs typeface="Noto Sans CJK SC Regular" charset="0"/>
        </a:defRPr>
      </a:lvl9pPr>
    </p:titleStyle>
    <p:bodyStyle>
      <a:lvl1pPr marL="311045" indent="-311045" algn="l" defTabSz="407526" rtl="0" fontAlgn="base" hangingPunct="0">
        <a:lnSpc>
          <a:spcPct val="93000"/>
        </a:lnSpc>
        <a:spcBef>
          <a:spcPts val="1293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903">
          <a:solidFill>
            <a:srgbClr val="000000"/>
          </a:solidFill>
          <a:latin typeface="+mn-lt"/>
          <a:ea typeface="+mn-ea"/>
          <a:cs typeface="+mn-cs"/>
        </a:defRPr>
      </a:lvl1pPr>
      <a:lvl2pPr marL="673930" indent="-259204" algn="l" defTabSz="407526" rtl="0" fontAlgn="base" hangingPunct="0">
        <a:lnSpc>
          <a:spcPct val="93000"/>
        </a:lnSpc>
        <a:spcBef>
          <a:spcPts val="1032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540">
          <a:solidFill>
            <a:srgbClr val="000000"/>
          </a:solidFill>
          <a:latin typeface="+mn-lt"/>
          <a:ea typeface="+mn-ea"/>
          <a:cs typeface="+mn-cs"/>
        </a:defRPr>
      </a:lvl2pPr>
      <a:lvl3pPr marL="1036815" indent="-207363" algn="l" defTabSz="407526" rtl="0" fontAlgn="base" hangingPunct="0">
        <a:lnSpc>
          <a:spcPct val="93000"/>
        </a:lnSpc>
        <a:spcBef>
          <a:spcPts val="771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77">
          <a:solidFill>
            <a:srgbClr val="000000"/>
          </a:solidFill>
          <a:latin typeface="+mn-lt"/>
          <a:ea typeface="+mn-ea"/>
          <a:cs typeface="+mn-cs"/>
        </a:defRPr>
      </a:lvl3pPr>
      <a:lvl4pPr marL="1451541" indent="-207363" algn="l" defTabSz="407526" rtl="0" fontAlgn="base" hangingPunct="0">
        <a:lnSpc>
          <a:spcPct val="93000"/>
        </a:lnSpc>
        <a:spcBef>
          <a:spcPts val="522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814">
          <a:solidFill>
            <a:srgbClr val="000000"/>
          </a:solidFill>
          <a:latin typeface="+mn-lt"/>
          <a:ea typeface="+mn-ea"/>
          <a:cs typeface="+mn-cs"/>
        </a:defRPr>
      </a:lvl4pPr>
      <a:lvl5pPr marL="1866268" indent="-207363" algn="l" defTabSz="407526" rtl="0" fontAlgn="base" hangingPunct="0">
        <a:lnSpc>
          <a:spcPct val="93000"/>
        </a:lnSpc>
        <a:spcBef>
          <a:spcPts val="261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814">
          <a:solidFill>
            <a:srgbClr val="000000"/>
          </a:solidFill>
          <a:latin typeface="+mn-lt"/>
          <a:ea typeface="+mn-ea"/>
          <a:cs typeface="+mn-cs"/>
        </a:defRPr>
      </a:lvl5pPr>
      <a:lvl6pPr marL="2280994" indent="-207363" algn="l" defTabSz="407526" rtl="0" fontAlgn="base" hangingPunct="0">
        <a:lnSpc>
          <a:spcPct val="93000"/>
        </a:lnSpc>
        <a:spcBef>
          <a:spcPts val="261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814">
          <a:solidFill>
            <a:srgbClr val="000000"/>
          </a:solidFill>
          <a:latin typeface="+mn-lt"/>
          <a:ea typeface="+mn-ea"/>
          <a:cs typeface="+mn-cs"/>
        </a:defRPr>
      </a:lvl6pPr>
      <a:lvl7pPr marL="2695720" indent="-207363" algn="l" defTabSz="407526" rtl="0" fontAlgn="base" hangingPunct="0">
        <a:lnSpc>
          <a:spcPct val="93000"/>
        </a:lnSpc>
        <a:spcBef>
          <a:spcPts val="261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814">
          <a:solidFill>
            <a:srgbClr val="000000"/>
          </a:solidFill>
          <a:latin typeface="+mn-lt"/>
          <a:ea typeface="+mn-ea"/>
          <a:cs typeface="+mn-cs"/>
        </a:defRPr>
      </a:lvl7pPr>
      <a:lvl8pPr marL="3110446" indent="-207363" algn="l" defTabSz="407526" rtl="0" fontAlgn="base" hangingPunct="0">
        <a:lnSpc>
          <a:spcPct val="93000"/>
        </a:lnSpc>
        <a:spcBef>
          <a:spcPts val="261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814">
          <a:solidFill>
            <a:srgbClr val="000000"/>
          </a:solidFill>
          <a:latin typeface="+mn-lt"/>
          <a:ea typeface="+mn-ea"/>
          <a:cs typeface="+mn-cs"/>
        </a:defRPr>
      </a:lvl8pPr>
      <a:lvl9pPr marL="3525172" indent="-207363" algn="l" defTabSz="407526" rtl="0" fontAlgn="base" hangingPunct="0">
        <a:lnSpc>
          <a:spcPct val="93000"/>
        </a:lnSpc>
        <a:spcBef>
          <a:spcPts val="261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814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1B699D0-4BB0-49EB-A1C8-B72F29E80FB2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06/12/18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CD92251-D97F-44D1-B37B-BD169F8F110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0635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943E2-5C77-4F9A-9731-2F1A663E0E37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06/12/18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D75CF-F30F-491A-9441-14F2BDA52DF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134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7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5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g"/><Relationship Id="rId5" Type="http://schemas.openxmlformats.org/officeDocument/2006/relationships/image" Target="../media/image35.jpg"/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jpe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e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6" Type="http://schemas.openxmlformats.org/officeDocument/2006/relationships/image" Target="../media/image50.jpeg"/><Relationship Id="rId7" Type="http://schemas.openxmlformats.org/officeDocument/2006/relationships/image" Target="../media/image51.jpeg"/><Relationship Id="rId8" Type="http://schemas.openxmlformats.org/officeDocument/2006/relationships/image" Target="../media/image52.png"/><Relationship Id="rId9" Type="http://schemas.openxmlformats.org/officeDocument/2006/relationships/image" Target="../media/image53.emf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5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8.jpeg"/><Relationship Id="rId3" Type="http://schemas.openxmlformats.org/officeDocument/2006/relationships/image" Target="../media/image3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"/><Relationship Id="rId4" Type="http://schemas.openxmlformats.org/officeDocument/2006/relationships/image" Target="../media/image61.png"/><Relationship Id="rId5" Type="http://schemas.openxmlformats.org/officeDocument/2006/relationships/image" Target="../media/image62.emf"/><Relationship Id="rId6" Type="http://schemas.openxmlformats.org/officeDocument/2006/relationships/image" Target="../media/image63.emf"/><Relationship Id="rId7" Type="http://schemas.openxmlformats.org/officeDocument/2006/relationships/image" Target="../media/image64.emf"/><Relationship Id="rId8" Type="http://schemas.openxmlformats.org/officeDocument/2006/relationships/image" Target="../media/image58.jpe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9.emf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3.tif"/><Relationship Id="rId12" Type="http://schemas.openxmlformats.org/officeDocument/2006/relationships/image" Target="../media/image74.tif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6.gif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image" Target="../media/image71.tif"/><Relationship Id="rId10" Type="http://schemas.openxmlformats.org/officeDocument/2006/relationships/image" Target="../media/image72.t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77.emf"/><Relationship Id="rId5" Type="http://schemas.openxmlformats.org/officeDocument/2006/relationships/image" Target="../media/image78.emf"/><Relationship Id="rId6" Type="http://schemas.openxmlformats.org/officeDocument/2006/relationships/image" Target="../media/image79.emf"/><Relationship Id="rId7" Type="http://schemas.openxmlformats.org/officeDocument/2006/relationships/image" Target="../media/image80.tiff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5" Type="http://schemas.openxmlformats.org/officeDocument/2006/relationships/image" Target="../media/image84.tif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1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71.tif"/><Relationship Id="rId6" Type="http://schemas.openxmlformats.org/officeDocument/2006/relationships/image" Target="../media/image72.tif"/><Relationship Id="rId7" Type="http://schemas.openxmlformats.org/officeDocument/2006/relationships/image" Target="../media/image96.gif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9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7" Type="http://schemas.openxmlformats.org/officeDocument/2006/relationships/image" Target="../media/image106.png"/><Relationship Id="rId8" Type="http://schemas.openxmlformats.org/officeDocument/2006/relationships/image" Target="../media/image107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0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0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6" Type="http://schemas.openxmlformats.org/officeDocument/2006/relationships/image" Target="../media/image112.png"/><Relationship Id="rId7" Type="http://schemas.openxmlformats.org/officeDocument/2006/relationships/image" Target="../media/image113.emf"/><Relationship Id="rId8" Type="http://schemas.openxmlformats.org/officeDocument/2006/relationships/image" Target="../media/image114.emf"/><Relationship Id="rId9" Type="http://schemas.openxmlformats.org/officeDocument/2006/relationships/image" Target="../media/image115.png"/><Relationship Id="rId10" Type="http://schemas.openxmlformats.org/officeDocument/2006/relationships/image" Target="../media/image116.png"/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4" Type="http://schemas.openxmlformats.org/officeDocument/2006/relationships/image" Target="../media/image119.jpeg"/><Relationship Id="rId5" Type="http://schemas.openxmlformats.org/officeDocument/2006/relationships/image" Target="../media/image120.jpeg"/><Relationship Id="rId6" Type="http://schemas.openxmlformats.org/officeDocument/2006/relationships/image" Target="../media/image121.png"/><Relationship Id="rId7" Type="http://schemas.openxmlformats.org/officeDocument/2006/relationships/image" Target="../media/image122.png"/><Relationship Id="rId8" Type="http://schemas.openxmlformats.org/officeDocument/2006/relationships/image" Target="../media/image123.jpeg"/><Relationship Id="rId9" Type="http://schemas.openxmlformats.org/officeDocument/2006/relationships/image" Target="../media/image124.jpeg"/><Relationship Id="rId10" Type="http://schemas.openxmlformats.org/officeDocument/2006/relationships/image" Target="../media/image125.jpeg"/><Relationship Id="rId11" Type="http://schemas.openxmlformats.org/officeDocument/2006/relationships/image" Target="../media/image126.jpe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1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4" Type="http://schemas.openxmlformats.org/officeDocument/2006/relationships/image" Target="../media/image129.gif"/><Relationship Id="rId5" Type="http://schemas.openxmlformats.org/officeDocument/2006/relationships/image" Target="../media/image130.png"/><Relationship Id="rId6" Type="http://schemas.openxmlformats.org/officeDocument/2006/relationships/image" Target="../media/image122.png"/><Relationship Id="rId7" Type="http://schemas.openxmlformats.org/officeDocument/2006/relationships/image" Target="../media/image131.png"/><Relationship Id="rId8" Type="http://schemas.openxmlformats.org/officeDocument/2006/relationships/image" Target="../media/image132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2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4" Type="http://schemas.openxmlformats.org/officeDocument/2006/relationships/image" Target="../media/image135.png"/><Relationship Id="rId5" Type="http://schemas.openxmlformats.org/officeDocument/2006/relationships/image" Target="../media/image136.png"/><Relationship Id="rId6" Type="http://schemas.openxmlformats.org/officeDocument/2006/relationships/image" Target="../media/image137.jpeg"/><Relationship Id="rId7" Type="http://schemas.openxmlformats.org/officeDocument/2006/relationships/image" Target="../media/image138.jpeg"/><Relationship Id="rId8" Type="http://schemas.openxmlformats.org/officeDocument/2006/relationships/image" Target="../media/image139.jpeg"/><Relationship Id="rId9" Type="http://schemas.openxmlformats.org/officeDocument/2006/relationships/image" Target="../media/image140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3.png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4.png"/><Relationship Id="rId12" Type="http://schemas.openxmlformats.org/officeDocument/2006/relationships/image" Target="../media/image145.jpe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3.png"/><Relationship Id="rId3" Type="http://schemas.openxmlformats.org/officeDocument/2006/relationships/image" Target="../media/image134.png"/><Relationship Id="rId4" Type="http://schemas.openxmlformats.org/officeDocument/2006/relationships/image" Target="../media/image135.png"/><Relationship Id="rId5" Type="http://schemas.openxmlformats.org/officeDocument/2006/relationships/image" Target="../media/image136.png"/><Relationship Id="rId6" Type="http://schemas.openxmlformats.org/officeDocument/2006/relationships/image" Target="../media/image137.jpeg"/><Relationship Id="rId7" Type="http://schemas.openxmlformats.org/officeDocument/2006/relationships/image" Target="../media/image138.jpeg"/><Relationship Id="rId8" Type="http://schemas.openxmlformats.org/officeDocument/2006/relationships/image" Target="../media/image141.png"/><Relationship Id="rId9" Type="http://schemas.openxmlformats.org/officeDocument/2006/relationships/image" Target="../media/image142.png"/><Relationship Id="rId10" Type="http://schemas.openxmlformats.org/officeDocument/2006/relationships/image" Target="../media/image14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3.png"/><Relationship Id="rId12" Type="http://schemas.openxmlformats.org/officeDocument/2006/relationships/image" Target="../media/image154.jpeg"/><Relationship Id="rId13" Type="http://schemas.openxmlformats.org/officeDocument/2006/relationships/image" Target="../media/image155.jpeg"/><Relationship Id="rId14" Type="http://schemas.openxmlformats.org/officeDocument/2006/relationships/image" Target="../media/image156.png"/><Relationship Id="rId15" Type="http://schemas.openxmlformats.org/officeDocument/2006/relationships/image" Target="../media/image157.png"/><Relationship Id="rId16" Type="http://schemas.openxmlformats.org/officeDocument/2006/relationships/image" Target="../media/image158.jpeg"/><Relationship Id="rId17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6.jpeg"/><Relationship Id="rId4" Type="http://schemas.openxmlformats.org/officeDocument/2006/relationships/image" Target="../media/image147.jpeg"/><Relationship Id="rId5" Type="http://schemas.openxmlformats.org/officeDocument/2006/relationships/image" Target="../media/image148.jpeg"/><Relationship Id="rId6" Type="http://schemas.openxmlformats.org/officeDocument/2006/relationships/image" Target="../media/image149.jpg"/><Relationship Id="rId7" Type="http://schemas.openxmlformats.org/officeDocument/2006/relationships/image" Target="../media/image150.jpg"/><Relationship Id="rId8" Type="http://schemas.openxmlformats.org/officeDocument/2006/relationships/image" Target="../media/image151.jpg"/><Relationship Id="rId9" Type="http://schemas.openxmlformats.org/officeDocument/2006/relationships/image" Target="../media/image3.jpeg"/><Relationship Id="rId10" Type="http://schemas.openxmlformats.org/officeDocument/2006/relationships/image" Target="../media/image15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.png"/><Relationship Id="rId3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.png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7" Type="http://schemas.openxmlformats.org/officeDocument/2006/relationships/image" Target="../media/image14.emf"/><Relationship Id="rId8" Type="http://schemas.openxmlformats.org/officeDocument/2006/relationships/image" Target="../media/image15.emf"/><Relationship Id="rId9" Type="http://schemas.openxmlformats.org/officeDocument/2006/relationships/image" Target="../media/image16.emf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7" Type="http://schemas.openxmlformats.org/officeDocument/2006/relationships/image" Target="../media/image21.emf"/><Relationship Id="rId8" Type="http://schemas.openxmlformats.org/officeDocument/2006/relationships/image" Target="../media/image22.emf"/><Relationship Id="rId9" Type="http://schemas.openxmlformats.org/officeDocument/2006/relationships/image" Target="../media/image23.emf"/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9"/>
          <a:stretch/>
        </p:blipFill>
        <p:spPr>
          <a:xfrm>
            <a:off x="0" y="0"/>
            <a:ext cx="9144000" cy="65954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5812971"/>
            <a:ext cx="9144000" cy="104451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IN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6" descr="npllogo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55" y="5874097"/>
            <a:ext cx="921588" cy="941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csirlogo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72279" y="5902777"/>
            <a:ext cx="912516" cy="912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0" y="828"/>
            <a:ext cx="9144000" cy="1015663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IN" sz="2800" i="1" dirty="0" smtClean="0">
                <a:solidFill>
                  <a:srgbClr val="0000FF"/>
                </a:solidFill>
                <a:latin typeface="Bell Gothic Std Black" pitchFamily="34" charset="0"/>
              </a:rPr>
              <a:t>      </a:t>
            </a:r>
            <a:r>
              <a:rPr lang="en-IN" sz="2000" i="1" dirty="0" smtClean="0">
                <a:solidFill>
                  <a:srgbClr val="0000FF"/>
                </a:solidFill>
                <a:latin typeface="Bell Gothic Std Black" pitchFamily="34" charset="0"/>
              </a:rPr>
              <a:t>Progress Towards Developing</a:t>
            </a:r>
          </a:p>
          <a:p>
            <a:pPr defTabSz="457200">
              <a:defRPr/>
            </a:pPr>
            <a:r>
              <a:rPr lang="en-IN" sz="3200" b="1" dirty="0" smtClean="0">
                <a:solidFill>
                  <a:srgbClr val="0000FF"/>
                </a:solidFill>
                <a:latin typeface="Bell Gothic Std Black" pitchFamily="34" charset="0"/>
              </a:rPr>
              <a:t>     Single Trapped Ion Optical Atomic Clock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11149" y="5746732"/>
            <a:ext cx="7895034" cy="1121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30000"/>
              </a:lnSpc>
              <a:defRPr/>
            </a:pPr>
            <a:r>
              <a:rPr 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Subhadeep De</a:t>
            </a:r>
            <a:endParaRPr lang="en-US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>
              <a:lnSpc>
                <a:spcPct val="130000"/>
              </a:lnSpc>
              <a:defRPr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CSIR-National Physical Laboratory, New </a:t>
            </a:r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Delhi</a:t>
            </a:r>
            <a:endParaRPr lang="en-US" sz="1400" dirty="0">
              <a:solidFill>
                <a:prstClr val="black"/>
              </a:solidFill>
              <a:latin typeface="Adobe Caslon Pro" panose="0205050205050A020403" pitchFamily="18" charset="0"/>
            </a:endParaRPr>
          </a:p>
          <a:p>
            <a:pPr algn="ctr" defTabSz="457200">
              <a:lnSpc>
                <a:spcPct val="150000"/>
              </a:lnSpc>
            </a:pPr>
            <a:r>
              <a:rPr lang="en-US" sz="1600" dirty="0" smtClean="0">
                <a:solidFill>
                  <a:prstClr val="black"/>
                </a:solidFill>
                <a:latin typeface="Adobe Caslon Pro Bold" panose="0205070206050A020403" pitchFamily="18" charset="0"/>
              </a:rPr>
              <a:t>QIPA-2018, 02-08 December 2018, HRI, Allahabad</a:t>
            </a:r>
            <a:endParaRPr lang="en-IN" sz="1600" dirty="0" smtClean="0">
              <a:solidFill>
                <a:prstClr val="black"/>
              </a:solidFill>
              <a:latin typeface="Adobe Caslon Pro Bold" panose="0205070206050A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289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194" name="Picture 2" descr="http://t3.gstatic.com/images?q=tbn:ANd9GcRl6E4lgzqzQkqGdP4O9CMaOdDhoWULb7m0ooRJUDSl1i5w64T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731" y="693389"/>
            <a:ext cx="1183340" cy="13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395536" y="758474"/>
            <a:ext cx="2014906" cy="838198"/>
            <a:chOff x="395536" y="2965023"/>
            <a:chExt cx="2014906" cy="999091"/>
          </a:xfrm>
        </p:grpSpPr>
        <p:sp>
          <p:nvSpPr>
            <p:cNvPr id="10" name="Right Triangle 9"/>
            <p:cNvSpPr/>
            <p:nvPr/>
          </p:nvSpPr>
          <p:spPr bwMode="auto">
            <a:xfrm rot="13310641">
              <a:off x="1843343" y="3070564"/>
              <a:ext cx="567099" cy="798976"/>
            </a:xfrm>
            <a:prstGeom prst="rtTriangle">
              <a:avLst/>
            </a:prstGeom>
            <a:solidFill>
              <a:srgbClr val="F8AB6C"/>
            </a:solidFill>
            <a:ln>
              <a:noFill/>
            </a:ln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 rot="16200000">
              <a:off x="1563407" y="3195793"/>
              <a:ext cx="999091" cy="53755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lowchart: Magnetic Disk 11"/>
            <p:cNvSpPr/>
            <p:nvPr/>
          </p:nvSpPr>
          <p:spPr bwMode="auto">
            <a:xfrm rot="16200000">
              <a:off x="953876" y="2532775"/>
              <a:ext cx="695259" cy="1811939"/>
            </a:xfrm>
            <a:prstGeom prst="flowChartMagneticDisk">
              <a:avLst/>
            </a:prstGeom>
            <a:solidFill>
              <a:srgbClr val="F8AB6C"/>
            </a:solidFill>
            <a:ln>
              <a:noFill/>
            </a:ln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 rot="16200000">
              <a:off x="293262" y="3193390"/>
              <a:ext cx="695259" cy="49071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77"/>
            <p:cNvSpPr txBox="1">
              <a:spLocks noChangeArrowheads="1"/>
            </p:cNvSpPr>
            <p:nvPr/>
          </p:nvSpPr>
          <p:spPr bwMode="auto">
            <a:xfrm>
              <a:off x="827584" y="3218440"/>
              <a:ext cx="1286960" cy="44022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Excitation</a:t>
              </a:r>
            </a:p>
          </p:txBody>
        </p:sp>
      </p:grpSp>
      <p:sp>
        <p:nvSpPr>
          <p:cNvPr id="37" name="Line 12"/>
          <p:cNvSpPr>
            <a:spLocks noChangeShapeType="1"/>
          </p:cNvSpPr>
          <p:nvPr/>
        </p:nvSpPr>
        <p:spPr bwMode="auto">
          <a:xfrm>
            <a:off x="4592536" y="702681"/>
            <a:ext cx="838200" cy="0"/>
          </a:xfrm>
          <a:prstGeom prst="line">
            <a:avLst/>
          </a:prstGeom>
          <a:noFill/>
          <a:ln w="152400">
            <a:solidFill>
              <a:srgbClr val="FFFF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38" name="Freeform 37"/>
          <p:cNvSpPr>
            <a:spLocks/>
          </p:cNvSpPr>
          <p:nvPr/>
        </p:nvSpPr>
        <p:spPr bwMode="auto">
          <a:xfrm>
            <a:off x="4897336" y="759881"/>
            <a:ext cx="409613" cy="1158447"/>
          </a:xfrm>
          <a:custGeom>
            <a:avLst/>
            <a:gdLst>
              <a:gd name="T0" fmla="*/ 0 w 696"/>
              <a:gd name="T1" fmla="*/ 0 h 1344"/>
              <a:gd name="T2" fmla="*/ 225537784 w 696"/>
              <a:gd name="T3" fmla="*/ 493744212 h 1344"/>
              <a:gd name="T4" fmla="*/ 225537784 w 696"/>
              <a:gd name="T5" fmla="*/ 1234363011 h 1344"/>
              <a:gd name="T6" fmla="*/ 563843646 w 696"/>
              <a:gd name="T7" fmla="*/ 1728107082 h 1344"/>
              <a:gd name="T8" fmla="*/ 563843646 w 696"/>
              <a:gd name="T9" fmla="*/ 2147483647 h 1344"/>
              <a:gd name="T10" fmla="*/ 902149603 w 696"/>
              <a:gd name="T11" fmla="*/ 2147483647 h 1344"/>
              <a:gd name="T12" fmla="*/ 902149603 w 696"/>
              <a:gd name="T13" fmla="*/ 2147483647 h 1344"/>
              <a:gd name="T14" fmla="*/ 1240456902 w 696"/>
              <a:gd name="T15" fmla="*/ 2147483647 h 1344"/>
              <a:gd name="T16" fmla="*/ 1240456902 w 696"/>
              <a:gd name="T17" fmla="*/ 2147483647 h 1344"/>
              <a:gd name="T18" fmla="*/ 1578762667 w 696"/>
              <a:gd name="T19" fmla="*/ 2147483647 h 1344"/>
              <a:gd name="T20" fmla="*/ 1578762667 w 696"/>
              <a:gd name="T21" fmla="*/ 2147483647 h 134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96"/>
              <a:gd name="T34" fmla="*/ 0 h 1344"/>
              <a:gd name="T35" fmla="*/ 696 w 696"/>
              <a:gd name="T36" fmla="*/ 1344 h 134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96" h="1344">
                <a:moveTo>
                  <a:pt x="0" y="0"/>
                </a:moveTo>
                <a:cubicBezTo>
                  <a:pt x="40" y="28"/>
                  <a:pt x="80" y="56"/>
                  <a:pt x="96" y="96"/>
                </a:cubicBezTo>
                <a:cubicBezTo>
                  <a:pt x="112" y="136"/>
                  <a:pt x="72" y="200"/>
                  <a:pt x="96" y="240"/>
                </a:cubicBezTo>
                <a:cubicBezTo>
                  <a:pt x="120" y="280"/>
                  <a:pt x="216" y="288"/>
                  <a:pt x="240" y="336"/>
                </a:cubicBezTo>
                <a:cubicBezTo>
                  <a:pt x="264" y="384"/>
                  <a:pt x="216" y="472"/>
                  <a:pt x="240" y="528"/>
                </a:cubicBezTo>
                <a:cubicBezTo>
                  <a:pt x="264" y="584"/>
                  <a:pt x="360" y="616"/>
                  <a:pt x="384" y="672"/>
                </a:cubicBezTo>
                <a:cubicBezTo>
                  <a:pt x="408" y="728"/>
                  <a:pt x="360" y="808"/>
                  <a:pt x="384" y="864"/>
                </a:cubicBezTo>
                <a:cubicBezTo>
                  <a:pt x="408" y="920"/>
                  <a:pt x="504" y="952"/>
                  <a:pt x="528" y="1008"/>
                </a:cubicBezTo>
                <a:cubicBezTo>
                  <a:pt x="552" y="1064"/>
                  <a:pt x="504" y="1160"/>
                  <a:pt x="528" y="1200"/>
                </a:cubicBezTo>
                <a:cubicBezTo>
                  <a:pt x="552" y="1240"/>
                  <a:pt x="648" y="1224"/>
                  <a:pt x="672" y="1248"/>
                </a:cubicBezTo>
                <a:cubicBezTo>
                  <a:pt x="696" y="1272"/>
                  <a:pt x="672" y="1328"/>
                  <a:pt x="672" y="1344"/>
                </a:cubicBezTo>
              </a:path>
            </a:pathLst>
          </a:cu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9" name="Line 29"/>
          <p:cNvSpPr>
            <a:spLocks noChangeShapeType="1"/>
          </p:cNvSpPr>
          <p:nvPr/>
        </p:nvSpPr>
        <p:spPr bwMode="auto">
          <a:xfrm flipV="1">
            <a:off x="4781189" y="748709"/>
            <a:ext cx="0" cy="1149979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191126" y="1710793"/>
            <a:ext cx="524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 Bold" pitchFamily="18" charset="0"/>
                <a:ea typeface="+mn-ea"/>
                <a:cs typeface="+mn-cs"/>
              </a:rPr>
              <a:t>|g</a:t>
            </a:r>
            <a:r>
              <a:rPr kumimoji="0" lang="en-I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 Bold" pitchFamily="18" charset="0"/>
                <a:ea typeface="+mn-ea"/>
                <a:cs typeface="+mn-cs"/>
                <a:sym typeface="Symbol"/>
              </a:rPr>
              <a:t>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Caslon Pro Bold" pitchFamily="18" charset="0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183693" y="549373"/>
            <a:ext cx="524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 Bold" pitchFamily="18" charset="0"/>
                <a:ea typeface="+mn-ea"/>
                <a:cs typeface="+mn-cs"/>
              </a:rPr>
              <a:t>|e</a:t>
            </a:r>
            <a:r>
              <a:rPr kumimoji="0" lang="en-I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 Bold" pitchFamily="18" charset="0"/>
                <a:ea typeface="+mn-ea"/>
                <a:cs typeface="+mn-cs"/>
                <a:sym typeface="Symbol"/>
              </a:rPr>
              <a:t>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Caslon Pro Bold" pitchFamily="18" charset="0"/>
              <a:ea typeface="+mn-ea"/>
              <a:cs typeface="+mn-cs"/>
            </a:endParaRPr>
          </a:p>
        </p:txBody>
      </p:sp>
      <p:sp>
        <p:nvSpPr>
          <p:cNvPr id="81" name="Line 12"/>
          <p:cNvSpPr>
            <a:spLocks noChangeShapeType="1"/>
          </p:cNvSpPr>
          <p:nvPr/>
        </p:nvSpPr>
        <p:spPr bwMode="auto">
          <a:xfrm>
            <a:off x="4597896" y="1918328"/>
            <a:ext cx="8382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94854" y="394504"/>
            <a:ext cx="50405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/>
              </a:rPr>
              <a:t></a:t>
            </a:r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785" y="-8455"/>
            <a:ext cx="91179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Principle of the Atomic Clocks</a:t>
            </a:r>
            <a:endParaRPr kumimoji="0" lang="en-IN" sz="24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adley Hand ITC" panose="03070402050302030203" pitchFamily="66" charset="0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902787" y="869717"/>
            <a:ext cx="2766431" cy="3009803"/>
            <a:chOff x="5902787" y="1376165"/>
            <a:chExt cx="2766431" cy="3009803"/>
          </a:xfrm>
        </p:grpSpPr>
        <p:sp>
          <p:nvSpPr>
            <p:cNvPr id="65" name="Rectangle 64"/>
            <p:cNvSpPr/>
            <p:nvPr/>
          </p:nvSpPr>
          <p:spPr>
            <a:xfrm rot="16200000">
              <a:off x="7098119" y="379039"/>
              <a:ext cx="573974" cy="25682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TextBox 177"/>
            <p:cNvSpPr txBox="1">
              <a:spLocks noChangeArrowheads="1"/>
            </p:cNvSpPr>
            <p:nvPr/>
          </p:nvSpPr>
          <p:spPr bwMode="auto">
            <a:xfrm>
              <a:off x="6450215" y="1449186"/>
              <a:ext cx="1831682" cy="36933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e-excitation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8030251" y="1880804"/>
              <a:ext cx="637047" cy="218415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Down Arrow 52"/>
            <p:cNvSpPr/>
            <p:nvPr/>
          </p:nvSpPr>
          <p:spPr>
            <a:xfrm rot="5400000">
              <a:off x="6749679" y="2472683"/>
              <a:ext cx="1066393" cy="2760177"/>
            </a:xfrm>
            <a:prstGeom prst="downArrow">
              <a:avLst>
                <a:gd name="adj1" fmla="val 47777"/>
                <a:gd name="adj2" fmla="val 50000"/>
              </a:avLst>
            </a:prstGeom>
            <a:solidFill>
              <a:schemeClr val="bg1">
                <a:lumMod val="85000"/>
              </a:schemeClr>
            </a:solidFill>
            <a:ln w="3810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TextBox 177"/>
            <p:cNvSpPr txBox="1">
              <a:spLocks noChangeArrowheads="1"/>
            </p:cNvSpPr>
            <p:nvPr/>
          </p:nvSpPr>
          <p:spPr bwMode="auto">
            <a:xfrm rot="5400000">
              <a:off x="7421879" y="2624155"/>
              <a:ext cx="1831682" cy="36933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fluorescence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92" name="TextBox 177"/>
            <p:cNvSpPr txBox="1">
              <a:spLocks noChangeArrowheads="1"/>
            </p:cNvSpPr>
            <p:nvPr/>
          </p:nvSpPr>
          <p:spPr bwMode="auto">
            <a:xfrm>
              <a:off x="6477056" y="3629757"/>
              <a:ext cx="1825711" cy="36933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detection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4547" y="1443691"/>
            <a:ext cx="2512339" cy="2315660"/>
            <a:chOff x="834547" y="1950139"/>
            <a:chExt cx="2512339" cy="2315660"/>
          </a:xfrm>
        </p:grpSpPr>
        <p:sp>
          <p:nvSpPr>
            <p:cNvPr id="70" name="Down Arrow 69"/>
            <p:cNvSpPr/>
            <p:nvPr/>
          </p:nvSpPr>
          <p:spPr>
            <a:xfrm rot="10800000">
              <a:off x="834547" y="1950139"/>
              <a:ext cx="1080998" cy="1821324"/>
            </a:xfrm>
            <a:prstGeom prst="downArrow">
              <a:avLst>
                <a:gd name="adj1" fmla="val 47777"/>
                <a:gd name="adj2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381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 rot="5400000">
              <a:off x="1978097" y="2897011"/>
              <a:ext cx="511009" cy="222656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TextBox 177"/>
            <p:cNvSpPr txBox="1">
              <a:spLocks noChangeArrowheads="1"/>
            </p:cNvSpPr>
            <p:nvPr/>
          </p:nvSpPr>
          <p:spPr bwMode="auto">
            <a:xfrm rot="5400000">
              <a:off x="641752" y="3101213"/>
              <a:ext cx="1490205" cy="36933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SERVOed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to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77" name="Picture 3" descr="C:\Users\Lenovo\Downloads\CodeCogsEqn (1)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4817" y="3959117"/>
              <a:ext cx="286893" cy="215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177"/>
            <p:cNvSpPr txBox="1">
              <a:spLocks noChangeArrowheads="1"/>
            </p:cNvSpPr>
            <p:nvPr/>
          </p:nvSpPr>
          <p:spPr bwMode="auto">
            <a:xfrm>
              <a:off x="1388954" y="3841001"/>
              <a:ext cx="1421466" cy="36933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tabilize at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416060" y="2191031"/>
            <a:ext cx="2461759" cy="2245665"/>
            <a:chOff x="3416060" y="2697479"/>
            <a:chExt cx="2461759" cy="2245665"/>
          </a:xfrm>
        </p:grpSpPr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8416" y="2748478"/>
              <a:ext cx="2382063" cy="21419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Rectangle 43"/>
            <p:cNvSpPr/>
            <p:nvPr/>
          </p:nvSpPr>
          <p:spPr>
            <a:xfrm>
              <a:off x="4080775" y="2828205"/>
              <a:ext cx="516308" cy="1594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371545" y="2987659"/>
              <a:ext cx="344205" cy="226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584251" y="4730750"/>
              <a:ext cx="615192" cy="156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8" name="Picture 4" descr="C:\Users\Lenovo\Downloads\CodeCogsEqn (2)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0033" y="4767866"/>
              <a:ext cx="981512" cy="151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9" name="Straight Connector 48"/>
            <p:cNvCxnSpPr/>
            <p:nvPr/>
          </p:nvCxnSpPr>
          <p:spPr>
            <a:xfrm>
              <a:off x="4912465" y="2856859"/>
              <a:ext cx="1583" cy="170859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94"/>
            <p:cNvSpPr/>
            <p:nvPr/>
          </p:nvSpPr>
          <p:spPr>
            <a:xfrm>
              <a:off x="3416060" y="2697479"/>
              <a:ext cx="2461759" cy="224566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  <a:alpha val="22000"/>
                  </a:schemeClr>
                </a:gs>
                <a:gs pos="100000">
                  <a:schemeClr val="bg1">
                    <a:lumMod val="85000"/>
                    <a:alpha val="34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6" name="Picture 3" descr="C:\Users\Lenovo\Downloads\CodeCogsEqn (1)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8545" y="4149973"/>
              <a:ext cx="287881" cy="200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7" name="Straight Arrow Connector 96"/>
            <p:cNvCxnSpPr/>
            <p:nvPr/>
          </p:nvCxnSpPr>
          <p:spPr>
            <a:xfrm>
              <a:off x="4625403" y="3404994"/>
              <a:ext cx="21952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flipH="1">
              <a:off x="4975507" y="3407960"/>
              <a:ext cx="17239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9" name="Picture 5" descr="C:\Users\Lenovo\Downloads\CodeCogsEqn (3)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8461" y="3288885"/>
              <a:ext cx="391562" cy="202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133349" y="4512289"/>
            <a:ext cx="8896351" cy="2231566"/>
            <a:chOff x="133349" y="4512289"/>
            <a:chExt cx="8896351" cy="2231566"/>
          </a:xfrm>
        </p:grpSpPr>
        <p:sp>
          <p:nvSpPr>
            <p:cNvPr id="17" name="Rectangle 16"/>
            <p:cNvSpPr/>
            <p:nvPr/>
          </p:nvSpPr>
          <p:spPr>
            <a:xfrm>
              <a:off x="7246874" y="5712828"/>
              <a:ext cx="138303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oscillations</a:t>
              </a: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121375" y="4603113"/>
              <a:ext cx="108266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aramond Pro" pitchFamily="18" charset="0"/>
                  <a:ea typeface="+mn-ea"/>
                  <a:cs typeface="+mn-cs"/>
                </a:rPr>
                <a:t>Fine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aramond Pro" pitchFamily="18" charset="0"/>
                  <a:ea typeface="+mn-ea"/>
                  <a:cs typeface="+mn-cs"/>
                </a:rPr>
                <a:t>structure</a:t>
              </a:r>
              <a:endPara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aslon Pro Bold" pitchFamily="18" charset="0"/>
                <a:ea typeface="+mn-ea"/>
                <a:cs typeface="+mn-cs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031679" y="5069505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rPr>
                <a:t>4</a:t>
              </a: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2210388" y="5410621"/>
              <a:ext cx="2078252" cy="685800"/>
              <a:chOff x="-1571103" y="5286345"/>
              <a:chExt cx="4240427" cy="685800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>
                <a:off x="-1571103" y="5591145"/>
                <a:ext cx="1618683" cy="822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-18271" y="5591145"/>
                <a:ext cx="776416" cy="38100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758145" y="5286345"/>
                <a:ext cx="1911179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758145" y="5972145"/>
                <a:ext cx="1911179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flipV="1">
                <a:off x="41453" y="5286345"/>
                <a:ext cx="716692" cy="30480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75" name="TextBox 74"/>
            <p:cNvSpPr txBox="1"/>
            <p:nvPr/>
          </p:nvSpPr>
          <p:spPr>
            <a:xfrm>
              <a:off x="4034821" y="5793921"/>
              <a:ext cx="319318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7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rPr>
                <a:t>3</a:t>
              </a:r>
              <a:endParaRPr kumimoji="0" lang="en-IN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306838" y="4602148"/>
              <a:ext cx="118986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aramond Pro" pitchFamily="18" charset="0"/>
                  <a:ea typeface="+mn-ea"/>
                  <a:cs typeface="+mn-cs"/>
                </a:rPr>
                <a:t>Hyperfine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aramond Pro" pitchFamily="18" charset="0"/>
                  <a:ea typeface="+mn-ea"/>
                  <a:cs typeface="+mn-cs"/>
                </a:rPr>
                <a:t>structure</a:t>
              </a:r>
              <a:endPara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aslon Pro Bold" pitchFamily="18" charset="0"/>
                <a:ea typeface="+mn-ea"/>
                <a:cs typeface="+mn-cs"/>
              </a:endParaRPr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4445599" y="5428636"/>
              <a:ext cx="3023186" cy="720082"/>
              <a:chOff x="6019800" y="5646385"/>
              <a:chExt cx="3023186" cy="720082"/>
            </a:xfrm>
          </p:grpSpPr>
          <p:cxnSp>
            <p:nvCxnSpPr>
              <p:cNvPr id="80" name="Straight Arrow Connector 79"/>
              <p:cNvCxnSpPr/>
              <p:nvPr/>
            </p:nvCxnSpPr>
            <p:spPr>
              <a:xfrm>
                <a:off x="6019800" y="5646385"/>
                <a:ext cx="0" cy="68580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TextBox 82"/>
              <p:cNvSpPr txBox="1"/>
              <p:nvPr/>
            </p:nvSpPr>
            <p:spPr>
              <a:xfrm>
                <a:off x="6285500" y="5966357"/>
                <a:ext cx="275748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ookman Old Style" pitchFamily="18" charset="0"/>
                    <a:ea typeface="+mn-ea"/>
                    <a:cs typeface="+mn-cs"/>
                  </a:rPr>
                  <a:t>9 192 631 770 Hz </a:t>
                </a:r>
                <a:endParaRPr kumimoji="0" lang="en-I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312566" y="4735932"/>
              <a:ext cx="1574745" cy="1682867"/>
              <a:chOff x="-85635" y="5124047"/>
              <a:chExt cx="1574745" cy="1682867"/>
            </a:xfrm>
          </p:grpSpPr>
          <p:pic>
            <p:nvPicPr>
              <p:cNvPr id="87" name="Picture 2" descr="File:Electron shell 055 Caesium - no label.sv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194"/>
              <a:stretch/>
            </p:blipFill>
            <p:spPr bwMode="auto">
              <a:xfrm>
                <a:off x="-85635" y="5163225"/>
                <a:ext cx="1574745" cy="16436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8" name="Group 87"/>
              <p:cNvGrpSpPr/>
              <p:nvPr/>
            </p:nvGrpSpPr>
            <p:grpSpPr>
              <a:xfrm>
                <a:off x="670920" y="5124047"/>
                <a:ext cx="104014" cy="202986"/>
                <a:chOff x="8152795" y="420182"/>
                <a:chExt cx="133871" cy="245591"/>
              </a:xfrm>
            </p:grpSpPr>
            <p:sp>
              <p:nvSpPr>
                <p:cNvPr id="89" name="Oval 88"/>
                <p:cNvSpPr/>
                <p:nvPr/>
              </p:nvSpPr>
              <p:spPr>
                <a:xfrm>
                  <a:off x="8152795" y="519275"/>
                  <a:ext cx="113560" cy="11767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90" name="Straight Arrow Connector 89"/>
                <p:cNvCxnSpPr/>
                <p:nvPr/>
              </p:nvCxnSpPr>
              <p:spPr>
                <a:xfrm flipV="1">
                  <a:off x="8152795" y="420182"/>
                  <a:ext cx="133871" cy="245591"/>
                </a:xfrm>
                <a:prstGeom prst="straightConnector1">
                  <a:avLst/>
                </a:prstGeom>
                <a:ln w="19050">
                  <a:solidFill>
                    <a:schemeClr val="bg2">
                      <a:lumMod val="50000"/>
                    </a:schemeClr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6" name="Rectangle 15"/>
            <p:cNvSpPr/>
            <p:nvPr/>
          </p:nvSpPr>
          <p:spPr>
            <a:xfrm>
              <a:off x="133349" y="4512289"/>
              <a:ext cx="8896351" cy="223156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266867" y="5333826"/>
              <a:ext cx="729687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7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rPr>
                <a:t>6S</a:t>
              </a:r>
              <a:r>
                <a:rPr kumimoji="0" lang="en-IN" sz="1700" b="0" i="0" u="none" strike="noStrike" kern="1200" cap="none" spc="0" normalizeH="0" baseline="-2500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itchFamily="18" charset="0"/>
                  <a:ea typeface="+mn-ea"/>
                  <a:cs typeface="+mn-cs"/>
                </a:rPr>
                <a:t>1/2</a:t>
              </a:r>
              <a:endParaRPr kumimoji="0" lang="en-IN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5267533" y="5099334"/>
              <a:ext cx="279085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40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sz="4000" b="1" i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20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is 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the duration for</a:t>
              </a: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500299" y="6114709"/>
              <a:ext cx="134786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Caesium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117079" y="4533242"/>
              <a:ext cx="295091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in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SI unit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515959" y="6259896"/>
              <a:ext cx="711394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Accuracy: beam clock 10</a:t>
              </a:r>
              <a:r>
                <a:rPr kumimoji="0" lang="en-US" sz="20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-14</a:t>
              </a:r>
              <a:r>
                <a:rPr kumimoji="0" lang="en-US" sz="20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&amp; fountain </a:t>
              </a:r>
              <a:r>
                <a:rPr lang="en-US" sz="2000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en-US" sz="2000" baseline="30000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-16</a:t>
              </a:r>
              <a:r>
                <a:rPr kumimoji="0" lang="en-US" sz="20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82" name="TextBox 81"/>
          <p:cNvSpPr txBox="1"/>
          <p:nvPr/>
        </p:nvSpPr>
        <p:spPr>
          <a:xfrm rot="20798723">
            <a:off x="1572294" y="4529299"/>
            <a:ext cx="5704606" cy="1692771"/>
          </a:xfrm>
          <a:prstGeom prst="rect">
            <a:avLst/>
          </a:prstGeom>
          <a:solidFill>
            <a:srgbClr val="CC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1" i="0" u="none" strike="noStrike" kern="1200" cap="none" spc="0" normalizeH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SI definition may change in 2026 to an optical transition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883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1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1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1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2" grpId="0"/>
      <p:bldP spid="8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848980" y="1054635"/>
            <a:ext cx="4393785" cy="813330"/>
            <a:chOff x="63710" y="1754142"/>
            <a:chExt cx="4393785" cy="813330"/>
          </a:xfrm>
        </p:grpSpPr>
        <p:sp>
          <p:nvSpPr>
            <p:cNvPr id="6" name="TextBox 5"/>
            <p:cNvSpPr txBox="1"/>
            <p:nvPr/>
          </p:nvSpPr>
          <p:spPr>
            <a:xfrm>
              <a:off x="63710" y="1923689"/>
              <a:ext cx="1944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Allan Deviation = </a:t>
              </a: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" pitchFamily="18" charset="0"/>
                <a:ea typeface="+mn-ea"/>
                <a:cs typeface="+mn-cs"/>
              </a:endParaRPr>
            </a:p>
          </p:txBody>
        </p:sp>
        <p:pic>
          <p:nvPicPr>
            <p:cNvPr id="7" name="Picture 2" descr="C:\Users\Subhadeep\Downloads\CodeCogsEqn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7822" y="1754142"/>
              <a:ext cx="2439673" cy="813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1" name="Group 60"/>
          <p:cNvGrpSpPr/>
          <p:nvPr/>
        </p:nvGrpSpPr>
        <p:grpSpPr>
          <a:xfrm>
            <a:off x="971600" y="886583"/>
            <a:ext cx="3542736" cy="5568652"/>
            <a:chOff x="971600" y="1028700"/>
            <a:chExt cx="3542736" cy="5568652"/>
          </a:xfrm>
        </p:grpSpPr>
        <p:grpSp>
          <p:nvGrpSpPr>
            <p:cNvPr id="8" name="Group 7"/>
            <p:cNvGrpSpPr/>
            <p:nvPr/>
          </p:nvGrpSpPr>
          <p:grpSpPr>
            <a:xfrm>
              <a:off x="1043608" y="3789040"/>
              <a:ext cx="2850998" cy="2592288"/>
              <a:chOff x="4932040" y="3068960"/>
              <a:chExt cx="1993317" cy="1994559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32040" y="3068960"/>
                <a:ext cx="1993317" cy="19345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5436096" y="3140968"/>
                <a:ext cx="432048" cy="1440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6516216" y="3284984"/>
                <a:ext cx="288032" cy="2048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5857406" y="4858667"/>
                <a:ext cx="514794" cy="2048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3" name="Picture 3" descr="C:\Users\Lenovo\Downloads\CodeCogsEqn (1)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03308" y="4334765"/>
                <a:ext cx="240900" cy="180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4" descr="C:\Users\Lenovo\Downloads\CodeCogsEqn (2)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94884" y="4892835"/>
                <a:ext cx="821332" cy="1365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5" name="Straight Connector 14"/>
              <p:cNvCxnSpPr/>
              <p:nvPr/>
            </p:nvCxnSpPr>
            <p:spPr>
              <a:xfrm>
                <a:off x="6132056" y="3166848"/>
                <a:ext cx="1325" cy="1543175"/>
              </a:xfrm>
              <a:prstGeom prst="line">
                <a:avLst/>
              </a:prstGeom>
              <a:ln w="127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>
                <a:off x="5891842" y="3661913"/>
                <a:ext cx="1837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6184810" y="3664592"/>
                <a:ext cx="144258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" name="Picture 5" descr="C:\Users\Lenovo\Downloads\CodeCogsEqn (3)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46274" y="3557046"/>
                <a:ext cx="327660" cy="1828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Rectangle 18"/>
            <p:cNvSpPr/>
            <p:nvPr/>
          </p:nvSpPr>
          <p:spPr>
            <a:xfrm>
              <a:off x="3733801" y="1028700"/>
              <a:ext cx="766192" cy="1104156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1600" y="3140968"/>
              <a:ext cx="2923006" cy="3456384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00922" y="3338408"/>
              <a:ext cx="29230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Quality factor</a:t>
              </a: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" pitchFamily="18" charset="0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971600" y="2714103"/>
              <a:ext cx="2923006" cy="498873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71600" y="2780928"/>
              <a:ext cx="29230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Caslon Pro Bold" panose="0205070206050A020403" pitchFamily="18" charset="0"/>
                  <a:ea typeface="+mn-ea"/>
                  <a:cs typeface="+mn-cs"/>
                </a:rPr>
                <a:t>Theoretical</a:t>
              </a:r>
              <a:endPara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aslon Pro Bold" panose="0205070206050A020403" pitchFamily="18" charset="0"/>
                <a:ea typeface="+mn-ea"/>
                <a:cs typeface="+mn-cs"/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 flipH="1">
              <a:off x="971600" y="2132856"/>
              <a:ext cx="2749788" cy="576064"/>
            </a:xfrm>
            <a:prstGeom prst="line">
              <a:avLst/>
            </a:prstGeom>
            <a:ln w="19050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3803092" y="2135447"/>
              <a:ext cx="711244" cy="659871"/>
            </a:xfrm>
            <a:prstGeom prst="line">
              <a:avLst/>
            </a:prstGeom>
            <a:ln w="19050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4493251" y="886583"/>
            <a:ext cx="4039189" cy="5563469"/>
            <a:chOff x="4493251" y="1028700"/>
            <a:chExt cx="4039189" cy="5563469"/>
          </a:xfrm>
        </p:grpSpPr>
        <p:sp>
          <p:nvSpPr>
            <p:cNvPr id="35" name="Rectangle 34"/>
            <p:cNvSpPr/>
            <p:nvPr/>
          </p:nvSpPr>
          <p:spPr>
            <a:xfrm>
              <a:off x="4499992" y="3135785"/>
              <a:ext cx="3888432" cy="345638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673330" y="4495214"/>
              <a:ext cx="3859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Number of species,  </a:t>
              </a:r>
              <a:r>
                <a:rPr kumimoji="0" lang="en-IN" sz="1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N</a:t>
              </a:r>
              <a:endParaRPr kumimoji="0" lang="en-I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" pitchFamily="18" charset="0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499992" y="2708920"/>
              <a:ext cx="3888432" cy="49887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499992" y="2775745"/>
              <a:ext cx="38884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Caslon Pro Bold" panose="0205070206050A020403" pitchFamily="18" charset="0"/>
                  <a:ea typeface="+mn-ea"/>
                  <a:cs typeface="+mn-cs"/>
                </a:rPr>
                <a:t>Statistical</a:t>
              </a:r>
              <a:endPara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aslon Pro Bold" panose="0205070206050A020403" pitchFamily="18" charset="0"/>
                <a:ea typeface="+mn-ea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644008" y="5157192"/>
              <a:ext cx="3067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Number of measurements, </a:t>
              </a:r>
              <a:endParaRPr kumimoji="0" lang="en-I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" pitchFamily="18" charset="0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673330" y="5590981"/>
              <a:ext cx="38591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τ</a:t>
              </a:r>
              <a:r>
                <a:rPr kumimoji="0" lang="en-IN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 is total measurement time</a:t>
              </a:r>
              <a:endPara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" pitchFamily="18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T </a:t>
              </a:r>
              <a:r>
                <a:rPr kumimoji="0" lang="en-IN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duration for each measurement</a:t>
              </a: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" pitchFamily="18" charset="0"/>
                <a:ea typeface="+mn-ea"/>
                <a:cs typeface="+mn-cs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885928" y="1028700"/>
              <a:ext cx="1426128" cy="110415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 flipH="1">
              <a:off x="4493251" y="2132856"/>
              <a:ext cx="392677" cy="590994"/>
            </a:xfrm>
            <a:prstGeom prst="line">
              <a:avLst/>
            </a:prstGeom>
            <a:ln w="19050">
              <a:solidFill>
                <a:srgbClr val="FF111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6312056" y="2132856"/>
              <a:ext cx="2089852" cy="576064"/>
            </a:xfrm>
            <a:prstGeom prst="line">
              <a:avLst/>
            </a:prstGeom>
            <a:ln w="19050">
              <a:solidFill>
                <a:srgbClr val="FF111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4499992" y="3347700"/>
              <a:ext cx="38884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Signal-to-noise</a:t>
              </a:r>
              <a:r>
                <a:rPr kumimoji="0" lang="en-IN" sz="18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-1</a:t>
              </a: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" pitchFamily="18" charset="0"/>
                <a:ea typeface="+mn-ea"/>
                <a:cs typeface="+mn-cs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889354" y="3718773"/>
              <a:ext cx="32830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Signal = number of events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Noise = (number of events)</a:t>
              </a:r>
              <a:r>
                <a:rPr kumimoji="0" lang="en-US" sz="1800" b="0" i="1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1/2</a:t>
              </a:r>
              <a:endParaRPr kumimoji="0" lang="en-I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" pitchFamily="18" charset="0"/>
                <a:ea typeface="+mn-ea"/>
                <a:cs typeface="+mn-cs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619626" y="4475446"/>
              <a:ext cx="3657600" cy="197789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2744" y="5067823"/>
              <a:ext cx="761664" cy="560986"/>
            </a:xfrm>
            <a:prstGeom prst="rect">
              <a:avLst/>
            </a:prstGeom>
          </p:spPr>
        </p:pic>
      </p:grpSp>
      <p:sp>
        <p:nvSpPr>
          <p:cNvPr id="64" name="TextBox 63"/>
          <p:cNvSpPr txBox="1"/>
          <p:nvPr/>
        </p:nvSpPr>
        <p:spPr>
          <a:xfrm>
            <a:off x="6545538" y="6599251"/>
            <a:ext cx="24189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Ref: http://tf.nist.gov/general/glossary.htm</a:t>
            </a:r>
            <a:endParaRPr kumimoji="0" lang="en-IN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0" y="-1"/>
            <a:ext cx="9144000" cy="61580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6061" y="87015"/>
            <a:ext cx="91179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Accuracy of an Atomic Clock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rgbClr val="1520F7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303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N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829" y="5125159"/>
            <a:ext cx="954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FF0000"/>
                </a:solidFill>
                <a:latin typeface="Adobe Caslon Pro Bold" panose="0205070206050A020403" pitchFamily="18" charset="0"/>
              </a:rPr>
              <a:t>10</a:t>
            </a:r>
            <a:r>
              <a:rPr lang="en-US" baseline="30000" dirty="0" smtClean="0">
                <a:solidFill>
                  <a:srgbClr val="FF0000"/>
                </a:solidFill>
                <a:latin typeface="Adobe Caslon Pro Bold" panose="0205070206050A020403" pitchFamily="18" charset="0"/>
              </a:rPr>
              <a:t>-18</a:t>
            </a:r>
            <a:endParaRPr lang="en-IN" dirty="0">
              <a:solidFill>
                <a:srgbClr val="FF0000"/>
              </a:solidFill>
              <a:latin typeface="Adobe Caslon Pro Bold" panose="0205070206050A020403" pitchFamily="18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672514" y="5240739"/>
            <a:ext cx="2581361" cy="807750"/>
            <a:chOff x="5672514" y="5240739"/>
            <a:chExt cx="2581361" cy="807750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7679342" y="5240739"/>
              <a:ext cx="574533" cy="261845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5672514" y="5309825"/>
              <a:ext cx="229814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srgbClr val="FFFF00"/>
                  </a:solidFill>
                  <a:latin typeface="Adobe Caslon Pro Bold" panose="0205070206050A020403" pitchFamily="18" charset="0"/>
                </a:rPr>
                <a:t>2</a:t>
              </a:r>
              <a:r>
                <a:rPr lang="en-US" dirty="0" smtClean="0">
                  <a:solidFill>
                    <a:srgbClr val="FFFF00"/>
                  </a:solidFill>
                  <a:latin typeface="Adobe Caslon Pro Bold" panose="0205070206050A020403" pitchFamily="18" charset="0"/>
                  <a:sym typeface="Symbol" panose="05050102010706020507" pitchFamily="18" charset="2"/>
                </a:rPr>
                <a:t>10</a:t>
              </a:r>
              <a:r>
                <a:rPr lang="en-US" baseline="30000" dirty="0" smtClean="0">
                  <a:solidFill>
                    <a:srgbClr val="FFFF00"/>
                  </a:solidFill>
                  <a:latin typeface="Adobe Caslon Pro Bold" panose="0205070206050A020403" pitchFamily="18" charset="0"/>
                  <a:sym typeface="Symbol" panose="05050102010706020507" pitchFamily="18" charset="2"/>
                </a:rPr>
                <a:t>-18 </a:t>
              </a:r>
              <a:r>
                <a:rPr lang="en-US" dirty="0">
                  <a:solidFill>
                    <a:srgbClr val="FFFF00"/>
                  </a:solidFill>
                  <a:latin typeface="Adobe Caslon Pro Bold" panose="0205070206050A020403" pitchFamily="18" charset="0"/>
                  <a:sym typeface="Symbol" panose="05050102010706020507" pitchFamily="18" charset="2"/>
                </a:rPr>
                <a:t>:</a:t>
              </a:r>
              <a:r>
                <a:rPr lang="en-US" dirty="0" smtClean="0">
                  <a:solidFill>
                    <a:srgbClr val="FFFF00"/>
                  </a:solidFill>
                  <a:latin typeface="Adobe Caslon Pro Bold" panose="0205070206050A020403" pitchFamily="18" charset="0"/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  <a:latin typeface="Adobe Caslon Pro Bold" panose="0205070206050A020403" pitchFamily="18" charset="0"/>
                </a:rPr>
                <a:t>Sr</a:t>
              </a:r>
              <a:r>
                <a:rPr lang="en-US" dirty="0" smtClean="0">
                  <a:solidFill>
                    <a:srgbClr val="FFFF00"/>
                  </a:solidFill>
                  <a:latin typeface="Adobe Caslon Pro Bold" panose="0205070206050A020403" pitchFamily="18" charset="0"/>
                </a:rPr>
                <a:t>-atom </a:t>
              </a:r>
            </a:p>
            <a:p>
              <a:pPr marL="285750" indent="-285750" algn="ctr">
                <a:buFontTx/>
                <a:buAutoNum type="romanUcPeriod"/>
                <a:defRPr/>
              </a:pPr>
              <a:r>
                <a:rPr lang="en-US" sz="1200" dirty="0" smtClean="0">
                  <a:solidFill>
                    <a:srgbClr val="FFFF00"/>
                  </a:solidFill>
                  <a:latin typeface="Calibri"/>
                </a:rPr>
                <a:t>Ushijima et. al., </a:t>
              </a:r>
            </a:p>
            <a:p>
              <a:pPr algn="ctr">
                <a:defRPr/>
              </a:pPr>
              <a:r>
                <a:rPr lang="en-US" sz="1200" dirty="0" smtClean="0">
                  <a:solidFill>
                    <a:srgbClr val="FFFF00"/>
                  </a:solidFill>
                  <a:latin typeface="Calibri"/>
                </a:rPr>
                <a:t>Nature Photonics  9, 185 (2015)</a:t>
              </a:r>
              <a:endParaRPr lang="en-IN" sz="1200" dirty="0">
                <a:solidFill>
                  <a:srgbClr val="FFFF00"/>
                </a:solidFill>
                <a:latin typeface="Calibri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00560" y="2221786"/>
            <a:ext cx="2640701" cy="2842648"/>
            <a:chOff x="5500560" y="2221786"/>
            <a:chExt cx="2640701" cy="2842648"/>
          </a:xfrm>
        </p:grpSpPr>
        <p:sp>
          <p:nvSpPr>
            <p:cNvPr id="23" name="TextBox 22"/>
            <p:cNvSpPr txBox="1"/>
            <p:nvPr/>
          </p:nvSpPr>
          <p:spPr>
            <a:xfrm>
              <a:off x="6579499" y="2221786"/>
              <a:ext cx="15617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srgbClr val="FF0000"/>
                  </a:solidFill>
                  <a:latin typeface="Adobe Caslon Pro Bold" panose="0205070206050A020403" pitchFamily="18" charset="0"/>
                </a:rPr>
                <a:t>Cs-fountain-I</a:t>
              </a:r>
            </a:p>
            <a:p>
              <a:pPr algn="ctr">
                <a:defRPr/>
              </a:pPr>
              <a:r>
                <a:rPr lang="en-US" dirty="0" smtClean="0">
                  <a:solidFill>
                    <a:srgbClr val="FF0000"/>
                  </a:solidFill>
                  <a:latin typeface="Adobe Caslon Pro Bold" panose="0205070206050A020403" pitchFamily="18" charset="0"/>
                </a:rPr>
                <a:t>CSIR-NPL</a:t>
              </a:r>
              <a:endParaRPr lang="en-IN" dirty="0">
                <a:solidFill>
                  <a:srgbClr val="FF0000"/>
                </a:solidFill>
                <a:latin typeface="Adobe Caslon Pro Bold" panose="0205070206050A020403" pitchFamily="18" charset="0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7746101" y="2767691"/>
              <a:ext cx="395160" cy="78068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5500560" y="4418103"/>
              <a:ext cx="15617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srgbClr val="92D050"/>
                  </a:solidFill>
                  <a:latin typeface="Adobe Caslon Pro Bold" panose="0205070206050A020403" pitchFamily="18" charset="0"/>
                </a:rPr>
                <a:t>Cs-fountain</a:t>
              </a:r>
            </a:p>
            <a:p>
              <a:pPr algn="ctr">
                <a:defRPr/>
              </a:pPr>
              <a:r>
                <a:rPr lang="en-US" dirty="0" smtClean="0">
                  <a:solidFill>
                    <a:srgbClr val="92D050"/>
                  </a:solidFill>
                  <a:latin typeface="Adobe Caslon Pro Bold" panose="0205070206050A020403" pitchFamily="18" charset="0"/>
                </a:rPr>
                <a:t>NPL-UK</a:t>
              </a:r>
              <a:endParaRPr lang="en-IN" dirty="0">
                <a:solidFill>
                  <a:srgbClr val="92D050"/>
                </a:solidFill>
                <a:latin typeface="Adobe Caslon Pro Bold" panose="0205070206050A020403" pitchFamily="18" charset="0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V="1">
              <a:off x="6866766" y="4235409"/>
              <a:ext cx="866522" cy="325076"/>
            </a:xfrm>
            <a:prstGeom prst="straightConnector1">
              <a:avLst/>
            </a:prstGeom>
            <a:ln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6692113" y="1046834"/>
            <a:ext cx="2451887" cy="3889308"/>
            <a:chOff x="6692113" y="1046834"/>
            <a:chExt cx="2451887" cy="3889308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8687516" y="1795023"/>
              <a:ext cx="0" cy="2774987"/>
            </a:xfrm>
            <a:prstGeom prst="straightConnector1">
              <a:avLst/>
            </a:prstGeom>
            <a:ln>
              <a:solidFill>
                <a:srgbClr val="93E3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6692113" y="1046834"/>
              <a:ext cx="245188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srgbClr val="93E3FF"/>
                  </a:solidFill>
                  <a:latin typeface="Adobe Caslon Pro Bold" panose="0205070206050A020403" pitchFamily="18" charset="0"/>
                  <a:sym typeface="Symbol" panose="05050102010706020507" pitchFamily="18" charset="2"/>
                </a:rPr>
                <a:t>310</a:t>
              </a:r>
              <a:r>
                <a:rPr lang="en-US" baseline="30000" dirty="0" smtClean="0">
                  <a:solidFill>
                    <a:srgbClr val="93E3FF"/>
                  </a:solidFill>
                  <a:latin typeface="Adobe Caslon Pro Bold" panose="0205070206050A020403" pitchFamily="18" charset="0"/>
                  <a:sym typeface="Symbol" panose="05050102010706020507" pitchFamily="18" charset="2"/>
                </a:rPr>
                <a:t>-18 </a:t>
              </a:r>
              <a:r>
                <a:rPr lang="en-US" dirty="0">
                  <a:solidFill>
                    <a:srgbClr val="93E3FF"/>
                  </a:solidFill>
                  <a:latin typeface="Adobe Caslon Pro Bold" panose="0205070206050A020403" pitchFamily="18" charset="0"/>
                  <a:sym typeface="Symbol" panose="05050102010706020507" pitchFamily="18" charset="2"/>
                </a:rPr>
                <a:t>:</a:t>
              </a:r>
              <a:r>
                <a:rPr lang="en-US" dirty="0" smtClean="0">
                  <a:solidFill>
                    <a:srgbClr val="93E3FF"/>
                  </a:solidFill>
                  <a:latin typeface="Adobe Caslon Pro Bold" panose="0205070206050A020403" pitchFamily="18" charset="0"/>
                </a:rPr>
                <a:t> </a:t>
              </a:r>
              <a:r>
                <a:rPr lang="en-US" dirty="0" err="1" smtClean="0">
                  <a:solidFill>
                    <a:srgbClr val="93E3FF"/>
                  </a:solidFill>
                  <a:latin typeface="Adobe Caslon Pro Bold" panose="0205070206050A020403" pitchFamily="18" charset="0"/>
                </a:rPr>
                <a:t>Yb</a:t>
              </a:r>
              <a:r>
                <a:rPr lang="en-US" dirty="0" smtClean="0">
                  <a:solidFill>
                    <a:srgbClr val="93E3FF"/>
                  </a:solidFill>
                  <a:latin typeface="Adobe Caslon Pro Bold" panose="0205070206050A020403" pitchFamily="18" charset="0"/>
                </a:rPr>
                <a:t>-ion</a:t>
              </a:r>
            </a:p>
            <a:p>
              <a:pPr algn="ctr">
                <a:defRPr/>
              </a:pPr>
              <a:r>
                <a:rPr lang="en-US" sz="1200" dirty="0" smtClean="0">
                  <a:solidFill>
                    <a:srgbClr val="93E3FF"/>
                  </a:solidFill>
                  <a:latin typeface="Calibri"/>
                </a:rPr>
                <a:t>N. </a:t>
              </a:r>
              <a:r>
                <a:rPr lang="en-US" sz="1200" dirty="0" err="1" smtClean="0">
                  <a:solidFill>
                    <a:srgbClr val="93E3FF"/>
                  </a:solidFill>
                  <a:latin typeface="Calibri"/>
                </a:rPr>
                <a:t>Huntemann</a:t>
              </a:r>
              <a:r>
                <a:rPr lang="en-US" sz="1200" dirty="0">
                  <a:solidFill>
                    <a:srgbClr val="93E3FF"/>
                  </a:solidFill>
                  <a:latin typeface="Calibri"/>
                </a:rPr>
                <a:t> </a:t>
              </a:r>
              <a:r>
                <a:rPr lang="en-US" sz="1200" dirty="0" smtClean="0">
                  <a:solidFill>
                    <a:srgbClr val="93E3FF"/>
                  </a:solidFill>
                  <a:latin typeface="Calibri"/>
                </a:rPr>
                <a:t>et. al., </a:t>
              </a:r>
            </a:p>
            <a:p>
              <a:pPr algn="ctr">
                <a:defRPr/>
              </a:pPr>
              <a:r>
                <a:rPr lang="en-US" sz="1200" dirty="0" smtClean="0">
                  <a:solidFill>
                    <a:srgbClr val="93E3FF"/>
                  </a:solidFill>
                  <a:latin typeface="Calibri"/>
                </a:rPr>
                <a:t>Phys. Rev. Lett. 116, 063001 (2016)</a:t>
              </a:r>
              <a:endParaRPr lang="en-IN" sz="1200" dirty="0">
                <a:solidFill>
                  <a:srgbClr val="93E3FF"/>
                </a:solidFill>
                <a:latin typeface="Calibri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 flipH="1">
              <a:off x="8464269" y="4560485"/>
              <a:ext cx="226577" cy="375657"/>
            </a:xfrm>
            <a:prstGeom prst="line">
              <a:avLst/>
            </a:prstGeom>
            <a:ln>
              <a:solidFill>
                <a:srgbClr val="93E3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49" y="2581457"/>
            <a:ext cx="1921251" cy="335397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49" y="3159954"/>
            <a:ext cx="3855245" cy="251920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97" y="2519672"/>
            <a:ext cx="2079119" cy="345060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672146" y="4455992"/>
            <a:ext cx="3582854" cy="604470"/>
            <a:chOff x="4216900" y="3551361"/>
            <a:chExt cx="3582854" cy="604470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6598138" y="3970216"/>
              <a:ext cx="1201616" cy="185615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4216900" y="3551361"/>
              <a:ext cx="249847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srgbClr val="FFFF00"/>
                  </a:solidFill>
                  <a:latin typeface="Adobe Caslon Pro Bold" panose="0205070206050A020403" pitchFamily="18" charset="0"/>
                </a:rPr>
                <a:t>1.4</a:t>
              </a:r>
              <a:r>
                <a:rPr lang="en-US" dirty="0" smtClean="0">
                  <a:solidFill>
                    <a:srgbClr val="FFFF00"/>
                  </a:solidFill>
                  <a:latin typeface="Adobe Caslon Pro Bold" panose="0205070206050A020403" pitchFamily="18" charset="0"/>
                  <a:sym typeface="Symbol" panose="05050102010706020507" pitchFamily="18" charset="2"/>
                </a:rPr>
                <a:t>10</a:t>
              </a:r>
              <a:r>
                <a:rPr lang="en-US" baseline="30000" dirty="0" smtClean="0">
                  <a:solidFill>
                    <a:srgbClr val="FFFF00"/>
                  </a:solidFill>
                  <a:latin typeface="Adobe Caslon Pro Bold" panose="0205070206050A020403" pitchFamily="18" charset="0"/>
                  <a:sym typeface="Symbol" panose="05050102010706020507" pitchFamily="18" charset="2"/>
                </a:rPr>
                <a:t>-18 </a:t>
              </a:r>
              <a:r>
                <a:rPr lang="en-US" dirty="0">
                  <a:solidFill>
                    <a:srgbClr val="FFFF00"/>
                  </a:solidFill>
                  <a:latin typeface="Adobe Caslon Pro Bold" panose="0205070206050A020403" pitchFamily="18" charset="0"/>
                  <a:sym typeface="Symbol" panose="05050102010706020507" pitchFamily="18" charset="2"/>
                </a:rPr>
                <a:t>:</a:t>
              </a:r>
              <a:r>
                <a:rPr lang="en-US" dirty="0" smtClean="0">
                  <a:solidFill>
                    <a:srgbClr val="FFFF00"/>
                  </a:solidFill>
                  <a:latin typeface="Adobe Caslon Pro Bold" panose="0205070206050A020403" pitchFamily="18" charset="0"/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  <a:latin typeface="Adobe Caslon Pro Bold" panose="0205070206050A020403" pitchFamily="18" charset="0"/>
                </a:rPr>
                <a:t>Yb</a:t>
              </a:r>
              <a:r>
                <a:rPr lang="en-US" dirty="0" smtClean="0">
                  <a:solidFill>
                    <a:srgbClr val="FFFF00"/>
                  </a:solidFill>
                  <a:latin typeface="Adobe Caslon Pro Bold" panose="0205070206050A020403" pitchFamily="18" charset="0"/>
                </a:rPr>
                <a:t>-atom </a:t>
              </a:r>
            </a:p>
            <a:p>
              <a:pPr algn="ctr">
                <a:defRPr/>
              </a:pPr>
              <a:r>
                <a:rPr lang="en-US" sz="1200" dirty="0" smtClean="0">
                  <a:solidFill>
                    <a:srgbClr val="FFFF00"/>
                  </a:solidFill>
                </a:rPr>
                <a:t>W. F. McGrew </a:t>
              </a:r>
              <a:r>
                <a:rPr lang="en-US" sz="1200" dirty="0" smtClean="0">
                  <a:solidFill>
                    <a:srgbClr val="FFFF00"/>
                  </a:solidFill>
                  <a:latin typeface="Calibri"/>
                </a:rPr>
                <a:t>et. al., Nature (2018)</a:t>
              </a:r>
              <a:endParaRPr lang="en-IN" sz="1200" dirty="0">
                <a:solidFill>
                  <a:srgbClr val="FFFF0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3448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7" descr="2DIonTrap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22917">
            <a:off x="2438105" y="2374520"/>
            <a:ext cx="6441379" cy="4702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188640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IN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872C3"/>
                </a:solidFill>
                <a:effectLst/>
                <a:uLnTx/>
                <a:uFillTx/>
                <a:latin typeface="Bauhaus 93" pitchFamily="82" charset="0"/>
                <a:ea typeface="+mn-ea"/>
                <a:cs typeface="+mn-cs"/>
              </a:rPr>
              <a:t>S</a:t>
            </a:r>
            <a:r>
              <a:rPr kumimoji="0" lang="en-IN" sz="8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auhaus 93" pitchFamily="82" charset="0"/>
                <a:ea typeface="+mn-ea"/>
                <a:cs typeface="+mn-cs"/>
              </a:rPr>
              <a:t>ingle</a:t>
            </a:r>
            <a:r>
              <a:rPr kumimoji="0" lang="en-IN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uhaus 93" pitchFamily="82" charset="0"/>
                <a:ea typeface="+mn-ea"/>
                <a:cs typeface="+mn-cs"/>
              </a:rPr>
              <a:t> T</a:t>
            </a:r>
            <a:r>
              <a:rPr kumimoji="0" lang="en-IN" sz="8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uhaus 93" pitchFamily="82" charset="0"/>
                <a:ea typeface="+mn-ea"/>
                <a:cs typeface="+mn-cs"/>
              </a:rPr>
              <a:t>rapped </a:t>
            </a:r>
            <a:r>
              <a:rPr kumimoji="0" lang="en-IN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Bauhaus 93" pitchFamily="82" charset="0"/>
                <a:ea typeface="+mn-ea"/>
                <a:cs typeface="+mn-cs"/>
              </a:rPr>
              <a:t>I</a:t>
            </a:r>
            <a:r>
              <a:rPr kumimoji="0" lang="en-IN" sz="8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uhaus 93" pitchFamily="82" charset="0"/>
                <a:ea typeface="+mn-ea"/>
                <a:cs typeface="+mn-cs"/>
              </a:rPr>
              <a:t>on </a:t>
            </a:r>
            <a:r>
              <a:rPr kumimoji="0" lang="en-IN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Bauhaus 93" pitchFamily="82" charset="0"/>
                <a:ea typeface="+mn-ea"/>
                <a:cs typeface="+mn-cs"/>
              </a:rPr>
              <a:t>O</a:t>
            </a:r>
            <a:r>
              <a:rPr kumimoji="0" lang="en-IN" sz="8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uhaus 93" pitchFamily="82" charset="0"/>
                <a:ea typeface="+mn-ea"/>
                <a:cs typeface="+mn-cs"/>
              </a:rPr>
              <a:t>ptical-</a:t>
            </a:r>
            <a:r>
              <a:rPr lang="en-IN" sz="8000" dirty="0" smtClean="0">
                <a:solidFill>
                  <a:srgbClr val="02B103"/>
                </a:solidFill>
                <a:latin typeface="Bauhaus 93" pitchFamily="82" charset="0"/>
                <a:sym typeface="Symbol" panose="05050102010706020507" pitchFamily="18" charset="2"/>
              </a:rPr>
              <a:t></a:t>
            </a:r>
            <a:r>
              <a:rPr kumimoji="0" lang="en-IN" sz="8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uhaus 93" pitchFamily="82" charset="0"/>
                <a:ea typeface="+mn-ea"/>
                <a:cs typeface="+mn-cs"/>
              </a:rPr>
              <a:t> </a:t>
            </a:r>
            <a:r>
              <a:rPr kumimoji="0" lang="en-IN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uhaus 93" pitchFamily="82" charset="0"/>
                <a:ea typeface="+mn-ea"/>
                <a:cs typeface="+mn-cs"/>
              </a:rPr>
              <a:t>S</a:t>
            </a:r>
            <a:r>
              <a:rPr kumimoji="0" lang="en-IN" sz="8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uhaus 93" pitchFamily="82" charset="0"/>
                <a:ea typeface="+mn-ea"/>
                <a:cs typeface="+mn-cs"/>
              </a:rPr>
              <a:t>tandard</a:t>
            </a:r>
            <a:endParaRPr kumimoji="0" lang="en-IN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uhaus 93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792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6830691" y="1152196"/>
            <a:ext cx="2322258" cy="2174334"/>
            <a:chOff x="3252486" y="3933056"/>
            <a:chExt cx="3096344" cy="2899112"/>
          </a:xfrm>
        </p:grpSpPr>
        <p:grpSp>
          <p:nvGrpSpPr>
            <p:cNvPr id="11" name="Group 10"/>
            <p:cNvGrpSpPr/>
            <p:nvPr/>
          </p:nvGrpSpPr>
          <p:grpSpPr>
            <a:xfrm>
              <a:off x="3347864" y="3933056"/>
              <a:ext cx="2892152" cy="2627244"/>
              <a:chOff x="4067944" y="3501008"/>
              <a:chExt cx="2892152" cy="2627244"/>
            </a:xfrm>
          </p:grpSpPr>
          <p:pic>
            <p:nvPicPr>
              <p:cNvPr id="3078" name="Picture 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39952" y="3723359"/>
                <a:ext cx="2814971" cy="22848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4067944" y="3527266"/>
                <a:ext cx="2892152" cy="260098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713883" y="3501008"/>
                <a:ext cx="1234381" cy="553997"/>
              </a:xfrm>
              <a:prstGeom prst="rect">
                <a:avLst/>
              </a:prstGeom>
              <a:solidFill>
                <a:srgbClr val="7652F8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100" b="1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199</a:t>
                </a:r>
                <a:r>
                  <a:rPr kumimoji="0" lang="en-IN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Hg</a:t>
                </a:r>
                <a:r>
                  <a:rPr kumimoji="0" lang="en-IN" sz="2100" b="1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+</a:t>
                </a: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252486" y="6524392"/>
              <a:ext cx="3096344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S. A. Diddams, </a:t>
              </a:r>
              <a:r>
                <a:rPr kumimoji="0" lang="da-DK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et.</a:t>
              </a:r>
              <a:r>
                <a:rPr kumimoji="0" lang="da-DK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da-DK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al</a:t>
              </a:r>
              <a:r>
                <a:rPr kumimoji="0" lang="da-DK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., </a:t>
              </a:r>
              <a:r>
                <a:rPr kumimoji="0" lang="en-I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Science </a:t>
              </a:r>
              <a:r>
                <a:rPr kumimoji="0" lang="en-IN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293</a:t>
              </a:r>
              <a:r>
                <a:rPr kumimoji="0" lang="en-I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825 (2001).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907165" y="1142897"/>
            <a:ext cx="2977250" cy="2177021"/>
            <a:chOff x="299971" y="736995"/>
            <a:chExt cx="3969667" cy="2902695"/>
          </a:xfrm>
        </p:grpSpPr>
        <p:grpSp>
          <p:nvGrpSpPr>
            <p:cNvPr id="5" name="Group 4"/>
            <p:cNvGrpSpPr/>
            <p:nvPr/>
          </p:nvGrpSpPr>
          <p:grpSpPr>
            <a:xfrm>
              <a:off x="323528" y="736995"/>
              <a:ext cx="3946110" cy="2664295"/>
              <a:chOff x="107504" y="260649"/>
              <a:chExt cx="3946110" cy="2664295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504" y="260649"/>
                <a:ext cx="3946110" cy="26642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149032" y="273048"/>
                <a:ext cx="1203392" cy="553997"/>
              </a:xfrm>
              <a:prstGeom prst="rect">
                <a:avLst/>
              </a:prstGeom>
              <a:solidFill>
                <a:srgbClr val="6600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100" b="1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171</a:t>
                </a:r>
                <a:r>
                  <a:rPr kumimoji="0" lang="en-IN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Yb</a:t>
                </a:r>
                <a:r>
                  <a:rPr kumimoji="0" lang="en-IN" sz="2100" b="1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+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299971" y="3331914"/>
              <a:ext cx="3604907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N. </a:t>
              </a:r>
              <a:r>
                <a:rPr kumimoji="0" lang="en-IN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Huntemann</a:t>
              </a:r>
              <a:r>
                <a:rPr kumimoji="0" lang="en-I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IN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et</a:t>
              </a:r>
              <a:r>
                <a:rPr kumimoji="0" lang="en-I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kumimoji="0" lang="en-IN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al</a:t>
              </a:r>
              <a:r>
                <a:rPr kumimoji="0" lang="en-I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., PRL </a:t>
              </a:r>
              <a:r>
                <a:rPr kumimoji="0" lang="en-IN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108</a:t>
              </a:r>
              <a:r>
                <a:rPr kumimoji="0" lang="en-I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090801 (2012).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894143" y="3612595"/>
            <a:ext cx="2550746" cy="2189857"/>
            <a:chOff x="5347469" y="736994"/>
            <a:chExt cx="3400995" cy="2919809"/>
          </a:xfrm>
        </p:grpSpPr>
        <p:grpSp>
          <p:nvGrpSpPr>
            <p:cNvPr id="7" name="Group 6"/>
            <p:cNvGrpSpPr/>
            <p:nvPr/>
          </p:nvGrpSpPr>
          <p:grpSpPr>
            <a:xfrm>
              <a:off x="5436096" y="736994"/>
              <a:ext cx="3312368" cy="2664296"/>
              <a:chOff x="4644008" y="260648"/>
              <a:chExt cx="3312368" cy="2664296"/>
            </a:xfrm>
          </p:grpSpPr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99" t="2099" r="10927" b="2880"/>
              <a:stretch/>
            </p:blipFill>
            <p:spPr bwMode="auto">
              <a:xfrm>
                <a:off x="4980094" y="548680"/>
                <a:ext cx="2976282" cy="23762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" name="Rectangle 5"/>
              <p:cNvSpPr/>
              <p:nvPr/>
            </p:nvSpPr>
            <p:spPr>
              <a:xfrm>
                <a:off x="4644008" y="268941"/>
                <a:ext cx="3312368" cy="263562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644008" y="260648"/>
                <a:ext cx="936104" cy="553997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100" b="1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88</a:t>
                </a:r>
                <a:r>
                  <a:rPr kumimoji="0" lang="en-IN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Sr</a:t>
                </a:r>
                <a:r>
                  <a:rPr kumimoji="0" lang="en-IN" sz="2100" b="1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+</a:t>
                </a: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5347469" y="3349027"/>
              <a:ext cx="3360458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H. S. Margolis, </a:t>
              </a:r>
              <a:r>
                <a:rPr kumimoji="0" lang="en-IN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et</a:t>
              </a:r>
              <a:r>
                <a:rPr kumimoji="0" lang="en-I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kumimoji="0" lang="en-IN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al</a:t>
              </a:r>
              <a:r>
                <a:rPr kumimoji="0" lang="en-I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., Science 306, 1355 (2004). </a:t>
              </a:r>
            </a:p>
          </p:txBody>
        </p:sp>
      </p:grpSp>
      <p:graphicFrame>
        <p:nvGraphicFramePr>
          <p:cNvPr id="65" name="Table 64"/>
          <p:cNvGraphicFramePr>
            <a:graphicFrameLocks noGrp="1"/>
          </p:cNvGraphicFramePr>
          <p:nvPr>
            <p:extLst/>
          </p:nvPr>
        </p:nvGraphicFramePr>
        <p:xfrm>
          <a:off x="41911" y="1171890"/>
          <a:ext cx="3844109" cy="5636121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724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142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0070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5673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1445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Ion</a:t>
                      </a:r>
                      <a:endParaRPr lang="en-IN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λ</a:t>
                      </a: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[nm]</a:t>
                      </a:r>
                      <a:endParaRPr lang="en-IN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Transition</a:t>
                      </a:r>
                      <a:endParaRPr lang="en-IN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N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Laboratories</a:t>
                      </a:r>
                      <a:endParaRPr lang="en-IN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869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aseline="30000" dirty="0" smtClean="0">
                          <a:solidFill>
                            <a:srgbClr val="C00000"/>
                          </a:solidFill>
                          <a:latin typeface="Adobe Caslon Pro Bold" pitchFamily="18" charset="0"/>
                        </a:rPr>
                        <a:t>223</a:t>
                      </a:r>
                      <a:r>
                        <a:rPr lang="en-IN" sz="1400" dirty="0" smtClean="0">
                          <a:solidFill>
                            <a:srgbClr val="C00000"/>
                          </a:solidFill>
                          <a:latin typeface="Adobe Caslon Pro Bold" pitchFamily="18" charset="0"/>
                        </a:rPr>
                        <a:t>Ra</a:t>
                      </a:r>
                      <a:r>
                        <a:rPr lang="en-IN" sz="1400" baseline="30000" dirty="0" smtClean="0">
                          <a:solidFill>
                            <a:srgbClr val="C00000"/>
                          </a:solidFill>
                          <a:latin typeface="Adobe Caslon Pro Bold" pitchFamily="18" charset="0"/>
                        </a:rPr>
                        <a:t>+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/>
                        <a:t>828 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aseline="30000" dirty="0" smtClean="0"/>
                        <a:t>2</a:t>
                      </a:r>
                      <a:r>
                        <a:rPr lang="en-IN" sz="1400" baseline="0" dirty="0" smtClean="0"/>
                        <a:t>S</a:t>
                      </a:r>
                      <a:r>
                        <a:rPr lang="en-IN" sz="1400" baseline="-25000" dirty="0" smtClean="0"/>
                        <a:t>1/2</a:t>
                      </a:r>
                      <a:r>
                        <a:rPr lang="en-IN" sz="1400" baseline="0" dirty="0" smtClean="0"/>
                        <a:t> – </a:t>
                      </a:r>
                      <a:r>
                        <a:rPr lang="en-IN" sz="1400" baseline="30000" dirty="0" smtClean="0"/>
                        <a:t>2</a:t>
                      </a:r>
                      <a:r>
                        <a:rPr lang="en-IN" sz="1400" baseline="0" dirty="0" smtClean="0"/>
                        <a:t>D</a:t>
                      </a:r>
                      <a:r>
                        <a:rPr lang="en-IN" sz="1400" baseline="-25000" dirty="0" smtClean="0"/>
                        <a:t>3/2    </a:t>
                      </a:r>
                      <a:r>
                        <a:rPr lang="en-IN" sz="1400" baseline="0" dirty="0" smtClean="0"/>
                        <a:t>(E2)</a:t>
                      </a:r>
                      <a:endParaRPr lang="en-IN" sz="1400" baseline="30000" dirty="0" smtClean="0"/>
                    </a:p>
                    <a:p>
                      <a:endParaRPr lang="en-IN" sz="1400" baseline="30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dirty="0" smtClean="0"/>
                        <a:t>KVI Netherlands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7221">
                <a:tc>
                  <a:txBody>
                    <a:bodyPr/>
                    <a:lstStyle/>
                    <a:p>
                      <a:r>
                        <a:rPr lang="en-IN" sz="1400" baseline="30000" dirty="0" smtClean="0">
                          <a:solidFill>
                            <a:srgbClr val="7652F8"/>
                          </a:solidFill>
                          <a:latin typeface="Adobe Caslon Pro Bold" pitchFamily="18" charset="0"/>
                        </a:rPr>
                        <a:t>199</a:t>
                      </a:r>
                      <a:r>
                        <a:rPr lang="en-IN" sz="1400" baseline="0" dirty="0" smtClean="0">
                          <a:solidFill>
                            <a:srgbClr val="7652F8"/>
                          </a:solidFill>
                          <a:latin typeface="Adobe Caslon Pro Bold" pitchFamily="18" charset="0"/>
                        </a:rPr>
                        <a:t>Hg</a:t>
                      </a:r>
                      <a:r>
                        <a:rPr lang="en-IN" sz="1400" baseline="30000" dirty="0" smtClean="0">
                          <a:solidFill>
                            <a:srgbClr val="7652F8"/>
                          </a:solidFill>
                          <a:latin typeface="Adobe Caslon Pro Bold" pitchFamily="18" charset="0"/>
                        </a:rPr>
                        <a:t>+</a:t>
                      </a:r>
                      <a:endParaRPr lang="en-IN" sz="1400" baseline="30000" dirty="0">
                        <a:solidFill>
                          <a:srgbClr val="7652F8"/>
                        </a:solidFill>
                        <a:latin typeface="Adobe Caslon Pro Bold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>
                          <a:solidFill>
                            <a:srgbClr val="6600FF"/>
                          </a:solidFill>
                        </a:rPr>
                        <a:t>282 </a:t>
                      </a:r>
                      <a:endParaRPr lang="en-IN" sz="1400" dirty="0">
                        <a:solidFill>
                          <a:srgbClr val="6600FF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N" sz="1400" baseline="30000" dirty="0" smtClean="0"/>
                        <a:t>2</a:t>
                      </a:r>
                      <a:r>
                        <a:rPr lang="en-IN" sz="1400" baseline="0" dirty="0" smtClean="0"/>
                        <a:t>S</a:t>
                      </a:r>
                      <a:r>
                        <a:rPr lang="en-IN" sz="1400" baseline="-25000" dirty="0" smtClean="0"/>
                        <a:t>1/2</a:t>
                      </a:r>
                      <a:r>
                        <a:rPr lang="en-IN" sz="1400" baseline="0" dirty="0" smtClean="0"/>
                        <a:t> – </a:t>
                      </a:r>
                      <a:r>
                        <a:rPr lang="en-IN" sz="1400" baseline="30000" dirty="0" smtClean="0"/>
                        <a:t>2</a:t>
                      </a:r>
                      <a:r>
                        <a:rPr lang="en-IN" sz="1400" baseline="0" dirty="0" smtClean="0"/>
                        <a:t>D</a:t>
                      </a:r>
                      <a:r>
                        <a:rPr lang="en-IN" sz="1400" baseline="-25000" dirty="0" smtClean="0"/>
                        <a:t>5/2    </a:t>
                      </a:r>
                      <a:r>
                        <a:rPr lang="en-IN" sz="1400" baseline="0" dirty="0" smtClean="0"/>
                        <a:t>(E2)</a:t>
                      </a:r>
                      <a:endParaRPr lang="en-IN" sz="1400" baseline="30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dirty="0" smtClean="0">
                          <a:solidFill>
                            <a:srgbClr val="008000"/>
                          </a:solidFill>
                        </a:rPr>
                        <a:t>NIST USA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025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aseline="30000" dirty="0" smtClean="0">
                          <a:solidFill>
                            <a:srgbClr val="6600FF"/>
                          </a:solidFill>
                          <a:latin typeface="Adobe Caslon Pro Bold" pitchFamily="18" charset="0"/>
                        </a:rPr>
                        <a:t>171</a:t>
                      </a:r>
                      <a:r>
                        <a:rPr lang="en-IN" sz="1400" baseline="0" dirty="0" smtClean="0">
                          <a:solidFill>
                            <a:srgbClr val="6600FF"/>
                          </a:solidFill>
                          <a:latin typeface="Adobe Caslon Pro Bold" pitchFamily="18" charset="0"/>
                        </a:rPr>
                        <a:t>Yb</a:t>
                      </a:r>
                      <a:r>
                        <a:rPr lang="en-IN" sz="1400" baseline="30000" dirty="0" smtClean="0">
                          <a:solidFill>
                            <a:srgbClr val="6600FF"/>
                          </a:solidFill>
                          <a:latin typeface="Adobe Caslon Pro Bold" pitchFamily="18" charset="0"/>
                        </a:rPr>
                        <a:t>+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435 </a:t>
                      </a:r>
                      <a:endParaRPr lang="en-IN" sz="14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aseline="30000" dirty="0" smtClean="0"/>
                        <a:t>2</a:t>
                      </a:r>
                      <a:r>
                        <a:rPr lang="en-IN" sz="1400" baseline="0" dirty="0" smtClean="0"/>
                        <a:t>S</a:t>
                      </a:r>
                      <a:r>
                        <a:rPr lang="en-IN" sz="1400" baseline="-25000" dirty="0" smtClean="0"/>
                        <a:t>1/2</a:t>
                      </a:r>
                      <a:r>
                        <a:rPr lang="en-IN" sz="1400" baseline="0" dirty="0" smtClean="0"/>
                        <a:t> – </a:t>
                      </a:r>
                      <a:r>
                        <a:rPr lang="en-IN" sz="1400" baseline="30000" dirty="0" smtClean="0"/>
                        <a:t>2</a:t>
                      </a:r>
                      <a:r>
                        <a:rPr lang="en-IN" sz="1400" baseline="0" dirty="0" smtClean="0"/>
                        <a:t>D</a:t>
                      </a:r>
                      <a:r>
                        <a:rPr lang="en-IN" sz="1400" baseline="-25000" dirty="0" smtClean="0"/>
                        <a:t>3/2    </a:t>
                      </a:r>
                      <a:r>
                        <a:rPr lang="en-IN" sz="1400" baseline="0" dirty="0" smtClean="0"/>
                        <a:t>(E2)</a:t>
                      </a:r>
                      <a:endParaRPr lang="en-IN" sz="1400" baseline="30000" dirty="0" smtClean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N" sz="1400" b="1" dirty="0" smtClean="0">
                          <a:solidFill>
                            <a:srgbClr val="008000"/>
                          </a:solidFill>
                        </a:rPr>
                        <a:t>PTB Germany</a:t>
                      </a:r>
                      <a:endParaRPr lang="en-IN" sz="1400" b="1" dirty="0">
                        <a:solidFill>
                          <a:srgbClr val="008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320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aseline="30000" dirty="0" smtClean="0">
                          <a:solidFill>
                            <a:srgbClr val="6600FF"/>
                          </a:solidFill>
                          <a:latin typeface="Adobe Caslon Pro Bold" pitchFamily="18" charset="0"/>
                        </a:rPr>
                        <a:t>171</a:t>
                      </a:r>
                      <a:r>
                        <a:rPr lang="en-IN" sz="1400" baseline="0" dirty="0" smtClean="0">
                          <a:solidFill>
                            <a:srgbClr val="6600FF"/>
                          </a:solidFill>
                          <a:latin typeface="Adobe Caslon Pro Bold" pitchFamily="18" charset="0"/>
                        </a:rPr>
                        <a:t>Yb</a:t>
                      </a:r>
                      <a:r>
                        <a:rPr lang="en-IN" sz="1400" baseline="30000" dirty="0" smtClean="0">
                          <a:solidFill>
                            <a:srgbClr val="6600FF"/>
                          </a:solidFill>
                          <a:latin typeface="Adobe Caslon Pro Bold" pitchFamily="18" charset="0"/>
                        </a:rPr>
                        <a:t>+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467 </a:t>
                      </a:r>
                      <a:endParaRPr lang="en-IN" sz="14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aseline="30000" dirty="0" smtClean="0"/>
                        <a:t>2</a:t>
                      </a:r>
                      <a:r>
                        <a:rPr lang="en-IN" sz="1400" baseline="0" dirty="0" smtClean="0"/>
                        <a:t>S</a:t>
                      </a:r>
                      <a:r>
                        <a:rPr lang="en-IN" sz="1400" baseline="-25000" dirty="0" smtClean="0"/>
                        <a:t>1/2</a:t>
                      </a:r>
                      <a:r>
                        <a:rPr lang="en-IN" sz="1400" baseline="0" dirty="0" smtClean="0"/>
                        <a:t> – </a:t>
                      </a:r>
                      <a:r>
                        <a:rPr lang="en-IN" sz="1400" baseline="30000" dirty="0" smtClean="0"/>
                        <a:t>2</a:t>
                      </a:r>
                      <a:r>
                        <a:rPr lang="en-IN" sz="1400" baseline="0" dirty="0" smtClean="0"/>
                        <a:t>F</a:t>
                      </a:r>
                      <a:r>
                        <a:rPr lang="en-IN" sz="1400" baseline="-25000" dirty="0" smtClean="0"/>
                        <a:t>5/2     </a:t>
                      </a:r>
                      <a:r>
                        <a:rPr lang="en-IN" sz="1400" baseline="0" dirty="0" smtClean="0"/>
                        <a:t>(E3)</a:t>
                      </a:r>
                      <a:endParaRPr lang="en-IN" sz="1400" baseline="30000" dirty="0" smtClean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N" sz="1400" b="1" dirty="0" smtClean="0">
                          <a:solidFill>
                            <a:srgbClr val="008000"/>
                          </a:solidFill>
                        </a:rPr>
                        <a:t>NPL UK,</a:t>
                      </a:r>
                    </a:p>
                    <a:p>
                      <a:r>
                        <a:rPr lang="en-IN" sz="1400" b="1" dirty="0" smtClean="0">
                          <a:solidFill>
                            <a:srgbClr val="008000"/>
                          </a:solidFill>
                        </a:rPr>
                        <a:t>PTB Germany,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013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aseline="30000" dirty="0" smtClean="0">
                          <a:solidFill>
                            <a:srgbClr val="7030A0"/>
                          </a:solidFill>
                          <a:latin typeface="Adobe Caslon Pro Bold" pitchFamily="18" charset="0"/>
                        </a:rPr>
                        <a:t>115</a:t>
                      </a:r>
                      <a:r>
                        <a:rPr lang="en-IN" sz="1400" baseline="0" dirty="0" smtClean="0">
                          <a:solidFill>
                            <a:srgbClr val="7030A0"/>
                          </a:solidFill>
                          <a:latin typeface="Adobe Caslon Pro Bold" pitchFamily="18" charset="0"/>
                        </a:rPr>
                        <a:t>In</a:t>
                      </a:r>
                      <a:r>
                        <a:rPr lang="en-IN" sz="1400" baseline="30000" dirty="0" smtClean="0">
                          <a:latin typeface="Adobe Caslon Pro Bold" pitchFamily="18" charset="0"/>
                        </a:rPr>
                        <a:t>+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>
                          <a:solidFill>
                            <a:srgbClr val="7030A0"/>
                          </a:solidFill>
                        </a:rPr>
                        <a:t>236 </a:t>
                      </a:r>
                      <a:endParaRPr lang="en-IN" sz="1400" dirty="0">
                        <a:solidFill>
                          <a:srgbClr val="7030A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aseline="30000" dirty="0" smtClean="0"/>
                        <a:t>2</a:t>
                      </a:r>
                      <a:r>
                        <a:rPr lang="en-IN" sz="1400" baseline="0" dirty="0" smtClean="0"/>
                        <a:t>S</a:t>
                      </a:r>
                      <a:r>
                        <a:rPr lang="en-IN" sz="1400" baseline="-25000" dirty="0" smtClean="0"/>
                        <a:t>0</a:t>
                      </a:r>
                      <a:r>
                        <a:rPr lang="en-IN" sz="1400" baseline="0" dirty="0" smtClean="0"/>
                        <a:t> – </a:t>
                      </a:r>
                      <a:r>
                        <a:rPr lang="en-IN" sz="1400" baseline="30000" dirty="0" smtClean="0"/>
                        <a:t>3</a:t>
                      </a:r>
                      <a:r>
                        <a:rPr lang="en-IN" sz="1400" baseline="0" dirty="0" smtClean="0"/>
                        <a:t>P</a:t>
                      </a:r>
                      <a:r>
                        <a:rPr lang="en-IN" sz="1400" baseline="-25000" dirty="0" smtClean="0"/>
                        <a:t>0          </a:t>
                      </a:r>
                      <a:r>
                        <a:rPr lang="en-IN" sz="1400" baseline="0" dirty="0" smtClean="0"/>
                        <a:t>(HIT)</a:t>
                      </a:r>
                      <a:endParaRPr lang="en-IN" sz="1400" baseline="30000" dirty="0" smtClean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N" sz="1400" dirty="0" smtClean="0"/>
                        <a:t>MPQ Germany,</a:t>
                      </a:r>
                    </a:p>
                    <a:p>
                      <a:r>
                        <a:rPr lang="en-IN" sz="1400" dirty="0" smtClean="0"/>
                        <a:t>U. Washington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aseline="30000" dirty="0" smtClean="0">
                          <a:solidFill>
                            <a:srgbClr val="FF0000"/>
                          </a:solidFill>
                          <a:latin typeface="Adobe Caslon Pro Bold" pitchFamily="18" charset="0"/>
                        </a:rPr>
                        <a:t>88</a:t>
                      </a:r>
                      <a:r>
                        <a:rPr lang="en-IN" sz="1400" baseline="0" dirty="0" smtClean="0">
                          <a:solidFill>
                            <a:srgbClr val="FF0000"/>
                          </a:solidFill>
                          <a:latin typeface="Adobe Caslon Pro Bold" pitchFamily="18" charset="0"/>
                        </a:rPr>
                        <a:t>Sr</a:t>
                      </a:r>
                      <a:r>
                        <a:rPr lang="en-IN" sz="1400" baseline="30000" dirty="0" smtClean="0">
                          <a:solidFill>
                            <a:srgbClr val="FF0000"/>
                          </a:solidFill>
                          <a:latin typeface="Adobe Caslon Pro Bold" pitchFamily="18" charset="0"/>
                        </a:rPr>
                        <a:t>+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dirty="0" smtClean="0"/>
                        <a:t>674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aseline="30000" dirty="0" smtClean="0"/>
                        <a:t>2</a:t>
                      </a:r>
                      <a:r>
                        <a:rPr lang="en-IN" sz="1400" baseline="0" dirty="0" smtClean="0"/>
                        <a:t>S</a:t>
                      </a:r>
                      <a:r>
                        <a:rPr lang="en-IN" sz="1400" baseline="-25000" dirty="0" smtClean="0"/>
                        <a:t>1/2</a:t>
                      </a:r>
                      <a:r>
                        <a:rPr lang="en-IN" sz="1400" baseline="0" dirty="0" smtClean="0"/>
                        <a:t> – </a:t>
                      </a:r>
                      <a:r>
                        <a:rPr lang="en-IN" sz="1400" baseline="30000" dirty="0" smtClean="0"/>
                        <a:t>2</a:t>
                      </a:r>
                      <a:r>
                        <a:rPr lang="en-IN" sz="1400" baseline="0" dirty="0" smtClean="0"/>
                        <a:t>D</a:t>
                      </a:r>
                      <a:r>
                        <a:rPr lang="en-IN" sz="1400" baseline="-25000" dirty="0" smtClean="0"/>
                        <a:t>5/2    </a:t>
                      </a:r>
                      <a:r>
                        <a:rPr lang="en-IN" sz="1400" baseline="0" dirty="0" smtClean="0"/>
                        <a:t>(E2)</a:t>
                      </a:r>
                      <a:endParaRPr lang="en-IN" sz="1400" baseline="30000" dirty="0" smtClean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N" sz="1400" b="1" dirty="0" smtClean="0">
                          <a:solidFill>
                            <a:srgbClr val="008000"/>
                          </a:solidFill>
                        </a:rPr>
                        <a:t>NPL UK, </a:t>
                      </a:r>
                    </a:p>
                    <a:p>
                      <a:r>
                        <a:rPr lang="en-IN" sz="1400" b="1" dirty="0" smtClean="0">
                          <a:solidFill>
                            <a:srgbClr val="008000"/>
                          </a:solidFill>
                        </a:rPr>
                        <a:t>NRC Canada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990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aseline="30000" dirty="0" smtClean="0">
                          <a:solidFill>
                            <a:srgbClr val="C00000"/>
                          </a:solidFill>
                          <a:latin typeface="Adobe Caslon Pro Bold" pitchFamily="18" charset="0"/>
                        </a:rPr>
                        <a:t>43</a:t>
                      </a:r>
                      <a:r>
                        <a:rPr lang="en-IN" sz="1400" baseline="0" dirty="0" smtClean="0">
                          <a:solidFill>
                            <a:srgbClr val="C00000"/>
                          </a:solidFill>
                          <a:latin typeface="Adobe Caslon Pro Bold" pitchFamily="18" charset="0"/>
                        </a:rPr>
                        <a:t>Ca</a:t>
                      </a:r>
                      <a:r>
                        <a:rPr lang="en-IN" sz="1400" baseline="30000" dirty="0" smtClean="0">
                          <a:solidFill>
                            <a:srgbClr val="C00000"/>
                          </a:solidFill>
                          <a:latin typeface="Adobe Caslon Pro Bold" pitchFamily="18" charset="0"/>
                        </a:rPr>
                        <a:t>+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/>
                        <a:t>729 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aseline="30000" dirty="0" smtClean="0"/>
                        <a:t>2</a:t>
                      </a:r>
                      <a:r>
                        <a:rPr lang="en-IN" sz="1400" baseline="0" dirty="0" smtClean="0"/>
                        <a:t>S</a:t>
                      </a:r>
                      <a:r>
                        <a:rPr lang="en-IN" sz="1400" baseline="-25000" dirty="0" smtClean="0"/>
                        <a:t>1/2</a:t>
                      </a:r>
                      <a:r>
                        <a:rPr lang="en-IN" sz="1400" baseline="0" dirty="0" smtClean="0"/>
                        <a:t> – </a:t>
                      </a:r>
                      <a:r>
                        <a:rPr lang="en-IN" sz="1400" baseline="30000" dirty="0" smtClean="0"/>
                        <a:t>2</a:t>
                      </a:r>
                      <a:r>
                        <a:rPr lang="en-IN" sz="1400" baseline="0" dirty="0" smtClean="0"/>
                        <a:t>D</a:t>
                      </a:r>
                      <a:r>
                        <a:rPr lang="en-IN" sz="1400" baseline="-25000" dirty="0" smtClean="0"/>
                        <a:t>5/2    </a:t>
                      </a:r>
                      <a:r>
                        <a:rPr lang="en-IN" sz="1400" baseline="0" dirty="0" smtClean="0"/>
                        <a:t>(E2)</a:t>
                      </a:r>
                      <a:endParaRPr lang="en-IN" sz="1400" baseline="30000" dirty="0" smtClean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N" sz="1400" dirty="0" err="1" smtClean="0"/>
                        <a:t>Uibk</a:t>
                      </a:r>
                      <a:r>
                        <a:rPr lang="en-IN" sz="1400" dirty="0" smtClean="0"/>
                        <a:t> Innsbruck,</a:t>
                      </a:r>
                    </a:p>
                    <a:p>
                      <a:r>
                        <a:rPr lang="en-IN" sz="1400" dirty="0" smtClean="0"/>
                        <a:t>CRL Japan,</a:t>
                      </a:r>
                    </a:p>
                    <a:p>
                      <a:r>
                        <a:rPr lang="en-IN" sz="1400" dirty="0" smtClean="0"/>
                        <a:t>CAS China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601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aseline="30000" dirty="0" smtClean="0">
                          <a:solidFill>
                            <a:srgbClr val="9966FF"/>
                          </a:solidFill>
                          <a:latin typeface="Adobe Caslon Pro Bold" pitchFamily="18" charset="0"/>
                        </a:rPr>
                        <a:t>27</a:t>
                      </a:r>
                      <a:r>
                        <a:rPr lang="en-IN" sz="1400" baseline="0" dirty="0" smtClean="0">
                          <a:solidFill>
                            <a:srgbClr val="9966FF"/>
                          </a:solidFill>
                          <a:latin typeface="Adobe Caslon Pro Bold" pitchFamily="18" charset="0"/>
                        </a:rPr>
                        <a:t>Al</a:t>
                      </a:r>
                      <a:r>
                        <a:rPr lang="en-IN" sz="1400" baseline="30000" dirty="0" smtClean="0">
                          <a:solidFill>
                            <a:srgbClr val="9966FF"/>
                          </a:solidFill>
                          <a:latin typeface="Adobe Caslon Pro Bold" pitchFamily="18" charset="0"/>
                        </a:rPr>
                        <a:t>+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>
                          <a:solidFill>
                            <a:srgbClr val="9966FF"/>
                          </a:solidFill>
                        </a:rPr>
                        <a:t>267 </a:t>
                      </a:r>
                      <a:endParaRPr lang="en-IN" sz="1400" dirty="0">
                        <a:solidFill>
                          <a:srgbClr val="9966FF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aseline="30000" dirty="0" smtClean="0"/>
                        <a:t>1</a:t>
                      </a:r>
                      <a:r>
                        <a:rPr lang="en-IN" sz="1400" baseline="0" dirty="0" smtClean="0"/>
                        <a:t>S</a:t>
                      </a:r>
                      <a:r>
                        <a:rPr lang="en-IN" sz="1400" baseline="-25000" dirty="0" smtClean="0"/>
                        <a:t>0</a:t>
                      </a:r>
                      <a:r>
                        <a:rPr lang="en-IN" sz="1400" baseline="0" dirty="0" smtClean="0"/>
                        <a:t> – </a:t>
                      </a:r>
                      <a:r>
                        <a:rPr lang="en-IN" sz="1400" baseline="30000" dirty="0" smtClean="0"/>
                        <a:t>3</a:t>
                      </a:r>
                      <a:r>
                        <a:rPr lang="en-IN" sz="1400" baseline="0" dirty="0" smtClean="0"/>
                        <a:t>P</a:t>
                      </a:r>
                      <a:r>
                        <a:rPr lang="en-IN" sz="1400" baseline="-25000" dirty="0" smtClean="0"/>
                        <a:t>0          </a:t>
                      </a:r>
                      <a:r>
                        <a:rPr lang="en-IN" sz="1400" baseline="0" dirty="0" smtClean="0"/>
                        <a:t>(HIT)</a:t>
                      </a:r>
                      <a:endParaRPr lang="en-IN" sz="1400" baseline="30000" dirty="0" smtClean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N" sz="1400" b="1" dirty="0" smtClean="0">
                          <a:solidFill>
                            <a:srgbClr val="008000"/>
                          </a:solidFill>
                        </a:rPr>
                        <a:t>NIST USA,</a:t>
                      </a:r>
                    </a:p>
                    <a:p>
                      <a:r>
                        <a:rPr lang="en-IN" sz="1400" dirty="0" smtClean="0"/>
                        <a:t>VU</a:t>
                      </a:r>
                      <a:r>
                        <a:rPr lang="en-IN" sz="1400" baseline="0" dirty="0" smtClean="0"/>
                        <a:t> </a:t>
                      </a:r>
                      <a:r>
                        <a:rPr lang="en-IN" sz="1400" dirty="0" smtClean="0"/>
                        <a:t>Netherlands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28" name="Group 27"/>
          <p:cNvGrpSpPr/>
          <p:nvPr/>
        </p:nvGrpSpPr>
        <p:grpSpPr>
          <a:xfrm>
            <a:off x="6840976" y="3610888"/>
            <a:ext cx="2271632" cy="2184747"/>
            <a:chOff x="6359992" y="3947673"/>
            <a:chExt cx="3028843" cy="2912996"/>
          </a:xfrm>
        </p:grpSpPr>
        <p:grpSp>
          <p:nvGrpSpPr>
            <p:cNvPr id="22" name="Group 21"/>
            <p:cNvGrpSpPr/>
            <p:nvPr/>
          </p:nvGrpSpPr>
          <p:grpSpPr>
            <a:xfrm>
              <a:off x="6469165" y="3947673"/>
              <a:ext cx="2853343" cy="2635624"/>
              <a:chOff x="6956609" y="3515625"/>
              <a:chExt cx="2853343" cy="2635624"/>
            </a:xfrm>
          </p:grpSpPr>
          <p:pic>
            <p:nvPicPr>
              <p:cNvPr id="3080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18380" y="3660722"/>
                <a:ext cx="2212348" cy="24810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6" name="Straight Arrow Connector 15"/>
              <p:cNvCxnSpPr/>
              <p:nvPr/>
            </p:nvCxnSpPr>
            <p:spPr>
              <a:xfrm flipH="1" flipV="1">
                <a:off x="7653361" y="3765052"/>
                <a:ext cx="0" cy="2266013"/>
              </a:xfrm>
              <a:prstGeom prst="straightConnector1">
                <a:avLst/>
              </a:prstGeom>
              <a:ln w="38100">
                <a:solidFill>
                  <a:srgbClr val="E0A0F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6987080" y="4417680"/>
                <a:ext cx="629267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0A0F2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167 nm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8605425" y="5143668"/>
                <a:ext cx="1147955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267 nm (HIT)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Δ</a:t>
                </a:r>
                <a:r>
                  <a:rPr kumimoji="0" lang="el-GR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ν</a:t>
                </a:r>
                <a:r>
                  <a:rPr kumimoji="0" lang="en-IN" sz="9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6600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nat</a:t>
                </a:r>
                <a:r>
                  <a:rPr kumimoji="0" lang="en-IN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=0.5 </a:t>
                </a:r>
                <a:r>
                  <a:rPr kumimoji="0" lang="en-IN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mHz</a:t>
                </a:r>
                <a:endParaRPr kumimoji="0" lang="en-IN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6956609" y="3515625"/>
                <a:ext cx="2852812" cy="263562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8892940" y="3522976"/>
                <a:ext cx="917012" cy="553997"/>
              </a:xfrm>
              <a:prstGeom prst="rect">
                <a:avLst/>
              </a:prstGeom>
              <a:solidFill>
                <a:srgbClr val="9966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100" b="1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27</a:t>
                </a:r>
                <a:r>
                  <a:rPr kumimoji="0" lang="en-IN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Al</a:t>
                </a:r>
                <a:r>
                  <a:rPr kumimoji="0" lang="en-IN" sz="2100" b="1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+</a:t>
                </a:r>
              </a:p>
            </p:txBody>
          </p:sp>
          <p:cxnSp>
            <p:nvCxnSpPr>
              <p:cNvPr id="27" name="Straight Arrow Connector 26"/>
              <p:cNvCxnSpPr/>
              <p:nvPr/>
            </p:nvCxnSpPr>
            <p:spPr>
              <a:xfrm flipV="1">
                <a:off x="8084056" y="4707172"/>
                <a:ext cx="849107" cy="1321243"/>
              </a:xfrm>
              <a:prstGeom prst="straightConnector1">
                <a:avLst/>
              </a:prstGeom>
              <a:ln w="28575">
                <a:solidFill>
                  <a:srgbClr val="6600FF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TextBox 34"/>
            <p:cNvSpPr txBox="1"/>
            <p:nvPr/>
          </p:nvSpPr>
          <p:spPr>
            <a:xfrm>
              <a:off x="6359992" y="6552893"/>
              <a:ext cx="302884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T. </a:t>
              </a:r>
              <a:r>
                <a:rPr kumimoji="0" lang="en-IN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Rosenband</a:t>
              </a:r>
              <a:r>
                <a:rPr kumimoji="0" lang="en-I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IN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et</a:t>
              </a:r>
              <a:r>
                <a:rPr kumimoji="0" lang="en-I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kumimoji="0" lang="en-IN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al</a:t>
              </a:r>
              <a:r>
                <a:rPr kumimoji="0" lang="en-I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., PRL </a:t>
              </a:r>
              <a:r>
                <a:rPr kumimoji="0" lang="en-IN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98</a:t>
              </a:r>
              <a:r>
                <a:rPr kumimoji="0" lang="en-I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220801 (2007).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515742" y="3858816"/>
            <a:ext cx="1337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CSIR-NPL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9" b="7647"/>
          <a:stretch/>
        </p:blipFill>
        <p:spPr>
          <a:xfrm>
            <a:off x="3283802" y="34038"/>
            <a:ext cx="2081465" cy="104050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8463" y="220283"/>
            <a:ext cx="91444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World wide Trapped </a:t>
            </a: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Ion Optical </a:t>
            </a:r>
            <a:r>
              <a:rPr kumimoji="0" lang="en-I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Frequency Standards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463" y="1171890"/>
            <a:ext cx="3865906" cy="2677656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 sz="1200" b="1" kern="0" dirty="0" smtClean="0">
                <a:latin typeface="Adobe Caslon Pro" pitchFamily="18" charset="0"/>
                <a:ea typeface="MS Gothic" charset="-128"/>
              </a:rPr>
              <a:t>Why Ytterbium ?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n-US" sz="1200" b="1" kern="0" dirty="0" smtClean="0">
              <a:latin typeface="Adobe Caslon Pro" pitchFamily="18" charset="0"/>
              <a:ea typeface="MS Gothic" charset="-128"/>
            </a:endParaRPr>
          </a:p>
          <a:p>
            <a:pPr marL="269875" indent="-269875" algn="just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AutoNum type="arabicParenR"/>
              <a:tabLst>
                <a:tab pos="269875" algn="l"/>
              </a:tabLst>
              <a:defRPr/>
            </a:pPr>
            <a:r>
              <a:rPr lang="en-US" sz="1200" kern="0" dirty="0" smtClean="0">
                <a:latin typeface="Adobe Caslon Pro" pitchFamily="18" charset="0"/>
                <a:ea typeface="MS Gothic" charset="-128"/>
              </a:rPr>
              <a:t>CIPM </a:t>
            </a:r>
            <a:r>
              <a:rPr lang="en-US" sz="1200" kern="0" dirty="0">
                <a:latin typeface="Adobe Caslon Pro" pitchFamily="18" charset="0"/>
                <a:ea typeface="MS Gothic" charset="-128"/>
              </a:rPr>
              <a:t>has endorsed the </a:t>
            </a:r>
            <a:r>
              <a:rPr lang="en-US" sz="1200" kern="0" dirty="0" smtClean="0">
                <a:latin typeface="Adobe Caslon Pro" pitchFamily="18" charset="0"/>
                <a:ea typeface="MS Gothic" charset="-128"/>
              </a:rPr>
              <a:t>6s </a:t>
            </a:r>
            <a:r>
              <a:rPr lang="en-US" sz="1200" kern="0" baseline="30000" dirty="0">
                <a:latin typeface="Adobe Caslon Pro" pitchFamily="18" charset="0"/>
                <a:ea typeface="MS Gothic" charset="-128"/>
              </a:rPr>
              <a:t>2</a:t>
            </a:r>
            <a:r>
              <a:rPr lang="en-US" sz="1200" kern="0" dirty="0">
                <a:latin typeface="Adobe Caslon Pro" pitchFamily="18" charset="0"/>
                <a:ea typeface="MS Gothic" charset="-128"/>
              </a:rPr>
              <a:t>S</a:t>
            </a:r>
            <a:r>
              <a:rPr lang="en-US" sz="1200" kern="0" baseline="-25000" dirty="0">
                <a:latin typeface="Adobe Caslon Pro" pitchFamily="18" charset="0"/>
                <a:ea typeface="MS Gothic" charset="-128"/>
              </a:rPr>
              <a:t>1/2</a:t>
            </a:r>
            <a:r>
              <a:rPr lang="en-US" sz="1200" kern="0" dirty="0">
                <a:latin typeface="Adobe Caslon Pro" pitchFamily="18" charset="0"/>
                <a:ea typeface="MS Gothic" charset="-128"/>
              </a:rPr>
              <a:t>(F=0, m</a:t>
            </a:r>
            <a:r>
              <a:rPr lang="en-US" sz="1200" kern="0" baseline="-25000" dirty="0">
                <a:latin typeface="Adobe Caslon Pro" pitchFamily="18" charset="0"/>
                <a:ea typeface="MS Gothic" charset="-128"/>
              </a:rPr>
              <a:t>F</a:t>
            </a:r>
            <a:r>
              <a:rPr lang="en-US" sz="1200" kern="0" dirty="0">
                <a:latin typeface="Adobe Caslon Pro" pitchFamily="18" charset="0"/>
                <a:ea typeface="MS Gothic" charset="-128"/>
              </a:rPr>
              <a:t>=0) – 4f</a:t>
            </a:r>
            <a:r>
              <a:rPr lang="en-US" sz="1200" kern="0" baseline="30000" dirty="0">
                <a:latin typeface="Adobe Caslon Pro" pitchFamily="18" charset="0"/>
                <a:ea typeface="MS Gothic" charset="-128"/>
              </a:rPr>
              <a:t>13</a:t>
            </a:r>
            <a:r>
              <a:rPr lang="en-US" sz="1200" kern="0" dirty="0">
                <a:latin typeface="Adobe Caslon Pro" pitchFamily="18" charset="0"/>
                <a:ea typeface="MS Gothic" charset="-128"/>
              </a:rPr>
              <a:t>6s</a:t>
            </a:r>
            <a:r>
              <a:rPr lang="en-US" sz="1200" kern="0" baseline="30000" dirty="0">
                <a:latin typeface="Adobe Caslon Pro" pitchFamily="18" charset="0"/>
                <a:ea typeface="MS Gothic" charset="-128"/>
              </a:rPr>
              <a:t>2</a:t>
            </a:r>
            <a:r>
              <a:rPr lang="en-US" sz="1200" kern="0" dirty="0">
                <a:latin typeface="Adobe Caslon Pro" pitchFamily="18" charset="0"/>
                <a:ea typeface="MS Gothic" charset="-128"/>
              </a:rPr>
              <a:t> </a:t>
            </a:r>
            <a:r>
              <a:rPr lang="en-US" sz="1200" kern="0" baseline="30000" dirty="0">
                <a:latin typeface="Adobe Caslon Pro" pitchFamily="18" charset="0"/>
                <a:ea typeface="MS Gothic" charset="-128"/>
              </a:rPr>
              <a:t>2</a:t>
            </a:r>
            <a:r>
              <a:rPr lang="en-US" sz="1200" kern="0" dirty="0">
                <a:latin typeface="Adobe Caslon Pro" pitchFamily="18" charset="0"/>
                <a:ea typeface="MS Gothic" charset="-128"/>
              </a:rPr>
              <a:t>F</a:t>
            </a:r>
            <a:r>
              <a:rPr lang="en-US" sz="1200" kern="0" baseline="-25000" dirty="0">
                <a:latin typeface="Adobe Caslon Pro" pitchFamily="18" charset="0"/>
                <a:ea typeface="MS Gothic" charset="-128"/>
              </a:rPr>
              <a:t>7/2</a:t>
            </a:r>
            <a:r>
              <a:rPr lang="en-US" sz="1200" kern="0" dirty="0">
                <a:latin typeface="Adobe Caslon Pro" pitchFamily="18" charset="0"/>
                <a:ea typeface="MS Gothic" charset="-128"/>
              </a:rPr>
              <a:t>(F=3, m</a:t>
            </a:r>
            <a:r>
              <a:rPr lang="en-US" sz="1200" kern="0" baseline="-25000" dirty="0">
                <a:latin typeface="Adobe Caslon Pro" pitchFamily="18" charset="0"/>
                <a:ea typeface="MS Gothic" charset="-128"/>
              </a:rPr>
              <a:t>F</a:t>
            </a:r>
            <a:r>
              <a:rPr lang="en-US" sz="1200" kern="0" dirty="0">
                <a:latin typeface="Adobe Caslon Pro" pitchFamily="18" charset="0"/>
                <a:ea typeface="MS Gothic" charset="-128"/>
              </a:rPr>
              <a:t>=0) </a:t>
            </a:r>
            <a:r>
              <a:rPr lang="en-US" sz="1200" kern="0" dirty="0" smtClean="0">
                <a:latin typeface="Adobe Caslon Pro" pitchFamily="18" charset="0"/>
                <a:ea typeface="MS Gothic" charset="-128"/>
              </a:rPr>
              <a:t>transition as a secondary </a:t>
            </a:r>
            <a:r>
              <a:rPr lang="en-US" sz="1200" kern="0" dirty="0">
                <a:latin typeface="Adobe Caslon Pro" pitchFamily="18" charset="0"/>
                <a:ea typeface="MS Gothic" charset="-128"/>
              </a:rPr>
              <a:t>frequency standards</a:t>
            </a:r>
            <a:r>
              <a:rPr lang="en-US" sz="1200" kern="0" dirty="0" smtClean="0">
                <a:latin typeface="Adobe Caslon Pro" pitchFamily="18" charset="0"/>
                <a:ea typeface="MS Gothic" charset="-128"/>
              </a:rPr>
              <a:t>.</a:t>
            </a:r>
            <a:endParaRPr kumimoji="0" lang="en-US" sz="1200" b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dobe Caslon Pro" pitchFamily="18" charset="0"/>
              <a:ea typeface="MS Gothic" charset="-128"/>
            </a:endParaRPr>
          </a:p>
          <a:p>
            <a:pPr marL="269875" indent="-269875" algn="just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AutoNum type="arabicParenR"/>
              <a:defRPr/>
            </a:pPr>
            <a:r>
              <a:rPr lang="en-US" sz="1200" kern="0" dirty="0" smtClean="0">
                <a:latin typeface="Adobe Caslon Pro" pitchFamily="18" charset="0"/>
                <a:ea typeface="MS Gothic" charset="-128"/>
              </a:rPr>
              <a:t>First </a:t>
            </a:r>
            <a:r>
              <a:rPr lang="en-US" sz="1200" kern="0" dirty="0">
                <a:latin typeface="Adobe Caslon Pro" pitchFamily="18" charset="0"/>
                <a:ea typeface="MS Gothic" charset="-128"/>
              </a:rPr>
              <a:t>order Zeeman insensitive clock transitions</a:t>
            </a:r>
            <a:r>
              <a:rPr lang="en-US" sz="1200" kern="0" dirty="0" smtClean="0">
                <a:latin typeface="Adobe Caslon Pro" pitchFamily="18" charset="0"/>
                <a:ea typeface="MS Gothic" charset="-128"/>
              </a:rPr>
              <a:t>.</a:t>
            </a:r>
            <a:endParaRPr lang="en-US" sz="1200" kern="0" noProof="0" dirty="0" smtClean="0">
              <a:latin typeface="Adobe Caslon Pro" pitchFamily="18" charset="0"/>
              <a:ea typeface="MS Gothic" charset="-128"/>
            </a:endParaRPr>
          </a:p>
          <a:p>
            <a:pPr marL="269875" marR="0" lvl="0" indent="-269875" algn="just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AutoNum type="arabicParenR"/>
              <a:tabLst/>
              <a:defRPr/>
            </a:pPr>
            <a:r>
              <a:rPr kumimoji="0" lang="en-US" sz="1200" b="0" u="none" strike="noStrike" kern="0" cap="none" spc="0" normalizeH="0" baseline="0" dirty="0" smtClean="0">
                <a:ln>
                  <a:noFill/>
                </a:ln>
                <a:effectLst/>
                <a:uLnTx/>
                <a:uFillTx/>
                <a:latin typeface="Adobe Caslon Pro" pitchFamily="18" charset="0"/>
                <a:ea typeface="MS Gothic" charset="-128"/>
              </a:rPr>
              <a:t>Off the shelve </a:t>
            </a:r>
            <a:r>
              <a:rPr kumimoji="0" lang="en-US" sz="1200" b="0" u="none" strike="noStrike" kern="0" cap="none" spc="0" normalizeH="0" dirty="0" smtClean="0">
                <a:ln>
                  <a:noFill/>
                </a:ln>
                <a:effectLst/>
                <a:uLnTx/>
                <a:uFillTx/>
                <a:latin typeface="Adobe Caslon Pro" pitchFamily="18" charset="0"/>
                <a:ea typeface="MS Gothic" charset="-128"/>
              </a:rPr>
              <a:t>lasers. </a:t>
            </a:r>
          </a:p>
          <a:p>
            <a:pPr marL="269875" lvl="0" indent="-269875" algn="just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AutoNum type="arabicParenR"/>
              <a:defRPr/>
            </a:pPr>
            <a:r>
              <a:rPr lang="en-US" sz="1200" kern="0" dirty="0" err="1" smtClean="0">
                <a:latin typeface="Adobe Caslon Pro" pitchFamily="18" charset="0"/>
                <a:ea typeface="MS Gothic" charset="-128"/>
              </a:rPr>
              <a:t>Yb</a:t>
            </a:r>
            <a:r>
              <a:rPr lang="en-US" sz="1200" kern="0" baseline="30000" dirty="0" smtClean="0">
                <a:latin typeface="Adobe Caslon Pro" pitchFamily="18" charset="0"/>
                <a:ea typeface="MS Gothic" charset="-128"/>
              </a:rPr>
              <a:t>+</a:t>
            </a:r>
            <a:r>
              <a:rPr lang="en-US" sz="1200" kern="0" dirty="0" smtClean="0">
                <a:latin typeface="Adobe Caslon Pro" pitchFamily="18" charset="0"/>
                <a:ea typeface="MS Gothic" charset="-128"/>
              </a:rPr>
              <a:t> chemically reacts with residual H</a:t>
            </a:r>
            <a:r>
              <a:rPr lang="en-US" sz="1200" kern="0" baseline="-25000" dirty="0" smtClean="0">
                <a:latin typeface="Adobe Caslon Pro" pitchFamily="18" charset="0"/>
                <a:ea typeface="MS Gothic" charset="-128"/>
              </a:rPr>
              <a:t>2</a:t>
            </a:r>
            <a:r>
              <a:rPr lang="en-US" sz="1200" kern="0" dirty="0" smtClean="0">
                <a:latin typeface="Adobe Caslon Pro" pitchFamily="18" charset="0"/>
                <a:ea typeface="MS Gothic" charset="-128"/>
              </a:rPr>
              <a:t> and produces hydride, which </a:t>
            </a:r>
            <a:r>
              <a:rPr lang="en-US" sz="1200" kern="0" dirty="0" err="1" smtClean="0">
                <a:latin typeface="Adobe Caslon Pro" pitchFamily="18" charset="0"/>
                <a:ea typeface="MS Gothic" charset="-128"/>
              </a:rPr>
              <a:t>photodissociates</a:t>
            </a:r>
            <a:r>
              <a:rPr lang="en-US" sz="1200" kern="0" dirty="0" smtClean="0">
                <a:latin typeface="Adobe Caslon Pro" pitchFamily="18" charset="0"/>
                <a:ea typeface="MS Gothic" charset="-128"/>
              </a:rPr>
              <a:t> to </a:t>
            </a:r>
            <a:r>
              <a:rPr lang="en-US" sz="1200" kern="0" dirty="0" err="1">
                <a:latin typeface="Adobe Caslon Pro" pitchFamily="18" charset="0"/>
                <a:ea typeface="MS Gothic" charset="-128"/>
              </a:rPr>
              <a:t>Yb</a:t>
            </a:r>
            <a:r>
              <a:rPr lang="en-US" sz="1200" kern="0" baseline="30000" dirty="0" smtClean="0">
                <a:latin typeface="Adobe Caslon Pro" pitchFamily="18" charset="0"/>
                <a:ea typeface="MS Gothic" charset="-128"/>
              </a:rPr>
              <a:t>+ </a:t>
            </a:r>
            <a:r>
              <a:rPr lang="en-US" sz="1200" kern="0" dirty="0" smtClean="0">
                <a:latin typeface="Adobe Caslon Pro" pitchFamily="18" charset="0"/>
                <a:ea typeface="MS Gothic" charset="-128"/>
              </a:rPr>
              <a:t>in the presence of cooling laser and that gets </a:t>
            </a:r>
            <a:r>
              <a:rPr lang="en-US" sz="1200" kern="0" dirty="0" err="1" smtClean="0">
                <a:latin typeface="Adobe Caslon Pro" pitchFamily="18" charset="0"/>
                <a:ea typeface="MS Gothic" charset="-128"/>
              </a:rPr>
              <a:t>retrapped</a:t>
            </a:r>
            <a:r>
              <a:rPr lang="en-US" sz="1200" kern="0" dirty="0" smtClean="0">
                <a:latin typeface="Adobe Caslon Pro" pitchFamily="18" charset="0"/>
                <a:ea typeface="MS Gothic" charset="-128"/>
              </a:rPr>
              <a:t>. </a:t>
            </a:r>
          </a:p>
          <a:p>
            <a:pPr marL="269875" indent="-269875" algn="just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AutoNum type="arabicParenR"/>
              <a:defRPr/>
            </a:pPr>
            <a:r>
              <a:rPr lang="en-US" sz="1200" kern="0" dirty="0" smtClean="0">
                <a:latin typeface="Adobe Caslon Pro" pitchFamily="18" charset="0"/>
                <a:ea typeface="MS Gothic" charset="-128"/>
              </a:rPr>
              <a:t>Potential candidate for probing fundament science: violation of the local Lorentz symmetry, temporal constancy of the fundamental constant. </a:t>
            </a:r>
            <a:endParaRPr lang="en-US" sz="1200" kern="0" dirty="0">
              <a:latin typeface="Adobe Caslon Pro" pitchFamily="18" charset="0"/>
              <a:ea typeface="MS Gothic" charset="-128"/>
            </a:endParaRPr>
          </a:p>
          <a:p>
            <a:pPr algn="just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n-US" sz="1200" kern="0" dirty="0" smtClean="0">
              <a:latin typeface="Adobe Caslon Pro" pitchFamily="18" charset="0"/>
              <a:ea typeface="MS 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1367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598426" y="2725480"/>
            <a:ext cx="6103954" cy="4039288"/>
            <a:chOff x="1598426" y="2668332"/>
            <a:chExt cx="6103954" cy="4039288"/>
          </a:xfrm>
        </p:grpSpPr>
        <p:sp>
          <p:nvSpPr>
            <p:cNvPr id="4" name="TextBox 3"/>
            <p:cNvSpPr txBox="1"/>
            <p:nvPr/>
          </p:nvSpPr>
          <p:spPr>
            <a:xfrm>
              <a:off x="4050157" y="6476788"/>
              <a:ext cx="362750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Table is adapted from </a:t>
              </a:r>
              <a:r>
                <a:rPr kumimoji="0" lang="en-I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 H. S. </a:t>
              </a:r>
              <a:r>
                <a:rPr kumimoji="0" lang="en-IN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Margolis, </a:t>
              </a:r>
              <a:r>
                <a:rPr kumimoji="0" lang="en-I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Contemporary phys. </a:t>
              </a:r>
              <a:r>
                <a:rPr kumimoji="0" lang="en-IN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51</a:t>
              </a:r>
              <a:r>
                <a:rPr kumimoji="0" lang="en-I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37 (2010).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426" y="2668332"/>
              <a:ext cx="5939363" cy="3806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1599118" y="4523132"/>
              <a:ext cx="5938671" cy="333833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61176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598426" y="3354549"/>
              <a:ext cx="5939363" cy="338912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61176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122533" y="2799090"/>
              <a:ext cx="157984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Sensitivity</a:t>
              </a:r>
              <a:endPara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598426" y="5393110"/>
              <a:ext cx="5939363" cy="338912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61176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373888" y="3488982"/>
            <a:ext cx="4234781" cy="2930129"/>
            <a:chOff x="2200276" y="3291100"/>
            <a:chExt cx="4352924" cy="2965705"/>
          </a:xfrm>
        </p:grpSpPr>
        <p:grpSp>
          <p:nvGrpSpPr>
            <p:cNvPr id="33" name="Group 32"/>
            <p:cNvGrpSpPr/>
            <p:nvPr/>
          </p:nvGrpSpPr>
          <p:grpSpPr>
            <a:xfrm>
              <a:off x="2448948" y="3291100"/>
              <a:ext cx="3854447" cy="2965705"/>
              <a:chOff x="-2340080" y="2093675"/>
              <a:chExt cx="3854447" cy="2965705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-2340080" y="2093675"/>
                <a:ext cx="3854447" cy="29532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-1875012" y="4690048"/>
                <a:ext cx="324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V="1">
                <a:off x="-1885950" y="2531642"/>
                <a:ext cx="0" cy="2154658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Rectangle 27"/>
              <p:cNvSpPr/>
              <p:nvPr/>
            </p:nvSpPr>
            <p:spPr>
              <a:xfrm rot="-180000">
                <a:off x="-1906355" y="3413236"/>
                <a:ext cx="3269930" cy="13958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  <a:alpha val="61176"/>
                </a:scheme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 rot="1718196">
                <a:off x="-2017478" y="3530151"/>
                <a:ext cx="3487378" cy="97482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61176"/>
                </a:scheme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1" name="Picture 30" descr="C:\Users\Lenovo\Downloads\CodeCogsEqn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5698" b="-8776"/>
              <a:stretch/>
            </p:blipFill>
            <p:spPr bwMode="auto">
              <a:xfrm>
                <a:off x="-2313319" y="3252979"/>
                <a:ext cx="414965" cy="5034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-838200" y="4690048"/>
                <a:ext cx="838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time</a:t>
                </a: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28754" y="3063208"/>
                <a:ext cx="994331" cy="3738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Sr</a:t>
                </a: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-atom</a:t>
                </a: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397932" y="4288451"/>
                <a:ext cx="838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ED7D31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Yb</a:t>
                </a:r>
                <a:r>
                  <a:rPr kumimoji="0" lang="en-US" sz="18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ED7D31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+</a:t>
                </a: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2200276" y="3359735"/>
              <a:ext cx="4352924" cy="311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Inter-comparison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of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Yb</a:t>
              </a:r>
              <a:r>
                <a:rPr kumimoji="0" lang="en-US" sz="1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+</a:t>
              </a:r>
              <a:r>
                <a:rPr kumimoji="0" lang="en-IN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with </a:t>
              </a:r>
              <a:r>
                <a:rPr kumimoji="0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Sr</a:t>
              </a:r>
              <a:r>
                <a:rPr kumimoji="0" lang="en-IN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optical clocks 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endPara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555515" y="947866"/>
            <a:ext cx="6193516" cy="1698745"/>
            <a:chOff x="1555515" y="890718"/>
            <a:chExt cx="6193516" cy="1698745"/>
          </a:xfrm>
        </p:grpSpPr>
        <p:sp>
          <p:nvSpPr>
            <p:cNvPr id="7" name="Rounded Rectangle 6"/>
            <p:cNvSpPr/>
            <p:nvPr/>
          </p:nvSpPr>
          <p:spPr>
            <a:xfrm>
              <a:off x="1602737" y="998637"/>
              <a:ext cx="5940659" cy="1584928"/>
            </a:xfrm>
            <a:prstGeom prst="roundRect">
              <a:avLst/>
            </a:prstGeom>
            <a:noFill/>
            <a:ln w="76200">
              <a:solidFill>
                <a:srgbClr val="3D12F4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Horizontal Scroll 7"/>
            <p:cNvSpPr/>
            <p:nvPr/>
          </p:nvSpPr>
          <p:spPr>
            <a:xfrm rot="10800000">
              <a:off x="1602737" y="890718"/>
              <a:ext cx="5940659" cy="488047"/>
            </a:xfrm>
            <a:prstGeom prst="horizontalScroll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Picture 8" descr="C:\Users\Lenovo\Desktop\DG Talk\images (1)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7" b="29718"/>
            <a:stretch/>
          </p:blipFill>
          <p:spPr bwMode="auto">
            <a:xfrm>
              <a:off x="1672569" y="1335361"/>
              <a:ext cx="2252426" cy="1196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4357043" y="1371561"/>
              <a:ext cx="244457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3D12F4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Times New Roman" pitchFamily="18" charset="0"/>
                </a:rPr>
                <a:t>Is it really a constant?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54585" y="1301400"/>
              <a:ext cx="9339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Times New Roman" pitchFamily="18" charset="0"/>
                </a:rPr>
                <a:t>NO !</a:t>
              </a:r>
              <a:endPara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srgbClr val="3D12F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3" name="Pentagon 12"/>
            <p:cNvSpPr/>
            <p:nvPr/>
          </p:nvSpPr>
          <p:spPr>
            <a:xfrm>
              <a:off x="3870989" y="1823425"/>
              <a:ext cx="324036" cy="250213"/>
            </a:xfrm>
            <a:prstGeom prst="homePlate">
              <a:avLst/>
            </a:prstGeom>
            <a:gradFill flip="none" rotWithShape="1">
              <a:gsLst>
                <a:gs pos="0">
                  <a:schemeClr val="bg1">
                    <a:lumMod val="50000"/>
                    <a:shade val="30000"/>
                    <a:satMod val="115000"/>
                  </a:schemeClr>
                </a:gs>
                <a:gs pos="50000">
                  <a:schemeClr val="bg1">
                    <a:lumMod val="50000"/>
                    <a:shade val="67500"/>
                    <a:satMod val="115000"/>
                  </a:schemeClr>
                </a:gs>
                <a:gs pos="100000">
                  <a:schemeClr val="bg1">
                    <a:lumMod val="5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Chevron 13"/>
            <p:cNvSpPr/>
            <p:nvPr/>
          </p:nvSpPr>
          <p:spPr>
            <a:xfrm>
              <a:off x="4132535" y="1823425"/>
              <a:ext cx="224507" cy="250213"/>
            </a:xfrm>
            <a:prstGeom prst="chevr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357042" y="2143187"/>
              <a:ext cx="3185145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C</a:t>
              </a:r>
              <a:r>
                <a:rPr kumimoji="0" lang="en-IN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omparing Hg</a:t>
              </a:r>
              <a:r>
                <a:rPr kumimoji="0" lang="en-IN" sz="1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+ </a:t>
              </a:r>
              <a:r>
                <a:rPr kumimoji="0" lang="en-IN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&amp;  Al</a:t>
              </a:r>
              <a:r>
                <a:rPr kumimoji="0" lang="en-IN" sz="1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+</a:t>
              </a:r>
              <a:r>
                <a:rPr kumimoji="0" lang="en-IN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 transitions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Ref</a:t>
              </a:r>
              <a:r>
                <a:rPr kumimoji="0" lang="en-I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. T. </a:t>
              </a:r>
              <a:r>
                <a:rPr kumimoji="0" lang="en-IN" sz="9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Rosenband,</a:t>
              </a:r>
              <a:r>
                <a:rPr kumimoji="0" lang="en-IN" sz="9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et</a:t>
              </a:r>
              <a:r>
                <a:rPr kumimoji="0" lang="en-I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. </a:t>
              </a:r>
              <a:r>
                <a:rPr kumimoji="0" lang="en-IN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al</a:t>
              </a:r>
              <a:r>
                <a:rPr kumimoji="0" lang="en-I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., </a:t>
              </a:r>
              <a:r>
                <a:rPr kumimoji="0" lang="en-IN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Science </a:t>
              </a:r>
              <a:r>
                <a:rPr kumimoji="0" lang="en-IN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319</a:t>
              </a:r>
              <a:r>
                <a:rPr kumimoji="0" lang="en-IN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, 1808 (2009) .</a:t>
              </a:r>
              <a:endPara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" pitchFamily="18" charset="0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555515" y="953666"/>
              <a:ext cx="593664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3D12F4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Fundamental Physics: </a:t>
              </a:r>
              <a:r>
                <a:rPr kumimoji="0" lang="en-IN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3D12F4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10</a:t>
              </a:r>
              <a:r>
                <a:rPr kumimoji="0" lang="en-IN" sz="15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3D12F4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-19</a:t>
              </a:r>
              <a:r>
                <a:rPr kumimoji="0" lang="en-IN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3D12F4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 </a:t>
              </a:r>
              <a:r>
                <a:rPr kumimoji="0" lang="en-IN" sz="1500" b="0" i="1" u="none" strike="noStrike" kern="1200" cap="none" spc="0" normalizeH="0" baseline="0" noProof="0" dirty="0">
                  <a:ln>
                    <a:noFill/>
                  </a:ln>
                  <a:solidFill>
                    <a:srgbClr val="3D12F4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s</a:t>
              </a:r>
              <a:r>
                <a:rPr kumimoji="0" lang="en-IN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3D12F4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 or better clock accuracy is required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64698" y="1744787"/>
              <a:ext cx="8843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D12F4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year </a:t>
              </a:r>
              <a:r>
                <a:rPr kumimoji="0" lang="en-IN" sz="1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3D12F4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-1</a:t>
              </a:r>
              <a:endPara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srgbClr val="3D12F4"/>
                </a:solidFill>
                <a:effectLst/>
                <a:uLnTx/>
                <a:uFillTx/>
                <a:latin typeface="Adobe Caslon Pro" pitchFamily="18" charset="0"/>
                <a:ea typeface="+mn-ea"/>
                <a:cs typeface="+mn-cs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2207" y="1665427"/>
              <a:ext cx="2369407" cy="451316"/>
            </a:xfrm>
            <a:prstGeom prst="rect">
              <a:avLst/>
            </a:prstGeom>
          </p:spPr>
        </p:pic>
      </p:grpSp>
      <p:sp>
        <p:nvSpPr>
          <p:cNvPr id="38" name="Rounded Rectangle 37"/>
          <p:cNvSpPr/>
          <p:nvPr/>
        </p:nvSpPr>
        <p:spPr>
          <a:xfrm>
            <a:off x="64736" y="87267"/>
            <a:ext cx="8907814" cy="79655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Probing Temporal Constancy of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Fundamental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Constants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075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0" y="0"/>
            <a:ext cx="9741715" cy="6858000"/>
            <a:chOff x="0" y="0"/>
            <a:chExt cx="9741715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26" name="Picture 2" descr="https://encrypted-tbn3.gstatic.com/images?q=tbn:ANd9GcT7wHhbBSBfsx1Vr9mTy7_HyQzR7Hu4Gd4oHWw7SMsw_3bFiEMphA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919"/>
            <a:stretch/>
          </p:blipFill>
          <p:spPr bwMode="auto">
            <a:xfrm>
              <a:off x="322089" y="3084074"/>
              <a:ext cx="4556632" cy="3773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mage result for iss from earth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81" r="37814" b="21522"/>
            <a:stretch/>
          </p:blipFill>
          <p:spPr bwMode="auto">
            <a:xfrm rot="20040552">
              <a:off x="1472163" y="772665"/>
              <a:ext cx="1930260" cy="2406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Arc 4"/>
            <p:cNvSpPr/>
            <p:nvPr/>
          </p:nvSpPr>
          <p:spPr>
            <a:xfrm rot="2234662">
              <a:off x="1854372" y="949160"/>
              <a:ext cx="7887343" cy="3872753"/>
            </a:xfrm>
            <a:prstGeom prst="arc">
              <a:avLst>
                <a:gd name="adj1" fmla="val 12286156"/>
                <a:gd name="adj2" fmla="val 20900000"/>
              </a:avLst>
            </a:prstGeom>
            <a:ln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Picture 10" descr="Image result for alarm clock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1443" y="1615959"/>
              <a:ext cx="374138" cy="407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90568" y="3979923"/>
              <a:ext cx="610796" cy="882576"/>
              <a:chOff x="1528768" y="3979923"/>
              <a:chExt cx="610796" cy="882576"/>
            </a:xfrm>
          </p:grpSpPr>
          <p:grpSp>
            <p:nvGrpSpPr>
              <p:cNvPr id="9" name="Group 8"/>
              <p:cNvGrpSpPr/>
              <p:nvPr/>
            </p:nvGrpSpPr>
            <p:grpSpPr>
              <a:xfrm rot="17790916">
                <a:off x="1583906" y="3924785"/>
                <a:ext cx="500519" cy="610796"/>
                <a:chOff x="5267093" y="3084074"/>
                <a:chExt cx="500519" cy="610796"/>
              </a:xfrm>
            </p:grpSpPr>
            <p:sp>
              <p:nvSpPr>
                <p:cNvPr id="6" name="Chord 5"/>
                <p:cNvSpPr/>
                <p:nvPr/>
              </p:nvSpPr>
              <p:spPr>
                <a:xfrm>
                  <a:off x="5410783" y="3084074"/>
                  <a:ext cx="306138" cy="388796"/>
                </a:xfrm>
                <a:prstGeom prst="chord">
                  <a:avLst>
                    <a:gd name="adj1" fmla="val 5274613"/>
                    <a:gd name="adj2" fmla="val 16200000"/>
                  </a:avLst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" name="Isosceles Triangle 6"/>
                <p:cNvSpPr/>
                <p:nvPr/>
              </p:nvSpPr>
              <p:spPr>
                <a:xfrm rot="5400000">
                  <a:off x="5577449" y="3133685"/>
                  <a:ext cx="96706" cy="283621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" name="Rounded Rectangle 7"/>
                <p:cNvSpPr/>
                <p:nvPr/>
              </p:nvSpPr>
              <p:spPr>
                <a:xfrm>
                  <a:off x="5352585" y="3278472"/>
                  <a:ext cx="58198" cy="29373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ounded Rectangle 19"/>
                <p:cNvSpPr/>
                <p:nvPr/>
              </p:nvSpPr>
              <p:spPr>
                <a:xfrm>
                  <a:off x="5267093" y="3586201"/>
                  <a:ext cx="262628" cy="108669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034" name="Picture 10" descr="Image result for alarm clock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078187">
                <a:off x="1643253" y="4496542"/>
                <a:ext cx="350471" cy="3814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 9"/>
            <p:cNvGrpSpPr/>
            <p:nvPr/>
          </p:nvGrpSpPr>
          <p:grpSpPr>
            <a:xfrm>
              <a:off x="4319083" y="3817746"/>
              <a:ext cx="661891" cy="864588"/>
              <a:chOff x="5157283" y="3817746"/>
              <a:chExt cx="661891" cy="864588"/>
            </a:xfrm>
          </p:grpSpPr>
          <p:pic>
            <p:nvPicPr>
              <p:cNvPr id="16" name="Picture 10" descr="Image result for alarm clock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910547">
                <a:off x="5403198" y="4266359"/>
                <a:ext cx="398373" cy="4335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2" name="Group 21"/>
              <p:cNvGrpSpPr/>
              <p:nvPr/>
            </p:nvGrpSpPr>
            <p:grpSpPr>
              <a:xfrm rot="3102265" flipH="1">
                <a:off x="5215209" y="3759820"/>
                <a:ext cx="494944" cy="610796"/>
                <a:chOff x="5267093" y="3084074"/>
                <a:chExt cx="500519" cy="610796"/>
              </a:xfrm>
            </p:grpSpPr>
            <p:sp>
              <p:nvSpPr>
                <p:cNvPr id="23" name="Chord 22"/>
                <p:cNvSpPr/>
                <p:nvPr/>
              </p:nvSpPr>
              <p:spPr>
                <a:xfrm>
                  <a:off x="5410783" y="3084074"/>
                  <a:ext cx="306138" cy="388796"/>
                </a:xfrm>
                <a:prstGeom prst="chord">
                  <a:avLst>
                    <a:gd name="adj1" fmla="val 5274613"/>
                    <a:gd name="adj2" fmla="val 16200000"/>
                  </a:avLst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Isosceles Triangle 23"/>
                <p:cNvSpPr/>
                <p:nvPr/>
              </p:nvSpPr>
              <p:spPr>
                <a:xfrm rot="5400000">
                  <a:off x="5577449" y="3133685"/>
                  <a:ext cx="96706" cy="283621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Rounded Rectangle 24"/>
                <p:cNvSpPr/>
                <p:nvPr/>
              </p:nvSpPr>
              <p:spPr>
                <a:xfrm>
                  <a:off x="5352585" y="3278472"/>
                  <a:ext cx="58198" cy="29373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ounded Rectangle 25"/>
                <p:cNvSpPr/>
                <p:nvPr/>
              </p:nvSpPr>
              <p:spPr>
                <a:xfrm>
                  <a:off x="5267093" y="3586201"/>
                  <a:ext cx="262628" cy="108669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" name="TextBox 1"/>
            <p:cNvSpPr txBox="1"/>
            <p:nvPr/>
          </p:nvSpPr>
          <p:spPr>
            <a:xfrm>
              <a:off x="1109997" y="1587640"/>
              <a:ext cx="4951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ISS</a:t>
              </a:r>
              <a:endPara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6149779" y="471421"/>
              <a:ext cx="1300194" cy="1614112"/>
              <a:chOff x="6987979" y="471421"/>
              <a:chExt cx="1300194" cy="1614112"/>
            </a:xfrm>
          </p:grpSpPr>
          <p:pic>
            <p:nvPicPr>
              <p:cNvPr id="1032" name="Picture 8" descr="http://images.indiatvnews.com/mainnational/Indian-satellit24529.jpg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33" t="3227" b="35865"/>
              <a:stretch/>
            </p:blipFill>
            <p:spPr bwMode="auto">
              <a:xfrm rot="1268190">
                <a:off x="6987979" y="560465"/>
                <a:ext cx="1300194" cy="11257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0" descr="Image result for alarm clock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38076" y="471421"/>
                <a:ext cx="374138" cy="4072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TextBox 26"/>
              <p:cNvSpPr txBox="1"/>
              <p:nvPr/>
            </p:nvSpPr>
            <p:spPr>
              <a:xfrm rot="2800794">
                <a:off x="6973319" y="1402974"/>
                <a:ext cx="9957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satellite</a:t>
                </a:r>
                <a:endParaRPr kumimoji="0" lang="en-I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15" name="Straight Connector 14"/>
            <p:cNvCxnSpPr/>
            <p:nvPr/>
          </p:nvCxnSpPr>
          <p:spPr>
            <a:xfrm flipH="1" flipV="1">
              <a:off x="2481303" y="1882588"/>
              <a:ext cx="2065070" cy="1887809"/>
            </a:xfrm>
            <a:prstGeom prst="line">
              <a:avLst/>
            </a:prstGeom>
            <a:ln w="12700">
              <a:solidFill>
                <a:srgbClr val="41EF8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7" idx="0"/>
            </p:cNvCxnSpPr>
            <p:nvPr/>
          </p:nvCxnSpPr>
          <p:spPr>
            <a:xfrm flipV="1">
              <a:off x="1005702" y="1928692"/>
              <a:ext cx="1283500" cy="2026671"/>
            </a:xfrm>
            <a:prstGeom prst="line">
              <a:avLst/>
            </a:prstGeom>
            <a:ln w="12700">
              <a:solidFill>
                <a:srgbClr val="41EF8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2437293" y="676195"/>
              <a:ext cx="4423909" cy="1060399"/>
            </a:xfrm>
            <a:prstGeom prst="line">
              <a:avLst/>
            </a:prstGeom>
            <a:ln w="12700">
              <a:solidFill>
                <a:srgbClr val="41EF8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4609780" y="813228"/>
              <a:ext cx="2350034" cy="2990369"/>
            </a:xfrm>
            <a:prstGeom prst="line">
              <a:avLst/>
            </a:prstGeom>
            <a:ln w="12700">
              <a:solidFill>
                <a:srgbClr val="41EF8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7" idx="0"/>
            </p:cNvCxnSpPr>
            <p:nvPr/>
          </p:nvCxnSpPr>
          <p:spPr>
            <a:xfrm flipV="1">
              <a:off x="1005702" y="758160"/>
              <a:ext cx="5860623" cy="3197203"/>
            </a:xfrm>
            <a:prstGeom prst="line">
              <a:avLst/>
            </a:prstGeom>
            <a:ln w="12700">
              <a:solidFill>
                <a:srgbClr val="41EF8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Down Arrow 37"/>
            <p:cNvSpPr/>
            <p:nvPr/>
          </p:nvSpPr>
          <p:spPr>
            <a:xfrm rot="4554743">
              <a:off x="4588881" y="1101565"/>
              <a:ext cx="145383" cy="199893"/>
            </a:xfrm>
            <a:prstGeom prst="downArrow">
              <a:avLst/>
            </a:prstGeom>
            <a:solidFill>
              <a:srgbClr val="41EF83"/>
            </a:solidFill>
            <a:ln>
              <a:solidFill>
                <a:srgbClr val="41EF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Down Arrow 44"/>
            <p:cNvSpPr/>
            <p:nvPr/>
          </p:nvSpPr>
          <p:spPr>
            <a:xfrm rot="15453134">
              <a:off x="4229312" y="1185860"/>
              <a:ext cx="145383" cy="199893"/>
            </a:xfrm>
            <a:prstGeom prst="downArrow">
              <a:avLst/>
            </a:prstGeom>
            <a:solidFill>
              <a:srgbClr val="41EF83"/>
            </a:solidFill>
            <a:ln>
              <a:solidFill>
                <a:srgbClr val="41EF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Down Arrow 45"/>
            <p:cNvSpPr/>
            <p:nvPr/>
          </p:nvSpPr>
          <p:spPr>
            <a:xfrm rot="14498697">
              <a:off x="3750774" y="2319278"/>
              <a:ext cx="145383" cy="199893"/>
            </a:xfrm>
            <a:prstGeom prst="downArrow">
              <a:avLst/>
            </a:prstGeom>
            <a:solidFill>
              <a:srgbClr val="41EF83"/>
            </a:solidFill>
            <a:ln>
              <a:solidFill>
                <a:srgbClr val="41EF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Down Arrow 46"/>
            <p:cNvSpPr/>
            <p:nvPr/>
          </p:nvSpPr>
          <p:spPr>
            <a:xfrm rot="3571598">
              <a:off x="4127816" y="2114425"/>
              <a:ext cx="145383" cy="199893"/>
            </a:xfrm>
            <a:prstGeom prst="downArrow">
              <a:avLst/>
            </a:prstGeom>
            <a:solidFill>
              <a:srgbClr val="41EF83"/>
            </a:solidFill>
            <a:ln>
              <a:solidFill>
                <a:srgbClr val="41EF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Down Arrow 47"/>
            <p:cNvSpPr/>
            <p:nvPr/>
          </p:nvSpPr>
          <p:spPr>
            <a:xfrm rot="18838214">
              <a:off x="3463952" y="2745296"/>
              <a:ext cx="145383" cy="199893"/>
            </a:xfrm>
            <a:prstGeom prst="downArrow">
              <a:avLst/>
            </a:prstGeom>
            <a:solidFill>
              <a:srgbClr val="41EF83"/>
            </a:solidFill>
            <a:ln>
              <a:solidFill>
                <a:srgbClr val="41EF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Down Arrow 48"/>
            <p:cNvSpPr/>
            <p:nvPr/>
          </p:nvSpPr>
          <p:spPr>
            <a:xfrm rot="7937271">
              <a:off x="3743505" y="3003400"/>
              <a:ext cx="145383" cy="199893"/>
            </a:xfrm>
            <a:prstGeom prst="downArrow">
              <a:avLst/>
            </a:prstGeom>
            <a:solidFill>
              <a:srgbClr val="41EF83"/>
            </a:solidFill>
            <a:ln>
              <a:solidFill>
                <a:srgbClr val="41EF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Down Arrow 49"/>
            <p:cNvSpPr/>
            <p:nvPr/>
          </p:nvSpPr>
          <p:spPr>
            <a:xfrm rot="12686603">
              <a:off x="1418784" y="3089875"/>
              <a:ext cx="145383" cy="199893"/>
            </a:xfrm>
            <a:prstGeom prst="downArrow">
              <a:avLst/>
            </a:prstGeom>
            <a:solidFill>
              <a:srgbClr val="41EF83"/>
            </a:solidFill>
            <a:ln>
              <a:solidFill>
                <a:srgbClr val="41EF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Down Arrow 50"/>
            <p:cNvSpPr/>
            <p:nvPr/>
          </p:nvSpPr>
          <p:spPr>
            <a:xfrm rot="2010023">
              <a:off x="1589667" y="2814432"/>
              <a:ext cx="145383" cy="199893"/>
            </a:xfrm>
            <a:prstGeom prst="downArrow">
              <a:avLst/>
            </a:prstGeom>
            <a:solidFill>
              <a:srgbClr val="41EF83"/>
            </a:solidFill>
            <a:ln>
              <a:solidFill>
                <a:srgbClr val="41EF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Down Arrow 51"/>
            <p:cNvSpPr/>
            <p:nvPr/>
          </p:nvSpPr>
          <p:spPr>
            <a:xfrm rot="2379287">
              <a:off x="5715361" y="2203999"/>
              <a:ext cx="145383" cy="199893"/>
            </a:xfrm>
            <a:prstGeom prst="downArrow">
              <a:avLst/>
            </a:prstGeom>
            <a:solidFill>
              <a:srgbClr val="41EF83"/>
            </a:solidFill>
            <a:ln>
              <a:solidFill>
                <a:srgbClr val="41EF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Down Arrow 52"/>
            <p:cNvSpPr/>
            <p:nvPr/>
          </p:nvSpPr>
          <p:spPr>
            <a:xfrm rot="13131290">
              <a:off x="5484059" y="2500154"/>
              <a:ext cx="145383" cy="199893"/>
            </a:xfrm>
            <a:prstGeom prst="downArrow">
              <a:avLst/>
            </a:prstGeom>
            <a:solidFill>
              <a:srgbClr val="41EF83"/>
            </a:solidFill>
            <a:ln>
              <a:solidFill>
                <a:srgbClr val="41EF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>
            <a:xfrm flipV="1">
              <a:off x="977900" y="3813781"/>
              <a:ext cx="3617665" cy="186719"/>
            </a:xfrm>
            <a:prstGeom prst="line">
              <a:avLst/>
            </a:prstGeom>
            <a:ln w="12700">
              <a:solidFill>
                <a:srgbClr val="41EF8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Down Arrow 55"/>
            <p:cNvSpPr/>
            <p:nvPr/>
          </p:nvSpPr>
          <p:spPr>
            <a:xfrm rot="16006388">
              <a:off x="2544064" y="3815318"/>
              <a:ext cx="145383" cy="199893"/>
            </a:xfrm>
            <a:prstGeom prst="downArrow">
              <a:avLst/>
            </a:prstGeom>
            <a:solidFill>
              <a:srgbClr val="41EF83"/>
            </a:solidFill>
            <a:ln>
              <a:solidFill>
                <a:srgbClr val="41EF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Down Arrow 56"/>
            <p:cNvSpPr/>
            <p:nvPr/>
          </p:nvSpPr>
          <p:spPr>
            <a:xfrm rot="5151315">
              <a:off x="3018031" y="3792065"/>
              <a:ext cx="145383" cy="199893"/>
            </a:xfrm>
            <a:prstGeom prst="downArrow">
              <a:avLst/>
            </a:prstGeom>
            <a:solidFill>
              <a:srgbClr val="41EF83"/>
            </a:solidFill>
            <a:ln>
              <a:solidFill>
                <a:srgbClr val="41EF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839037" y="842754"/>
              <a:ext cx="11154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Master clock</a:t>
              </a:r>
              <a:endPara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>
              <a:off x="2289202" y="1070349"/>
              <a:ext cx="0" cy="535933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H="1">
              <a:off x="7114536" y="545101"/>
              <a:ext cx="307818" cy="64512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7191664" y="278164"/>
              <a:ext cx="8838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On board clock</a:t>
              </a:r>
              <a:endPara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764184" y="3908657"/>
              <a:ext cx="8838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clock 1</a:t>
              </a:r>
              <a:endPara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H="1">
              <a:off x="4918102" y="4162425"/>
              <a:ext cx="225398" cy="215632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>
              <a:off x="510373" y="4400460"/>
              <a:ext cx="284341" cy="201127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38361" y="4167836"/>
              <a:ext cx="8838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clock 2</a:t>
              </a:r>
              <a:endPara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3066" y="5213303"/>
              <a:ext cx="4072402" cy="584354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4812804" y="4766333"/>
              <a:ext cx="37496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+mn-cs"/>
                </a:rPr>
                <a:t>Energy level shift of the state:</a:t>
              </a: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581775" y="5159941"/>
              <a:ext cx="742950" cy="716984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225519" y="6256028"/>
              <a:ext cx="14340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Local position invariance (LPI)</a:t>
              </a:r>
              <a:endPara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8001000" y="5159941"/>
              <a:ext cx="1018813" cy="716984"/>
            </a:xfrm>
            <a:prstGeom prst="rect">
              <a:avLst/>
            </a:prstGeom>
            <a:noFill/>
            <a:ln>
              <a:solidFill>
                <a:srgbClr val="66CC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734300" y="6246392"/>
              <a:ext cx="13732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CC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Local Lorenz invariance (LLI)</a:t>
              </a:r>
              <a:endPara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rgbClr val="66CC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3" name="Straight Arrow Connector 72"/>
            <p:cNvCxnSpPr>
              <a:endCxn id="71" idx="2"/>
            </p:cNvCxnSpPr>
            <p:nvPr/>
          </p:nvCxnSpPr>
          <p:spPr>
            <a:xfrm flipV="1">
              <a:off x="6949267" y="5876925"/>
              <a:ext cx="3983" cy="3693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8443267" y="5886696"/>
              <a:ext cx="3983" cy="369332"/>
            </a:xfrm>
            <a:prstGeom prst="straightConnector1">
              <a:avLst/>
            </a:prstGeom>
            <a:ln>
              <a:solidFill>
                <a:srgbClr val="66CC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/>
          <p:cNvGrpSpPr/>
          <p:nvPr/>
        </p:nvGrpSpPr>
        <p:grpSpPr>
          <a:xfrm>
            <a:off x="4313168" y="1093270"/>
            <a:ext cx="4736031" cy="3453077"/>
            <a:chOff x="4313168" y="1093270"/>
            <a:chExt cx="4736031" cy="3453077"/>
          </a:xfrm>
        </p:grpSpPr>
        <p:grpSp>
          <p:nvGrpSpPr>
            <p:cNvPr id="83" name="Group 82"/>
            <p:cNvGrpSpPr/>
            <p:nvPr/>
          </p:nvGrpSpPr>
          <p:grpSpPr>
            <a:xfrm>
              <a:off x="4313168" y="1093270"/>
              <a:ext cx="4736031" cy="3453077"/>
              <a:chOff x="4313168" y="1367590"/>
              <a:chExt cx="4736031" cy="3453077"/>
            </a:xfrm>
          </p:grpSpPr>
          <p:sp>
            <p:nvSpPr>
              <p:cNvPr id="81" name="Rectangle 80"/>
              <p:cNvSpPr/>
              <p:nvPr/>
            </p:nvSpPr>
            <p:spPr>
              <a:xfrm>
                <a:off x="4315274" y="1367590"/>
                <a:ext cx="4733925" cy="34530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4522620" y="1453739"/>
                <a:ext cx="42700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+mn-ea"/>
                    <a:cs typeface="+mn-cs"/>
                  </a:rPr>
                  <a:t>Estimated sensitivity of LLI-violation </a:t>
                </a: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4377218" y="4572057"/>
                <a:ext cx="464259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Table is adapted from </a:t>
                </a:r>
                <a:r>
                  <a:rPr kumimoji="0" lang="en-IN" sz="9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– V. A. </a:t>
                </a:r>
                <a:r>
                  <a:rPr kumimoji="0" lang="en-IN" sz="9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Dzuba</a:t>
                </a:r>
                <a:r>
                  <a:rPr kumimoji="0" lang="en-IN" sz="9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 </a:t>
                </a:r>
                <a:r>
                  <a:rPr kumimoji="0" lang="en-IN" sz="9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et. al</a:t>
                </a:r>
                <a:r>
                  <a:rPr kumimoji="0" lang="en-IN" sz="9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.,  Nature Phys. </a:t>
                </a:r>
                <a:r>
                  <a:rPr kumimoji="0" lang="en-IN" sz="9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doi</a:t>
                </a:r>
                <a:r>
                  <a:rPr kumimoji="0" lang="en-IN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10.1038/nphys3610</a:t>
                </a:r>
                <a:r>
                  <a:rPr kumimoji="0" lang="en-IN" sz="9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(2016).</a:t>
                </a:r>
                <a:endParaRPr kumimoji="0" lang="en-I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13168" y="1949840"/>
                <a:ext cx="4730691" cy="2632410"/>
              </a:xfrm>
              <a:prstGeom prst="rect">
                <a:avLst/>
              </a:prstGeom>
            </p:spPr>
          </p:pic>
        </p:grpSp>
        <p:sp>
          <p:nvSpPr>
            <p:cNvPr id="91" name="Rectangle 90"/>
            <p:cNvSpPr/>
            <p:nvPr/>
          </p:nvSpPr>
          <p:spPr>
            <a:xfrm>
              <a:off x="4323513" y="3889984"/>
              <a:ext cx="4696300" cy="333833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61176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2982667" y="539568"/>
            <a:ext cx="28652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</a:t>
            </a:r>
            <a:r>
              <a:rPr kumimoji="0" lang="en-IN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Bluhm</a:t>
            </a:r>
            <a:r>
              <a:rPr kumimoji="0" lang="en-IN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IN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et. </a:t>
            </a:r>
            <a:r>
              <a:rPr kumimoji="0" lang="en-IN" sz="1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al., </a:t>
            </a:r>
            <a:r>
              <a:rPr kumimoji="0" lang="en-IN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Phys. Rev. Lett. </a:t>
            </a:r>
            <a:r>
              <a:rPr kumimoji="0" lang="en-IN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88</a:t>
            </a:r>
            <a:r>
              <a:rPr kumimoji="0" lang="en-IN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090801 (2002)</a:t>
            </a:r>
            <a:endParaRPr kumimoji="0" lang="en-IN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-1" y="20647"/>
            <a:ext cx="90198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Probing the Local Lorenz Invariance (LLI) violation with </a:t>
            </a:r>
            <a:r>
              <a:rPr kumimoji="0" lang="en-US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Yb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-ion</a:t>
            </a:r>
            <a:endParaRPr kumimoji="0" lang="en-IN" sz="2000" b="1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adley Hand ITC" panose="03070402050302030203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371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roup 124"/>
          <p:cNvGrpSpPr/>
          <p:nvPr/>
        </p:nvGrpSpPr>
        <p:grpSpPr>
          <a:xfrm>
            <a:off x="3645531" y="3451155"/>
            <a:ext cx="1363554" cy="3091675"/>
            <a:chOff x="1442345" y="2451324"/>
            <a:chExt cx="1850417" cy="3881116"/>
          </a:xfrm>
        </p:grpSpPr>
        <p:cxnSp>
          <p:nvCxnSpPr>
            <p:cNvPr id="126" name="Straight Arrow Connector 125"/>
            <p:cNvCxnSpPr/>
            <p:nvPr/>
          </p:nvCxnSpPr>
          <p:spPr bwMode="auto">
            <a:xfrm flipV="1">
              <a:off x="1467662" y="2787694"/>
              <a:ext cx="1071773" cy="2878728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/>
            <p:cNvCxnSpPr/>
            <p:nvPr/>
          </p:nvCxnSpPr>
          <p:spPr bwMode="auto">
            <a:xfrm flipV="1">
              <a:off x="1785061" y="2461438"/>
              <a:ext cx="1169206" cy="3210888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/>
            <p:nvPr/>
          </p:nvCxnSpPr>
          <p:spPr bwMode="auto">
            <a:xfrm flipV="1">
              <a:off x="1875542" y="2451324"/>
              <a:ext cx="1417220" cy="3881116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49"/>
            <p:cNvSpPr txBox="1">
              <a:spLocks noChangeArrowheads="1"/>
            </p:cNvSpPr>
            <p:nvPr/>
          </p:nvSpPr>
          <p:spPr bwMode="auto">
            <a:xfrm rot="17329210">
              <a:off x="933991" y="3833274"/>
              <a:ext cx="2077112" cy="355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Caslon Pro Bold" pitchFamily="18" charset="0"/>
                  <a:ea typeface="+mn-ea"/>
                  <a:cs typeface="+mn-cs"/>
                </a:rPr>
                <a:t>cooling &amp; detection </a:t>
              </a:r>
            </a:p>
          </p:txBody>
        </p:sp>
        <p:sp>
          <p:nvSpPr>
            <p:cNvPr id="130" name="TextBox 50"/>
            <p:cNvSpPr txBox="1">
              <a:spLocks noChangeArrowheads="1"/>
            </p:cNvSpPr>
            <p:nvPr/>
          </p:nvSpPr>
          <p:spPr bwMode="auto">
            <a:xfrm rot="17272178">
              <a:off x="953407" y="3902036"/>
              <a:ext cx="2557223" cy="355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Caslon Pro Bold" pitchFamily="18" charset="0"/>
                  <a:ea typeface="+mn-ea"/>
                  <a:cs typeface="+mn-cs"/>
                </a:rPr>
                <a:t>optical pumping </a:t>
              </a:r>
            </a:p>
          </p:txBody>
        </p:sp>
        <p:sp>
          <p:nvSpPr>
            <p:cNvPr id="131" name="TextBox 51"/>
            <p:cNvSpPr txBox="1">
              <a:spLocks noChangeArrowheads="1"/>
            </p:cNvSpPr>
            <p:nvPr/>
          </p:nvSpPr>
          <p:spPr bwMode="auto">
            <a:xfrm rot="17273325">
              <a:off x="1043675" y="3905959"/>
              <a:ext cx="3032652" cy="355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alt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Caslon Pro Bold" pitchFamily="18" charset="0"/>
                  <a:ea typeface="+mn-ea"/>
                  <a:cs typeface="+mn-cs"/>
                </a:rPr>
                <a:t>hyperfine </a:t>
              </a:r>
              <a:r>
                <a:rPr kumimoji="0" lang="en-IN" alt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Caslon Pro Bold" pitchFamily="18" charset="0"/>
                  <a:ea typeface="+mn-ea"/>
                  <a:cs typeface="+mn-cs"/>
                </a:rPr>
                <a:t>repump</a:t>
              </a:r>
              <a:r>
                <a:rPr kumimoji="0" lang="en-IN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Caslon Pro Bold" pitchFamily="18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32" name="TextBox 52"/>
            <p:cNvSpPr txBox="1">
              <a:spLocks noChangeArrowheads="1"/>
            </p:cNvSpPr>
            <p:nvPr/>
          </p:nvSpPr>
          <p:spPr bwMode="auto">
            <a:xfrm>
              <a:off x="1442345" y="5114832"/>
              <a:ext cx="990718" cy="3284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alt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Caslon Pro Bold" pitchFamily="18" charset="0"/>
                  <a:ea typeface="+mn-ea"/>
                  <a:cs typeface="+mn-cs"/>
                </a:rPr>
                <a:t>369.5 </a:t>
              </a:r>
              <a:r>
                <a:rPr kumimoji="0" lang="en-I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Caslon Pro Bold" pitchFamily="18" charset="0"/>
                  <a:ea typeface="+mn-ea"/>
                  <a:cs typeface="+mn-cs"/>
                </a:rPr>
                <a:t>nm </a:t>
              </a: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5421121" y="2652484"/>
            <a:ext cx="1174876" cy="2293179"/>
            <a:chOff x="3851920" y="1448717"/>
            <a:chExt cx="1594372" cy="2878728"/>
          </a:xfrm>
        </p:grpSpPr>
        <p:cxnSp>
          <p:nvCxnSpPr>
            <p:cNvPr id="134" name="Straight Arrow Connector 133"/>
            <p:cNvCxnSpPr/>
            <p:nvPr/>
          </p:nvCxnSpPr>
          <p:spPr bwMode="auto">
            <a:xfrm flipV="1">
              <a:off x="4406528" y="1448717"/>
              <a:ext cx="0" cy="2878728"/>
            </a:xfrm>
            <a:prstGeom prst="straightConnector1">
              <a:avLst/>
            </a:prstGeom>
            <a:ln w="57150">
              <a:solidFill>
                <a:schemeClr val="accent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/>
            <p:nvPr/>
          </p:nvCxnSpPr>
          <p:spPr bwMode="auto">
            <a:xfrm flipH="1" flipV="1">
              <a:off x="4858657" y="1785306"/>
              <a:ext cx="0" cy="2335460"/>
            </a:xfrm>
            <a:prstGeom prst="straightConnector1">
              <a:avLst/>
            </a:prstGeom>
            <a:ln w="57150">
              <a:solidFill>
                <a:schemeClr val="accent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TextBox 76"/>
            <p:cNvSpPr txBox="1">
              <a:spLocks noChangeArrowheads="1"/>
            </p:cNvSpPr>
            <p:nvPr/>
          </p:nvSpPr>
          <p:spPr bwMode="auto">
            <a:xfrm rot="16200000">
              <a:off x="3638843" y="2603543"/>
              <a:ext cx="1994442" cy="355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alt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dobe Caslon Pro Bold" pitchFamily="18" charset="0"/>
                  <a:ea typeface="+mn-ea"/>
                  <a:cs typeface="+mn-cs"/>
                </a:rPr>
                <a:t>repump</a:t>
              </a:r>
              <a:r>
                <a:rPr kumimoji="0" lang="en-I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B54441"/>
                  </a:solidFill>
                  <a:effectLst/>
                  <a:uLnTx/>
                  <a:uFillTx/>
                  <a:latin typeface="Adobe Caslon Pro Bold" pitchFamily="18" charset="0"/>
                  <a:ea typeface="+mn-ea"/>
                  <a:cs typeface="+mn-cs"/>
                </a:rPr>
                <a:t> </a:t>
              </a:r>
              <a:r>
                <a:rPr kumimoji="0" lang="en-IN" alt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dobe Caslon Pro Bold" pitchFamily="18" charset="0"/>
                  <a:ea typeface="+mn-ea"/>
                  <a:cs typeface="+mn-cs"/>
                </a:rPr>
                <a:t>1</a:t>
              </a:r>
              <a:endParaRPr kumimoji="0" lang="en-IN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Adobe Caslon Pro Bold" pitchFamily="18" charset="0"/>
                <a:ea typeface="+mn-ea"/>
                <a:cs typeface="+mn-cs"/>
              </a:endParaRPr>
            </a:p>
          </p:txBody>
        </p:sp>
        <p:sp>
          <p:nvSpPr>
            <p:cNvPr id="137" name="TextBox 77"/>
            <p:cNvSpPr txBox="1">
              <a:spLocks noChangeArrowheads="1"/>
            </p:cNvSpPr>
            <p:nvPr/>
          </p:nvSpPr>
          <p:spPr bwMode="auto">
            <a:xfrm>
              <a:off x="3851920" y="3635073"/>
              <a:ext cx="1594372" cy="3284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alt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dobe Caslon Pro Bold" pitchFamily="18" charset="0"/>
                  <a:ea typeface="+mn-ea"/>
                  <a:cs typeface="+mn-cs"/>
                </a:rPr>
                <a:t>935.2 </a:t>
              </a:r>
              <a:r>
                <a:rPr kumimoji="0" lang="en-I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dobe Caslon Pro Bold" pitchFamily="18" charset="0"/>
                  <a:ea typeface="+mn-ea"/>
                  <a:cs typeface="+mn-cs"/>
                </a:rPr>
                <a:t>nm 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4183092" y="5571286"/>
            <a:ext cx="4698417" cy="965486"/>
            <a:chOff x="2171844" y="5112821"/>
            <a:chExt cx="6376013" cy="1212018"/>
          </a:xfrm>
        </p:grpSpPr>
        <p:cxnSp>
          <p:nvCxnSpPr>
            <p:cNvPr id="141" name="Straight Arrow Connector 140"/>
            <p:cNvCxnSpPr/>
            <p:nvPr/>
          </p:nvCxnSpPr>
          <p:spPr bwMode="auto">
            <a:xfrm flipV="1">
              <a:off x="2171844" y="5112821"/>
              <a:ext cx="6376013" cy="1212018"/>
            </a:xfrm>
            <a:prstGeom prst="straightConnector1">
              <a:avLst/>
            </a:prstGeom>
            <a:ln w="19050">
              <a:solidFill>
                <a:srgbClr val="0070C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TextBox 107"/>
            <p:cNvSpPr txBox="1">
              <a:spLocks noChangeArrowheads="1"/>
            </p:cNvSpPr>
            <p:nvPr/>
          </p:nvSpPr>
          <p:spPr bwMode="auto">
            <a:xfrm rot="20941935">
              <a:off x="3976848" y="5502544"/>
              <a:ext cx="2335786" cy="347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dobe Caslon Pro Bold" pitchFamily="18" charset="0"/>
                  <a:ea typeface="+mn-ea"/>
                  <a:cs typeface="+mn-cs"/>
                </a:rPr>
                <a:t>467 nm </a:t>
              </a:r>
              <a:r>
                <a:rPr kumimoji="0" lang="en-IN" alt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dobe Caslon Pro Bold" pitchFamily="18" charset="0"/>
                  <a:ea typeface="+mn-ea"/>
                  <a:cs typeface="+mn-cs"/>
                </a:rPr>
                <a:t>(E3-octupole</a:t>
              </a:r>
              <a:r>
                <a:rPr kumimoji="0" lang="en-I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dobe Caslon Pro Bold" pitchFamily="18" charset="0"/>
                  <a:ea typeface="+mn-ea"/>
                  <a:cs typeface="+mn-cs"/>
                </a:rPr>
                <a:t>)</a:t>
              </a:r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5954412" y="1869275"/>
            <a:ext cx="2836805" cy="3618049"/>
            <a:chOff x="4575625" y="465520"/>
            <a:chExt cx="3849701" cy="4541896"/>
          </a:xfrm>
        </p:grpSpPr>
        <p:cxnSp>
          <p:nvCxnSpPr>
            <p:cNvPr id="144" name="Straight Arrow Connector 143"/>
            <p:cNvCxnSpPr/>
            <p:nvPr/>
          </p:nvCxnSpPr>
          <p:spPr>
            <a:xfrm flipH="1" flipV="1">
              <a:off x="4575625" y="841380"/>
              <a:ext cx="3647864" cy="416603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45" name="TextBox 144"/>
            <p:cNvSpPr txBox="1"/>
            <p:nvPr/>
          </p:nvSpPr>
          <p:spPr>
            <a:xfrm rot="3036950">
              <a:off x="5645851" y="2325868"/>
              <a:ext cx="1251878" cy="35501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repump</a:t>
              </a:r>
              <a:r>
                <a:rPr kumimoji="0" lang="en-I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 </a:t>
              </a:r>
              <a:r>
                <a:rPr kumimoji="0" lang="en-IN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2</a:t>
              </a:r>
              <a:endParaRPr kumimoji="0" lang="en-IN" sz="1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Caslon Pro Bold" pitchFamily="18" charset="0"/>
                <a:ea typeface="+mn-ea"/>
                <a:cs typeface="+mn-cs"/>
              </a:endParaRPr>
            </a:p>
          </p:txBody>
        </p:sp>
        <p:cxnSp>
          <p:nvCxnSpPr>
            <p:cNvPr id="146" name="Straight Arrow Connector 145"/>
            <p:cNvCxnSpPr/>
            <p:nvPr/>
          </p:nvCxnSpPr>
          <p:spPr>
            <a:xfrm flipH="1" flipV="1">
              <a:off x="4706600" y="465520"/>
              <a:ext cx="3718726" cy="426642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47" name="TextBox 146"/>
            <p:cNvSpPr txBox="1"/>
            <p:nvPr/>
          </p:nvSpPr>
          <p:spPr>
            <a:xfrm>
              <a:off x="6921581" y="3666073"/>
              <a:ext cx="1250289" cy="5409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760  </a:t>
              </a:r>
              <a:r>
                <a:rPr kumimoji="0" lang="en-I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nm (</a:t>
              </a:r>
              <a:r>
                <a:rPr kumimoji="0" lang="en-IN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quadrupole</a:t>
              </a:r>
              <a:r>
                <a:rPr kumimoji="0" lang="en-I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)</a:t>
              </a:r>
              <a:endParaRPr kumimoji="0" lang="en-IN" sz="1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2555776" y="1763436"/>
            <a:ext cx="6486733" cy="4923592"/>
            <a:chOff x="-180528" y="674568"/>
            <a:chExt cx="8802856" cy="6180802"/>
          </a:xfrm>
        </p:grpSpPr>
        <p:cxnSp>
          <p:nvCxnSpPr>
            <p:cNvPr id="149" name="Straight Connector 148"/>
            <p:cNvCxnSpPr/>
            <p:nvPr/>
          </p:nvCxnSpPr>
          <p:spPr>
            <a:xfrm>
              <a:off x="1323646" y="6008334"/>
              <a:ext cx="80309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>
              <a:off x="2395419" y="2794493"/>
              <a:ext cx="80309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>
              <a:off x="2395419" y="3129606"/>
              <a:ext cx="80309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4135942" y="1790629"/>
              <a:ext cx="80456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>
              <a:off x="4135942" y="2125742"/>
              <a:ext cx="80456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4135942" y="4468584"/>
              <a:ext cx="80456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>
              <a:off x="4135942" y="4669357"/>
              <a:ext cx="80456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>
              <a:off x="7819237" y="5070902"/>
              <a:ext cx="80309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>
              <a:off x="7819237" y="5406015"/>
              <a:ext cx="80309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TextBox 17"/>
            <p:cNvSpPr txBox="1">
              <a:spLocks noChangeArrowheads="1"/>
            </p:cNvSpPr>
            <p:nvPr/>
          </p:nvSpPr>
          <p:spPr bwMode="auto">
            <a:xfrm>
              <a:off x="-180528" y="6181554"/>
              <a:ext cx="1337930" cy="386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4f</a:t>
              </a:r>
              <a:r>
                <a:rPr kumimoji="0" lang="en-IN" altLang="en-US" sz="1400" b="0" i="0" u="none" strike="noStrike" kern="1200" cap="none" spc="0" normalizeH="0" baseline="36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14</a:t>
              </a:r>
              <a:r>
                <a:rPr kumimoji="0" lang="en-I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6s </a:t>
              </a:r>
              <a:r>
                <a:rPr kumimoji="0" lang="en-IN" altLang="en-US" sz="1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2</a:t>
              </a:r>
              <a:r>
                <a:rPr kumimoji="0" lang="en-I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S</a:t>
              </a:r>
              <a:r>
                <a:rPr kumimoji="0" lang="en-IN" altLang="en-US" sz="1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1/2</a:t>
              </a:r>
              <a:endParaRPr kumimoji="0" lang="en-IN" altLang="en-US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" pitchFamily="18" charset="0"/>
                <a:ea typeface="+mn-ea"/>
                <a:cs typeface="+mn-cs"/>
              </a:endParaRPr>
            </a:p>
          </p:txBody>
        </p:sp>
        <p:sp>
          <p:nvSpPr>
            <p:cNvPr id="159" name="TextBox 19"/>
            <p:cNvSpPr txBox="1">
              <a:spLocks noChangeArrowheads="1"/>
            </p:cNvSpPr>
            <p:nvPr/>
          </p:nvSpPr>
          <p:spPr bwMode="auto">
            <a:xfrm>
              <a:off x="796660" y="2751680"/>
              <a:ext cx="1390647" cy="386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4f</a:t>
              </a:r>
              <a:r>
                <a:rPr kumimoji="0" lang="en-IN" altLang="en-US" sz="1400" b="0" i="0" u="none" strike="noStrike" kern="1200" cap="none" spc="0" normalizeH="0" baseline="36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14</a:t>
              </a:r>
              <a:r>
                <a:rPr kumimoji="0" lang="en-I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6p </a:t>
              </a:r>
              <a:r>
                <a:rPr kumimoji="0" lang="en-IN" altLang="en-US" sz="1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2</a:t>
              </a:r>
              <a:r>
                <a:rPr kumimoji="0" lang="en-I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P</a:t>
              </a:r>
              <a:r>
                <a:rPr kumimoji="0" lang="en-IN" altLang="en-US" sz="1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1/2</a:t>
              </a:r>
              <a:endParaRPr kumimoji="0" lang="en-IN" altLang="en-US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" pitchFamily="18" charset="0"/>
                <a:ea typeface="+mn-ea"/>
                <a:cs typeface="+mn-cs"/>
              </a:endParaRPr>
            </a:p>
          </p:txBody>
        </p:sp>
        <p:sp>
          <p:nvSpPr>
            <p:cNvPr id="160" name="TextBox 20"/>
            <p:cNvSpPr txBox="1">
              <a:spLocks noChangeArrowheads="1"/>
            </p:cNvSpPr>
            <p:nvPr/>
          </p:nvSpPr>
          <p:spPr bwMode="auto">
            <a:xfrm>
              <a:off x="2457881" y="4368462"/>
              <a:ext cx="1496285" cy="386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4f</a:t>
              </a:r>
              <a:r>
                <a:rPr kumimoji="0" lang="en-IN" altLang="en-US" sz="1400" b="0" i="0" u="none" strike="noStrike" kern="1200" cap="none" spc="0" normalizeH="0" baseline="36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14</a:t>
              </a:r>
              <a:r>
                <a:rPr kumimoji="0" lang="en-I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5d </a:t>
              </a:r>
              <a:r>
                <a:rPr kumimoji="0" lang="en-IN" altLang="en-US" sz="1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2</a:t>
              </a:r>
              <a:r>
                <a:rPr kumimoji="0" lang="en-I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D</a:t>
              </a:r>
              <a:r>
                <a:rPr kumimoji="0" lang="en-IN" altLang="en-US" sz="1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3/2</a:t>
              </a:r>
              <a:endParaRPr kumimoji="0" lang="en-IN" altLang="en-US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" pitchFamily="18" charset="0"/>
                <a:ea typeface="+mn-ea"/>
                <a:cs typeface="+mn-cs"/>
              </a:endParaRPr>
            </a:p>
          </p:txBody>
        </p:sp>
        <p:sp>
          <p:nvSpPr>
            <p:cNvPr id="161" name="TextBox 21"/>
            <p:cNvSpPr txBox="1">
              <a:spLocks noChangeArrowheads="1"/>
            </p:cNvSpPr>
            <p:nvPr/>
          </p:nvSpPr>
          <p:spPr bwMode="auto">
            <a:xfrm>
              <a:off x="1773849" y="1848182"/>
              <a:ext cx="2308977" cy="386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4f</a:t>
              </a:r>
              <a:r>
                <a:rPr kumimoji="0" lang="en-IN" altLang="en-US" sz="1400" b="0" i="0" u="none" strike="noStrike" kern="1200" cap="none" spc="0" normalizeH="0" baseline="36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13</a:t>
              </a:r>
              <a:r>
                <a:rPr kumimoji="0" lang="en-I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5d6s </a:t>
              </a:r>
              <a:r>
                <a:rPr kumimoji="0" lang="en-IN" altLang="en-US" sz="1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3</a:t>
              </a:r>
              <a:r>
                <a:rPr kumimoji="0" lang="en-I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D[3/2]</a:t>
              </a:r>
              <a:r>
                <a:rPr kumimoji="0" lang="en-IN" altLang="en-US" sz="1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1/2</a:t>
              </a:r>
              <a:endParaRPr kumimoji="0" lang="en-IN" altLang="en-US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" pitchFamily="18" charset="0"/>
                <a:ea typeface="+mn-ea"/>
                <a:cs typeface="+mn-cs"/>
              </a:endParaRPr>
            </a:p>
          </p:txBody>
        </p:sp>
        <p:sp>
          <p:nvSpPr>
            <p:cNvPr id="162" name="TextBox 24"/>
            <p:cNvSpPr txBox="1">
              <a:spLocks noChangeArrowheads="1"/>
            </p:cNvSpPr>
            <p:nvPr/>
          </p:nvSpPr>
          <p:spPr bwMode="auto">
            <a:xfrm>
              <a:off x="5898189" y="5087141"/>
              <a:ext cx="1817443" cy="386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6s</a:t>
              </a:r>
              <a:r>
                <a:rPr kumimoji="0" lang="en-IN" altLang="en-US" sz="1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2</a:t>
              </a:r>
              <a:r>
                <a:rPr kumimoji="0" lang="en-I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4f</a:t>
              </a:r>
              <a:r>
                <a:rPr kumimoji="0" lang="en-IN" altLang="en-US" sz="1400" b="0" i="0" u="none" strike="noStrike" kern="1200" cap="none" spc="0" normalizeH="0" baseline="36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13</a:t>
              </a:r>
              <a:r>
                <a:rPr kumimoji="0" lang="en-IN" altLang="en-US" sz="1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 </a:t>
              </a:r>
              <a:r>
                <a:rPr kumimoji="0" lang="en-IN" altLang="en-US" sz="1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2</a:t>
              </a:r>
              <a:r>
                <a:rPr kumimoji="0" lang="en-I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F</a:t>
              </a:r>
              <a:r>
                <a:rPr kumimoji="0" lang="en-IN" altLang="en-US" sz="1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7/2</a:t>
              </a:r>
              <a:endParaRPr kumimoji="0" lang="en-IN" altLang="en-US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" pitchFamily="18" charset="0"/>
                <a:ea typeface="+mn-ea"/>
                <a:cs typeface="+mn-cs"/>
              </a:endParaRPr>
            </a:p>
          </p:txBody>
        </p:sp>
        <p:sp>
          <p:nvSpPr>
            <p:cNvPr id="163" name="TextBox 53"/>
            <p:cNvSpPr txBox="1">
              <a:spLocks noChangeArrowheads="1"/>
            </p:cNvSpPr>
            <p:nvPr/>
          </p:nvSpPr>
          <p:spPr bwMode="auto">
            <a:xfrm>
              <a:off x="894379" y="5885803"/>
              <a:ext cx="563608" cy="318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 Bold" pitchFamily="18" charset="0"/>
                  <a:ea typeface="+mn-ea"/>
                  <a:cs typeface="+mn-cs"/>
                </a:rPr>
                <a:t>|1</a:t>
              </a:r>
              <a:r>
                <a:rPr kumimoji="0" lang="en-I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 Bold" pitchFamily="18" charset="0"/>
                  <a:ea typeface="+mn-ea"/>
                  <a:cs typeface="+mn-cs"/>
                  <a:sym typeface="Symbol" pitchFamily="18" charset="2"/>
                </a:rPr>
                <a:t></a:t>
              </a:r>
              <a:endParaRPr kumimoji="0" lang="en-IN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 Bold" pitchFamily="18" charset="0"/>
                <a:ea typeface="+mn-ea"/>
                <a:cs typeface="+mn-cs"/>
              </a:endParaRPr>
            </a:p>
          </p:txBody>
        </p:sp>
        <p:sp>
          <p:nvSpPr>
            <p:cNvPr id="164" name="TextBox 54"/>
            <p:cNvSpPr txBox="1">
              <a:spLocks noChangeArrowheads="1"/>
            </p:cNvSpPr>
            <p:nvPr/>
          </p:nvSpPr>
          <p:spPr bwMode="auto">
            <a:xfrm>
              <a:off x="894381" y="6536618"/>
              <a:ext cx="582798" cy="318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 Bold" pitchFamily="18" charset="0"/>
                  <a:ea typeface="+mn-ea"/>
                  <a:cs typeface="+mn-cs"/>
                </a:rPr>
                <a:t>|0</a:t>
              </a:r>
              <a:r>
                <a:rPr kumimoji="0" lang="en-I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 Bold" pitchFamily="18" charset="0"/>
                  <a:ea typeface="+mn-ea"/>
                  <a:cs typeface="+mn-cs"/>
                  <a:sym typeface="Symbol" pitchFamily="18" charset="2"/>
                </a:rPr>
                <a:t></a:t>
              </a:r>
              <a:endParaRPr kumimoji="0" lang="en-IN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 Bold" pitchFamily="18" charset="0"/>
                <a:ea typeface="+mn-ea"/>
                <a:cs typeface="+mn-cs"/>
              </a:endParaRPr>
            </a:p>
          </p:txBody>
        </p:sp>
        <p:sp>
          <p:nvSpPr>
            <p:cNvPr id="165" name="TextBox 55"/>
            <p:cNvSpPr txBox="1">
              <a:spLocks noChangeArrowheads="1"/>
            </p:cNvSpPr>
            <p:nvPr/>
          </p:nvSpPr>
          <p:spPr bwMode="auto">
            <a:xfrm>
              <a:off x="1982947" y="2652551"/>
              <a:ext cx="612204" cy="318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alt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 Bold" pitchFamily="18" charset="0"/>
                  <a:ea typeface="+mn-ea"/>
                  <a:cs typeface="+mn-cs"/>
                </a:rPr>
                <a:t>|1</a:t>
              </a:r>
              <a:r>
                <a:rPr kumimoji="0" lang="en-IN" alt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 Bold" pitchFamily="18" charset="0"/>
                  <a:ea typeface="+mn-ea"/>
                  <a:cs typeface="+mn-cs"/>
                  <a:sym typeface="Symbol" pitchFamily="18" charset="2"/>
                </a:rPr>
                <a:t></a:t>
              </a:r>
              <a:endParaRPr kumimoji="0" lang="en-IN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 Bold" pitchFamily="18" charset="0"/>
                <a:ea typeface="+mn-ea"/>
                <a:cs typeface="+mn-cs"/>
              </a:endParaRPr>
            </a:p>
          </p:txBody>
        </p:sp>
        <p:sp>
          <p:nvSpPr>
            <p:cNvPr id="166" name="TextBox 56"/>
            <p:cNvSpPr txBox="1">
              <a:spLocks noChangeArrowheads="1"/>
            </p:cNvSpPr>
            <p:nvPr/>
          </p:nvSpPr>
          <p:spPr bwMode="auto">
            <a:xfrm>
              <a:off x="1982948" y="2987664"/>
              <a:ext cx="546801" cy="318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 Bold" pitchFamily="18" charset="0"/>
                  <a:ea typeface="+mn-ea"/>
                  <a:cs typeface="+mn-cs"/>
                </a:rPr>
                <a:t>|0</a:t>
              </a:r>
              <a:r>
                <a:rPr kumimoji="0" lang="en-I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 Bold" pitchFamily="18" charset="0"/>
                  <a:ea typeface="+mn-ea"/>
                  <a:cs typeface="+mn-cs"/>
                  <a:sym typeface="Symbol" pitchFamily="18" charset="2"/>
                </a:rPr>
                <a:t></a:t>
              </a:r>
              <a:endParaRPr kumimoji="0" lang="en-IN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 Bold" pitchFamily="18" charset="0"/>
                <a:ea typeface="+mn-ea"/>
                <a:cs typeface="+mn-cs"/>
              </a:endParaRPr>
            </a:p>
          </p:txBody>
        </p:sp>
        <p:sp>
          <p:nvSpPr>
            <p:cNvPr id="167" name="TextBox 57"/>
            <p:cNvSpPr txBox="1">
              <a:spLocks noChangeArrowheads="1"/>
            </p:cNvSpPr>
            <p:nvPr/>
          </p:nvSpPr>
          <p:spPr bwMode="auto">
            <a:xfrm>
              <a:off x="3741152" y="1649181"/>
              <a:ext cx="555078" cy="318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 Bold" pitchFamily="18" charset="0"/>
                  <a:ea typeface="+mn-ea"/>
                  <a:cs typeface="+mn-cs"/>
                </a:rPr>
                <a:t>|0</a:t>
              </a:r>
              <a:r>
                <a:rPr kumimoji="0" lang="en-I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 Bold" pitchFamily="18" charset="0"/>
                  <a:ea typeface="+mn-ea"/>
                  <a:cs typeface="+mn-cs"/>
                  <a:sym typeface="Symbol" pitchFamily="18" charset="2"/>
                </a:rPr>
                <a:t></a:t>
              </a:r>
              <a:endParaRPr kumimoji="0" lang="en-IN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 Bold" pitchFamily="18" charset="0"/>
                <a:ea typeface="+mn-ea"/>
                <a:cs typeface="+mn-cs"/>
              </a:endParaRPr>
            </a:p>
          </p:txBody>
        </p:sp>
        <p:sp>
          <p:nvSpPr>
            <p:cNvPr id="168" name="TextBox 58"/>
            <p:cNvSpPr txBox="1">
              <a:spLocks noChangeArrowheads="1"/>
            </p:cNvSpPr>
            <p:nvPr/>
          </p:nvSpPr>
          <p:spPr bwMode="auto">
            <a:xfrm>
              <a:off x="3736201" y="1989779"/>
              <a:ext cx="535885" cy="318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 Bold" pitchFamily="18" charset="0"/>
                  <a:ea typeface="+mn-ea"/>
                  <a:cs typeface="+mn-cs"/>
                </a:rPr>
                <a:t>|1</a:t>
              </a:r>
              <a:r>
                <a:rPr kumimoji="0" lang="en-I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 Bold" pitchFamily="18" charset="0"/>
                  <a:ea typeface="+mn-ea"/>
                  <a:cs typeface="+mn-cs"/>
                  <a:sym typeface="Symbol" pitchFamily="18" charset="2"/>
                </a:rPr>
                <a:t></a:t>
              </a:r>
              <a:endParaRPr kumimoji="0" lang="en-IN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 Bold" pitchFamily="18" charset="0"/>
                <a:ea typeface="+mn-ea"/>
                <a:cs typeface="+mn-cs"/>
              </a:endParaRPr>
            </a:p>
          </p:txBody>
        </p:sp>
        <p:sp>
          <p:nvSpPr>
            <p:cNvPr id="169" name="TextBox 59"/>
            <p:cNvSpPr txBox="1">
              <a:spLocks noChangeArrowheads="1"/>
            </p:cNvSpPr>
            <p:nvPr/>
          </p:nvSpPr>
          <p:spPr bwMode="auto">
            <a:xfrm>
              <a:off x="3734691" y="4319223"/>
              <a:ext cx="529129" cy="318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alt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 Bold" pitchFamily="18" charset="0"/>
                  <a:ea typeface="+mn-ea"/>
                  <a:cs typeface="+mn-cs"/>
                </a:rPr>
                <a:t>|2</a:t>
              </a:r>
              <a:r>
                <a:rPr kumimoji="0" lang="en-IN" alt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 Bold" pitchFamily="18" charset="0"/>
                  <a:ea typeface="+mn-ea"/>
                  <a:cs typeface="+mn-cs"/>
                  <a:sym typeface="Symbol" pitchFamily="18" charset="2"/>
                </a:rPr>
                <a:t></a:t>
              </a:r>
              <a:endParaRPr kumimoji="0" lang="en-IN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 Bold" pitchFamily="18" charset="0"/>
                <a:ea typeface="+mn-ea"/>
                <a:cs typeface="+mn-cs"/>
              </a:endParaRPr>
            </a:p>
          </p:txBody>
        </p:sp>
        <p:sp>
          <p:nvSpPr>
            <p:cNvPr id="170" name="TextBox 60"/>
            <p:cNvSpPr txBox="1">
              <a:spLocks noChangeArrowheads="1"/>
            </p:cNvSpPr>
            <p:nvPr/>
          </p:nvSpPr>
          <p:spPr bwMode="auto">
            <a:xfrm>
              <a:off x="3731863" y="4534942"/>
              <a:ext cx="512373" cy="318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 Bold" pitchFamily="18" charset="0"/>
                  <a:ea typeface="+mn-ea"/>
                  <a:cs typeface="+mn-cs"/>
                </a:rPr>
                <a:t>|1</a:t>
              </a:r>
              <a:r>
                <a:rPr kumimoji="0" lang="en-I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 Bold" pitchFamily="18" charset="0"/>
                  <a:ea typeface="+mn-ea"/>
                  <a:cs typeface="+mn-cs"/>
                  <a:sym typeface="Symbol" pitchFamily="18" charset="2"/>
                </a:rPr>
                <a:t></a:t>
              </a:r>
              <a:endParaRPr kumimoji="0" lang="en-IN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 Bold" pitchFamily="18" charset="0"/>
                <a:ea typeface="+mn-ea"/>
                <a:cs typeface="+mn-cs"/>
              </a:endParaRPr>
            </a:p>
          </p:txBody>
        </p:sp>
        <p:sp>
          <p:nvSpPr>
            <p:cNvPr id="171" name="TextBox 65"/>
            <p:cNvSpPr txBox="1">
              <a:spLocks noChangeArrowheads="1"/>
            </p:cNvSpPr>
            <p:nvPr/>
          </p:nvSpPr>
          <p:spPr bwMode="auto">
            <a:xfrm>
              <a:off x="7343823" y="4902608"/>
              <a:ext cx="576516" cy="318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 Bold" pitchFamily="18" charset="0"/>
                  <a:ea typeface="+mn-ea"/>
                  <a:cs typeface="+mn-cs"/>
                </a:rPr>
                <a:t>|4</a:t>
              </a:r>
              <a:r>
                <a:rPr kumimoji="0" lang="en-I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 Bold" pitchFamily="18" charset="0"/>
                  <a:ea typeface="+mn-ea"/>
                  <a:cs typeface="+mn-cs"/>
                  <a:sym typeface="Symbol" pitchFamily="18" charset="2"/>
                </a:rPr>
                <a:t></a:t>
              </a:r>
              <a:endParaRPr kumimoji="0" lang="en-IN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 Bold" pitchFamily="18" charset="0"/>
                <a:ea typeface="+mn-ea"/>
                <a:cs typeface="+mn-cs"/>
              </a:endParaRPr>
            </a:p>
          </p:txBody>
        </p:sp>
        <p:sp>
          <p:nvSpPr>
            <p:cNvPr id="172" name="TextBox 66"/>
            <p:cNvSpPr txBox="1">
              <a:spLocks noChangeArrowheads="1"/>
            </p:cNvSpPr>
            <p:nvPr/>
          </p:nvSpPr>
          <p:spPr bwMode="auto">
            <a:xfrm>
              <a:off x="7374256" y="5250124"/>
              <a:ext cx="514538" cy="318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 Bold" pitchFamily="18" charset="0"/>
                  <a:ea typeface="+mn-ea"/>
                  <a:cs typeface="+mn-cs"/>
                </a:rPr>
                <a:t>|3</a:t>
              </a:r>
              <a:r>
                <a:rPr kumimoji="0" lang="en-I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 Bold" pitchFamily="18" charset="0"/>
                  <a:ea typeface="+mn-ea"/>
                  <a:cs typeface="+mn-cs"/>
                  <a:sym typeface="Symbol" pitchFamily="18" charset="2"/>
                </a:rPr>
                <a:t></a:t>
              </a:r>
              <a:endParaRPr kumimoji="0" lang="en-IN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 Bold" pitchFamily="18" charset="0"/>
                <a:ea typeface="+mn-ea"/>
                <a:cs typeface="+mn-cs"/>
              </a:endParaRPr>
            </a:p>
          </p:txBody>
        </p:sp>
        <p:cxnSp>
          <p:nvCxnSpPr>
            <p:cNvPr id="173" name="Straight Connector 172"/>
            <p:cNvCxnSpPr/>
            <p:nvPr/>
          </p:nvCxnSpPr>
          <p:spPr>
            <a:xfrm>
              <a:off x="4090178" y="810385"/>
              <a:ext cx="80456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>
              <a:off x="4118227" y="1182405"/>
              <a:ext cx="80309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TextBox 98"/>
            <p:cNvSpPr txBox="1">
              <a:spLocks noChangeArrowheads="1"/>
            </p:cNvSpPr>
            <p:nvPr/>
          </p:nvSpPr>
          <p:spPr bwMode="auto">
            <a:xfrm>
              <a:off x="3663536" y="674568"/>
              <a:ext cx="505120" cy="318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alt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 Bold" pitchFamily="18" charset="0"/>
                  <a:ea typeface="+mn-ea"/>
                  <a:cs typeface="+mn-cs"/>
                </a:rPr>
                <a:t>|2</a:t>
              </a:r>
              <a:r>
                <a:rPr kumimoji="0" lang="en-IN" alt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 Bold" pitchFamily="18" charset="0"/>
                  <a:ea typeface="+mn-ea"/>
                  <a:cs typeface="+mn-cs"/>
                  <a:sym typeface="Symbol" pitchFamily="18" charset="2"/>
                </a:rPr>
                <a:t></a:t>
              </a:r>
              <a:endParaRPr kumimoji="0" lang="en-IN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 Bold" pitchFamily="18" charset="0"/>
                <a:ea typeface="+mn-ea"/>
                <a:cs typeface="+mn-cs"/>
              </a:endParaRPr>
            </a:p>
          </p:txBody>
        </p:sp>
        <p:sp>
          <p:nvSpPr>
            <p:cNvPr id="176" name="TextBox 99"/>
            <p:cNvSpPr txBox="1">
              <a:spLocks noChangeArrowheads="1"/>
            </p:cNvSpPr>
            <p:nvPr/>
          </p:nvSpPr>
          <p:spPr bwMode="auto">
            <a:xfrm>
              <a:off x="3670917" y="1040683"/>
              <a:ext cx="505120" cy="318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alt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 Bold" pitchFamily="18" charset="0"/>
                  <a:ea typeface="+mn-ea"/>
                  <a:cs typeface="+mn-cs"/>
                </a:rPr>
                <a:t>|1</a:t>
              </a:r>
              <a:r>
                <a:rPr kumimoji="0" lang="en-IN" alt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 Bold" pitchFamily="18" charset="0"/>
                  <a:ea typeface="+mn-ea"/>
                  <a:cs typeface="+mn-cs"/>
                  <a:sym typeface="Symbol" pitchFamily="18" charset="2"/>
                </a:rPr>
                <a:t></a:t>
              </a:r>
              <a:endParaRPr kumimoji="0" lang="en-IN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 Bold" pitchFamily="18" charset="0"/>
                <a:ea typeface="+mn-ea"/>
                <a:cs typeface="+mn-cs"/>
              </a:endParaRPr>
            </a:p>
          </p:txBody>
        </p:sp>
        <p:sp>
          <p:nvSpPr>
            <p:cNvPr id="177" name="TextBox 100"/>
            <p:cNvSpPr txBox="1">
              <a:spLocks noChangeArrowheads="1"/>
            </p:cNvSpPr>
            <p:nvPr/>
          </p:nvSpPr>
          <p:spPr bwMode="auto">
            <a:xfrm>
              <a:off x="1680904" y="801527"/>
              <a:ext cx="2243930" cy="386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4f</a:t>
              </a:r>
              <a:r>
                <a:rPr kumimoji="0" lang="en-IN" altLang="en-US" sz="1400" b="0" i="0" u="none" strike="noStrike" kern="1200" cap="none" spc="0" normalizeH="0" baseline="36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13</a:t>
              </a:r>
              <a:r>
                <a:rPr kumimoji="0" lang="en-I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5d6s </a:t>
              </a:r>
              <a:r>
                <a:rPr kumimoji="0" lang="en-IN" altLang="en-US" sz="1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1</a:t>
              </a:r>
              <a:r>
                <a:rPr kumimoji="0" lang="en-I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D[3/2]</a:t>
              </a:r>
              <a:r>
                <a:rPr kumimoji="0" lang="en-IN" altLang="en-US" sz="1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3/2</a:t>
              </a:r>
              <a:endParaRPr kumimoji="0" lang="en-IN" altLang="en-US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" pitchFamily="18" charset="0"/>
                <a:ea typeface="+mn-ea"/>
                <a:cs typeface="+mn-cs"/>
              </a:endParaRPr>
            </a:p>
          </p:txBody>
        </p:sp>
        <p:cxnSp>
          <p:nvCxnSpPr>
            <p:cNvPr id="178" name="Straight Connector 177"/>
            <p:cNvCxnSpPr/>
            <p:nvPr/>
          </p:nvCxnSpPr>
          <p:spPr>
            <a:xfrm>
              <a:off x="1323646" y="6678561"/>
              <a:ext cx="80309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9" name="TextBox 228"/>
          <p:cNvSpPr txBox="1"/>
          <p:nvPr/>
        </p:nvSpPr>
        <p:spPr>
          <a:xfrm>
            <a:off x="4366042" y="1069842"/>
            <a:ext cx="38063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Energy levels of </a:t>
            </a:r>
            <a:r>
              <a:rPr kumimoji="0" lang="en-IN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171</a:t>
            </a:r>
            <a:r>
              <a:rPr kumimoji="0" lang="en-I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Yb</a:t>
            </a:r>
            <a:r>
              <a:rPr kumimoji="0" lang="en-IN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+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cxnSp>
        <p:nvCxnSpPr>
          <p:cNvPr id="3" name="Straight Arrow Connector 2"/>
          <p:cNvCxnSpPr>
            <a:endCxn id="217" idx="2"/>
          </p:cNvCxnSpPr>
          <p:nvPr/>
        </p:nvCxnSpPr>
        <p:spPr>
          <a:xfrm>
            <a:off x="81833" y="1369349"/>
            <a:ext cx="1588509" cy="1364722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Rectangle 204"/>
          <p:cNvSpPr/>
          <p:nvPr/>
        </p:nvSpPr>
        <p:spPr>
          <a:xfrm>
            <a:off x="1633177" y="2623034"/>
            <a:ext cx="696913" cy="614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6" name="Oval 205"/>
          <p:cNvSpPr/>
          <p:nvPr/>
        </p:nvSpPr>
        <p:spPr>
          <a:xfrm>
            <a:off x="1709377" y="2781784"/>
            <a:ext cx="46038" cy="46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" name="Right Arrow 206"/>
          <p:cNvSpPr/>
          <p:nvPr/>
        </p:nvSpPr>
        <p:spPr>
          <a:xfrm rot="8301500">
            <a:off x="1471252" y="1727684"/>
            <a:ext cx="2851150" cy="101600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8" name="Oval 207"/>
          <p:cNvSpPr/>
          <p:nvPr/>
        </p:nvSpPr>
        <p:spPr>
          <a:xfrm>
            <a:off x="-467085" y="1005371"/>
            <a:ext cx="46037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9" name="Oval 208"/>
          <p:cNvSpPr/>
          <p:nvPr/>
        </p:nvSpPr>
        <p:spPr>
          <a:xfrm>
            <a:off x="-867135" y="1700696"/>
            <a:ext cx="46037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0" name="Oval 209"/>
          <p:cNvSpPr/>
          <p:nvPr/>
        </p:nvSpPr>
        <p:spPr>
          <a:xfrm>
            <a:off x="-952860" y="2129321"/>
            <a:ext cx="46037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1" name="Oval 210"/>
          <p:cNvSpPr/>
          <p:nvPr/>
        </p:nvSpPr>
        <p:spPr>
          <a:xfrm>
            <a:off x="-857610" y="2562709"/>
            <a:ext cx="46037" cy="46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2" name="Oval 211"/>
          <p:cNvSpPr/>
          <p:nvPr/>
        </p:nvSpPr>
        <p:spPr>
          <a:xfrm>
            <a:off x="-852848" y="2853221"/>
            <a:ext cx="46038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3" name="Oval 212"/>
          <p:cNvSpPr/>
          <p:nvPr/>
        </p:nvSpPr>
        <p:spPr>
          <a:xfrm>
            <a:off x="-848085" y="3077059"/>
            <a:ext cx="46037" cy="46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4" name="Oval 213"/>
          <p:cNvSpPr/>
          <p:nvPr/>
        </p:nvSpPr>
        <p:spPr>
          <a:xfrm>
            <a:off x="-843323" y="3296134"/>
            <a:ext cx="46038" cy="46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" name="Oval 214"/>
          <p:cNvSpPr/>
          <p:nvPr/>
        </p:nvSpPr>
        <p:spPr>
          <a:xfrm>
            <a:off x="-829035" y="3543784"/>
            <a:ext cx="46037" cy="46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6" name="Oval 215"/>
          <p:cNvSpPr/>
          <p:nvPr/>
        </p:nvSpPr>
        <p:spPr>
          <a:xfrm>
            <a:off x="-738548" y="3772384"/>
            <a:ext cx="46038" cy="46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7" name="Up Arrow 216"/>
          <p:cNvSpPr/>
          <p:nvPr/>
        </p:nvSpPr>
        <p:spPr>
          <a:xfrm rot="18660000">
            <a:off x="852921" y="1109353"/>
            <a:ext cx="153987" cy="1962150"/>
          </a:xfrm>
          <a:prstGeom prst="upArrow">
            <a:avLst/>
          </a:prstGeom>
          <a:solidFill>
            <a:srgbClr val="9F2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8" name="Up Arrow 217"/>
          <p:cNvSpPr/>
          <p:nvPr/>
        </p:nvSpPr>
        <p:spPr>
          <a:xfrm rot="2940000">
            <a:off x="2450740" y="1157771"/>
            <a:ext cx="120650" cy="1892300"/>
          </a:xfrm>
          <a:prstGeom prst="upArrow">
            <a:avLst/>
          </a:prstGeom>
          <a:solidFill>
            <a:srgbClr val="9F2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9" name="Up Arrow 218"/>
          <p:cNvSpPr/>
          <p:nvPr/>
        </p:nvSpPr>
        <p:spPr>
          <a:xfrm rot="16200000">
            <a:off x="1306945" y="2525403"/>
            <a:ext cx="163513" cy="552450"/>
          </a:xfrm>
          <a:prstGeom prst="upArrow">
            <a:avLst/>
          </a:prstGeom>
          <a:solidFill>
            <a:srgbClr val="9F2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0" name="Up Arrow 219"/>
          <p:cNvSpPr/>
          <p:nvPr/>
        </p:nvSpPr>
        <p:spPr>
          <a:xfrm rot="13740000">
            <a:off x="795772" y="2503177"/>
            <a:ext cx="157162" cy="2111375"/>
          </a:xfrm>
          <a:prstGeom prst="upArrow">
            <a:avLst/>
          </a:prstGeom>
          <a:solidFill>
            <a:srgbClr val="9F2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1" name="Up Arrow 220"/>
          <p:cNvSpPr/>
          <p:nvPr/>
        </p:nvSpPr>
        <p:spPr>
          <a:xfrm rot="10800000">
            <a:off x="1658577" y="2918309"/>
            <a:ext cx="144463" cy="447675"/>
          </a:xfrm>
          <a:prstGeom prst="upArrow">
            <a:avLst/>
          </a:prstGeom>
          <a:solidFill>
            <a:srgbClr val="9F2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2" name="Up Arrow 221"/>
          <p:cNvSpPr/>
          <p:nvPr/>
        </p:nvSpPr>
        <p:spPr>
          <a:xfrm rot="7860000">
            <a:off x="2472171" y="2528577"/>
            <a:ext cx="134938" cy="1990725"/>
          </a:xfrm>
          <a:prstGeom prst="upArrow">
            <a:avLst/>
          </a:prstGeom>
          <a:solidFill>
            <a:srgbClr val="9F2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3" name="Up Arrow 222"/>
          <p:cNvSpPr/>
          <p:nvPr/>
        </p:nvSpPr>
        <p:spPr>
          <a:xfrm rot="5400000">
            <a:off x="1972903" y="2554771"/>
            <a:ext cx="163512" cy="465137"/>
          </a:xfrm>
          <a:prstGeom prst="upArrow">
            <a:avLst/>
          </a:prstGeom>
          <a:solidFill>
            <a:srgbClr val="9F2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4" name="Up Arrow 223"/>
          <p:cNvSpPr/>
          <p:nvPr/>
        </p:nvSpPr>
        <p:spPr>
          <a:xfrm>
            <a:off x="1666515" y="2265846"/>
            <a:ext cx="136525" cy="455613"/>
          </a:xfrm>
          <a:prstGeom prst="upArrow">
            <a:avLst/>
          </a:prstGeom>
          <a:solidFill>
            <a:srgbClr val="9F2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5" name="Flowchart: Delay 25"/>
          <p:cNvSpPr/>
          <p:nvPr/>
        </p:nvSpPr>
        <p:spPr>
          <a:xfrm rot="5400000">
            <a:off x="1371365" y="575683"/>
            <a:ext cx="720897" cy="2608696"/>
          </a:xfrm>
          <a:custGeom>
            <a:avLst/>
            <a:gdLst>
              <a:gd name="connsiteX0" fmla="*/ 0 w 696787"/>
              <a:gd name="connsiteY0" fmla="*/ 0 h 2608696"/>
              <a:gd name="connsiteX1" fmla="*/ 348394 w 696787"/>
              <a:gd name="connsiteY1" fmla="*/ 0 h 2608696"/>
              <a:gd name="connsiteX2" fmla="*/ 696788 w 696787"/>
              <a:gd name="connsiteY2" fmla="*/ 1304348 h 2608696"/>
              <a:gd name="connsiteX3" fmla="*/ 348394 w 696787"/>
              <a:gd name="connsiteY3" fmla="*/ 2608696 h 2608696"/>
              <a:gd name="connsiteX4" fmla="*/ 0 w 696787"/>
              <a:gd name="connsiteY4" fmla="*/ 2608696 h 2608696"/>
              <a:gd name="connsiteX5" fmla="*/ 0 w 696787"/>
              <a:gd name="connsiteY5" fmla="*/ 0 h 2608696"/>
              <a:gd name="connsiteX0" fmla="*/ 0 w 700474"/>
              <a:gd name="connsiteY0" fmla="*/ 0 h 2608696"/>
              <a:gd name="connsiteX1" fmla="*/ 348394 w 700474"/>
              <a:gd name="connsiteY1" fmla="*/ 0 h 2608696"/>
              <a:gd name="connsiteX2" fmla="*/ 696788 w 700474"/>
              <a:gd name="connsiteY2" fmla="*/ 1304348 h 2608696"/>
              <a:gd name="connsiteX3" fmla="*/ 153085 w 700474"/>
              <a:gd name="connsiteY3" fmla="*/ 2484408 h 2608696"/>
              <a:gd name="connsiteX4" fmla="*/ 0 w 700474"/>
              <a:gd name="connsiteY4" fmla="*/ 2608696 h 2608696"/>
              <a:gd name="connsiteX5" fmla="*/ 0 w 700474"/>
              <a:gd name="connsiteY5" fmla="*/ 0 h 2608696"/>
              <a:gd name="connsiteX0" fmla="*/ 0 w 696829"/>
              <a:gd name="connsiteY0" fmla="*/ 0 h 2608696"/>
              <a:gd name="connsiteX1" fmla="*/ 126452 w 696829"/>
              <a:gd name="connsiteY1" fmla="*/ 106532 h 2608696"/>
              <a:gd name="connsiteX2" fmla="*/ 696788 w 696829"/>
              <a:gd name="connsiteY2" fmla="*/ 1304348 h 2608696"/>
              <a:gd name="connsiteX3" fmla="*/ 153085 w 696829"/>
              <a:gd name="connsiteY3" fmla="*/ 2484408 h 2608696"/>
              <a:gd name="connsiteX4" fmla="*/ 0 w 696829"/>
              <a:gd name="connsiteY4" fmla="*/ 2608696 h 2608696"/>
              <a:gd name="connsiteX5" fmla="*/ 0 w 696829"/>
              <a:gd name="connsiteY5" fmla="*/ 0 h 2608696"/>
              <a:gd name="connsiteX0" fmla="*/ 0 w 714585"/>
              <a:gd name="connsiteY0" fmla="*/ 0 h 2608696"/>
              <a:gd name="connsiteX1" fmla="*/ 126452 w 714585"/>
              <a:gd name="connsiteY1" fmla="*/ 106532 h 2608696"/>
              <a:gd name="connsiteX2" fmla="*/ 714546 w 714585"/>
              <a:gd name="connsiteY2" fmla="*/ 1251082 h 2608696"/>
              <a:gd name="connsiteX3" fmla="*/ 153085 w 714585"/>
              <a:gd name="connsiteY3" fmla="*/ 2484408 h 2608696"/>
              <a:gd name="connsiteX4" fmla="*/ 0 w 714585"/>
              <a:gd name="connsiteY4" fmla="*/ 2608696 h 2608696"/>
              <a:gd name="connsiteX5" fmla="*/ 0 w 714585"/>
              <a:gd name="connsiteY5" fmla="*/ 0 h 2608696"/>
              <a:gd name="connsiteX0" fmla="*/ 0 w 715747"/>
              <a:gd name="connsiteY0" fmla="*/ 0 h 2608696"/>
              <a:gd name="connsiteX1" fmla="*/ 126452 w 715747"/>
              <a:gd name="connsiteY1" fmla="*/ 106532 h 2608696"/>
              <a:gd name="connsiteX2" fmla="*/ 297296 w 715747"/>
              <a:gd name="connsiteY2" fmla="*/ 275207 h 2608696"/>
              <a:gd name="connsiteX3" fmla="*/ 714546 w 715747"/>
              <a:gd name="connsiteY3" fmla="*/ 1251082 h 2608696"/>
              <a:gd name="connsiteX4" fmla="*/ 153085 w 715747"/>
              <a:gd name="connsiteY4" fmla="*/ 2484408 h 2608696"/>
              <a:gd name="connsiteX5" fmla="*/ 0 w 715747"/>
              <a:gd name="connsiteY5" fmla="*/ 2608696 h 2608696"/>
              <a:gd name="connsiteX6" fmla="*/ 0 w 715747"/>
              <a:gd name="connsiteY6" fmla="*/ 0 h 2608696"/>
              <a:gd name="connsiteX0" fmla="*/ 0 w 715747"/>
              <a:gd name="connsiteY0" fmla="*/ 0 h 2608696"/>
              <a:gd name="connsiteX1" fmla="*/ 5805 w 715747"/>
              <a:gd name="connsiteY1" fmla="*/ 1757 h 2608696"/>
              <a:gd name="connsiteX2" fmla="*/ 297296 w 715747"/>
              <a:gd name="connsiteY2" fmla="*/ 275207 h 2608696"/>
              <a:gd name="connsiteX3" fmla="*/ 714546 w 715747"/>
              <a:gd name="connsiteY3" fmla="*/ 1251082 h 2608696"/>
              <a:gd name="connsiteX4" fmla="*/ 153085 w 715747"/>
              <a:gd name="connsiteY4" fmla="*/ 2484408 h 2608696"/>
              <a:gd name="connsiteX5" fmla="*/ 0 w 715747"/>
              <a:gd name="connsiteY5" fmla="*/ 2608696 h 2608696"/>
              <a:gd name="connsiteX6" fmla="*/ 0 w 715747"/>
              <a:gd name="connsiteY6" fmla="*/ 0 h 2608696"/>
              <a:gd name="connsiteX0" fmla="*/ 0 w 718220"/>
              <a:gd name="connsiteY0" fmla="*/ 0 h 2608696"/>
              <a:gd name="connsiteX1" fmla="*/ 5805 w 718220"/>
              <a:gd name="connsiteY1" fmla="*/ 1757 h 2608696"/>
              <a:gd name="connsiteX2" fmla="*/ 383021 w 718220"/>
              <a:gd name="connsiteY2" fmla="*/ 389507 h 2608696"/>
              <a:gd name="connsiteX3" fmla="*/ 714546 w 718220"/>
              <a:gd name="connsiteY3" fmla="*/ 1251082 h 2608696"/>
              <a:gd name="connsiteX4" fmla="*/ 153085 w 718220"/>
              <a:gd name="connsiteY4" fmla="*/ 2484408 h 2608696"/>
              <a:gd name="connsiteX5" fmla="*/ 0 w 718220"/>
              <a:gd name="connsiteY5" fmla="*/ 2608696 h 2608696"/>
              <a:gd name="connsiteX6" fmla="*/ 0 w 718220"/>
              <a:gd name="connsiteY6" fmla="*/ 0 h 2608696"/>
              <a:gd name="connsiteX0" fmla="*/ 0 w 718220"/>
              <a:gd name="connsiteY0" fmla="*/ 0 h 2608696"/>
              <a:gd name="connsiteX1" fmla="*/ 5805 w 718220"/>
              <a:gd name="connsiteY1" fmla="*/ 1757 h 2608696"/>
              <a:gd name="connsiteX2" fmla="*/ 383021 w 718220"/>
              <a:gd name="connsiteY2" fmla="*/ 389507 h 2608696"/>
              <a:gd name="connsiteX3" fmla="*/ 714546 w 718220"/>
              <a:gd name="connsiteY3" fmla="*/ 1251082 h 2608696"/>
              <a:gd name="connsiteX4" fmla="*/ 153085 w 718220"/>
              <a:gd name="connsiteY4" fmla="*/ 2484408 h 2608696"/>
              <a:gd name="connsiteX5" fmla="*/ 0 w 718220"/>
              <a:gd name="connsiteY5" fmla="*/ 2608696 h 2608696"/>
              <a:gd name="connsiteX6" fmla="*/ 0 w 718220"/>
              <a:gd name="connsiteY6" fmla="*/ 0 h 2608696"/>
              <a:gd name="connsiteX0" fmla="*/ 0 w 717186"/>
              <a:gd name="connsiteY0" fmla="*/ 0 h 2608696"/>
              <a:gd name="connsiteX1" fmla="*/ 5805 w 717186"/>
              <a:gd name="connsiteY1" fmla="*/ 1757 h 2608696"/>
              <a:gd name="connsiteX2" fmla="*/ 354446 w 717186"/>
              <a:gd name="connsiteY2" fmla="*/ 392682 h 2608696"/>
              <a:gd name="connsiteX3" fmla="*/ 714546 w 717186"/>
              <a:gd name="connsiteY3" fmla="*/ 1251082 h 2608696"/>
              <a:gd name="connsiteX4" fmla="*/ 153085 w 717186"/>
              <a:gd name="connsiteY4" fmla="*/ 2484408 h 2608696"/>
              <a:gd name="connsiteX5" fmla="*/ 0 w 717186"/>
              <a:gd name="connsiteY5" fmla="*/ 2608696 h 2608696"/>
              <a:gd name="connsiteX6" fmla="*/ 0 w 717186"/>
              <a:gd name="connsiteY6" fmla="*/ 0 h 2608696"/>
              <a:gd name="connsiteX0" fmla="*/ 0 w 717407"/>
              <a:gd name="connsiteY0" fmla="*/ 0 h 2608696"/>
              <a:gd name="connsiteX1" fmla="*/ 5805 w 717407"/>
              <a:gd name="connsiteY1" fmla="*/ 1757 h 2608696"/>
              <a:gd name="connsiteX2" fmla="*/ 354446 w 717407"/>
              <a:gd name="connsiteY2" fmla="*/ 392682 h 2608696"/>
              <a:gd name="connsiteX3" fmla="*/ 714546 w 717407"/>
              <a:gd name="connsiteY3" fmla="*/ 1251082 h 2608696"/>
              <a:gd name="connsiteX4" fmla="*/ 153085 w 717407"/>
              <a:gd name="connsiteY4" fmla="*/ 2484408 h 2608696"/>
              <a:gd name="connsiteX5" fmla="*/ 0 w 717407"/>
              <a:gd name="connsiteY5" fmla="*/ 2608696 h 2608696"/>
              <a:gd name="connsiteX6" fmla="*/ 0 w 717407"/>
              <a:gd name="connsiteY6" fmla="*/ 0 h 2608696"/>
              <a:gd name="connsiteX0" fmla="*/ 0 w 714956"/>
              <a:gd name="connsiteY0" fmla="*/ 0 h 2608696"/>
              <a:gd name="connsiteX1" fmla="*/ 5805 w 714956"/>
              <a:gd name="connsiteY1" fmla="*/ 1757 h 2608696"/>
              <a:gd name="connsiteX2" fmla="*/ 354446 w 714956"/>
              <a:gd name="connsiteY2" fmla="*/ 392682 h 2608696"/>
              <a:gd name="connsiteX3" fmla="*/ 714546 w 714956"/>
              <a:gd name="connsiteY3" fmla="*/ 1251082 h 2608696"/>
              <a:gd name="connsiteX4" fmla="*/ 283260 w 714956"/>
              <a:gd name="connsiteY4" fmla="*/ 2351058 h 2608696"/>
              <a:gd name="connsiteX5" fmla="*/ 0 w 714956"/>
              <a:gd name="connsiteY5" fmla="*/ 2608696 h 2608696"/>
              <a:gd name="connsiteX6" fmla="*/ 0 w 714956"/>
              <a:gd name="connsiteY6" fmla="*/ 0 h 2608696"/>
              <a:gd name="connsiteX0" fmla="*/ 0 w 714956"/>
              <a:gd name="connsiteY0" fmla="*/ 0 h 2608696"/>
              <a:gd name="connsiteX1" fmla="*/ 5805 w 714956"/>
              <a:gd name="connsiteY1" fmla="*/ 1757 h 2608696"/>
              <a:gd name="connsiteX2" fmla="*/ 354446 w 714956"/>
              <a:gd name="connsiteY2" fmla="*/ 392682 h 2608696"/>
              <a:gd name="connsiteX3" fmla="*/ 714546 w 714956"/>
              <a:gd name="connsiteY3" fmla="*/ 1251082 h 2608696"/>
              <a:gd name="connsiteX4" fmla="*/ 283260 w 714956"/>
              <a:gd name="connsiteY4" fmla="*/ 2351058 h 2608696"/>
              <a:gd name="connsiteX5" fmla="*/ 0 w 714956"/>
              <a:gd name="connsiteY5" fmla="*/ 2608696 h 2608696"/>
              <a:gd name="connsiteX6" fmla="*/ 0 w 714956"/>
              <a:gd name="connsiteY6" fmla="*/ 0 h 2608696"/>
              <a:gd name="connsiteX0" fmla="*/ 0 w 715148"/>
              <a:gd name="connsiteY0" fmla="*/ 0 h 2608696"/>
              <a:gd name="connsiteX1" fmla="*/ 5805 w 715148"/>
              <a:gd name="connsiteY1" fmla="*/ 1757 h 2608696"/>
              <a:gd name="connsiteX2" fmla="*/ 354446 w 715148"/>
              <a:gd name="connsiteY2" fmla="*/ 392682 h 2608696"/>
              <a:gd name="connsiteX3" fmla="*/ 714546 w 715148"/>
              <a:gd name="connsiteY3" fmla="*/ 1251082 h 2608696"/>
              <a:gd name="connsiteX4" fmla="*/ 267385 w 715148"/>
              <a:gd name="connsiteY4" fmla="*/ 2319308 h 2608696"/>
              <a:gd name="connsiteX5" fmla="*/ 0 w 715148"/>
              <a:gd name="connsiteY5" fmla="*/ 2608696 h 2608696"/>
              <a:gd name="connsiteX6" fmla="*/ 0 w 715148"/>
              <a:gd name="connsiteY6" fmla="*/ 0 h 2608696"/>
              <a:gd name="connsiteX0" fmla="*/ 0 w 715002"/>
              <a:gd name="connsiteY0" fmla="*/ 0 h 2608696"/>
              <a:gd name="connsiteX1" fmla="*/ 5805 w 715002"/>
              <a:gd name="connsiteY1" fmla="*/ 1757 h 2608696"/>
              <a:gd name="connsiteX2" fmla="*/ 354446 w 715002"/>
              <a:gd name="connsiteY2" fmla="*/ 392682 h 2608696"/>
              <a:gd name="connsiteX3" fmla="*/ 714546 w 715002"/>
              <a:gd name="connsiteY3" fmla="*/ 1251082 h 2608696"/>
              <a:gd name="connsiteX4" fmla="*/ 279136 w 715002"/>
              <a:gd name="connsiteY4" fmla="*/ 2283687 h 2608696"/>
              <a:gd name="connsiteX5" fmla="*/ 267385 w 715002"/>
              <a:gd name="connsiteY5" fmla="*/ 2319308 h 2608696"/>
              <a:gd name="connsiteX6" fmla="*/ 0 w 715002"/>
              <a:gd name="connsiteY6" fmla="*/ 2608696 h 2608696"/>
              <a:gd name="connsiteX7" fmla="*/ 0 w 715002"/>
              <a:gd name="connsiteY7" fmla="*/ 0 h 2608696"/>
              <a:gd name="connsiteX0" fmla="*/ 0 w 715002"/>
              <a:gd name="connsiteY0" fmla="*/ 0 h 2608696"/>
              <a:gd name="connsiteX1" fmla="*/ 5805 w 715002"/>
              <a:gd name="connsiteY1" fmla="*/ 1757 h 2608696"/>
              <a:gd name="connsiteX2" fmla="*/ 354446 w 715002"/>
              <a:gd name="connsiteY2" fmla="*/ 392682 h 2608696"/>
              <a:gd name="connsiteX3" fmla="*/ 714546 w 715002"/>
              <a:gd name="connsiteY3" fmla="*/ 1251082 h 2608696"/>
              <a:gd name="connsiteX4" fmla="*/ 279136 w 715002"/>
              <a:gd name="connsiteY4" fmla="*/ 2283687 h 2608696"/>
              <a:gd name="connsiteX5" fmla="*/ 267385 w 715002"/>
              <a:gd name="connsiteY5" fmla="*/ 2319308 h 2608696"/>
              <a:gd name="connsiteX6" fmla="*/ 0 w 715002"/>
              <a:gd name="connsiteY6" fmla="*/ 2608696 h 2608696"/>
              <a:gd name="connsiteX7" fmla="*/ 0 w 715002"/>
              <a:gd name="connsiteY7" fmla="*/ 0 h 2608696"/>
              <a:gd name="connsiteX0" fmla="*/ 0 w 715002"/>
              <a:gd name="connsiteY0" fmla="*/ 0 h 2608696"/>
              <a:gd name="connsiteX1" fmla="*/ 5805 w 715002"/>
              <a:gd name="connsiteY1" fmla="*/ 1757 h 2608696"/>
              <a:gd name="connsiteX2" fmla="*/ 354446 w 715002"/>
              <a:gd name="connsiteY2" fmla="*/ 392682 h 2608696"/>
              <a:gd name="connsiteX3" fmla="*/ 714546 w 715002"/>
              <a:gd name="connsiteY3" fmla="*/ 1251082 h 2608696"/>
              <a:gd name="connsiteX4" fmla="*/ 279136 w 715002"/>
              <a:gd name="connsiteY4" fmla="*/ 2283687 h 2608696"/>
              <a:gd name="connsiteX5" fmla="*/ 267385 w 715002"/>
              <a:gd name="connsiteY5" fmla="*/ 2319308 h 2608696"/>
              <a:gd name="connsiteX6" fmla="*/ 0 w 715002"/>
              <a:gd name="connsiteY6" fmla="*/ 2608696 h 2608696"/>
              <a:gd name="connsiteX7" fmla="*/ 0 w 715002"/>
              <a:gd name="connsiteY7" fmla="*/ 0 h 2608696"/>
              <a:gd name="connsiteX0" fmla="*/ 0 w 714778"/>
              <a:gd name="connsiteY0" fmla="*/ 0 h 2608696"/>
              <a:gd name="connsiteX1" fmla="*/ 5805 w 714778"/>
              <a:gd name="connsiteY1" fmla="*/ 1757 h 2608696"/>
              <a:gd name="connsiteX2" fmla="*/ 354446 w 714778"/>
              <a:gd name="connsiteY2" fmla="*/ 392682 h 2608696"/>
              <a:gd name="connsiteX3" fmla="*/ 714546 w 714778"/>
              <a:gd name="connsiteY3" fmla="*/ 1251082 h 2608696"/>
              <a:gd name="connsiteX4" fmla="*/ 301361 w 714778"/>
              <a:gd name="connsiteY4" fmla="*/ 2290037 h 2608696"/>
              <a:gd name="connsiteX5" fmla="*/ 267385 w 714778"/>
              <a:gd name="connsiteY5" fmla="*/ 2319308 h 2608696"/>
              <a:gd name="connsiteX6" fmla="*/ 0 w 714778"/>
              <a:gd name="connsiteY6" fmla="*/ 2608696 h 2608696"/>
              <a:gd name="connsiteX7" fmla="*/ 0 w 714778"/>
              <a:gd name="connsiteY7" fmla="*/ 0 h 2608696"/>
              <a:gd name="connsiteX0" fmla="*/ 0 w 715148"/>
              <a:gd name="connsiteY0" fmla="*/ 0 h 2608696"/>
              <a:gd name="connsiteX1" fmla="*/ 5805 w 715148"/>
              <a:gd name="connsiteY1" fmla="*/ 1757 h 2608696"/>
              <a:gd name="connsiteX2" fmla="*/ 354446 w 715148"/>
              <a:gd name="connsiteY2" fmla="*/ 392682 h 2608696"/>
              <a:gd name="connsiteX3" fmla="*/ 714546 w 715148"/>
              <a:gd name="connsiteY3" fmla="*/ 1251082 h 2608696"/>
              <a:gd name="connsiteX4" fmla="*/ 267385 w 715148"/>
              <a:gd name="connsiteY4" fmla="*/ 2319308 h 2608696"/>
              <a:gd name="connsiteX5" fmla="*/ 0 w 715148"/>
              <a:gd name="connsiteY5" fmla="*/ 2608696 h 2608696"/>
              <a:gd name="connsiteX6" fmla="*/ 0 w 715148"/>
              <a:gd name="connsiteY6" fmla="*/ 0 h 2608696"/>
              <a:gd name="connsiteX0" fmla="*/ 0 w 715148"/>
              <a:gd name="connsiteY0" fmla="*/ 0 h 2608696"/>
              <a:gd name="connsiteX1" fmla="*/ 5805 w 715148"/>
              <a:gd name="connsiteY1" fmla="*/ 1757 h 2608696"/>
              <a:gd name="connsiteX2" fmla="*/ 354446 w 715148"/>
              <a:gd name="connsiteY2" fmla="*/ 392682 h 2608696"/>
              <a:gd name="connsiteX3" fmla="*/ 714546 w 715148"/>
              <a:gd name="connsiteY3" fmla="*/ 1251082 h 2608696"/>
              <a:gd name="connsiteX4" fmla="*/ 267385 w 715148"/>
              <a:gd name="connsiteY4" fmla="*/ 2319308 h 2608696"/>
              <a:gd name="connsiteX5" fmla="*/ 0 w 715148"/>
              <a:gd name="connsiteY5" fmla="*/ 2608696 h 2608696"/>
              <a:gd name="connsiteX6" fmla="*/ 0 w 715148"/>
              <a:gd name="connsiteY6" fmla="*/ 0 h 2608696"/>
              <a:gd name="connsiteX0" fmla="*/ 0 w 715148"/>
              <a:gd name="connsiteY0" fmla="*/ 0 h 2608696"/>
              <a:gd name="connsiteX1" fmla="*/ 5805 w 715148"/>
              <a:gd name="connsiteY1" fmla="*/ 1757 h 2608696"/>
              <a:gd name="connsiteX2" fmla="*/ 354446 w 715148"/>
              <a:gd name="connsiteY2" fmla="*/ 392682 h 2608696"/>
              <a:gd name="connsiteX3" fmla="*/ 714546 w 715148"/>
              <a:gd name="connsiteY3" fmla="*/ 1251082 h 2608696"/>
              <a:gd name="connsiteX4" fmla="*/ 267385 w 715148"/>
              <a:gd name="connsiteY4" fmla="*/ 2319308 h 2608696"/>
              <a:gd name="connsiteX5" fmla="*/ 0 w 715148"/>
              <a:gd name="connsiteY5" fmla="*/ 2608696 h 2608696"/>
              <a:gd name="connsiteX6" fmla="*/ 0 w 715148"/>
              <a:gd name="connsiteY6" fmla="*/ 0 h 2608696"/>
              <a:gd name="connsiteX0" fmla="*/ 0 w 721484"/>
              <a:gd name="connsiteY0" fmla="*/ 0 h 2608696"/>
              <a:gd name="connsiteX1" fmla="*/ 5805 w 721484"/>
              <a:gd name="connsiteY1" fmla="*/ 1757 h 2608696"/>
              <a:gd name="connsiteX2" fmla="*/ 354446 w 721484"/>
              <a:gd name="connsiteY2" fmla="*/ 392682 h 2608696"/>
              <a:gd name="connsiteX3" fmla="*/ 720896 w 721484"/>
              <a:gd name="connsiteY3" fmla="*/ 1295532 h 2608696"/>
              <a:gd name="connsiteX4" fmla="*/ 267385 w 721484"/>
              <a:gd name="connsiteY4" fmla="*/ 2319308 h 2608696"/>
              <a:gd name="connsiteX5" fmla="*/ 0 w 721484"/>
              <a:gd name="connsiteY5" fmla="*/ 2608696 h 2608696"/>
              <a:gd name="connsiteX6" fmla="*/ 0 w 721484"/>
              <a:gd name="connsiteY6" fmla="*/ 0 h 2608696"/>
              <a:gd name="connsiteX0" fmla="*/ 0 w 720897"/>
              <a:gd name="connsiteY0" fmla="*/ 0 h 2608696"/>
              <a:gd name="connsiteX1" fmla="*/ 5805 w 720897"/>
              <a:gd name="connsiteY1" fmla="*/ 1757 h 2608696"/>
              <a:gd name="connsiteX2" fmla="*/ 271896 w 720897"/>
              <a:gd name="connsiteY2" fmla="*/ 294257 h 2608696"/>
              <a:gd name="connsiteX3" fmla="*/ 720896 w 720897"/>
              <a:gd name="connsiteY3" fmla="*/ 1295532 h 2608696"/>
              <a:gd name="connsiteX4" fmla="*/ 267385 w 720897"/>
              <a:gd name="connsiteY4" fmla="*/ 2319308 h 2608696"/>
              <a:gd name="connsiteX5" fmla="*/ 0 w 720897"/>
              <a:gd name="connsiteY5" fmla="*/ 2608696 h 2608696"/>
              <a:gd name="connsiteX6" fmla="*/ 0 w 720897"/>
              <a:gd name="connsiteY6" fmla="*/ 0 h 2608696"/>
              <a:gd name="connsiteX0" fmla="*/ 0 w 720897"/>
              <a:gd name="connsiteY0" fmla="*/ 0 h 2608696"/>
              <a:gd name="connsiteX1" fmla="*/ 5805 w 720897"/>
              <a:gd name="connsiteY1" fmla="*/ 1757 h 2608696"/>
              <a:gd name="connsiteX2" fmla="*/ 271896 w 720897"/>
              <a:gd name="connsiteY2" fmla="*/ 294257 h 2608696"/>
              <a:gd name="connsiteX3" fmla="*/ 720896 w 720897"/>
              <a:gd name="connsiteY3" fmla="*/ 1295532 h 2608696"/>
              <a:gd name="connsiteX4" fmla="*/ 267385 w 720897"/>
              <a:gd name="connsiteY4" fmla="*/ 2319308 h 2608696"/>
              <a:gd name="connsiteX5" fmla="*/ 0 w 720897"/>
              <a:gd name="connsiteY5" fmla="*/ 2608696 h 2608696"/>
              <a:gd name="connsiteX6" fmla="*/ 0 w 720897"/>
              <a:gd name="connsiteY6" fmla="*/ 0 h 2608696"/>
              <a:gd name="connsiteX0" fmla="*/ 0 w 720897"/>
              <a:gd name="connsiteY0" fmla="*/ 0 h 2608696"/>
              <a:gd name="connsiteX1" fmla="*/ 5805 w 720897"/>
              <a:gd name="connsiteY1" fmla="*/ 1757 h 2608696"/>
              <a:gd name="connsiteX2" fmla="*/ 271896 w 720897"/>
              <a:gd name="connsiteY2" fmla="*/ 294257 h 2608696"/>
              <a:gd name="connsiteX3" fmla="*/ 720896 w 720897"/>
              <a:gd name="connsiteY3" fmla="*/ 1295532 h 2608696"/>
              <a:gd name="connsiteX4" fmla="*/ 267385 w 720897"/>
              <a:gd name="connsiteY4" fmla="*/ 2319308 h 2608696"/>
              <a:gd name="connsiteX5" fmla="*/ 0 w 720897"/>
              <a:gd name="connsiteY5" fmla="*/ 2608696 h 2608696"/>
              <a:gd name="connsiteX6" fmla="*/ 0 w 720897"/>
              <a:gd name="connsiteY6" fmla="*/ 0 h 2608696"/>
              <a:gd name="connsiteX0" fmla="*/ 0 w 720897"/>
              <a:gd name="connsiteY0" fmla="*/ 0 h 2608696"/>
              <a:gd name="connsiteX1" fmla="*/ 5805 w 720897"/>
              <a:gd name="connsiteY1" fmla="*/ 1757 h 2608696"/>
              <a:gd name="connsiteX2" fmla="*/ 271896 w 720897"/>
              <a:gd name="connsiteY2" fmla="*/ 294257 h 2608696"/>
              <a:gd name="connsiteX3" fmla="*/ 720896 w 720897"/>
              <a:gd name="connsiteY3" fmla="*/ 1295532 h 2608696"/>
              <a:gd name="connsiteX4" fmla="*/ 267385 w 720897"/>
              <a:gd name="connsiteY4" fmla="*/ 2319308 h 2608696"/>
              <a:gd name="connsiteX5" fmla="*/ 0 w 720897"/>
              <a:gd name="connsiteY5" fmla="*/ 2608696 h 2608696"/>
              <a:gd name="connsiteX6" fmla="*/ 0 w 720897"/>
              <a:gd name="connsiteY6" fmla="*/ 0 h 2608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0897" h="2608696">
                <a:moveTo>
                  <a:pt x="0" y="0"/>
                </a:moveTo>
                <a:lnTo>
                  <a:pt x="5805" y="1757"/>
                </a:lnTo>
                <a:cubicBezTo>
                  <a:pt x="33160" y="22471"/>
                  <a:pt x="145308" y="113024"/>
                  <a:pt x="271896" y="294257"/>
                </a:cubicBezTo>
                <a:cubicBezTo>
                  <a:pt x="388965" y="459615"/>
                  <a:pt x="721648" y="958024"/>
                  <a:pt x="720896" y="1295532"/>
                </a:cubicBezTo>
                <a:cubicBezTo>
                  <a:pt x="720144" y="1633040"/>
                  <a:pt x="437276" y="2121614"/>
                  <a:pt x="267385" y="2319308"/>
                </a:cubicBezTo>
                <a:lnTo>
                  <a:pt x="0" y="2608696"/>
                </a:lnTo>
                <a:lnTo>
                  <a:pt x="0" y="0"/>
                </a:lnTo>
                <a:close/>
              </a:path>
            </a:pathLst>
          </a:custGeom>
          <a:solidFill>
            <a:srgbClr val="F41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6" name="Flowchart: Delay 25"/>
          <p:cNvSpPr/>
          <p:nvPr/>
        </p:nvSpPr>
        <p:spPr>
          <a:xfrm rot="16200000">
            <a:off x="1339436" y="2501951"/>
            <a:ext cx="720897" cy="2608696"/>
          </a:xfrm>
          <a:custGeom>
            <a:avLst/>
            <a:gdLst>
              <a:gd name="connsiteX0" fmla="*/ 0 w 696787"/>
              <a:gd name="connsiteY0" fmla="*/ 0 h 2608696"/>
              <a:gd name="connsiteX1" fmla="*/ 348394 w 696787"/>
              <a:gd name="connsiteY1" fmla="*/ 0 h 2608696"/>
              <a:gd name="connsiteX2" fmla="*/ 696788 w 696787"/>
              <a:gd name="connsiteY2" fmla="*/ 1304348 h 2608696"/>
              <a:gd name="connsiteX3" fmla="*/ 348394 w 696787"/>
              <a:gd name="connsiteY3" fmla="*/ 2608696 h 2608696"/>
              <a:gd name="connsiteX4" fmla="*/ 0 w 696787"/>
              <a:gd name="connsiteY4" fmla="*/ 2608696 h 2608696"/>
              <a:gd name="connsiteX5" fmla="*/ 0 w 696787"/>
              <a:gd name="connsiteY5" fmla="*/ 0 h 2608696"/>
              <a:gd name="connsiteX0" fmla="*/ 0 w 700474"/>
              <a:gd name="connsiteY0" fmla="*/ 0 h 2608696"/>
              <a:gd name="connsiteX1" fmla="*/ 348394 w 700474"/>
              <a:gd name="connsiteY1" fmla="*/ 0 h 2608696"/>
              <a:gd name="connsiteX2" fmla="*/ 696788 w 700474"/>
              <a:gd name="connsiteY2" fmla="*/ 1304348 h 2608696"/>
              <a:gd name="connsiteX3" fmla="*/ 153085 w 700474"/>
              <a:gd name="connsiteY3" fmla="*/ 2484408 h 2608696"/>
              <a:gd name="connsiteX4" fmla="*/ 0 w 700474"/>
              <a:gd name="connsiteY4" fmla="*/ 2608696 h 2608696"/>
              <a:gd name="connsiteX5" fmla="*/ 0 w 700474"/>
              <a:gd name="connsiteY5" fmla="*/ 0 h 2608696"/>
              <a:gd name="connsiteX0" fmla="*/ 0 w 696829"/>
              <a:gd name="connsiteY0" fmla="*/ 0 h 2608696"/>
              <a:gd name="connsiteX1" fmla="*/ 126452 w 696829"/>
              <a:gd name="connsiteY1" fmla="*/ 106532 h 2608696"/>
              <a:gd name="connsiteX2" fmla="*/ 696788 w 696829"/>
              <a:gd name="connsiteY2" fmla="*/ 1304348 h 2608696"/>
              <a:gd name="connsiteX3" fmla="*/ 153085 w 696829"/>
              <a:gd name="connsiteY3" fmla="*/ 2484408 h 2608696"/>
              <a:gd name="connsiteX4" fmla="*/ 0 w 696829"/>
              <a:gd name="connsiteY4" fmla="*/ 2608696 h 2608696"/>
              <a:gd name="connsiteX5" fmla="*/ 0 w 696829"/>
              <a:gd name="connsiteY5" fmla="*/ 0 h 2608696"/>
              <a:gd name="connsiteX0" fmla="*/ 0 w 714585"/>
              <a:gd name="connsiteY0" fmla="*/ 0 h 2608696"/>
              <a:gd name="connsiteX1" fmla="*/ 126452 w 714585"/>
              <a:gd name="connsiteY1" fmla="*/ 106532 h 2608696"/>
              <a:gd name="connsiteX2" fmla="*/ 714546 w 714585"/>
              <a:gd name="connsiteY2" fmla="*/ 1251082 h 2608696"/>
              <a:gd name="connsiteX3" fmla="*/ 153085 w 714585"/>
              <a:gd name="connsiteY3" fmla="*/ 2484408 h 2608696"/>
              <a:gd name="connsiteX4" fmla="*/ 0 w 714585"/>
              <a:gd name="connsiteY4" fmla="*/ 2608696 h 2608696"/>
              <a:gd name="connsiteX5" fmla="*/ 0 w 714585"/>
              <a:gd name="connsiteY5" fmla="*/ 0 h 2608696"/>
              <a:gd name="connsiteX0" fmla="*/ 0 w 715747"/>
              <a:gd name="connsiteY0" fmla="*/ 0 h 2608696"/>
              <a:gd name="connsiteX1" fmla="*/ 126452 w 715747"/>
              <a:gd name="connsiteY1" fmla="*/ 106532 h 2608696"/>
              <a:gd name="connsiteX2" fmla="*/ 297296 w 715747"/>
              <a:gd name="connsiteY2" fmla="*/ 275207 h 2608696"/>
              <a:gd name="connsiteX3" fmla="*/ 714546 w 715747"/>
              <a:gd name="connsiteY3" fmla="*/ 1251082 h 2608696"/>
              <a:gd name="connsiteX4" fmla="*/ 153085 w 715747"/>
              <a:gd name="connsiteY4" fmla="*/ 2484408 h 2608696"/>
              <a:gd name="connsiteX5" fmla="*/ 0 w 715747"/>
              <a:gd name="connsiteY5" fmla="*/ 2608696 h 2608696"/>
              <a:gd name="connsiteX6" fmla="*/ 0 w 715747"/>
              <a:gd name="connsiteY6" fmla="*/ 0 h 2608696"/>
              <a:gd name="connsiteX0" fmla="*/ 0 w 715747"/>
              <a:gd name="connsiteY0" fmla="*/ 0 h 2608696"/>
              <a:gd name="connsiteX1" fmla="*/ 5805 w 715747"/>
              <a:gd name="connsiteY1" fmla="*/ 1757 h 2608696"/>
              <a:gd name="connsiteX2" fmla="*/ 297296 w 715747"/>
              <a:gd name="connsiteY2" fmla="*/ 275207 h 2608696"/>
              <a:gd name="connsiteX3" fmla="*/ 714546 w 715747"/>
              <a:gd name="connsiteY3" fmla="*/ 1251082 h 2608696"/>
              <a:gd name="connsiteX4" fmla="*/ 153085 w 715747"/>
              <a:gd name="connsiteY4" fmla="*/ 2484408 h 2608696"/>
              <a:gd name="connsiteX5" fmla="*/ 0 w 715747"/>
              <a:gd name="connsiteY5" fmla="*/ 2608696 h 2608696"/>
              <a:gd name="connsiteX6" fmla="*/ 0 w 715747"/>
              <a:gd name="connsiteY6" fmla="*/ 0 h 2608696"/>
              <a:gd name="connsiteX0" fmla="*/ 0 w 718220"/>
              <a:gd name="connsiteY0" fmla="*/ 0 h 2608696"/>
              <a:gd name="connsiteX1" fmla="*/ 5805 w 718220"/>
              <a:gd name="connsiteY1" fmla="*/ 1757 h 2608696"/>
              <a:gd name="connsiteX2" fmla="*/ 383021 w 718220"/>
              <a:gd name="connsiteY2" fmla="*/ 389507 h 2608696"/>
              <a:gd name="connsiteX3" fmla="*/ 714546 w 718220"/>
              <a:gd name="connsiteY3" fmla="*/ 1251082 h 2608696"/>
              <a:gd name="connsiteX4" fmla="*/ 153085 w 718220"/>
              <a:gd name="connsiteY4" fmla="*/ 2484408 h 2608696"/>
              <a:gd name="connsiteX5" fmla="*/ 0 w 718220"/>
              <a:gd name="connsiteY5" fmla="*/ 2608696 h 2608696"/>
              <a:gd name="connsiteX6" fmla="*/ 0 w 718220"/>
              <a:gd name="connsiteY6" fmla="*/ 0 h 2608696"/>
              <a:gd name="connsiteX0" fmla="*/ 0 w 718220"/>
              <a:gd name="connsiteY0" fmla="*/ 0 h 2608696"/>
              <a:gd name="connsiteX1" fmla="*/ 5805 w 718220"/>
              <a:gd name="connsiteY1" fmla="*/ 1757 h 2608696"/>
              <a:gd name="connsiteX2" fmla="*/ 383021 w 718220"/>
              <a:gd name="connsiteY2" fmla="*/ 389507 h 2608696"/>
              <a:gd name="connsiteX3" fmla="*/ 714546 w 718220"/>
              <a:gd name="connsiteY3" fmla="*/ 1251082 h 2608696"/>
              <a:gd name="connsiteX4" fmla="*/ 153085 w 718220"/>
              <a:gd name="connsiteY4" fmla="*/ 2484408 h 2608696"/>
              <a:gd name="connsiteX5" fmla="*/ 0 w 718220"/>
              <a:gd name="connsiteY5" fmla="*/ 2608696 h 2608696"/>
              <a:gd name="connsiteX6" fmla="*/ 0 w 718220"/>
              <a:gd name="connsiteY6" fmla="*/ 0 h 2608696"/>
              <a:gd name="connsiteX0" fmla="*/ 0 w 717186"/>
              <a:gd name="connsiteY0" fmla="*/ 0 h 2608696"/>
              <a:gd name="connsiteX1" fmla="*/ 5805 w 717186"/>
              <a:gd name="connsiteY1" fmla="*/ 1757 h 2608696"/>
              <a:gd name="connsiteX2" fmla="*/ 354446 w 717186"/>
              <a:gd name="connsiteY2" fmla="*/ 392682 h 2608696"/>
              <a:gd name="connsiteX3" fmla="*/ 714546 w 717186"/>
              <a:gd name="connsiteY3" fmla="*/ 1251082 h 2608696"/>
              <a:gd name="connsiteX4" fmla="*/ 153085 w 717186"/>
              <a:gd name="connsiteY4" fmla="*/ 2484408 h 2608696"/>
              <a:gd name="connsiteX5" fmla="*/ 0 w 717186"/>
              <a:gd name="connsiteY5" fmla="*/ 2608696 h 2608696"/>
              <a:gd name="connsiteX6" fmla="*/ 0 w 717186"/>
              <a:gd name="connsiteY6" fmla="*/ 0 h 2608696"/>
              <a:gd name="connsiteX0" fmla="*/ 0 w 717407"/>
              <a:gd name="connsiteY0" fmla="*/ 0 h 2608696"/>
              <a:gd name="connsiteX1" fmla="*/ 5805 w 717407"/>
              <a:gd name="connsiteY1" fmla="*/ 1757 h 2608696"/>
              <a:gd name="connsiteX2" fmla="*/ 354446 w 717407"/>
              <a:gd name="connsiteY2" fmla="*/ 392682 h 2608696"/>
              <a:gd name="connsiteX3" fmla="*/ 714546 w 717407"/>
              <a:gd name="connsiteY3" fmla="*/ 1251082 h 2608696"/>
              <a:gd name="connsiteX4" fmla="*/ 153085 w 717407"/>
              <a:gd name="connsiteY4" fmla="*/ 2484408 h 2608696"/>
              <a:gd name="connsiteX5" fmla="*/ 0 w 717407"/>
              <a:gd name="connsiteY5" fmla="*/ 2608696 h 2608696"/>
              <a:gd name="connsiteX6" fmla="*/ 0 w 717407"/>
              <a:gd name="connsiteY6" fmla="*/ 0 h 2608696"/>
              <a:gd name="connsiteX0" fmla="*/ 0 w 714956"/>
              <a:gd name="connsiteY0" fmla="*/ 0 h 2608696"/>
              <a:gd name="connsiteX1" fmla="*/ 5805 w 714956"/>
              <a:gd name="connsiteY1" fmla="*/ 1757 h 2608696"/>
              <a:gd name="connsiteX2" fmla="*/ 354446 w 714956"/>
              <a:gd name="connsiteY2" fmla="*/ 392682 h 2608696"/>
              <a:gd name="connsiteX3" fmla="*/ 714546 w 714956"/>
              <a:gd name="connsiteY3" fmla="*/ 1251082 h 2608696"/>
              <a:gd name="connsiteX4" fmla="*/ 283260 w 714956"/>
              <a:gd name="connsiteY4" fmla="*/ 2351058 h 2608696"/>
              <a:gd name="connsiteX5" fmla="*/ 0 w 714956"/>
              <a:gd name="connsiteY5" fmla="*/ 2608696 h 2608696"/>
              <a:gd name="connsiteX6" fmla="*/ 0 w 714956"/>
              <a:gd name="connsiteY6" fmla="*/ 0 h 2608696"/>
              <a:gd name="connsiteX0" fmla="*/ 0 w 714956"/>
              <a:gd name="connsiteY0" fmla="*/ 0 h 2608696"/>
              <a:gd name="connsiteX1" fmla="*/ 5805 w 714956"/>
              <a:gd name="connsiteY1" fmla="*/ 1757 h 2608696"/>
              <a:gd name="connsiteX2" fmla="*/ 354446 w 714956"/>
              <a:gd name="connsiteY2" fmla="*/ 392682 h 2608696"/>
              <a:gd name="connsiteX3" fmla="*/ 714546 w 714956"/>
              <a:gd name="connsiteY3" fmla="*/ 1251082 h 2608696"/>
              <a:gd name="connsiteX4" fmla="*/ 283260 w 714956"/>
              <a:gd name="connsiteY4" fmla="*/ 2351058 h 2608696"/>
              <a:gd name="connsiteX5" fmla="*/ 0 w 714956"/>
              <a:gd name="connsiteY5" fmla="*/ 2608696 h 2608696"/>
              <a:gd name="connsiteX6" fmla="*/ 0 w 714956"/>
              <a:gd name="connsiteY6" fmla="*/ 0 h 2608696"/>
              <a:gd name="connsiteX0" fmla="*/ 0 w 715148"/>
              <a:gd name="connsiteY0" fmla="*/ 0 h 2608696"/>
              <a:gd name="connsiteX1" fmla="*/ 5805 w 715148"/>
              <a:gd name="connsiteY1" fmla="*/ 1757 h 2608696"/>
              <a:gd name="connsiteX2" fmla="*/ 354446 w 715148"/>
              <a:gd name="connsiteY2" fmla="*/ 392682 h 2608696"/>
              <a:gd name="connsiteX3" fmla="*/ 714546 w 715148"/>
              <a:gd name="connsiteY3" fmla="*/ 1251082 h 2608696"/>
              <a:gd name="connsiteX4" fmla="*/ 267385 w 715148"/>
              <a:gd name="connsiteY4" fmla="*/ 2319308 h 2608696"/>
              <a:gd name="connsiteX5" fmla="*/ 0 w 715148"/>
              <a:gd name="connsiteY5" fmla="*/ 2608696 h 2608696"/>
              <a:gd name="connsiteX6" fmla="*/ 0 w 715148"/>
              <a:gd name="connsiteY6" fmla="*/ 0 h 2608696"/>
              <a:gd name="connsiteX0" fmla="*/ 0 w 715002"/>
              <a:gd name="connsiteY0" fmla="*/ 0 h 2608696"/>
              <a:gd name="connsiteX1" fmla="*/ 5805 w 715002"/>
              <a:gd name="connsiteY1" fmla="*/ 1757 h 2608696"/>
              <a:gd name="connsiteX2" fmla="*/ 354446 w 715002"/>
              <a:gd name="connsiteY2" fmla="*/ 392682 h 2608696"/>
              <a:gd name="connsiteX3" fmla="*/ 714546 w 715002"/>
              <a:gd name="connsiteY3" fmla="*/ 1251082 h 2608696"/>
              <a:gd name="connsiteX4" fmla="*/ 279136 w 715002"/>
              <a:gd name="connsiteY4" fmla="*/ 2283687 h 2608696"/>
              <a:gd name="connsiteX5" fmla="*/ 267385 w 715002"/>
              <a:gd name="connsiteY5" fmla="*/ 2319308 h 2608696"/>
              <a:gd name="connsiteX6" fmla="*/ 0 w 715002"/>
              <a:gd name="connsiteY6" fmla="*/ 2608696 h 2608696"/>
              <a:gd name="connsiteX7" fmla="*/ 0 w 715002"/>
              <a:gd name="connsiteY7" fmla="*/ 0 h 2608696"/>
              <a:gd name="connsiteX0" fmla="*/ 0 w 715002"/>
              <a:gd name="connsiteY0" fmla="*/ 0 h 2608696"/>
              <a:gd name="connsiteX1" fmla="*/ 5805 w 715002"/>
              <a:gd name="connsiteY1" fmla="*/ 1757 h 2608696"/>
              <a:gd name="connsiteX2" fmla="*/ 354446 w 715002"/>
              <a:gd name="connsiteY2" fmla="*/ 392682 h 2608696"/>
              <a:gd name="connsiteX3" fmla="*/ 714546 w 715002"/>
              <a:gd name="connsiteY3" fmla="*/ 1251082 h 2608696"/>
              <a:gd name="connsiteX4" fmla="*/ 279136 w 715002"/>
              <a:gd name="connsiteY4" fmla="*/ 2283687 h 2608696"/>
              <a:gd name="connsiteX5" fmla="*/ 267385 w 715002"/>
              <a:gd name="connsiteY5" fmla="*/ 2319308 h 2608696"/>
              <a:gd name="connsiteX6" fmla="*/ 0 w 715002"/>
              <a:gd name="connsiteY6" fmla="*/ 2608696 h 2608696"/>
              <a:gd name="connsiteX7" fmla="*/ 0 w 715002"/>
              <a:gd name="connsiteY7" fmla="*/ 0 h 2608696"/>
              <a:gd name="connsiteX0" fmla="*/ 0 w 715002"/>
              <a:gd name="connsiteY0" fmla="*/ 0 h 2608696"/>
              <a:gd name="connsiteX1" fmla="*/ 5805 w 715002"/>
              <a:gd name="connsiteY1" fmla="*/ 1757 h 2608696"/>
              <a:gd name="connsiteX2" fmla="*/ 354446 w 715002"/>
              <a:gd name="connsiteY2" fmla="*/ 392682 h 2608696"/>
              <a:gd name="connsiteX3" fmla="*/ 714546 w 715002"/>
              <a:gd name="connsiteY3" fmla="*/ 1251082 h 2608696"/>
              <a:gd name="connsiteX4" fmla="*/ 279136 w 715002"/>
              <a:gd name="connsiteY4" fmla="*/ 2283687 h 2608696"/>
              <a:gd name="connsiteX5" fmla="*/ 267385 w 715002"/>
              <a:gd name="connsiteY5" fmla="*/ 2319308 h 2608696"/>
              <a:gd name="connsiteX6" fmla="*/ 0 w 715002"/>
              <a:gd name="connsiteY6" fmla="*/ 2608696 h 2608696"/>
              <a:gd name="connsiteX7" fmla="*/ 0 w 715002"/>
              <a:gd name="connsiteY7" fmla="*/ 0 h 2608696"/>
              <a:gd name="connsiteX0" fmla="*/ 0 w 714778"/>
              <a:gd name="connsiteY0" fmla="*/ 0 h 2608696"/>
              <a:gd name="connsiteX1" fmla="*/ 5805 w 714778"/>
              <a:gd name="connsiteY1" fmla="*/ 1757 h 2608696"/>
              <a:gd name="connsiteX2" fmla="*/ 354446 w 714778"/>
              <a:gd name="connsiteY2" fmla="*/ 392682 h 2608696"/>
              <a:gd name="connsiteX3" fmla="*/ 714546 w 714778"/>
              <a:gd name="connsiteY3" fmla="*/ 1251082 h 2608696"/>
              <a:gd name="connsiteX4" fmla="*/ 301361 w 714778"/>
              <a:gd name="connsiteY4" fmla="*/ 2290037 h 2608696"/>
              <a:gd name="connsiteX5" fmla="*/ 267385 w 714778"/>
              <a:gd name="connsiteY5" fmla="*/ 2319308 h 2608696"/>
              <a:gd name="connsiteX6" fmla="*/ 0 w 714778"/>
              <a:gd name="connsiteY6" fmla="*/ 2608696 h 2608696"/>
              <a:gd name="connsiteX7" fmla="*/ 0 w 714778"/>
              <a:gd name="connsiteY7" fmla="*/ 0 h 2608696"/>
              <a:gd name="connsiteX0" fmla="*/ 0 w 715148"/>
              <a:gd name="connsiteY0" fmla="*/ 0 h 2608696"/>
              <a:gd name="connsiteX1" fmla="*/ 5805 w 715148"/>
              <a:gd name="connsiteY1" fmla="*/ 1757 h 2608696"/>
              <a:gd name="connsiteX2" fmla="*/ 354446 w 715148"/>
              <a:gd name="connsiteY2" fmla="*/ 392682 h 2608696"/>
              <a:gd name="connsiteX3" fmla="*/ 714546 w 715148"/>
              <a:gd name="connsiteY3" fmla="*/ 1251082 h 2608696"/>
              <a:gd name="connsiteX4" fmla="*/ 267385 w 715148"/>
              <a:gd name="connsiteY4" fmla="*/ 2319308 h 2608696"/>
              <a:gd name="connsiteX5" fmla="*/ 0 w 715148"/>
              <a:gd name="connsiteY5" fmla="*/ 2608696 h 2608696"/>
              <a:gd name="connsiteX6" fmla="*/ 0 w 715148"/>
              <a:gd name="connsiteY6" fmla="*/ 0 h 2608696"/>
              <a:gd name="connsiteX0" fmla="*/ 0 w 715148"/>
              <a:gd name="connsiteY0" fmla="*/ 0 h 2608696"/>
              <a:gd name="connsiteX1" fmla="*/ 5805 w 715148"/>
              <a:gd name="connsiteY1" fmla="*/ 1757 h 2608696"/>
              <a:gd name="connsiteX2" fmla="*/ 354446 w 715148"/>
              <a:gd name="connsiteY2" fmla="*/ 392682 h 2608696"/>
              <a:gd name="connsiteX3" fmla="*/ 714546 w 715148"/>
              <a:gd name="connsiteY3" fmla="*/ 1251082 h 2608696"/>
              <a:gd name="connsiteX4" fmla="*/ 267385 w 715148"/>
              <a:gd name="connsiteY4" fmla="*/ 2319308 h 2608696"/>
              <a:gd name="connsiteX5" fmla="*/ 0 w 715148"/>
              <a:gd name="connsiteY5" fmla="*/ 2608696 h 2608696"/>
              <a:gd name="connsiteX6" fmla="*/ 0 w 715148"/>
              <a:gd name="connsiteY6" fmla="*/ 0 h 2608696"/>
              <a:gd name="connsiteX0" fmla="*/ 0 w 715148"/>
              <a:gd name="connsiteY0" fmla="*/ 0 h 2608696"/>
              <a:gd name="connsiteX1" fmla="*/ 5805 w 715148"/>
              <a:gd name="connsiteY1" fmla="*/ 1757 h 2608696"/>
              <a:gd name="connsiteX2" fmla="*/ 354446 w 715148"/>
              <a:gd name="connsiteY2" fmla="*/ 392682 h 2608696"/>
              <a:gd name="connsiteX3" fmla="*/ 714546 w 715148"/>
              <a:gd name="connsiteY3" fmla="*/ 1251082 h 2608696"/>
              <a:gd name="connsiteX4" fmla="*/ 267385 w 715148"/>
              <a:gd name="connsiteY4" fmla="*/ 2319308 h 2608696"/>
              <a:gd name="connsiteX5" fmla="*/ 0 w 715148"/>
              <a:gd name="connsiteY5" fmla="*/ 2608696 h 2608696"/>
              <a:gd name="connsiteX6" fmla="*/ 0 w 715148"/>
              <a:gd name="connsiteY6" fmla="*/ 0 h 2608696"/>
              <a:gd name="connsiteX0" fmla="*/ 0 w 721484"/>
              <a:gd name="connsiteY0" fmla="*/ 0 h 2608696"/>
              <a:gd name="connsiteX1" fmla="*/ 5805 w 721484"/>
              <a:gd name="connsiteY1" fmla="*/ 1757 h 2608696"/>
              <a:gd name="connsiteX2" fmla="*/ 354446 w 721484"/>
              <a:gd name="connsiteY2" fmla="*/ 392682 h 2608696"/>
              <a:gd name="connsiteX3" fmla="*/ 720896 w 721484"/>
              <a:gd name="connsiteY3" fmla="*/ 1295532 h 2608696"/>
              <a:gd name="connsiteX4" fmla="*/ 267385 w 721484"/>
              <a:gd name="connsiteY4" fmla="*/ 2319308 h 2608696"/>
              <a:gd name="connsiteX5" fmla="*/ 0 w 721484"/>
              <a:gd name="connsiteY5" fmla="*/ 2608696 h 2608696"/>
              <a:gd name="connsiteX6" fmla="*/ 0 w 721484"/>
              <a:gd name="connsiteY6" fmla="*/ 0 h 2608696"/>
              <a:gd name="connsiteX0" fmla="*/ 0 w 720897"/>
              <a:gd name="connsiteY0" fmla="*/ 0 h 2608696"/>
              <a:gd name="connsiteX1" fmla="*/ 5805 w 720897"/>
              <a:gd name="connsiteY1" fmla="*/ 1757 h 2608696"/>
              <a:gd name="connsiteX2" fmla="*/ 271896 w 720897"/>
              <a:gd name="connsiteY2" fmla="*/ 294257 h 2608696"/>
              <a:gd name="connsiteX3" fmla="*/ 720896 w 720897"/>
              <a:gd name="connsiteY3" fmla="*/ 1295532 h 2608696"/>
              <a:gd name="connsiteX4" fmla="*/ 267385 w 720897"/>
              <a:gd name="connsiteY4" fmla="*/ 2319308 h 2608696"/>
              <a:gd name="connsiteX5" fmla="*/ 0 w 720897"/>
              <a:gd name="connsiteY5" fmla="*/ 2608696 h 2608696"/>
              <a:gd name="connsiteX6" fmla="*/ 0 w 720897"/>
              <a:gd name="connsiteY6" fmla="*/ 0 h 2608696"/>
              <a:gd name="connsiteX0" fmla="*/ 0 w 720897"/>
              <a:gd name="connsiteY0" fmla="*/ 0 h 2608696"/>
              <a:gd name="connsiteX1" fmla="*/ 5805 w 720897"/>
              <a:gd name="connsiteY1" fmla="*/ 1757 h 2608696"/>
              <a:gd name="connsiteX2" fmla="*/ 271896 w 720897"/>
              <a:gd name="connsiteY2" fmla="*/ 294257 h 2608696"/>
              <a:gd name="connsiteX3" fmla="*/ 720896 w 720897"/>
              <a:gd name="connsiteY3" fmla="*/ 1295532 h 2608696"/>
              <a:gd name="connsiteX4" fmla="*/ 267385 w 720897"/>
              <a:gd name="connsiteY4" fmla="*/ 2319308 h 2608696"/>
              <a:gd name="connsiteX5" fmla="*/ 0 w 720897"/>
              <a:gd name="connsiteY5" fmla="*/ 2608696 h 2608696"/>
              <a:gd name="connsiteX6" fmla="*/ 0 w 720897"/>
              <a:gd name="connsiteY6" fmla="*/ 0 h 2608696"/>
              <a:gd name="connsiteX0" fmla="*/ 0 w 720897"/>
              <a:gd name="connsiteY0" fmla="*/ 0 h 2608696"/>
              <a:gd name="connsiteX1" fmla="*/ 5805 w 720897"/>
              <a:gd name="connsiteY1" fmla="*/ 1757 h 2608696"/>
              <a:gd name="connsiteX2" fmla="*/ 271896 w 720897"/>
              <a:gd name="connsiteY2" fmla="*/ 294257 h 2608696"/>
              <a:gd name="connsiteX3" fmla="*/ 720896 w 720897"/>
              <a:gd name="connsiteY3" fmla="*/ 1295532 h 2608696"/>
              <a:gd name="connsiteX4" fmla="*/ 267385 w 720897"/>
              <a:gd name="connsiteY4" fmla="*/ 2319308 h 2608696"/>
              <a:gd name="connsiteX5" fmla="*/ 0 w 720897"/>
              <a:gd name="connsiteY5" fmla="*/ 2608696 h 2608696"/>
              <a:gd name="connsiteX6" fmla="*/ 0 w 720897"/>
              <a:gd name="connsiteY6" fmla="*/ 0 h 2608696"/>
              <a:gd name="connsiteX0" fmla="*/ 0 w 720897"/>
              <a:gd name="connsiteY0" fmla="*/ 0 h 2608696"/>
              <a:gd name="connsiteX1" fmla="*/ 5805 w 720897"/>
              <a:gd name="connsiteY1" fmla="*/ 1757 h 2608696"/>
              <a:gd name="connsiteX2" fmla="*/ 271896 w 720897"/>
              <a:gd name="connsiteY2" fmla="*/ 294257 h 2608696"/>
              <a:gd name="connsiteX3" fmla="*/ 720896 w 720897"/>
              <a:gd name="connsiteY3" fmla="*/ 1295532 h 2608696"/>
              <a:gd name="connsiteX4" fmla="*/ 267385 w 720897"/>
              <a:gd name="connsiteY4" fmla="*/ 2319308 h 2608696"/>
              <a:gd name="connsiteX5" fmla="*/ 0 w 720897"/>
              <a:gd name="connsiteY5" fmla="*/ 2608696 h 2608696"/>
              <a:gd name="connsiteX6" fmla="*/ 0 w 720897"/>
              <a:gd name="connsiteY6" fmla="*/ 0 h 2608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0897" h="2608696">
                <a:moveTo>
                  <a:pt x="0" y="0"/>
                </a:moveTo>
                <a:lnTo>
                  <a:pt x="5805" y="1757"/>
                </a:lnTo>
                <a:cubicBezTo>
                  <a:pt x="33160" y="22471"/>
                  <a:pt x="145308" y="113024"/>
                  <a:pt x="271896" y="294257"/>
                </a:cubicBezTo>
                <a:cubicBezTo>
                  <a:pt x="388965" y="459615"/>
                  <a:pt x="721648" y="958024"/>
                  <a:pt x="720896" y="1295532"/>
                </a:cubicBezTo>
                <a:cubicBezTo>
                  <a:pt x="720144" y="1633040"/>
                  <a:pt x="437276" y="2121614"/>
                  <a:pt x="267385" y="2319308"/>
                </a:cubicBezTo>
                <a:lnTo>
                  <a:pt x="0" y="2608696"/>
                </a:lnTo>
                <a:lnTo>
                  <a:pt x="0" y="0"/>
                </a:lnTo>
                <a:close/>
              </a:path>
            </a:pathLst>
          </a:custGeom>
          <a:solidFill>
            <a:srgbClr val="F41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7" name="Flowchart: Delay 25"/>
          <p:cNvSpPr/>
          <p:nvPr/>
        </p:nvSpPr>
        <p:spPr>
          <a:xfrm rot="10800000">
            <a:off x="2411761" y="1646468"/>
            <a:ext cx="720897" cy="2282547"/>
          </a:xfrm>
          <a:custGeom>
            <a:avLst/>
            <a:gdLst>
              <a:gd name="connsiteX0" fmla="*/ 0 w 696787"/>
              <a:gd name="connsiteY0" fmla="*/ 0 h 2608696"/>
              <a:gd name="connsiteX1" fmla="*/ 348394 w 696787"/>
              <a:gd name="connsiteY1" fmla="*/ 0 h 2608696"/>
              <a:gd name="connsiteX2" fmla="*/ 696788 w 696787"/>
              <a:gd name="connsiteY2" fmla="*/ 1304348 h 2608696"/>
              <a:gd name="connsiteX3" fmla="*/ 348394 w 696787"/>
              <a:gd name="connsiteY3" fmla="*/ 2608696 h 2608696"/>
              <a:gd name="connsiteX4" fmla="*/ 0 w 696787"/>
              <a:gd name="connsiteY4" fmla="*/ 2608696 h 2608696"/>
              <a:gd name="connsiteX5" fmla="*/ 0 w 696787"/>
              <a:gd name="connsiteY5" fmla="*/ 0 h 2608696"/>
              <a:gd name="connsiteX0" fmla="*/ 0 w 700474"/>
              <a:gd name="connsiteY0" fmla="*/ 0 h 2608696"/>
              <a:gd name="connsiteX1" fmla="*/ 348394 w 700474"/>
              <a:gd name="connsiteY1" fmla="*/ 0 h 2608696"/>
              <a:gd name="connsiteX2" fmla="*/ 696788 w 700474"/>
              <a:gd name="connsiteY2" fmla="*/ 1304348 h 2608696"/>
              <a:gd name="connsiteX3" fmla="*/ 153085 w 700474"/>
              <a:gd name="connsiteY3" fmla="*/ 2484408 h 2608696"/>
              <a:gd name="connsiteX4" fmla="*/ 0 w 700474"/>
              <a:gd name="connsiteY4" fmla="*/ 2608696 h 2608696"/>
              <a:gd name="connsiteX5" fmla="*/ 0 w 700474"/>
              <a:gd name="connsiteY5" fmla="*/ 0 h 2608696"/>
              <a:gd name="connsiteX0" fmla="*/ 0 w 696829"/>
              <a:gd name="connsiteY0" fmla="*/ 0 h 2608696"/>
              <a:gd name="connsiteX1" fmla="*/ 126452 w 696829"/>
              <a:gd name="connsiteY1" fmla="*/ 106532 h 2608696"/>
              <a:gd name="connsiteX2" fmla="*/ 696788 w 696829"/>
              <a:gd name="connsiteY2" fmla="*/ 1304348 h 2608696"/>
              <a:gd name="connsiteX3" fmla="*/ 153085 w 696829"/>
              <a:gd name="connsiteY3" fmla="*/ 2484408 h 2608696"/>
              <a:gd name="connsiteX4" fmla="*/ 0 w 696829"/>
              <a:gd name="connsiteY4" fmla="*/ 2608696 h 2608696"/>
              <a:gd name="connsiteX5" fmla="*/ 0 w 696829"/>
              <a:gd name="connsiteY5" fmla="*/ 0 h 2608696"/>
              <a:gd name="connsiteX0" fmla="*/ 0 w 714585"/>
              <a:gd name="connsiteY0" fmla="*/ 0 h 2608696"/>
              <a:gd name="connsiteX1" fmla="*/ 126452 w 714585"/>
              <a:gd name="connsiteY1" fmla="*/ 106532 h 2608696"/>
              <a:gd name="connsiteX2" fmla="*/ 714546 w 714585"/>
              <a:gd name="connsiteY2" fmla="*/ 1251082 h 2608696"/>
              <a:gd name="connsiteX3" fmla="*/ 153085 w 714585"/>
              <a:gd name="connsiteY3" fmla="*/ 2484408 h 2608696"/>
              <a:gd name="connsiteX4" fmla="*/ 0 w 714585"/>
              <a:gd name="connsiteY4" fmla="*/ 2608696 h 2608696"/>
              <a:gd name="connsiteX5" fmla="*/ 0 w 714585"/>
              <a:gd name="connsiteY5" fmla="*/ 0 h 2608696"/>
              <a:gd name="connsiteX0" fmla="*/ 0 w 715747"/>
              <a:gd name="connsiteY0" fmla="*/ 0 h 2608696"/>
              <a:gd name="connsiteX1" fmla="*/ 126452 w 715747"/>
              <a:gd name="connsiteY1" fmla="*/ 106532 h 2608696"/>
              <a:gd name="connsiteX2" fmla="*/ 297296 w 715747"/>
              <a:gd name="connsiteY2" fmla="*/ 275207 h 2608696"/>
              <a:gd name="connsiteX3" fmla="*/ 714546 w 715747"/>
              <a:gd name="connsiteY3" fmla="*/ 1251082 h 2608696"/>
              <a:gd name="connsiteX4" fmla="*/ 153085 w 715747"/>
              <a:gd name="connsiteY4" fmla="*/ 2484408 h 2608696"/>
              <a:gd name="connsiteX5" fmla="*/ 0 w 715747"/>
              <a:gd name="connsiteY5" fmla="*/ 2608696 h 2608696"/>
              <a:gd name="connsiteX6" fmla="*/ 0 w 715747"/>
              <a:gd name="connsiteY6" fmla="*/ 0 h 2608696"/>
              <a:gd name="connsiteX0" fmla="*/ 0 w 715747"/>
              <a:gd name="connsiteY0" fmla="*/ 0 h 2608696"/>
              <a:gd name="connsiteX1" fmla="*/ 5805 w 715747"/>
              <a:gd name="connsiteY1" fmla="*/ 1757 h 2608696"/>
              <a:gd name="connsiteX2" fmla="*/ 297296 w 715747"/>
              <a:gd name="connsiteY2" fmla="*/ 275207 h 2608696"/>
              <a:gd name="connsiteX3" fmla="*/ 714546 w 715747"/>
              <a:gd name="connsiteY3" fmla="*/ 1251082 h 2608696"/>
              <a:gd name="connsiteX4" fmla="*/ 153085 w 715747"/>
              <a:gd name="connsiteY4" fmla="*/ 2484408 h 2608696"/>
              <a:gd name="connsiteX5" fmla="*/ 0 w 715747"/>
              <a:gd name="connsiteY5" fmla="*/ 2608696 h 2608696"/>
              <a:gd name="connsiteX6" fmla="*/ 0 w 715747"/>
              <a:gd name="connsiteY6" fmla="*/ 0 h 2608696"/>
              <a:gd name="connsiteX0" fmla="*/ 0 w 718220"/>
              <a:gd name="connsiteY0" fmla="*/ 0 h 2608696"/>
              <a:gd name="connsiteX1" fmla="*/ 5805 w 718220"/>
              <a:gd name="connsiteY1" fmla="*/ 1757 h 2608696"/>
              <a:gd name="connsiteX2" fmla="*/ 383021 w 718220"/>
              <a:gd name="connsiteY2" fmla="*/ 389507 h 2608696"/>
              <a:gd name="connsiteX3" fmla="*/ 714546 w 718220"/>
              <a:gd name="connsiteY3" fmla="*/ 1251082 h 2608696"/>
              <a:gd name="connsiteX4" fmla="*/ 153085 w 718220"/>
              <a:gd name="connsiteY4" fmla="*/ 2484408 h 2608696"/>
              <a:gd name="connsiteX5" fmla="*/ 0 w 718220"/>
              <a:gd name="connsiteY5" fmla="*/ 2608696 h 2608696"/>
              <a:gd name="connsiteX6" fmla="*/ 0 w 718220"/>
              <a:gd name="connsiteY6" fmla="*/ 0 h 2608696"/>
              <a:gd name="connsiteX0" fmla="*/ 0 w 718220"/>
              <a:gd name="connsiteY0" fmla="*/ 0 h 2608696"/>
              <a:gd name="connsiteX1" fmla="*/ 5805 w 718220"/>
              <a:gd name="connsiteY1" fmla="*/ 1757 h 2608696"/>
              <a:gd name="connsiteX2" fmla="*/ 383021 w 718220"/>
              <a:gd name="connsiteY2" fmla="*/ 389507 h 2608696"/>
              <a:gd name="connsiteX3" fmla="*/ 714546 w 718220"/>
              <a:gd name="connsiteY3" fmla="*/ 1251082 h 2608696"/>
              <a:gd name="connsiteX4" fmla="*/ 153085 w 718220"/>
              <a:gd name="connsiteY4" fmla="*/ 2484408 h 2608696"/>
              <a:gd name="connsiteX5" fmla="*/ 0 w 718220"/>
              <a:gd name="connsiteY5" fmla="*/ 2608696 h 2608696"/>
              <a:gd name="connsiteX6" fmla="*/ 0 w 718220"/>
              <a:gd name="connsiteY6" fmla="*/ 0 h 2608696"/>
              <a:gd name="connsiteX0" fmla="*/ 0 w 717186"/>
              <a:gd name="connsiteY0" fmla="*/ 0 h 2608696"/>
              <a:gd name="connsiteX1" fmla="*/ 5805 w 717186"/>
              <a:gd name="connsiteY1" fmla="*/ 1757 h 2608696"/>
              <a:gd name="connsiteX2" fmla="*/ 354446 w 717186"/>
              <a:gd name="connsiteY2" fmla="*/ 392682 h 2608696"/>
              <a:gd name="connsiteX3" fmla="*/ 714546 w 717186"/>
              <a:gd name="connsiteY3" fmla="*/ 1251082 h 2608696"/>
              <a:gd name="connsiteX4" fmla="*/ 153085 w 717186"/>
              <a:gd name="connsiteY4" fmla="*/ 2484408 h 2608696"/>
              <a:gd name="connsiteX5" fmla="*/ 0 w 717186"/>
              <a:gd name="connsiteY5" fmla="*/ 2608696 h 2608696"/>
              <a:gd name="connsiteX6" fmla="*/ 0 w 717186"/>
              <a:gd name="connsiteY6" fmla="*/ 0 h 2608696"/>
              <a:gd name="connsiteX0" fmla="*/ 0 w 717407"/>
              <a:gd name="connsiteY0" fmla="*/ 0 h 2608696"/>
              <a:gd name="connsiteX1" fmla="*/ 5805 w 717407"/>
              <a:gd name="connsiteY1" fmla="*/ 1757 h 2608696"/>
              <a:gd name="connsiteX2" fmla="*/ 354446 w 717407"/>
              <a:gd name="connsiteY2" fmla="*/ 392682 h 2608696"/>
              <a:gd name="connsiteX3" fmla="*/ 714546 w 717407"/>
              <a:gd name="connsiteY3" fmla="*/ 1251082 h 2608696"/>
              <a:gd name="connsiteX4" fmla="*/ 153085 w 717407"/>
              <a:gd name="connsiteY4" fmla="*/ 2484408 h 2608696"/>
              <a:gd name="connsiteX5" fmla="*/ 0 w 717407"/>
              <a:gd name="connsiteY5" fmla="*/ 2608696 h 2608696"/>
              <a:gd name="connsiteX6" fmla="*/ 0 w 717407"/>
              <a:gd name="connsiteY6" fmla="*/ 0 h 2608696"/>
              <a:gd name="connsiteX0" fmla="*/ 0 w 714956"/>
              <a:gd name="connsiteY0" fmla="*/ 0 h 2608696"/>
              <a:gd name="connsiteX1" fmla="*/ 5805 w 714956"/>
              <a:gd name="connsiteY1" fmla="*/ 1757 h 2608696"/>
              <a:gd name="connsiteX2" fmla="*/ 354446 w 714956"/>
              <a:gd name="connsiteY2" fmla="*/ 392682 h 2608696"/>
              <a:gd name="connsiteX3" fmla="*/ 714546 w 714956"/>
              <a:gd name="connsiteY3" fmla="*/ 1251082 h 2608696"/>
              <a:gd name="connsiteX4" fmla="*/ 283260 w 714956"/>
              <a:gd name="connsiteY4" fmla="*/ 2351058 h 2608696"/>
              <a:gd name="connsiteX5" fmla="*/ 0 w 714956"/>
              <a:gd name="connsiteY5" fmla="*/ 2608696 h 2608696"/>
              <a:gd name="connsiteX6" fmla="*/ 0 w 714956"/>
              <a:gd name="connsiteY6" fmla="*/ 0 h 2608696"/>
              <a:gd name="connsiteX0" fmla="*/ 0 w 714956"/>
              <a:gd name="connsiteY0" fmla="*/ 0 h 2608696"/>
              <a:gd name="connsiteX1" fmla="*/ 5805 w 714956"/>
              <a:gd name="connsiteY1" fmla="*/ 1757 h 2608696"/>
              <a:gd name="connsiteX2" fmla="*/ 354446 w 714956"/>
              <a:gd name="connsiteY2" fmla="*/ 392682 h 2608696"/>
              <a:gd name="connsiteX3" fmla="*/ 714546 w 714956"/>
              <a:gd name="connsiteY3" fmla="*/ 1251082 h 2608696"/>
              <a:gd name="connsiteX4" fmla="*/ 283260 w 714956"/>
              <a:gd name="connsiteY4" fmla="*/ 2351058 h 2608696"/>
              <a:gd name="connsiteX5" fmla="*/ 0 w 714956"/>
              <a:gd name="connsiteY5" fmla="*/ 2608696 h 2608696"/>
              <a:gd name="connsiteX6" fmla="*/ 0 w 714956"/>
              <a:gd name="connsiteY6" fmla="*/ 0 h 2608696"/>
              <a:gd name="connsiteX0" fmla="*/ 0 w 715148"/>
              <a:gd name="connsiteY0" fmla="*/ 0 h 2608696"/>
              <a:gd name="connsiteX1" fmla="*/ 5805 w 715148"/>
              <a:gd name="connsiteY1" fmla="*/ 1757 h 2608696"/>
              <a:gd name="connsiteX2" fmla="*/ 354446 w 715148"/>
              <a:gd name="connsiteY2" fmla="*/ 392682 h 2608696"/>
              <a:gd name="connsiteX3" fmla="*/ 714546 w 715148"/>
              <a:gd name="connsiteY3" fmla="*/ 1251082 h 2608696"/>
              <a:gd name="connsiteX4" fmla="*/ 267385 w 715148"/>
              <a:gd name="connsiteY4" fmla="*/ 2319308 h 2608696"/>
              <a:gd name="connsiteX5" fmla="*/ 0 w 715148"/>
              <a:gd name="connsiteY5" fmla="*/ 2608696 h 2608696"/>
              <a:gd name="connsiteX6" fmla="*/ 0 w 715148"/>
              <a:gd name="connsiteY6" fmla="*/ 0 h 2608696"/>
              <a:gd name="connsiteX0" fmla="*/ 0 w 715002"/>
              <a:gd name="connsiteY0" fmla="*/ 0 h 2608696"/>
              <a:gd name="connsiteX1" fmla="*/ 5805 w 715002"/>
              <a:gd name="connsiteY1" fmla="*/ 1757 h 2608696"/>
              <a:gd name="connsiteX2" fmla="*/ 354446 w 715002"/>
              <a:gd name="connsiteY2" fmla="*/ 392682 h 2608696"/>
              <a:gd name="connsiteX3" fmla="*/ 714546 w 715002"/>
              <a:gd name="connsiteY3" fmla="*/ 1251082 h 2608696"/>
              <a:gd name="connsiteX4" fmla="*/ 279136 w 715002"/>
              <a:gd name="connsiteY4" fmla="*/ 2283687 h 2608696"/>
              <a:gd name="connsiteX5" fmla="*/ 267385 w 715002"/>
              <a:gd name="connsiteY5" fmla="*/ 2319308 h 2608696"/>
              <a:gd name="connsiteX6" fmla="*/ 0 w 715002"/>
              <a:gd name="connsiteY6" fmla="*/ 2608696 h 2608696"/>
              <a:gd name="connsiteX7" fmla="*/ 0 w 715002"/>
              <a:gd name="connsiteY7" fmla="*/ 0 h 2608696"/>
              <a:gd name="connsiteX0" fmla="*/ 0 w 715002"/>
              <a:gd name="connsiteY0" fmla="*/ 0 h 2608696"/>
              <a:gd name="connsiteX1" fmla="*/ 5805 w 715002"/>
              <a:gd name="connsiteY1" fmla="*/ 1757 h 2608696"/>
              <a:gd name="connsiteX2" fmla="*/ 354446 w 715002"/>
              <a:gd name="connsiteY2" fmla="*/ 392682 h 2608696"/>
              <a:gd name="connsiteX3" fmla="*/ 714546 w 715002"/>
              <a:gd name="connsiteY3" fmla="*/ 1251082 h 2608696"/>
              <a:gd name="connsiteX4" fmla="*/ 279136 w 715002"/>
              <a:gd name="connsiteY4" fmla="*/ 2283687 h 2608696"/>
              <a:gd name="connsiteX5" fmla="*/ 267385 w 715002"/>
              <a:gd name="connsiteY5" fmla="*/ 2319308 h 2608696"/>
              <a:gd name="connsiteX6" fmla="*/ 0 w 715002"/>
              <a:gd name="connsiteY6" fmla="*/ 2608696 h 2608696"/>
              <a:gd name="connsiteX7" fmla="*/ 0 w 715002"/>
              <a:gd name="connsiteY7" fmla="*/ 0 h 2608696"/>
              <a:gd name="connsiteX0" fmla="*/ 0 w 715002"/>
              <a:gd name="connsiteY0" fmla="*/ 0 h 2608696"/>
              <a:gd name="connsiteX1" fmla="*/ 5805 w 715002"/>
              <a:gd name="connsiteY1" fmla="*/ 1757 h 2608696"/>
              <a:gd name="connsiteX2" fmla="*/ 354446 w 715002"/>
              <a:gd name="connsiteY2" fmla="*/ 392682 h 2608696"/>
              <a:gd name="connsiteX3" fmla="*/ 714546 w 715002"/>
              <a:gd name="connsiteY3" fmla="*/ 1251082 h 2608696"/>
              <a:gd name="connsiteX4" fmla="*/ 279136 w 715002"/>
              <a:gd name="connsiteY4" fmla="*/ 2283687 h 2608696"/>
              <a:gd name="connsiteX5" fmla="*/ 267385 w 715002"/>
              <a:gd name="connsiteY5" fmla="*/ 2319308 h 2608696"/>
              <a:gd name="connsiteX6" fmla="*/ 0 w 715002"/>
              <a:gd name="connsiteY6" fmla="*/ 2608696 h 2608696"/>
              <a:gd name="connsiteX7" fmla="*/ 0 w 715002"/>
              <a:gd name="connsiteY7" fmla="*/ 0 h 2608696"/>
              <a:gd name="connsiteX0" fmla="*/ 0 w 714778"/>
              <a:gd name="connsiteY0" fmla="*/ 0 h 2608696"/>
              <a:gd name="connsiteX1" fmla="*/ 5805 w 714778"/>
              <a:gd name="connsiteY1" fmla="*/ 1757 h 2608696"/>
              <a:gd name="connsiteX2" fmla="*/ 354446 w 714778"/>
              <a:gd name="connsiteY2" fmla="*/ 392682 h 2608696"/>
              <a:gd name="connsiteX3" fmla="*/ 714546 w 714778"/>
              <a:gd name="connsiteY3" fmla="*/ 1251082 h 2608696"/>
              <a:gd name="connsiteX4" fmla="*/ 301361 w 714778"/>
              <a:gd name="connsiteY4" fmla="*/ 2290037 h 2608696"/>
              <a:gd name="connsiteX5" fmla="*/ 267385 w 714778"/>
              <a:gd name="connsiteY5" fmla="*/ 2319308 h 2608696"/>
              <a:gd name="connsiteX6" fmla="*/ 0 w 714778"/>
              <a:gd name="connsiteY6" fmla="*/ 2608696 h 2608696"/>
              <a:gd name="connsiteX7" fmla="*/ 0 w 714778"/>
              <a:gd name="connsiteY7" fmla="*/ 0 h 2608696"/>
              <a:gd name="connsiteX0" fmla="*/ 0 w 715148"/>
              <a:gd name="connsiteY0" fmla="*/ 0 h 2608696"/>
              <a:gd name="connsiteX1" fmla="*/ 5805 w 715148"/>
              <a:gd name="connsiteY1" fmla="*/ 1757 h 2608696"/>
              <a:gd name="connsiteX2" fmla="*/ 354446 w 715148"/>
              <a:gd name="connsiteY2" fmla="*/ 392682 h 2608696"/>
              <a:gd name="connsiteX3" fmla="*/ 714546 w 715148"/>
              <a:gd name="connsiteY3" fmla="*/ 1251082 h 2608696"/>
              <a:gd name="connsiteX4" fmla="*/ 267385 w 715148"/>
              <a:gd name="connsiteY4" fmla="*/ 2319308 h 2608696"/>
              <a:gd name="connsiteX5" fmla="*/ 0 w 715148"/>
              <a:gd name="connsiteY5" fmla="*/ 2608696 h 2608696"/>
              <a:gd name="connsiteX6" fmla="*/ 0 w 715148"/>
              <a:gd name="connsiteY6" fmla="*/ 0 h 2608696"/>
              <a:gd name="connsiteX0" fmla="*/ 0 w 715148"/>
              <a:gd name="connsiteY0" fmla="*/ 0 h 2608696"/>
              <a:gd name="connsiteX1" fmla="*/ 5805 w 715148"/>
              <a:gd name="connsiteY1" fmla="*/ 1757 h 2608696"/>
              <a:gd name="connsiteX2" fmla="*/ 354446 w 715148"/>
              <a:gd name="connsiteY2" fmla="*/ 392682 h 2608696"/>
              <a:gd name="connsiteX3" fmla="*/ 714546 w 715148"/>
              <a:gd name="connsiteY3" fmla="*/ 1251082 h 2608696"/>
              <a:gd name="connsiteX4" fmla="*/ 267385 w 715148"/>
              <a:gd name="connsiteY4" fmla="*/ 2319308 h 2608696"/>
              <a:gd name="connsiteX5" fmla="*/ 0 w 715148"/>
              <a:gd name="connsiteY5" fmla="*/ 2608696 h 2608696"/>
              <a:gd name="connsiteX6" fmla="*/ 0 w 715148"/>
              <a:gd name="connsiteY6" fmla="*/ 0 h 2608696"/>
              <a:gd name="connsiteX0" fmla="*/ 0 w 715148"/>
              <a:gd name="connsiteY0" fmla="*/ 0 h 2608696"/>
              <a:gd name="connsiteX1" fmla="*/ 5805 w 715148"/>
              <a:gd name="connsiteY1" fmla="*/ 1757 h 2608696"/>
              <a:gd name="connsiteX2" fmla="*/ 354446 w 715148"/>
              <a:gd name="connsiteY2" fmla="*/ 392682 h 2608696"/>
              <a:gd name="connsiteX3" fmla="*/ 714546 w 715148"/>
              <a:gd name="connsiteY3" fmla="*/ 1251082 h 2608696"/>
              <a:gd name="connsiteX4" fmla="*/ 267385 w 715148"/>
              <a:gd name="connsiteY4" fmla="*/ 2319308 h 2608696"/>
              <a:gd name="connsiteX5" fmla="*/ 0 w 715148"/>
              <a:gd name="connsiteY5" fmla="*/ 2608696 h 2608696"/>
              <a:gd name="connsiteX6" fmla="*/ 0 w 715148"/>
              <a:gd name="connsiteY6" fmla="*/ 0 h 2608696"/>
              <a:gd name="connsiteX0" fmla="*/ 0 w 721484"/>
              <a:gd name="connsiteY0" fmla="*/ 0 h 2608696"/>
              <a:gd name="connsiteX1" fmla="*/ 5805 w 721484"/>
              <a:gd name="connsiteY1" fmla="*/ 1757 h 2608696"/>
              <a:gd name="connsiteX2" fmla="*/ 354446 w 721484"/>
              <a:gd name="connsiteY2" fmla="*/ 392682 h 2608696"/>
              <a:gd name="connsiteX3" fmla="*/ 720896 w 721484"/>
              <a:gd name="connsiteY3" fmla="*/ 1295532 h 2608696"/>
              <a:gd name="connsiteX4" fmla="*/ 267385 w 721484"/>
              <a:gd name="connsiteY4" fmla="*/ 2319308 h 2608696"/>
              <a:gd name="connsiteX5" fmla="*/ 0 w 721484"/>
              <a:gd name="connsiteY5" fmla="*/ 2608696 h 2608696"/>
              <a:gd name="connsiteX6" fmla="*/ 0 w 721484"/>
              <a:gd name="connsiteY6" fmla="*/ 0 h 2608696"/>
              <a:gd name="connsiteX0" fmla="*/ 0 w 720897"/>
              <a:gd name="connsiteY0" fmla="*/ 0 h 2608696"/>
              <a:gd name="connsiteX1" fmla="*/ 5805 w 720897"/>
              <a:gd name="connsiteY1" fmla="*/ 1757 h 2608696"/>
              <a:gd name="connsiteX2" fmla="*/ 271896 w 720897"/>
              <a:gd name="connsiteY2" fmla="*/ 294257 h 2608696"/>
              <a:gd name="connsiteX3" fmla="*/ 720896 w 720897"/>
              <a:gd name="connsiteY3" fmla="*/ 1295532 h 2608696"/>
              <a:gd name="connsiteX4" fmla="*/ 267385 w 720897"/>
              <a:gd name="connsiteY4" fmla="*/ 2319308 h 2608696"/>
              <a:gd name="connsiteX5" fmla="*/ 0 w 720897"/>
              <a:gd name="connsiteY5" fmla="*/ 2608696 h 2608696"/>
              <a:gd name="connsiteX6" fmla="*/ 0 w 720897"/>
              <a:gd name="connsiteY6" fmla="*/ 0 h 2608696"/>
              <a:gd name="connsiteX0" fmla="*/ 0 w 720897"/>
              <a:gd name="connsiteY0" fmla="*/ 0 h 2608696"/>
              <a:gd name="connsiteX1" fmla="*/ 5805 w 720897"/>
              <a:gd name="connsiteY1" fmla="*/ 1757 h 2608696"/>
              <a:gd name="connsiteX2" fmla="*/ 271896 w 720897"/>
              <a:gd name="connsiteY2" fmla="*/ 294257 h 2608696"/>
              <a:gd name="connsiteX3" fmla="*/ 720896 w 720897"/>
              <a:gd name="connsiteY3" fmla="*/ 1295532 h 2608696"/>
              <a:gd name="connsiteX4" fmla="*/ 267385 w 720897"/>
              <a:gd name="connsiteY4" fmla="*/ 2319308 h 2608696"/>
              <a:gd name="connsiteX5" fmla="*/ 0 w 720897"/>
              <a:gd name="connsiteY5" fmla="*/ 2608696 h 2608696"/>
              <a:gd name="connsiteX6" fmla="*/ 0 w 720897"/>
              <a:gd name="connsiteY6" fmla="*/ 0 h 2608696"/>
              <a:gd name="connsiteX0" fmla="*/ 0 w 720897"/>
              <a:gd name="connsiteY0" fmla="*/ 0 h 2608696"/>
              <a:gd name="connsiteX1" fmla="*/ 5805 w 720897"/>
              <a:gd name="connsiteY1" fmla="*/ 1757 h 2608696"/>
              <a:gd name="connsiteX2" fmla="*/ 271896 w 720897"/>
              <a:gd name="connsiteY2" fmla="*/ 294257 h 2608696"/>
              <a:gd name="connsiteX3" fmla="*/ 720896 w 720897"/>
              <a:gd name="connsiteY3" fmla="*/ 1295532 h 2608696"/>
              <a:gd name="connsiteX4" fmla="*/ 267385 w 720897"/>
              <a:gd name="connsiteY4" fmla="*/ 2319308 h 2608696"/>
              <a:gd name="connsiteX5" fmla="*/ 0 w 720897"/>
              <a:gd name="connsiteY5" fmla="*/ 2608696 h 2608696"/>
              <a:gd name="connsiteX6" fmla="*/ 0 w 720897"/>
              <a:gd name="connsiteY6" fmla="*/ 0 h 2608696"/>
              <a:gd name="connsiteX0" fmla="*/ 0 w 720897"/>
              <a:gd name="connsiteY0" fmla="*/ 0 h 2608696"/>
              <a:gd name="connsiteX1" fmla="*/ 5805 w 720897"/>
              <a:gd name="connsiteY1" fmla="*/ 1757 h 2608696"/>
              <a:gd name="connsiteX2" fmla="*/ 271896 w 720897"/>
              <a:gd name="connsiteY2" fmla="*/ 294257 h 2608696"/>
              <a:gd name="connsiteX3" fmla="*/ 720896 w 720897"/>
              <a:gd name="connsiteY3" fmla="*/ 1295532 h 2608696"/>
              <a:gd name="connsiteX4" fmla="*/ 267385 w 720897"/>
              <a:gd name="connsiteY4" fmla="*/ 2319308 h 2608696"/>
              <a:gd name="connsiteX5" fmla="*/ 0 w 720897"/>
              <a:gd name="connsiteY5" fmla="*/ 2608696 h 2608696"/>
              <a:gd name="connsiteX6" fmla="*/ 0 w 720897"/>
              <a:gd name="connsiteY6" fmla="*/ 0 h 2608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0897" h="2608696">
                <a:moveTo>
                  <a:pt x="0" y="0"/>
                </a:moveTo>
                <a:lnTo>
                  <a:pt x="5805" y="1757"/>
                </a:lnTo>
                <a:cubicBezTo>
                  <a:pt x="33160" y="22471"/>
                  <a:pt x="145308" y="113024"/>
                  <a:pt x="271896" y="294257"/>
                </a:cubicBezTo>
                <a:cubicBezTo>
                  <a:pt x="388965" y="459615"/>
                  <a:pt x="721648" y="958024"/>
                  <a:pt x="720896" y="1295532"/>
                </a:cubicBezTo>
                <a:cubicBezTo>
                  <a:pt x="720144" y="1633040"/>
                  <a:pt x="437276" y="2121614"/>
                  <a:pt x="267385" y="2319308"/>
                </a:cubicBezTo>
                <a:lnTo>
                  <a:pt x="0" y="2608696"/>
                </a:lnTo>
                <a:lnTo>
                  <a:pt x="0" y="0"/>
                </a:lnTo>
                <a:close/>
              </a:path>
            </a:pathLst>
          </a:custGeom>
          <a:solidFill>
            <a:srgbClr val="1E72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8" name="Flowchart: Delay 25"/>
          <p:cNvSpPr/>
          <p:nvPr/>
        </p:nvSpPr>
        <p:spPr>
          <a:xfrm>
            <a:off x="323528" y="1646468"/>
            <a:ext cx="720897" cy="2282547"/>
          </a:xfrm>
          <a:custGeom>
            <a:avLst/>
            <a:gdLst>
              <a:gd name="connsiteX0" fmla="*/ 0 w 696787"/>
              <a:gd name="connsiteY0" fmla="*/ 0 h 2608696"/>
              <a:gd name="connsiteX1" fmla="*/ 348394 w 696787"/>
              <a:gd name="connsiteY1" fmla="*/ 0 h 2608696"/>
              <a:gd name="connsiteX2" fmla="*/ 696788 w 696787"/>
              <a:gd name="connsiteY2" fmla="*/ 1304348 h 2608696"/>
              <a:gd name="connsiteX3" fmla="*/ 348394 w 696787"/>
              <a:gd name="connsiteY3" fmla="*/ 2608696 h 2608696"/>
              <a:gd name="connsiteX4" fmla="*/ 0 w 696787"/>
              <a:gd name="connsiteY4" fmla="*/ 2608696 h 2608696"/>
              <a:gd name="connsiteX5" fmla="*/ 0 w 696787"/>
              <a:gd name="connsiteY5" fmla="*/ 0 h 2608696"/>
              <a:gd name="connsiteX0" fmla="*/ 0 w 700474"/>
              <a:gd name="connsiteY0" fmla="*/ 0 h 2608696"/>
              <a:gd name="connsiteX1" fmla="*/ 348394 w 700474"/>
              <a:gd name="connsiteY1" fmla="*/ 0 h 2608696"/>
              <a:gd name="connsiteX2" fmla="*/ 696788 w 700474"/>
              <a:gd name="connsiteY2" fmla="*/ 1304348 h 2608696"/>
              <a:gd name="connsiteX3" fmla="*/ 153085 w 700474"/>
              <a:gd name="connsiteY3" fmla="*/ 2484408 h 2608696"/>
              <a:gd name="connsiteX4" fmla="*/ 0 w 700474"/>
              <a:gd name="connsiteY4" fmla="*/ 2608696 h 2608696"/>
              <a:gd name="connsiteX5" fmla="*/ 0 w 700474"/>
              <a:gd name="connsiteY5" fmla="*/ 0 h 2608696"/>
              <a:gd name="connsiteX0" fmla="*/ 0 w 696829"/>
              <a:gd name="connsiteY0" fmla="*/ 0 h 2608696"/>
              <a:gd name="connsiteX1" fmla="*/ 126452 w 696829"/>
              <a:gd name="connsiteY1" fmla="*/ 106532 h 2608696"/>
              <a:gd name="connsiteX2" fmla="*/ 696788 w 696829"/>
              <a:gd name="connsiteY2" fmla="*/ 1304348 h 2608696"/>
              <a:gd name="connsiteX3" fmla="*/ 153085 w 696829"/>
              <a:gd name="connsiteY3" fmla="*/ 2484408 h 2608696"/>
              <a:gd name="connsiteX4" fmla="*/ 0 w 696829"/>
              <a:gd name="connsiteY4" fmla="*/ 2608696 h 2608696"/>
              <a:gd name="connsiteX5" fmla="*/ 0 w 696829"/>
              <a:gd name="connsiteY5" fmla="*/ 0 h 2608696"/>
              <a:gd name="connsiteX0" fmla="*/ 0 w 714585"/>
              <a:gd name="connsiteY0" fmla="*/ 0 h 2608696"/>
              <a:gd name="connsiteX1" fmla="*/ 126452 w 714585"/>
              <a:gd name="connsiteY1" fmla="*/ 106532 h 2608696"/>
              <a:gd name="connsiteX2" fmla="*/ 714546 w 714585"/>
              <a:gd name="connsiteY2" fmla="*/ 1251082 h 2608696"/>
              <a:gd name="connsiteX3" fmla="*/ 153085 w 714585"/>
              <a:gd name="connsiteY3" fmla="*/ 2484408 h 2608696"/>
              <a:gd name="connsiteX4" fmla="*/ 0 w 714585"/>
              <a:gd name="connsiteY4" fmla="*/ 2608696 h 2608696"/>
              <a:gd name="connsiteX5" fmla="*/ 0 w 714585"/>
              <a:gd name="connsiteY5" fmla="*/ 0 h 2608696"/>
              <a:gd name="connsiteX0" fmla="*/ 0 w 715747"/>
              <a:gd name="connsiteY0" fmla="*/ 0 h 2608696"/>
              <a:gd name="connsiteX1" fmla="*/ 126452 w 715747"/>
              <a:gd name="connsiteY1" fmla="*/ 106532 h 2608696"/>
              <a:gd name="connsiteX2" fmla="*/ 297296 w 715747"/>
              <a:gd name="connsiteY2" fmla="*/ 275207 h 2608696"/>
              <a:gd name="connsiteX3" fmla="*/ 714546 w 715747"/>
              <a:gd name="connsiteY3" fmla="*/ 1251082 h 2608696"/>
              <a:gd name="connsiteX4" fmla="*/ 153085 w 715747"/>
              <a:gd name="connsiteY4" fmla="*/ 2484408 h 2608696"/>
              <a:gd name="connsiteX5" fmla="*/ 0 w 715747"/>
              <a:gd name="connsiteY5" fmla="*/ 2608696 h 2608696"/>
              <a:gd name="connsiteX6" fmla="*/ 0 w 715747"/>
              <a:gd name="connsiteY6" fmla="*/ 0 h 2608696"/>
              <a:gd name="connsiteX0" fmla="*/ 0 w 715747"/>
              <a:gd name="connsiteY0" fmla="*/ 0 h 2608696"/>
              <a:gd name="connsiteX1" fmla="*/ 5805 w 715747"/>
              <a:gd name="connsiteY1" fmla="*/ 1757 h 2608696"/>
              <a:gd name="connsiteX2" fmla="*/ 297296 w 715747"/>
              <a:gd name="connsiteY2" fmla="*/ 275207 h 2608696"/>
              <a:gd name="connsiteX3" fmla="*/ 714546 w 715747"/>
              <a:gd name="connsiteY3" fmla="*/ 1251082 h 2608696"/>
              <a:gd name="connsiteX4" fmla="*/ 153085 w 715747"/>
              <a:gd name="connsiteY4" fmla="*/ 2484408 h 2608696"/>
              <a:gd name="connsiteX5" fmla="*/ 0 w 715747"/>
              <a:gd name="connsiteY5" fmla="*/ 2608696 h 2608696"/>
              <a:gd name="connsiteX6" fmla="*/ 0 w 715747"/>
              <a:gd name="connsiteY6" fmla="*/ 0 h 2608696"/>
              <a:gd name="connsiteX0" fmla="*/ 0 w 718220"/>
              <a:gd name="connsiteY0" fmla="*/ 0 h 2608696"/>
              <a:gd name="connsiteX1" fmla="*/ 5805 w 718220"/>
              <a:gd name="connsiteY1" fmla="*/ 1757 h 2608696"/>
              <a:gd name="connsiteX2" fmla="*/ 383021 w 718220"/>
              <a:gd name="connsiteY2" fmla="*/ 389507 h 2608696"/>
              <a:gd name="connsiteX3" fmla="*/ 714546 w 718220"/>
              <a:gd name="connsiteY3" fmla="*/ 1251082 h 2608696"/>
              <a:gd name="connsiteX4" fmla="*/ 153085 w 718220"/>
              <a:gd name="connsiteY4" fmla="*/ 2484408 h 2608696"/>
              <a:gd name="connsiteX5" fmla="*/ 0 w 718220"/>
              <a:gd name="connsiteY5" fmla="*/ 2608696 h 2608696"/>
              <a:gd name="connsiteX6" fmla="*/ 0 w 718220"/>
              <a:gd name="connsiteY6" fmla="*/ 0 h 2608696"/>
              <a:gd name="connsiteX0" fmla="*/ 0 w 718220"/>
              <a:gd name="connsiteY0" fmla="*/ 0 h 2608696"/>
              <a:gd name="connsiteX1" fmla="*/ 5805 w 718220"/>
              <a:gd name="connsiteY1" fmla="*/ 1757 h 2608696"/>
              <a:gd name="connsiteX2" fmla="*/ 383021 w 718220"/>
              <a:gd name="connsiteY2" fmla="*/ 389507 h 2608696"/>
              <a:gd name="connsiteX3" fmla="*/ 714546 w 718220"/>
              <a:gd name="connsiteY3" fmla="*/ 1251082 h 2608696"/>
              <a:gd name="connsiteX4" fmla="*/ 153085 w 718220"/>
              <a:gd name="connsiteY4" fmla="*/ 2484408 h 2608696"/>
              <a:gd name="connsiteX5" fmla="*/ 0 w 718220"/>
              <a:gd name="connsiteY5" fmla="*/ 2608696 h 2608696"/>
              <a:gd name="connsiteX6" fmla="*/ 0 w 718220"/>
              <a:gd name="connsiteY6" fmla="*/ 0 h 2608696"/>
              <a:gd name="connsiteX0" fmla="*/ 0 w 717186"/>
              <a:gd name="connsiteY0" fmla="*/ 0 h 2608696"/>
              <a:gd name="connsiteX1" fmla="*/ 5805 w 717186"/>
              <a:gd name="connsiteY1" fmla="*/ 1757 h 2608696"/>
              <a:gd name="connsiteX2" fmla="*/ 354446 w 717186"/>
              <a:gd name="connsiteY2" fmla="*/ 392682 h 2608696"/>
              <a:gd name="connsiteX3" fmla="*/ 714546 w 717186"/>
              <a:gd name="connsiteY3" fmla="*/ 1251082 h 2608696"/>
              <a:gd name="connsiteX4" fmla="*/ 153085 w 717186"/>
              <a:gd name="connsiteY4" fmla="*/ 2484408 h 2608696"/>
              <a:gd name="connsiteX5" fmla="*/ 0 w 717186"/>
              <a:gd name="connsiteY5" fmla="*/ 2608696 h 2608696"/>
              <a:gd name="connsiteX6" fmla="*/ 0 w 717186"/>
              <a:gd name="connsiteY6" fmla="*/ 0 h 2608696"/>
              <a:gd name="connsiteX0" fmla="*/ 0 w 717407"/>
              <a:gd name="connsiteY0" fmla="*/ 0 h 2608696"/>
              <a:gd name="connsiteX1" fmla="*/ 5805 w 717407"/>
              <a:gd name="connsiteY1" fmla="*/ 1757 h 2608696"/>
              <a:gd name="connsiteX2" fmla="*/ 354446 w 717407"/>
              <a:gd name="connsiteY2" fmla="*/ 392682 h 2608696"/>
              <a:gd name="connsiteX3" fmla="*/ 714546 w 717407"/>
              <a:gd name="connsiteY3" fmla="*/ 1251082 h 2608696"/>
              <a:gd name="connsiteX4" fmla="*/ 153085 w 717407"/>
              <a:gd name="connsiteY4" fmla="*/ 2484408 h 2608696"/>
              <a:gd name="connsiteX5" fmla="*/ 0 w 717407"/>
              <a:gd name="connsiteY5" fmla="*/ 2608696 h 2608696"/>
              <a:gd name="connsiteX6" fmla="*/ 0 w 717407"/>
              <a:gd name="connsiteY6" fmla="*/ 0 h 2608696"/>
              <a:gd name="connsiteX0" fmla="*/ 0 w 714956"/>
              <a:gd name="connsiteY0" fmla="*/ 0 h 2608696"/>
              <a:gd name="connsiteX1" fmla="*/ 5805 w 714956"/>
              <a:gd name="connsiteY1" fmla="*/ 1757 h 2608696"/>
              <a:gd name="connsiteX2" fmla="*/ 354446 w 714956"/>
              <a:gd name="connsiteY2" fmla="*/ 392682 h 2608696"/>
              <a:gd name="connsiteX3" fmla="*/ 714546 w 714956"/>
              <a:gd name="connsiteY3" fmla="*/ 1251082 h 2608696"/>
              <a:gd name="connsiteX4" fmla="*/ 283260 w 714956"/>
              <a:gd name="connsiteY4" fmla="*/ 2351058 h 2608696"/>
              <a:gd name="connsiteX5" fmla="*/ 0 w 714956"/>
              <a:gd name="connsiteY5" fmla="*/ 2608696 h 2608696"/>
              <a:gd name="connsiteX6" fmla="*/ 0 w 714956"/>
              <a:gd name="connsiteY6" fmla="*/ 0 h 2608696"/>
              <a:gd name="connsiteX0" fmla="*/ 0 w 714956"/>
              <a:gd name="connsiteY0" fmla="*/ 0 h 2608696"/>
              <a:gd name="connsiteX1" fmla="*/ 5805 w 714956"/>
              <a:gd name="connsiteY1" fmla="*/ 1757 h 2608696"/>
              <a:gd name="connsiteX2" fmla="*/ 354446 w 714956"/>
              <a:gd name="connsiteY2" fmla="*/ 392682 h 2608696"/>
              <a:gd name="connsiteX3" fmla="*/ 714546 w 714956"/>
              <a:gd name="connsiteY3" fmla="*/ 1251082 h 2608696"/>
              <a:gd name="connsiteX4" fmla="*/ 283260 w 714956"/>
              <a:gd name="connsiteY4" fmla="*/ 2351058 h 2608696"/>
              <a:gd name="connsiteX5" fmla="*/ 0 w 714956"/>
              <a:gd name="connsiteY5" fmla="*/ 2608696 h 2608696"/>
              <a:gd name="connsiteX6" fmla="*/ 0 w 714956"/>
              <a:gd name="connsiteY6" fmla="*/ 0 h 2608696"/>
              <a:gd name="connsiteX0" fmla="*/ 0 w 715148"/>
              <a:gd name="connsiteY0" fmla="*/ 0 h 2608696"/>
              <a:gd name="connsiteX1" fmla="*/ 5805 w 715148"/>
              <a:gd name="connsiteY1" fmla="*/ 1757 h 2608696"/>
              <a:gd name="connsiteX2" fmla="*/ 354446 w 715148"/>
              <a:gd name="connsiteY2" fmla="*/ 392682 h 2608696"/>
              <a:gd name="connsiteX3" fmla="*/ 714546 w 715148"/>
              <a:gd name="connsiteY3" fmla="*/ 1251082 h 2608696"/>
              <a:gd name="connsiteX4" fmla="*/ 267385 w 715148"/>
              <a:gd name="connsiteY4" fmla="*/ 2319308 h 2608696"/>
              <a:gd name="connsiteX5" fmla="*/ 0 w 715148"/>
              <a:gd name="connsiteY5" fmla="*/ 2608696 h 2608696"/>
              <a:gd name="connsiteX6" fmla="*/ 0 w 715148"/>
              <a:gd name="connsiteY6" fmla="*/ 0 h 2608696"/>
              <a:gd name="connsiteX0" fmla="*/ 0 w 715002"/>
              <a:gd name="connsiteY0" fmla="*/ 0 h 2608696"/>
              <a:gd name="connsiteX1" fmla="*/ 5805 w 715002"/>
              <a:gd name="connsiteY1" fmla="*/ 1757 h 2608696"/>
              <a:gd name="connsiteX2" fmla="*/ 354446 w 715002"/>
              <a:gd name="connsiteY2" fmla="*/ 392682 h 2608696"/>
              <a:gd name="connsiteX3" fmla="*/ 714546 w 715002"/>
              <a:gd name="connsiteY3" fmla="*/ 1251082 h 2608696"/>
              <a:gd name="connsiteX4" fmla="*/ 279136 w 715002"/>
              <a:gd name="connsiteY4" fmla="*/ 2283687 h 2608696"/>
              <a:gd name="connsiteX5" fmla="*/ 267385 w 715002"/>
              <a:gd name="connsiteY5" fmla="*/ 2319308 h 2608696"/>
              <a:gd name="connsiteX6" fmla="*/ 0 w 715002"/>
              <a:gd name="connsiteY6" fmla="*/ 2608696 h 2608696"/>
              <a:gd name="connsiteX7" fmla="*/ 0 w 715002"/>
              <a:gd name="connsiteY7" fmla="*/ 0 h 2608696"/>
              <a:gd name="connsiteX0" fmla="*/ 0 w 715002"/>
              <a:gd name="connsiteY0" fmla="*/ 0 h 2608696"/>
              <a:gd name="connsiteX1" fmla="*/ 5805 w 715002"/>
              <a:gd name="connsiteY1" fmla="*/ 1757 h 2608696"/>
              <a:gd name="connsiteX2" fmla="*/ 354446 w 715002"/>
              <a:gd name="connsiteY2" fmla="*/ 392682 h 2608696"/>
              <a:gd name="connsiteX3" fmla="*/ 714546 w 715002"/>
              <a:gd name="connsiteY3" fmla="*/ 1251082 h 2608696"/>
              <a:gd name="connsiteX4" fmla="*/ 279136 w 715002"/>
              <a:gd name="connsiteY4" fmla="*/ 2283687 h 2608696"/>
              <a:gd name="connsiteX5" fmla="*/ 267385 w 715002"/>
              <a:gd name="connsiteY5" fmla="*/ 2319308 h 2608696"/>
              <a:gd name="connsiteX6" fmla="*/ 0 w 715002"/>
              <a:gd name="connsiteY6" fmla="*/ 2608696 h 2608696"/>
              <a:gd name="connsiteX7" fmla="*/ 0 w 715002"/>
              <a:gd name="connsiteY7" fmla="*/ 0 h 2608696"/>
              <a:gd name="connsiteX0" fmla="*/ 0 w 715002"/>
              <a:gd name="connsiteY0" fmla="*/ 0 h 2608696"/>
              <a:gd name="connsiteX1" fmla="*/ 5805 w 715002"/>
              <a:gd name="connsiteY1" fmla="*/ 1757 h 2608696"/>
              <a:gd name="connsiteX2" fmla="*/ 354446 w 715002"/>
              <a:gd name="connsiteY2" fmla="*/ 392682 h 2608696"/>
              <a:gd name="connsiteX3" fmla="*/ 714546 w 715002"/>
              <a:gd name="connsiteY3" fmla="*/ 1251082 h 2608696"/>
              <a:gd name="connsiteX4" fmla="*/ 279136 w 715002"/>
              <a:gd name="connsiteY4" fmla="*/ 2283687 h 2608696"/>
              <a:gd name="connsiteX5" fmla="*/ 267385 w 715002"/>
              <a:gd name="connsiteY5" fmla="*/ 2319308 h 2608696"/>
              <a:gd name="connsiteX6" fmla="*/ 0 w 715002"/>
              <a:gd name="connsiteY6" fmla="*/ 2608696 h 2608696"/>
              <a:gd name="connsiteX7" fmla="*/ 0 w 715002"/>
              <a:gd name="connsiteY7" fmla="*/ 0 h 2608696"/>
              <a:gd name="connsiteX0" fmla="*/ 0 w 714778"/>
              <a:gd name="connsiteY0" fmla="*/ 0 h 2608696"/>
              <a:gd name="connsiteX1" fmla="*/ 5805 w 714778"/>
              <a:gd name="connsiteY1" fmla="*/ 1757 h 2608696"/>
              <a:gd name="connsiteX2" fmla="*/ 354446 w 714778"/>
              <a:gd name="connsiteY2" fmla="*/ 392682 h 2608696"/>
              <a:gd name="connsiteX3" fmla="*/ 714546 w 714778"/>
              <a:gd name="connsiteY3" fmla="*/ 1251082 h 2608696"/>
              <a:gd name="connsiteX4" fmla="*/ 301361 w 714778"/>
              <a:gd name="connsiteY4" fmla="*/ 2290037 h 2608696"/>
              <a:gd name="connsiteX5" fmla="*/ 267385 w 714778"/>
              <a:gd name="connsiteY5" fmla="*/ 2319308 h 2608696"/>
              <a:gd name="connsiteX6" fmla="*/ 0 w 714778"/>
              <a:gd name="connsiteY6" fmla="*/ 2608696 h 2608696"/>
              <a:gd name="connsiteX7" fmla="*/ 0 w 714778"/>
              <a:gd name="connsiteY7" fmla="*/ 0 h 2608696"/>
              <a:gd name="connsiteX0" fmla="*/ 0 w 715148"/>
              <a:gd name="connsiteY0" fmla="*/ 0 h 2608696"/>
              <a:gd name="connsiteX1" fmla="*/ 5805 w 715148"/>
              <a:gd name="connsiteY1" fmla="*/ 1757 h 2608696"/>
              <a:gd name="connsiteX2" fmla="*/ 354446 w 715148"/>
              <a:gd name="connsiteY2" fmla="*/ 392682 h 2608696"/>
              <a:gd name="connsiteX3" fmla="*/ 714546 w 715148"/>
              <a:gd name="connsiteY3" fmla="*/ 1251082 h 2608696"/>
              <a:gd name="connsiteX4" fmla="*/ 267385 w 715148"/>
              <a:gd name="connsiteY4" fmla="*/ 2319308 h 2608696"/>
              <a:gd name="connsiteX5" fmla="*/ 0 w 715148"/>
              <a:gd name="connsiteY5" fmla="*/ 2608696 h 2608696"/>
              <a:gd name="connsiteX6" fmla="*/ 0 w 715148"/>
              <a:gd name="connsiteY6" fmla="*/ 0 h 2608696"/>
              <a:gd name="connsiteX0" fmla="*/ 0 w 715148"/>
              <a:gd name="connsiteY0" fmla="*/ 0 h 2608696"/>
              <a:gd name="connsiteX1" fmla="*/ 5805 w 715148"/>
              <a:gd name="connsiteY1" fmla="*/ 1757 h 2608696"/>
              <a:gd name="connsiteX2" fmla="*/ 354446 w 715148"/>
              <a:gd name="connsiteY2" fmla="*/ 392682 h 2608696"/>
              <a:gd name="connsiteX3" fmla="*/ 714546 w 715148"/>
              <a:gd name="connsiteY3" fmla="*/ 1251082 h 2608696"/>
              <a:gd name="connsiteX4" fmla="*/ 267385 w 715148"/>
              <a:gd name="connsiteY4" fmla="*/ 2319308 h 2608696"/>
              <a:gd name="connsiteX5" fmla="*/ 0 w 715148"/>
              <a:gd name="connsiteY5" fmla="*/ 2608696 h 2608696"/>
              <a:gd name="connsiteX6" fmla="*/ 0 w 715148"/>
              <a:gd name="connsiteY6" fmla="*/ 0 h 2608696"/>
              <a:gd name="connsiteX0" fmla="*/ 0 w 715148"/>
              <a:gd name="connsiteY0" fmla="*/ 0 h 2608696"/>
              <a:gd name="connsiteX1" fmla="*/ 5805 w 715148"/>
              <a:gd name="connsiteY1" fmla="*/ 1757 h 2608696"/>
              <a:gd name="connsiteX2" fmla="*/ 354446 w 715148"/>
              <a:gd name="connsiteY2" fmla="*/ 392682 h 2608696"/>
              <a:gd name="connsiteX3" fmla="*/ 714546 w 715148"/>
              <a:gd name="connsiteY3" fmla="*/ 1251082 h 2608696"/>
              <a:gd name="connsiteX4" fmla="*/ 267385 w 715148"/>
              <a:gd name="connsiteY4" fmla="*/ 2319308 h 2608696"/>
              <a:gd name="connsiteX5" fmla="*/ 0 w 715148"/>
              <a:gd name="connsiteY5" fmla="*/ 2608696 h 2608696"/>
              <a:gd name="connsiteX6" fmla="*/ 0 w 715148"/>
              <a:gd name="connsiteY6" fmla="*/ 0 h 2608696"/>
              <a:gd name="connsiteX0" fmla="*/ 0 w 721484"/>
              <a:gd name="connsiteY0" fmla="*/ 0 h 2608696"/>
              <a:gd name="connsiteX1" fmla="*/ 5805 w 721484"/>
              <a:gd name="connsiteY1" fmla="*/ 1757 h 2608696"/>
              <a:gd name="connsiteX2" fmla="*/ 354446 w 721484"/>
              <a:gd name="connsiteY2" fmla="*/ 392682 h 2608696"/>
              <a:gd name="connsiteX3" fmla="*/ 720896 w 721484"/>
              <a:gd name="connsiteY3" fmla="*/ 1295532 h 2608696"/>
              <a:gd name="connsiteX4" fmla="*/ 267385 w 721484"/>
              <a:gd name="connsiteY4" fmla="*/ 2319308 h 2608696"/>
              <a:gd name="connsiteX5" fmla="*/ 0 w 721484"/>
              <a:gd name="connsiteY5" fmla="*/ 2608696 h 2608696"/>
              <a:gd name="connsiteX6" fmla="*/ 0 w 721484"/>
              <a:gd name="connsiteY6" fmla="*/ 0 h 2608696"/>
              <a:gd name="connsiteX0" fmla="*/ 0 w 720897"/>
              <a:gd name="connsiteY0" fmla="*/ 0 h 2608696"/>
              <a:gd name="connsiteX1" fmla="*/ 5805 w 720897"/>
              <a:gd name="connsiteY1" fmla="*/ 1757 h 2608696"/>
              <a:gd name="connsiteX2" fmla="*/ 271896 w 720897"/>
              <a:gd name="connsiteY2" fmla="*/ 294257 h 2608696"/>
              <a:gd name="connsiteX3" fmla="*/ 720896 w 720897"/>
              <a:gd name="connsiteY3" fmla="*/ 1295532 h 2608696"/>
              <a:gd name="connsiteX4" fmla="*/ 267385 w 720897"/>
              <a:gd name="connsiteY4" fmla="*/ 2319308 h 2608696"/>
              <a:gd name="connsiteX5" fmla="*/ 0 w 720897"/>
              <a:gd name="connsiteY5" fmla="*/ 2608696 h 2608696"/>
              <a:gd name="connsiteX6" fmla="*/ 0 w 720897"/>
              <a:gd name="connsiteY6" fmla="*/ 0 h 2608696"/>
              <a:gd name="connsiteX0" fmla="*/ 0 w 720897"/>
              <a:gd name="connsiteY0" fmla="*/ 0 h 2608696"/>
              <a:gd name="connsiteX1" fmla="*/ 5805 w 720897"/>
              <a:gd name="connsiteY1" fmla="*/ 1757 h 2608696"/>
              <a:gd name="connsiteX2" fmla="*/ 271896 w 720897"/>
              <a:gd name="connsiteY2" fmla="*/ 294257 h 2608696"/>
              <a:gd name="connsiteX3" fmla="*/ 720896 w 720897"/>
              <a:gd name="connsiteY3" fmla="*/ 1295532 h 2608696"/>
              <a:gd name="connsiteX4" fmla="*/ 267385 w 720897"/>
              <a:gd name="connsiteY4" fmla="*/ 2319308 h 2608696"/>
              <a:gd name="connsiteX5" fmla="*/ 0 w 720897"/>
              <a:gd name="connsiteY5" fmla="*/ 2608696 h 2608696"/>
              <a:gd name="connsiteX6" fmla="*/ 0 w 720897"/>
              <a:gd name="connsiteY6" fmla="*/ 0 h 2608696"/>
              <a:gd name="connsiteX0" fmla="*/ 0 w 720897"/>
              <a:gd name="connsiteY0" fmla="*/ 0 h 2608696"/>
              <a:gd name="connsiteX1" fmla="*/ 5805 w 720897"/>
              <a:gd name="connsiteY1" fmla="*/ 1757 h 2608696"/>
              <a:gd name="connsiteX2" fmla="*/ 271896 w 720897"/>
              <a:gd name="connsiteY2" fmla="*/ 294257 h 2608696"/>
              <a:gd name="connsiteX3" fmla="*/ 720896 w 720897"/>
              <a:gd name="connsiteY3" fmla="*/ 1295532 h 2608696"/>
              <a:gd name="connsiteX4" fmla="*/ 267385 w 720897"/>
              <a:gd name="connsiteY4" fmla="*/ 2319308 h 2608696"/>
              <a:gd name="connsiteX5" fmla="*/ 0 w 720897"/>
              <a:gd name="connsiteY5" fmla="*/ 2608696 h 2608696"/>
              <a:gd name="connsiteX6" fmla="*/ 0 w 720897"/>
              <a:gd name="connsiteY6" fmla="*/ 0 h 2608696"/>
              <a:gd name="connsiteX0" fmla="*/ 0 w 720897"/>
              <a:gd name="connsiteY0" fmla="*/ 0 h 2608696"/>
              <a:gd name="connsiteX1" fmla="*/ 5805 w 720897"/>
              <a:gd name="connsiteY1" fmla="*/ 1757 h 2608696"/>
              <a:gd name="connsiteX2" fmla="*/ 271896 w 720897"/>
              <a:gd name="connsiteY2" fmla="*/ 294257 h 2608696"/>
              <a:gd name="connsiteX3" fmla="*/ 720896 w 720897"/>
              <a:gd name="connsiteY3" fmla="*/ 1295532 h 2608696"/>
              <a:gd name="connsiteX4" fmla="*/ 267385 w 720897"/>
              <a:gd name="connsiteY4" fmla="*/ 2319308 h 2608696"/>
              <a:gd name="connsiteX5" fmla="*/ 0 w 720897"/>
              <a:gd name="connsiteY5" fmla="*/ 2608696 h 2608696"/>
              <a:gd name="connsiteX6" fmla="*/ 0 w 720897"/>
              <a:gd name="connsiteY6" fmla="*/ 0 h 2608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0897" h="2608696">
                <a:moveTo>
                  <a:pt x="0" y="0"/>
                </a:moveTo>
                <a:lnTo>
                  <a:pt x="5805" y="1757"/>
                </a:lnTo>
                <a:cubicBezTo>
                  <a:pt x="33160" y="22471"/>
                  <a:pt x="145308" y="113024"/>
                  <a:pt x="271896" y="294257"/>
                </a:cubicBezTo>
                <a:cubicBezTo>
                  <a:pt x="388965" y="459615"/>
                  <a:pt x="721648" y="958024"/>
                  <a:pt x="720896" y="1295532"/>
                </a:cubicBezTo>
                <a:cubicBezTo>
                  <a:pt x="720144" y="1633040"/>
                  <a:pt x="437276" y="2121614"/>
                  <a:pt x="267385" y="2319308"/>
                </a:cubicBezTo>
                <a:lnTo>
                  <a:pt x="0" y="2608696"/>
                </a:lnTo>
                <a:lnTo>
                  <a:pt x="0" y="0"/>
                </a:lnTo>
                <a:close/>
              </a:path>
            </a:pathLst>
          </a:custGeom>
          <a:solidFill>
            <a:srgbClr val="1E72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0" name="TextBox 229"/>
          <p:cNvSpPr txBox="1"/>
          <p:nvPr/>
        </p:nvSpPr>
        <p:spPr>
          <a:xfrm>
            <a:off x="-167884" y="1037322"/>
            <a:ext cx="3948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Electrodynamic (Paul) Trap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231" name="Right Arrow 230"/>
          <p:cNvSpPr/>
          <p:nvPr/>
        </p:nvSpPr>
        <p:spPr>
          <a:xfrm rot="13248100">
            <a:off x="1467711" y="3671213"/>
            <a:ext cx="2585542" cy="73770"/>
          </a:xfrm>
          <a:prstGeom prst="rightArrow">
            <a:avLst/>
          </a:prstGeom>
          <a:solidFill>
            <a:srgbClr val="1201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0" name="Right Arrow 239"/>
          <p:cNvSpPr/>
          <p:nvPr/>
        </p:nvSpPr>
        <p:spPr>
          <a:xfrm rot="13248100">
            <a:off x="1620111" y="3823613"/>
            <a:ext cx="2585542" cy="73770"/>
          </a:xfrm>
          <a:prstGeom prst="rightArrow">
            <a:avLst/>
          </a:prstGeom>
          <a:solidFill>
            <a:srgbClr val="1201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395536" y="4231270"/>
            <a:ext cx="2158279" cy="2520281"/>
            <a:chOff x="6884230" y="332655"/>
            <a:chExt cx="2158279" cy="2520281"/>
          </a:xfrm>
        </p:grpSpPr>
        <p:cxnSp>
          <p:nvCxnSpPr>
            <p:cNvPr id="180" name="Straight Connector 179"/>
            <p:cNvCxnSpPr/>
            <p:nvPr/>
          </p:nvCxnSpPr>
          <p:spPr>
            <a:xfrm>
              <a:off x="8156432" y="2728637"/>
              <a:ext cx="65551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Line 29"/>
            <p:cNvSpPr>
              <a:spLocks noChangeShapeType="1"/>
            </p:cNvSpPr>
            <p:nvPr/>
          </p:nvSpPr>
          <p:spPr bwMode="auto">
            <a:xfrm flipV="1">
              <a:off x="8476025" y="1717831"/>
              <a:ext cx="0" cy="1021535"/>
            </a:xfrm>
            <a:prstGeom prst="line">
              <a:avLst/>
            </a:prstGeom>
            <a:noFill/>
            <a:ln w="57150">
              <a:solidFill>
                <a:srgbClr val="660066"/>
              </a:solidFill>
              <a:round/>
              <a:headEnd/>
              <a:tailEnd type="triangl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grpSp>
          <p:nvGrpSpPr>
            <p:cNvPr id="182" name="Group 181"/>
            <p:cNvGrpSpPr/>
            <p:nvPr/>
          </p:nvGrpSpPr>
          <p:grpSpPr>
            <a:xfrm>
              <a:off x="8156432" y="816967"/>
              <a:ext cx="694509" cy="95172"/>
              <a:chOff x="8269979" y="116632"/>
              <a:chExt cx="694509" cy="219854"/>
            </a:xfrm>
          </p:grpSpPr>
          <p:cxnSp>
            <p:nvCxnSpPr>
              <p:cNvPr id="192" name="Straight Connector 191"/>
              <p:cNvCxnSpPr/>
              <p:nvPr/>
            </p:nvCxnSpPr>
            <p:spPr>
              <a:xfrm>
                <a:off x="8269979" y="319258"/>
                <a:ext cx="655516" cy="0"/>
              </a:xfrm>
              <a:prstGeom prst="lin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 flipV="1">
                <a:off x="8289047" y="116632"/>
                <a:ext cx="78878" cy="2109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 flipV="1">
                <a:off x="8339917" y="119596"/>
                <a:ext cx="78878" cy="2109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 flipV="1">
                <a:off x="8400036" y="119596"/>
                <a:ext cx="78878" cy="2109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 flipV="1">
                <a:off x="8450906" y="122560"/>
                <a:ext cx="78878" cy="2109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 flipV="1">
                <a:off x="8506400" y="119596"/>
                <a:ext cx="78878" cy="2109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 flipV="1">
                <a:off x="8557269" y="122560"/>
                <a:ext cx="78878" cy="2109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 flipV="1">
                <a:off x="8617388" y="122560"/>
                <a:ext cx="78878" cy="2109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 flipV="1">
                <a:off x="8668258" y="125524"/>
                <a:ext cx="78878" cy="2109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 flipV="1">
                <a:off x="8723752" y="119596"/>
                <a:ext cx="78878" cy="2109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/>
              <p:nvPr/>
            </p:nvCxnSpPr>
            <p:spPr>
              <a:xfrm flipV="1">
                <a:off x="8774622" y="122560"/>
                <a:ext cx="78878" cy="2109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 flipV="1">
                <a:off x="8834741" y="122560"/>
                <a:ext cx="78878" cy="2109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 flipV="1">
                <a:off x="8885610" y="125524"/>
                <a:ext cx="78878" cy="2109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3" name="Line 29"/>
            <p:cNvSpPr>
              <a:spLocks noChangeShapeType="1"/>
            </p:cNvSpPr>
            <p:nvPr/>
          </p:nvSpPr>
          <p:spPr bwMode="auto">
            <a:xfrm flipV="1">
              <a:off x="8463171" y="952647"/>
              <a:ext cx="0" cy="764537"/>
            </a:xfrm>
            <a:prstGeom prst="line">
              <a:avLst/>
            </a:prstGeom>
            <a:noFill/>
            <a:ln w="57150">
              <a:solidFill>
                <a:srgbClr val="7030A0"/>
              </a:solidFill>
              <a:round/>
              <a:headEnd/>
              <a:tailEnd type="triangl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endParaRPr>
            </a:p>
          </p:txBody>
        </p:sp>
        <p:cxnSp>
          <p:nvCxnSpPr>
            <p:cNvPr id="184" name="Straight Connector 183"/>
            <p:cNvCxnSpPr/>
            <p:nvPr/>
          </p:nvCxnSpPr>
          <p:spPr>
            <a:xfrm>
              <a:off x="8156432" y="1717831"/>
              <a:ext cx="65551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TextBox 17"/>
            <p:cNvSpPr txBox="1">
              <a:spLocks noChangeArrowheads="1"/>
            </p:cNvSpPr>
            <p:nvPr/>
          </p:nvSpPr>
          <p:spPr bwMode="auto">
            <a:xfrm>
              <a:off x="7008955" y="2545159"/>
              <a:ext cx="133793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4f</a:t>
              </a:r>
              <a:r>
                <a:rPr kumimoji="0" lang="en-IN" altLang="en-US" sz="1400" b="0" i="0" u="none" strike="noStrike" kern="1200" cap="none" spc="0" normalizeH="0" baseline="36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14</a:t>
              </a:r>
              <a:r>
                <a:rPr kumimoji="0" lang="en-I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6s</a:t>
              </a:r>
              <a:r>
                <a:rPr kumimoji="0" lang="en-IN" altLang="en-US" sz="1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2</a:t>
              </a:r>
              <a:r>
                <a:rPr kumimoji="0" lang="en-I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 </a:t>
              </a:r>
              <a:r>
                <a:rPr kumimoji="0" lang="en-IN" altLang="en-US" sz="14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1</a:t>
              </a:r>
              <a:r>
                <a:rPr kumimoji="0" lang="en-IN" alt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S</a:t>
              </a:r>
              <a:r>
                <a:rPr kumimoji="0" lang="en-IN" altLang="en-US" sz="1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0</a:t>
              </a:r>
              <a:endParaRPr kumimoji="0" lang="en-IN" altLang="en-US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" pitchFamily="18" charset="0"/>
                <a:ea typeface="+mn-ea"/>
                <a:cs typeface="+mn-cs"/>
              </a:endParaRPr>
            </a:p>
          </p:txBody>
        </p:sp>
        <p:sp>
          <p:nvSpPr>
            <p:cNvPr id="186" name="TextBox 19"/>
            <p:cNvSpPr txBox="1">
              <a:spLocks noChangeArrowheads="1"/>
            </p:cNvSpPr>
            <p:nvPr/>
          </p:nvSpPr>
          <p:spPr bwMode="auto">
            <a:xfrm>
              <a:off x="6884230" y="1558533"/>
              <a:ext cx="139064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4f</a:t>
              </a:r>
              <a:r>
                <a:rPr kumimoji="0" lang="en-IN" altLang="en-US" sz="1400" b="0" i="0" u="none" strike="noStrike" kern="1200" cap="none" spc="0" normalizeH="0" baseline="36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14</a:t>
              </a:r>
              <a:r>
                <a:rPr kumimoji="0" lang="en-I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6s6p </a:t>
              </a:r>
              <a:r>
                <a:rPr kumimoji="0" lang="en-IN" altLang="en-US" sz="1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1</a:t>
              </a:r>
              <a:r>
                <a:rPr kumimoji="0" lang="en-IN" alt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P</a:t>
              </a:r>
              <a:r>
                <a:rPr kumimoji="0" lang="en-IN" altLang="en-US" sz="1400" b="1" i="0" u="none" strike="noStrike" kern="120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1</a:t>
              </a:r>
              <a:endParaRPr kumimoji="0" lang="en-IN" altLang="en-US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" pitchFamily="18" charset="0"/>
                <a:ea typeface="+mn-ea"/>
                <a:cs typeface="+mn-cs"/>
              </a:endParaRPr>
            </a:p>
          </p:txBody>
        </p:sp>
        <p:sp>
          <p:nvSpPr>
            <p:cNvPr id="187" name="TextBox 19"/>
            <p:cNvSpPr txBox="1">
              <a:spLocks noChangeArrowheads="1"/>
            </p:cNvSpPr>
            <p:nvPr/>
          </p:nvSpPr>
          <p:spPr bwMode="auto">
            <a:xfrm>
              <a:off x="6884230" y="766445"/>
              <a:ext cx="139064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itchFamily="18" charset="0"/>
                  <a:ea typeface="+mn-ea"/>
                  <a:cs typeface="+mn-cs"/>
                </a:rPr>
                <a:t>Continuum </a:t>
              </a:r>
              <a:endParaRPr kumimoji="0" lang="en-IN" altLang="en-US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" pitchFamily="18" charset="0"/>
                <a:ea typeface="+mn-ea"/>
                <a:cs typeface="+mn-cs"/>
              </a:endParaRPr>
            </a:p>
          </p:txBody>
        </p:sp>
        <p:sp>
          <p:nvSpPr>
            <p:cNvPr id="188" name="TextBox 52"/>
            <p:cNvSpPr txBox="1">
              <a:spLocks noChangeArrowheads="1"/>
            </p:cNvSpPr>
            <p:nvPr/>
          </p:nvSpPr>
          <p:spPr bwMode="auto">
            <a:xfrm>
              <a:off x="8017314" y="2124144"/>
              <a:ext cx="905635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alt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Adobe Caslon Pro Bold" pitchFamily="18" charset="0"/>
                  <a:ea typeface="+mn-ea"/>
                  <a:cs typeface="+mn-cs"/>
                </a:rPr>
                <a:t>399 nm</a:t>
              </a:r>
              <a:endParaRPr kumimoji="0" lang="en-I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dobe Caslon Pro Bold" pitchFamily="18" charset="0"/>
                <a:ea typeface="+mn-ea"/>
                <a:cs typeface="+mn-cs"/>
              </a:endParaRPr>
            </a:p>
          </p:txBody>
        </p:sp>
        <p:sp>
          <p:nvSpPr>
            <p:cNvPr id="189" name="TextBox 52"/>
            <p:cNvSpPr txBox="1">
              <a:spLocks noChangeArrowheads="1"/>
            </p:cNvSpPr>
            <p:nvPr/>
          </p:nvSpPr>
          <p:spPr bwMode="auto">
            <a:xfrm>
              <a:off x="7914837" y="1260048"/>
              <a:ext cx="1049651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alt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Caslon Pro Bold" pitchFamily="18" charset="0"/>
                  <a:ea typeface="+mn-ea"/>
                  <a:cs typeface="+mn-cs"/>
                </a:rPr>
                <a:t>369.5 </a:t>
              </a:r>
              <a:r>
                <a:rPr kumimoji="0" lang="en-I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Caslon Pro Bold" pitchFamily="18" charset="0"/>
                  <a:ea typeface="+mn-ea"/>
                  <a:cs typeface="+mn-cs"/>
                </a:rPr>
                <a:t>nm </a:t>
              </a:r>
            </a:p>
          </p:txBody>
        </p:sp>
        <p:sp>
          <p:nvSpPr>
            <p:cNvPr id="190" name="Rounded Rectangle 189"/>
            <p:cNvSpPr/>
            <p:nvPr/>
          </p:nvSpPr>
          <p:spPr>
            <a:xfrm>
              <a:off x="7008955" y="332655"/>
              <a:ext cx="2027542" cy="2499489"/>
            </a:xfrm>
            <a:prstGeom prst="roundRect">
              <a:avLst>
                <a:gd name="adj" fmla="val 12454"/>
              </a:avLst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7008954" y="395372"/>
              <a:ext cx="203355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ookman Old Style" pitchFamily="18" charset="0"/>
                  <a:ea typeface="+mn-ea"/>
                  <a:cs typeface="+mn-cs"/>
                </a:rPr>
                <a:t>atom </a:t>
              </a:r>
              <a:r>
                <a:rPr kumimoji="0" lang="en-IN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ookman Old Style" pitchFamily="18" charset="0"/>
                  <a:ea typeface="+mn-ea"/>
                  <a:cs typeface="+mn-cs"/>
                  <a:sym typeface="Wingdings" panose="05000000000000000000" pitchFamily="2" charset="2"/>
                </a:rPr>
                <a:t></a:t>
              </a:r>
              <a:r>
                <a:rPr kumimoji="0" lang="en-IN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ookman Old Style" pitchFamily="18" charset="0"/>
                  <a:ea typeface="+mn-ea"/>
                  <a:cs typeface="+mn-cs"/>
                </a:rPr>
                <a:t> ion</a:t>
              </a:r>
              <a:endPara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endParaRPr>
            </a:p>
          </p:txBody>
        </p:sp>
      </p:grpSp>
      <p:sp>
        <p:nvSpPr>
          <p:cNvPr id="111" name="TextBox 110"/>
          <p:cNvSpPr txBox="1"/>
          <p:nvPr/>
        </p:nvSpPr>
        <p:spPr>
          <a:xfrm>
            <a:off x="-14849" y="-79696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C5BCD"/>
                </a:solidFill>
                <a:effectLst/>
                <a:uLnTx/>
                <a:uFillTx/>
                <a:latin typeface="Bauhaus 93" pitchFamily="82" charset="0"/>
                <a:ea typeface="+mn-ea"/>
                <a:cs typeface="+mn-cs"/>
              </a:rPr>
              <a:t>S</a:t>
            </a:r>
            <a:r>
              <a:rPr kumimoji="0" lang="en-IN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uhaus 93" pitchFamily="82" charset="0"/>
                <a:ea typeface="+mn-ea"/>
                <a:cs typeface="+mn-cs"/>
              </a:rPr>
              <a:t>ingle </a:t>
            </a:r>
            <a:r>
              <a:rPr kumimoji="0" lang="en-IN" sz="33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uhaus 93" pitchFamily="82" charset="0"/>
                <a:ea typeface="+mn-ea"/>
                <a:cs typeface="+mn-cs"/>
              </a:rPr>
              <a:t>T</a:t>
            </a:r>
            <a:r>
              <a:rPr kumimoji="0" lang="en-IN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uhaus 93" pitchFamily="82" charset="0"/>
                <a:ea typeface="+mn-ea"/>
                <a:cs typeface="+mn-cs"/>
              </a:rPr>
              <a:t>rapped </a:t>
            </a:r>
            <a:r>
              <a:rPr kumimoji="0" lang="en-IN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gneto" panose="04030805050802020D02" pitchFamily="82" charset="0"/>
                <a:ea typeface="+mn-ea"/>
                <a:cs typeface="+mn-cs"/>
              </a:rPr>
              <a:t>i</a:t>
            </a:r>
            <a:r>
              <a:rPr kumimoji="0" lang="en-IN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uhaus 93" pitchFamily="82" charset="0"/>
                <a:ea typeface="+mn-ea"/>
                <a:cs typeface="+mn-cs"/>
              </a:rPr>
              <a:t>on </a:t>
            </a:r>
            <a:r>
              <a:rPr kumimoji="0" lang="en-IN" sz="3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uhaus 93" pitchFamily="82" charset="0"/>
                <a:ea typeface="+mn-ea"/>
                <a:cs typeface="+mn-cs"/>
              </a:rPr>
              <a:t>O</a:t>
            </a:r>
            <a:r>
              <a:rPr kumimoji="0" lang="en-IN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uhaus 93" pitchFamily="82" charset="0"/>
                <a:ea typeface="+mn-ea"/>
                <a:cs typeface="+mn-cs"/>
              </a:rPr>
              <a:t>ptical-</a:t>
            </a:r>
            <a:r>
              <a:rPr kumimoji="0" lang="en-IN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uhaus 93" pitchFamily="82" charset="0"/>
                <a:ea typeface="+mn-ea"/>
                <a:cs typeface="+mn-cs"/>
                <a:sym typeface="Symbol" panose="05050102010706020507" pitchFamily="18" charset="2"/>
              </a:rPr>
              <a:t></a:t>
            </a:r>
            <a:r>
              <a:rPr kumimoji="0" lang="en-IN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uhaus 93" pitchFamily="82" charset="0"/>
                <a:ea typeface="+mn-ea"/>
                <a:cs typeface="+mn-cs"/>
              </a:rPr>
              <a:t> </a:t>
            </a:r>
            <a:r>
              <a:rPr kumimoji="0" lang="en-IN" sz="3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966"/>
                </a:solidFill>
                <a:effectLst/>
                <a:uLnTx/>
                <a:uFillTx/>
                <a:latin typeface="Bauhaus 93" pitchFamily="82" charset="0"/>
                <a:ea typeface="+mn-ea"/>
                <a:cs typeface="+mn-cs"/>
              </a:rPr>
              <a:t>S</a:t>
            </a:r>
            <a:r>
              <a:rPr kumimoji="0" lang="en-IN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uhaus 93" pitchFamily="82" charset="0"/>
                <a:ea typeface="+mn-ea"/>
                <a:cs typeface="+mn-cs"/>
              </a:rPr>
              <a:t>tandards</a:t>
            </a:r>
            <a:endParaRPr kumimoji="0" lang="en-IN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uhaus 93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80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28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2375 0.25625 C 0.26597 0.25625 0.28959 0.25764 0.28959 0.25949 C 0.28959 0.26134 0.26597 0.26319 0.2375 0.26319 C 0.2092 0.26319 0.18646 0.26134 0.18646 0.25949 C 0.18646 0.25764 0.2092 0.25625 0.2375 0.25625 Z " pathEditMode="relative" rAng="0" ptsTypes="AAAAA">
                                      <p:cBhvr>
                                        <p:cTn id="4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0" y="347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repeatCount="indefinit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32" repeatCount="indefinit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3" presetClass="exit" presetSubtype="32" repeatCount="indefinit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xit" presetSubtype="32" repeatCount="indefinit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3" presetClass="exit" presetSubtype="32" repeatCount="indefinit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32" repeatCount="indefinit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3" presetClass="exit" presetSubtype="32" repeatCount="indefinit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xit" presetSubtype="32" repeatCount="indefinit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pat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125 0.15486 C 0.30972 0.15486 0.33334 0.15625 0.33334 0.1581 C 0.33334 0.15995 0.30972 0.1618 0.28125 0.1618 C 0.25295 0.1618 0.23021 0.15995 0.23021 0.1581 C 0.23021 0.15625 0.25295 0.15486 0.28125 0.15486 Z " pathEditMode="relative" rAng="0" ptsTypes="AAAAA">
                                      <p:cBhvr>
                                        <p:cTn id="125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0" y="347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4"/>
                                            </p:cond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" presetClass="pat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062 0.09236 C 0.31319 0.09236 0.33229 0.09352 0.33229 0.09537 C 0.33229 0.09722 0.31319 0.0993 0.29062 0.0993 C 0.26805 0.0993 0.25052 0.09722 0.25052 0.09537 C 0.25052 0.09352 0.26805 0.09236 0.29062 0.09236 Z " pathEditMode="relative" rAng="0" ptsTypes="AAAAA">
                                      <p:cBhvr>
                                        <p:cTn id="131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347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0"/>
                                            </p:cond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500"/>
                            </p:stCondLst>
                            <p:childTnLst>
                              <p:par>
                                <p:cTn id="136" presetID="1" presetClass="pat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021 0.02917 C 0.29757 0.02917 0.31233 0.03009 0.31233 0.03171 C 0.31233 0.03334 0.29757 0.03542 0.28021 0.03542 C 0.26285 0.03542 0.24931 0.03334 0.24931 0.03171 C 0.24931 0.03009 0.26285 0.02917 0.28021 0.02917 Z " pathEditMode="relative" rAng="0" ptsTypes="AAAAA">
                                      <p:cBhvr>
                                        <p:cTn id="137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0" y="301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6"/>
                                            </p:cond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5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500"/>
                            </p:stCondLst>
                            <p:childTnLst>
                              <p:par>
                                <p:cTn id="142" presetID="1" presetClass="pat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969 -0.01319 C 0.29323 -0.01319 0.30487 -0.01227 0.30487 -0.01041 C 0.30487 -0.00856 0.29323 -0.00625 0.27969 -0.00625 C 0.26615 -0.00625 0.25591 -0.00856 0.25591 -0.01041 C 0.25591 -0.01227 0.26615 -0.01319 0.27969 -0.01319 Z " pathEditMode="relative" rAng="0" ptsTypes="AAAAA">
                                      <p:cBhvr>
                                        <p:cTn id="14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347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2"/>
                                            </p:cond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5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500"/>
                            </p:stCondLst>
                            <p:childTnLst>
                              <p:par>
                                <p:cTn id="148" presetID="1" presetClass="pat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916 -0.04583 C 0.28958 -0.04583 0.29878 -0.04514 0.29878 -0.04352 C 0.29878 -0.04166 0.28958 -0.03958 0.27916 -0.03958 C 0.26857 -0.03958 0.26076 -0.04166 0.26076 -0.04352 C 0.26076 -0.04514 0.26857 -0.04583 0.27916 -0.04583 Z " pathEditMode="relative" rAng="0" ptsTypes="AAAAA">
                                      <p:cBhvr>
                                        <p:cTn id="149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0" y="301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8"/>
                                            </p:cond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65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6500"/>
                            </p:stCondLst>
                            <p:childTnLst>
                              <p:par>
                                <p:cTn id="154" presetID="1" presetClass="pat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864 -0.07778 C 0.28524 -0.07778 0.29132 -0.07709 0.29132 -0.07547 C 0.29132 -0.07361 0.28524 -0.07153 0.27864 -0.07153 C 0.2717 -0.07153 0.26684 -0.07361 0.26684 -0.07547 C 0.26684 -0.07709 0.2717 -0.07778 0.27864 -0.07778 Z " pathEditMode="relative" rAng="0" ptsTypes="AAAAA">
                                      <p:cBhvr>
                                        <p:cTn id="155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" y="301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4"/>
                                            </p:cond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750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7500"/>
                            </p:stCondLst>
                            <p:childTnLst>
                              <p:par>
                                <p:cTn id="160" presetID="1" presetClass="pat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708 -0.11389 C 0.28108 -0.11389 0.28472 -0.1132 0.28472 -0.11158 C 0.28472 -0.10972 0.28108 -0.10764 0.27708 -0.10764 C 0.27292 -0.10764 0.27014 -0.10972 0.27014 -0.11158 C 0.27014 -0.1132 0.27292 -0.11389 0.27708 -0.11389 Z " pathEditMode="relative" rAng="0" ptsTypes="AAAAA">
                                      <p:cBhvr>
                                        <p:cTn id="161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" y="301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0"/>
                                            </p:cond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85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8500"/>
                            </p:stCondLst>
                            <p:childTnLst>
                              <p:par>
                                <p:cTn id="166" presetID="1" presetClass="pat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719 -0.14722 C 0.26841 -0.14722 0.2698 -0.14653 0.2698 -0.14491 C 0.2698 -0.14305 0.26841 -0.14097 0.26719 -0.14097 C 0.2658 -0.14097 0.26511 -0.14305 0.26511 -0.14491 C 0.26511 -0.14653 0.2658 -0.14722 0.26719 -0.14722 Z " pathEditMode="relative" rAng="0" ptsTypes="AAAAA">
                                      <p:cBhvr>
                                        <p:cTn id="167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" y="30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0"/>
      <p:bldP spid="206" grpId="0" animBg="1"/>
      <p:bldP spid="207" grpId="0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7" grpId="0" animBg="1"/>
      <p:bldP spid="217" grpId="1" animBg="1"/>
      <p:bldP spid="218" grpId="0" animBg="1"/>
      <p:bldP spid="218" grpId="1" animBg="1"/>
      <p:bldP spid="219" grpId="0" animBg="1"/>
      <p:bldP spid="219" grpId="1" animBg="1"/>
      <p:bldP spid="220" grpId="0" animBg="1"/>
      <p:bldP spid="220" grpId="1" animBg="1"/>
      <p:bldP spid="221" grpId="0" animBg="1"/>
      <p:bldP spid="221" grpId="1" animBg="1"/>
      <p:bldP spid="222" grpId="0" animBg="1"/>
      <p:bldP spid="222" grpId="1" animBg="1"/>
      <p:bldP spid="223" grpId="0" animBg="1"/>
      <p:bldP spid="223" grpId="1" animBg="1"/>
      <p:bldP spid="224" grpId="0" animBg="1"/>
      <p:bldP spid="224" grpId="1" animBg="1"/>
      <p:bldP spid="225" grpId="0" animBg="1"/>
      <p:bldP spid="226" grpId="0" animBg="1"/>
      <p:bldP spid="227" grpId="0" animBg="1"/>
      <p:bldP spid="228" grpId="0" animBg="1"/>
      <p:bldP spid="231" grpId="0" animBg="1"/>
      <p:bldP spid="2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169319" y="-1049492"/>
            <a:ext cx="11310033" cy="8944385"/>
            <a:chOff x="-1169319" y="-1049492"/>
            <a:chExt cx="11310033" cy="8944385"/>
          </a:xfrm>
        </p:grpSpPr>
        <p:sp>
          <p:nvSpPr>
            <p:cNvPr id="56" name="Rectangle 55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911673" y="5505582"/>
              <a:ext cx="141861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dirty="0" smtClean="0">
                  <a:solidFill>
                    <a:prstClr val="white"/>
                  </a:solidFill>
                </a:rPr>
                <a:t>Cooling cycle:  369.5 nm, 760 nm &amp; 935 nm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6" name="Hexagon 5"/>
            <p:cNvSpPr/>
            <p:nvPr/>
          </p:nvSpPr>
          <p:spPr>
            <a:xfrm rot="16200000">
              <a:off x="4428137" y="5177626"/>
              <a:ext cx="1555350" cy="1427931"/>
            </a:xfrm>
            <a:prstGeom prst="hexagon">
              <a:avLst/>
            </a:prstGeom>
            <a:solidFill>
              <a:schemeClr val="accent1">
                <a:alpha val="24000"/>
              </a:schemeClr>
            </a:solidFill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IN" sz="1100">
                <a:solidFill>
                  <a:prstClr val="white"/>
                </a:solidFill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323057" y="1438308"/>
              <a:ext cx="3671420" cy="4839914"/>
              <a:chOff x="567020" y="9073308"/>
              <a:chExt cx="5392537" cy="7108808"/>
            </a:xfrm>
          </p:grpSpPr>
          <p:sp>
            <p:nvSpPr>
              <p:cNvPr id="30" name="Hexagon 29"/>
              <p:cNvSpPr/>
              <p:nvPr/>
            </p:nvSpPr>
            <p:spPr>
              <a:xfrm rot="16200000">
                <a:off x="473444" y="9166884"/>
                <a:ext cx="2284480" cy="2097328"/>
              </a:xfrm>
              <a:prstGeom prst="hexagon">
                <a:avLst/>
              </a:prstGeom>
              <a:solidFill>
                <a:schemeClr val="accent1">
                  <a:alpha val="24000"/>
                </a:schemeClr>
              </a:solidFill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N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727309" y="15097175"/>
                <a:ext cx="2232248" cy="1084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1400" dirty="0" smtClean="0">
                    <a:solidFill>
                      <a:prstClr val="white"/>
                    </a:solidFill>
                  </a:rPr>
                  <a:t>Helmholtz coil </a:t>
                </a:r>
              </a:p>
              <a:p>
                <a:pPr algn="ctr">
                  <a:defRPr/>
                </a:pPr>
                <a:r>
                  <a:rPr lang="en-US" sz="1400" dirty="0" smtClean="0">
                    <a:solidFill>
                      <a:prstClr val="white"/>
                    </a:solidFill>
                  </a:rPr>
                  <a:t>&amp; Stable </a:t>
                </a:r>
              </a:p>
              <a:p>
                <a:pPr algn="ctr">
                  <a:defRPr/>
                </a:pPr>
                <a:r>
                  <a:rPr lang="en-US" sz="1400" dirty="0" smtClean="0">
                    <a:solidFill>
                      <a:prstClr val="white"/>
                    </a:solidFill>
                  </a:rPr>
                  <a:t>current source</a:t>
                </a:r>
                <a:endParaRPr lang="en-US" sz="14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1" name="Hexagon 20"/>
            <p:cNvSpPr/>
            <p:nvPr/>
          </p:nvSpPr>
          <p:spPr>
            <a:xfrm rot="16200000">
              <a:off x="2986042" y="5136338"/>
              <a:ext cx="1558940" cy="1473633"/>
            </a:xfrm>
            <a:prstGeom prst="hexagon">
              <a:avLst/>
            </a:prstGeom>
            <a:solidFill>
              <a:schemeClr val="accent1">
                <a:alpha val="24000"/>
              </a:schemeClr>
            </a:solidFill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IN" sz="1100">
                <a:solidFill>
                  <a:prstClr val="white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010780" y="5619443"/>
              <a:ext cx="14216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dirty="0" smtClean="0">
                  <a:solidFill>
                    <a:prstClr val="white"/>
                  </a:solidFill>
                </a:rPr>
                <a:t>Characterization of trap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7" name="Hexagon 6"/>
            <p:cNvSpPr/>
            <p:nvPr/>
          </p:nvSpPr>
          <p:spPr>
            <a:xfrm rot="16200000">
              <a:off x="6590815" y="3980616"/>
              <a:ext cx="1562330" cy="1363135"/>
            </a:xfrm>
            <a:prstGeom prst="hexagon">
              <a:avLst/>
            </a:prstGeom>
            <a:solidFill>
              <a:schemeClr val="accent1">
                <a:alpha val="24000"/>
              </a:schemeClr>
            </a:solidFill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IN" sz="1100">
                <a:solidFill>
                  <a:prstClr val="white"/>
                </a:solidFill>
              </a:endParaRPr>
            </a:p>
          </p:txBody>
        </p:sp>
        <p:sp>
          <p:nvSpPr>
            <p:cNvPr id="8" name="Hexagon 7"/>
            <p:cNvSpPr/>
            <p:nvPr/>
          </p:nvSpPr>
          <p:spPr>
            <a:xfrm rot="16200000">
              <a:off x="2258870" y="3931758"/>
              <a:ext cx="1555350" cy="1427931"/>
            </a:xfrm>
            <a:prstGeom prst="hexagon">
              <a:avLst/>
            </a:prstGeom>
            <a:solidFill>
              <a:schemeClr val="accent1">
                <a:alpha val="24000"/>
              </a:schemeClr>
            </a:solidFill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IN" sz="1100">
                <a:solidFill>
                  <a:prstClr val="white"/>
                </a:solidFill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4518748" y="2763549"/>
              <a:ext cx="1421738" cy="1398653"/>
              <a:chOff x="3946978" y="11161540"/>
              <a:chExt cx="2376264" cy="2304256"/>
            </a:xfrm>
          </p:grpSpPr>
          <p:pic>
            <p:nvPicPr>
              <p:cNvPr id="44" name="Picture 2" descr="C:\Users\127b\Desktop\solidwrks pics\zoomed in view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b="4021"/>
              <a:stretch>
                <a:fillRect/>
              </a:stretch>
            </p:blipFill>
            <p:spPr bwMode="auto">
              <a:xfrm>
                <a:off x="3946978" y="11161540"/>
                <a:ext cx="2376264" cy="2304256"/>
              </a:xfrm>
              <a:prstGeom prst="ellipse">
                <a:avLst/>
              </a:prstGeom>
              <a:ln w="63500" cap="rnd">
                <a:solidFill>
                  <a:srgbClr val="FFC000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sp>
            <p:nvSpPr>
              <p:cNvPr id="45" name="Oval 44"/>
              <p:cNvSpPr/>
              <p:nvPr/>
            </p:nvSpPr>
            <p:spPr>
              <a:xfrm>
                <a:off x="5093569" y="12355960"/>
                <a:ext cx="216024" cy="216024"/>
              </a:xfrm>
              <a:prstGeom prst="ellipse">
                <a:avLst/>
              </a:prstGeom>
              <a:solidFill>
                <a:schemeClr val="accent1">
                  <a:alpha val="75000"/>
                </a:schemeClr>
              </a:solidFill>
              <a:ln>
                <a:solidFill>
                  <a:schemeClr val="accent1">
                    <a:shade val="50000"/>
                    <a:alpha val="61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11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3766918" y="1446393"/>
              <a:ext cx="1427929" cy="1555353"/>
              <a:chOff x="2878247" y="9237583"/>
              <a:chExt cx="2097326" cy="2284483"/>
            </a:xfrm>
          </p:grpSpPr>
          <p:sp>
            <p:nvSpPr>
              <p:cNvPr id="42" name="Hexagon 41"/>
              <p:cNvSpPr/>
              <p:nvPr/>
            </p:nvSpPr>
            <p:spPr>
              <a:xfrm rot="16200000">
                <a:off x="2784668" y="9331162"/>
                <a:ext cx="2284483" cy="2097326"/>
              </a:xfrm>
              <a:prstGeom prst="hexagon">
                <a:avLst/>
              </a:prstGeom>
              <a:solidFill>
                <a:schemeClr val="accent1">
                  <a:lumMod val="75000"/>
                  <a:alpha val="47000"/>
                </a:schemeClr>
              </a:solidFill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N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2980602" y="9759558"/>
                <a:ext cx="1872208" cy="14013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1400" dirty="0" smtClean="0">
                    <a:solidFill>
                      <a:prstClr val="white"/>
                    </a:solidFill>
                  </a:rPr>
                  <a:t>Ion Trap: designed, in Fabrication stage</a:t>
                </a:r>
                <a:endParaRPr lang="en-US" sz="1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5229360" y="1441546"/>
              <a:ext cx="1427931" cy="1555353"/>
              <a:chOff x="5176039" y="9191683"/>
              <a:chExt cx="2097328" cy="2284483"/>
            </a:xfrm>
          </p:grpSpPr>
          <p:sp>
            <p:nvSpPr>
              <p:cNvPr id="40" name="Hexagon 39"/>
              <p:cNvSpPr/>
              <p:nvPr/>
            </p:nvSpPr>
            <p:spPr>
              <a:xfrm rot="16200000">
                <a:off x="5082461" y="9285261"/>
                <a:ext cx="2284483" cy="2097328"/>
              </a:xfrm>
              <a:prstGeom prst="hexagon">
                <a:avLst/>
              </a:prstGeom>
              <a:solidFill>
                <a:schemeClr val="accent1">
                  <a:lumMod val="75000"/>
                  <a:alpha val="47000"/>
                </a:schemeClr>
              </a:solidFill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N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5277733" y="9881142"/>
                <a:ext cx="1872208" cy="1084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1400" dirty="0" smtClean="0">
                    <a:solidFill>
                      <a:prstClr val="white"/>
                    </a:solidFill>
                  </a:rPr>
                  <a:t>UHV: Chamber designed &amp; Fabricated </a:t>
                </a:r>
                <a:endParaRPr lang="en-US" sz="1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5956903" y="2678468"/>
              <a:ext cx="1427931" cy="1555353"/>
              <a:chOff x="6399667" y="11161540"/>
              <a:chExt cx="2097328" cy="2284483"/>
            </a:xfrm>
          </p:grpSpPr>
          <p:sp>
            <p:nvSpPr>
              <p:cNvPr id="38" name="Hexagon 37"/>
              <p:cNvSpPr/>
              <p:nvPr/>
            </p:nvSpPr>
            <p:spPr>
              <a:xfrm rot="16200000">
                <a:off x="6306089" y="11255118"/>
                <a:ext cx="2284483" cy="2097328"/>
              </a:xfrm>
              <a:prstGeom prst="hexagon">
                <a:avLst/>
              </a:prstGeom>
              <a:solidFill>
                <a:schemeClr val="accent1">
                  <a:lumMod val="75000"/>
                  <a:alpha val="47000"/>
                </a:schemeClr>
              </a:solidFill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N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504812" y="11718554"/>
                <a:ext cx="1872208" cy="1084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1400" dirty="0" smtClean="0">
                    <a:solidFill>
                      <a:prstClr val="white"/>
                    </a:solidFill>
                  </a:rPr>
                  <a:t>Atomic Oven: designed, in testing stage</a:t>
                </a:r>
                <a:endParaRPr lang="en-US" sz="1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5247460" y="3908513"/>
              <a:ext cx="1482400" cy="1555350"/>
              <a:chOff x="5243346" y="13082516"/>
              <a:chExt cx="2177331" cy="2284480"/>
            </a:xfrm>
          </p:grpSpPr>
          <p:sp>
            <p:nvSpPr>
              <p:cNvPr id="36" name="Hexagon 35"/>
              <p:cNvSpPr/>
              <p:nvPr/>
            </p:nvSpPr>
            <p:spPr>
              <a:xfrm rot="16200000">
                <a:off x="5149770" y="13176092"/>
                <a:ext cx="2284480" cy="2097328"/>
              </a:xfrm>
              <a:prstGeom prst="hexagon">
                <a:avLst/>
              </a:prstGeom>
              <a:solidFill>
                <a:schemeClr val="accent1">
                  <a:lumMod val="75000"/>
                  <a:alpha val="47000"/>
                </a:schemeClr>
              </a:solidFill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N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5260437" y="13835470"/>
                <a:ext cx="2160240" cy="76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1400" dirty="0" smtClean="0">
                    <a:solidFill>
                      <a:prstClr val="white"/>
                    </a:solidFill>
                  </a:rPr>
                  <a:t>RF Resonator:</a:t>
                </a:r>
              </a:p>
              <a:p>
                <a:pPr algn="ctr">
                  <a:defRPr/>
                </a:pPr>
                <a:r>
                  <a:rPr lang="en-US" sz="1400" dirty="0" smtClean="0">
                    <a:solidFill>
                      <a:prstClr val="white"/>
                    </a:solidFill>
                  </a:rPr>
                  <a:t>Ready to use</a:t>
                </a:r>
                <a:endParaRPr lang="en-US" sz="1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3780849" y="3892689"/>
              <a:ext cx="1427931" cy="1555350"/>
              <a:chOff x="2898707" y="13078324"/>
              <a:chExt cx="2097328" cy="2284480"/>
            </a:xfrm>
          </p:grpSpPr>
          <p:sp>
            <p:nvSpPr>
              <p:cNvPr id="34" name="Hexagon 33"/>
              <p:cNvSpPr/>
              <p:nvPr/>
            </p:nvSpPr>
            <p:spPr>
              <a:xfrm rot="16200000">
                <a:off x="2805131" y="13171900"/>
                <a:ext cx="2284480" cy="2097328"/>
              </a:xfrm>
              <a:prstGeom prst="hexagon">
                <a:avLst/>
              </a:prstGeom>
              <a:solidFill>
                <a:schemeClr val="accent1">
                  <a:lumMod val="75000"/>
                  <a:alpha val="47000"/>
                </a:schemeClr>
              </a:solidFill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N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3053713" y="13714011"/>
                <a:ext cx="1872208" cy="1084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1400" dirty="0" smtClean="0">
                    <a:solidFill>
                      <a:prstClr val="white"/>
                    </a:solidFill>
                  </a:rPr>
                  <a:t>AOM &amp; EOM drivers: in testing stage</a:t>
                </a:r>
                <a:endParaRPr lang="en-US" sz="1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3056885" y="2668352"/>
              <a:ext cx="1427930" cy="1555353"/>
              <a:chOff x="1797257" y="11127633"/>
              <a:chExt cx="2097326" cy="2284483"/>
            </a:xfrm>
          </p:grpSpPr>
          <p:sp>
            <p:nvSpPr>
              <p:cNvPr id="32" name="Hexagon 31"/>
              <p:cNvSpPr/>
              <p:nvPr/>
            </p:nvSpPr>
            <p:spPr>
              <a:xfrm rot="16200000">
                <a:off x="1703678" y="11221212"/>
                <a:ext cx="2284483" cy="2097326"/>
              </a:xfrm>
              <a:prstGeom prst="hexagon">
                <a:avLst/>
              </a:prstGeom>
              <a:solidFill>
                <a:schemeClr val="accent1">
                  <a:lumMod val="75000"/>
                  <a:alpha val="47000"/>
                </a:schemeClr>
              </a:solidFill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N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935493" y="11536095"/>
                <a:ext cx="1728192" cy="14013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1400" dirty="0" smtClean="0">
                    <a:solidFill>
                      <a:prstClr val="white"/>
                    </a:solidFill>
                  </a:rPr>
                  <a:t>Automated Control &amp; Acquisition: developing</a:t>
                </a:r>
                <a:endParaRPr lang="en-US" sz="1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4520640" y="240165"/>
              <a:ext cx="1427931" cy="1555350"/>
              <a:chOff x="4023403" y="7313490"/>
              <a:chExt cx="2097328" cy="2284480"/>
            </a:xfrm>
          </p:grpSpPr>
          <p:sp>
            <p:nvSpPr>
              <p:cNvPr id="28" name="Hexagon 27"/>
              <p:cNvSpPr/>
              <p:nvPr/>
            </p:nvSpPr>
            <p:spPr>
              <a:xfrm rot="16200000">
                <a:off x="3929827" y="7407066"/>
                <a:ext cx="2284480" cy="2097328"/>
              </a:xfrm>
              <a:prstGeom prst="hexagon">
                <a:avLst/>
              </a:prstGeom>
              <a:solidFill>
                <a:schemeClr val="accent1">
                  <a:alpha val="24000"/>
                </a:schemeClr>
              </a:solidFill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N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186791" y="7855646"/>
                <a:ext cx="1728192" cy="1084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1400" dirty="0" smtClean="0">
                    <a:solidFill>
                      <a:prstClr val="white"/>
                    </a:solidFill>
                  </a:rPr>
                  <a:t>Imaging &amp; Detection of single ion</a:t>
                </a:r>
                <a:endParaRPr lang="en-US" sz="14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389845" y="4405928"/>
              <a:ext cx="11766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dirty="0" smtClean="0">
                  <a:solidFill>
                    <a:prstClr val="white"/>
                  </a:solidFill>
                </a:rPr>
                <a:t>Frequency Stabilization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6598953" y="1465801"/>
              <a:ext cx="1519789" cy="1554291"/>
              <a:chOff x="7345843" y="9094640"/>
              <a:chExt cx="2232248" cy="2282924"/>
            </a:xfrm>
          </p:grpSpPr>
          <p:sp>
            <p:nvSpPr>
              <p:cNvPr id="26" name="Hexagon 25"/>
              <p:cNvSpPr/>
              <p:nvPr/>
            </p:nvSpPr>
            <p:spPr>
              <a:xfrm rot="16200000">
                <a:off x="7335050" y="9230281"/>
                <a:ext cx="2282924" cy="2011642"/>
              </a:xfrm>
              <a:prstGeom prst="hexagon">
                <a:avLst/>
              </a:prstGeom>
              <a:solidFill>
                <a:schemeClr val="accent1">
                  <a:alpha val="24000"/>
                </a:schemeClr>
              </a:solidFill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N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345843" y="9654129"/>
                <a:ext cx="2232248" cy="1084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1400" dirty="0" smtClean="0">
                    <a:solidFill>
                      <a:prstClr val="white"/>
                    </a:solidFill>
                  </a:rPr>
                  <a:t>Frequency Comb for inter-comparison</a:t>
                </a:r>
                <a:endParaRPr lang="en-US" sz="14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7342936" y="2936565"/>
              <a:ext cx="147076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dirty="0" smtClean="0">
                  <a:solidFill>
                    <a:prstClr val="white"/>
                  </a:solidFill>
                </a:rPr>
                <a:t>Ultra Stable narrow</a:t>
              </a:r>
            </a:p>
            <a:p>
              <a:pPr algn="ctr">
                <a:defRPr/>
              </a:pPr>
              <a:r>
                <a:rPr lang="en-US" sz="1400" dirty="0" smtClean="0">
                  <a:solidFill>
                    <a:prstClr val="white"/>
                  </a:solidFill>
                </a:rPr>
                <a:t>linewidth Clock @ 467 nm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22" name="Hexagon 21"/>
            <p:cNvSpPr/>
            <p:nvPr/>
          </p:nvSpPr>
          <p:spPr>
            <a:xfrm rot="16200000">
              <a:off x="3003708" y="301943"/>
              <a:ext cx="1567409" cy="1420723"/>
            </a:xfrm>
            <a:prstGeom prst="hexagon">
              <a:avLst/>
            </a:prstGeom>
            <a:solidFill>
              <a:schemeClr val="accent1">
                <a:alpha val="24000"/>
              </a:schemeClr>
            </a:solidFill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IN" sz="1100">
                <a:solidFill>
                  <a:prstClr val="white"/>
                </a:solidFill>
              </a:endParaRPr>
            </a:p>
          </p:txBody>
        </p:sp>
        <p:sp>
          <p:nvSpPr>
            <p:cNvPr id="23" name="Hexagon 22"/>
            <p:cNvSpPr/>
            <p:nvPr/>
          </p:nvSpPr>
          <p:spPr>
            <a:xfrm rot="16200000">
              <a:off x="5903540" y="324347"/>
              <a:ext cx="1552750" cy="1416515"/>
            </a:xfrm>
            <a:prstGeom prst="hexagon">
              <a:avLst/>
            </a:prstGeom>
            <a:solidFill>
              <a:schemeClr val="accent1">
                <a:alpha val="24000"/>
              </a:schemeClr>
            </a:solidFill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IN" sz="1100">
                <a:solidFill>
                  <a:prstClr val="white"/>
                </a:solidFill>
              </a:endParaRPr>
            </a:p>
          </p:txBody>
        </p:sp>
        <p:sp>
          <p:nvSpPr>
            <p:cNvPr id="24" name="Hexagon 23"/>
            <p:cNvSpPr/>
            <p:nvPr/>
          </p:nvSpPr>
          <p:spPr>
            <a:xfrm rot="16200000">
              <a:off x="7279404" y="2779224"/>
              <a:ext cx="1529343" cy="1353770"/>
            </a:xfrm>
            <a:prstGeom prst="hexagon">
              <a:avLst/>
            </a:prstGeom>
            <a:solidFill>
              <a:schemeClr val="accent1">
                <a:alpha val="24000"/>
              </a:schemeClr>
            </a:solidFill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IN" sz="1100" dirty="0">
                <a:solidFill>
                  <a:prstClr val="white"/>
                </a:solidFill>
              </a:endParaRPr>
            </a:p>
          </p:txBody>
        </p:sp>
        <p:sp>
          <p:nvSpPr>
            <p:cNvPr id="25" name="Hexagon 24"/>
            <p:cNvSpPr/>
            <p:nvPr/>
          </p:nvSpPr>
          <p:spPr>
            <a:xfrm rot="16200000">
              <a:off x="1538500" y="2735124"/>
              <a:ext cx="1581222" cy="1395797"/>
            </a:xfrm>
            <a:prstGeom prst="hexagon">
              <a:avLst/>
            </a:prstGeom>
            <a:solidFill>
              <a:schemeClr val="accent1">
                <a:alpha val="24000"/>
              </a:schemeClr>
            </a:solidFill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IN" sz="1100">
                <a:solidFill>
                  <a:prstClr val="white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077721" y="523750"/>
              <a:ext cx="137271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dirty="0" smtClean="0">
                  <a:solidFill>
                    <a:prstClr val="white"/>
                  </a:solidFill>
                </a:rPr>
                <a:t>Compensation electrodes design &amp; fabrication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066720" y="651431"/>
              <a:ext cx="117661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dirty="0" smtClean="0">
                  <a:solidFill>
                    <a:prstClr val="white"/>
                  </a:solidFill>
                </a:rPr>
                <a:t>Systematic shifts cancellation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741063" y="3105690"/>
              <a:ext cx="117661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dirty="0" smtClean="0">
                  <a:solidFill>
                    <a:prstClr val="white"/>
                  </a:solidFill>
                </a:rPr>
                <a:t>Optics design &amp; fabrication: Partly done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138112" y="1832877"/>
              <a:ext cx="166686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dirty="0" smtClean="0">
                  <a:solidFill>
                    <a:prstClr val="white"/>
                  </a:solidFill>
                </a:rPr>
                <a:t>   Computer controlled DC power supply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779282" y="4284984"/>
              <a:ext cx="117661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dirty="0" smtClean="0">
                  <a:solidFill>
                    <a:prstClr val="white"/>
                  </a:solidFill>
                </a:rPr>
                <a:t>Trapping ions and studying dynamics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6200000">
              <a:off x="5867013" y="5166919"/>
              <a:ext cx="1555350" cy="1427931"/>
            </a:xfrm>
            <a:prstGeom prst="hexagon">
              <a:avLst/>
            </a:prstGeom>
            <a:solidFill>
              <a:schemeClr val="accent1">
                <a:alpha val="24000"/>
              </a:schemeClr>
            </a:solidFill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IN" sz="1100" dirty="0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6200000">
              <a:off x="7291993" y="347038"/>
              <a:ext cx="1554291" cy="1369593"/>
            </a:xfrm>
            <a:prstGeom prst="hexagon">
              <a:avLst/>
            </a:prstGeom>
            <a:solidFill>
              <a:schemeClr val="accent1">
                <a:alpha val="24000"/>
              </a:schemeClr>
            </a:solidFill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IN" sz="1100">
                <a:solidFill>
                  <a:prstClr val="white"/>
                </a:solidFill>
              </a:endParaRPr>
            </a:p>
          </p:txBody>
        </p:sp>
        <p:sp>
          <p:nvSpPr>
            <p:cNvPr id="58" name="Hexagon 57"/>
            <p:cNvSpPr/>
            <p:nvPr/>
          </p:nvSpPr>
          <p:spPr>
            <a:xfrm rot="16200000">
              <a:off x="7968069" y="1554763"/>
              <a:ext cx="1554291" cy="1369593"/>
            </a:xfrm>
            <a:prstGeom prst="hexagon">
              <a:avLst/>
            </a:prstGeom>
            <a:solidFill>
              <a:schemeClr val="accent1">
                <a:alpha val="24000"/>
              </a:schemeClr>
            </a:solidFill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IN" sz="1100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6200000">
              <a:off x="7953180" y="3969980"/>
              <a:ext cx="1554291" cy="1369593"/>
            </a:xfrm>
            <a:prstGeom prst="hexagon">
              <a:avLst/>
            </a:prstGeom>
            <a:solidFill>
              <a:schemeClr val="accent1">
                <a:alpha val="24000"/>
              </a:schemeClr>
            </a:solidFill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IN" sz="1100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6200000">
              <a:off x="7290580" y="5190683"/>
              <a:ext cx="1554291" cy="1369593"/>
            </a:xfrm>
            <a:prstGeom prst="hexagon">
              <a:avLst/>
            </a:prstGeom>
            <a:solidFill>
              <a:schemeClr val="accent1">
                <a:alpha val="24000"/>
              </a:schemeClr>
            </a:solidFill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IN" sz="1100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6200000">
              <a:off x="1588446" y="307721"/>
              <a:ext cx="1554291" cy="1369593"/>
            </a:xfrm>
            <a:prstGeom prst="hexagon">
              <a:avLst/>
            </a:prstGeom>
            <a:solidFill>
              <a:schemeClr val="accent1">
                <a:alpha val="24000"/>
              </a:schemeClr>
            </a:solidFill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IN" sz="1100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6200000">
              <a:off x="868567" y="1514742"/>
              <a:ext cx="1554291" cy="1369593"/>
            </a:xfrm>
            <a:prstGeom prst="hexagon">
              <a:avLst/>
            </a:prstGeom>
            <a:solidFill>
              <a:schemeClr val="accent1">
                <a:alpha val="24000"/>
              </a:schemeClr>
            </a:solidFill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IN" sz="1100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6200000">
              <a:off x="837100" y="3960397"/>
              <a:ext cx="1554291" cy="1369593"/>
            </a:xfrm>
            <a:prstGeom prst="hexagon">
              <a:avLst/>
            </a:prstGeom>
            <a:solidFill>
              <a:schemeClr val="accent1">
                <a:alpha val="24000"/>
              </a:schemeClr>
            </a:solidFill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IN" sz="1100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6200000">
              <a:off x="1523975" y="5168067"/>
              <a:ext cx="1554291" cy="1369593"/>
            </a:xfrm>
            <a:prstGeom prst="hexagon">
              <a:avLst/>
            </a:prstGeom>
            <a:solidFill>
              <a:schemeClr val="accent1">
                <a:alpha val="24000"/>
              </a:schemeClr>
            </a:solidFill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IN" sz="1100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6200000">
              <a:off x="128782" y="2721764"/>
              <a:ext cx="1554291" cy="1369593"/>
            </a:xfrm>
            <a:prstGeom prst="hexagon">
              <a:avLst/>
            </a:prstGeom>
            <a:solidFill>
              <a:schemeClr val="accent1">
                <a:alpha val="24000"/>
              </a:schemeClr>
            </a:solidFill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IN" sz="1100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6200000">
              <a:off x="184357" y="293818"/>
              <a:ext cx="1554291" cy="1369593"/>
            </a:xfrm>
            <a:prstGeom prst="hexagon">
              <a:avLst/>
            </a:prstGeom>
            <a:solidFill>
              <a:schemeClr val="accent1">
                <a:alpha val="24000"/>
              </a:schemeClr>
            </a:solidFill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IN" sz="1100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6200000">
              <a:off x="-521959" y="1484505"/>
              <a:ext cx="1554291" cy="1369593"/>
            </a:xfrm>
            <a:prstGeom prst="hexagon">
              <a:avLst/>
            </a:prstGeom>
            <a:solidFill>
              <a:schemeClr val="accent1">
                <a:alpha val="24000"/>
              </a:schemeClr>
            </a:solidFill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IN" sz="1100">
                <a:solidFill>
                  <a:prstClr val="white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6200000">
              <a:off x="-1213628" y="265685"/>
              <a:ext cx="1554291" cy="1369593"/>
            </a:xfrm>
            <a:prstGeom prst="hexagon">
              <a:avLst/>
            </a:prstGeom>
            <a:solidFill>
              <a:schemeClr val="accent1">
                <a:alpha val="24000"/>
              </a:schemeClr>
            </a:solidFill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IN" sz="1100">
                <a:solidFill>
                  <a:prstClr val="white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6200000">
              <a:off x="-568293" y="3926952"/>
              <a:ext cx="1554291" cy="1369593"/>
            </a:xfrm>
            <a:prstGeom prst="hexagon">
              <a:avLst/>
            </a:prstGeom>
            <a:solidFill>
              <a:schemeClr val="accent1">
                <a:alpha val="24000"/>
              </a:schemeClr>
            </a:solidFill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IN" sz="1100">
                <a:solidFill>
                  <a:prstClr val="white"/>
                </a:solidFill>
              </a:endParaRPr>
            </a:p>
          </p:txBody>
        </p:sp>
        <p:sp>
          <p:nvSpPr>
            <p:cNvPr id="70" name="Hexagon 69"/>
            <p:cNvSpPr/>
            <p:nvPr/>
          </p:nvSpPr>
          <p:spPr>
            <a:xfrm rot="16200000">
              <a:off x="145802" y="5164212"/>
              <a:ext cx="1554291" cy="1369593"/>
            </a:xfrm>
            <a:prstGeom prst="hexagon">
              <a:avLst/>
            </a:prstGeom>
            <a:solidFill>
              <a:schemeClr val="accent1">
                <a:alpha val="24000"/>
              </a:schemeClr>
            </a:solidFill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IN" sz="1100">
                <a:solidFill>
                  <a:prstClr val="white"/>
                </a:solidFill>
              </a:endParaRPr>
            </a:p>
          </p:txBody>
        </p:sp>
        <p:sp>
          <p:nvSpPr>
            <p:cNvPr id="71" name="Hexagon 70"/>
            <p:cNvSpPr/>
            <p:nvPr/>
          </p:nvSpPr>
          <p:spPr>
            <a:xfrm rot="16200000">
              <a:off x="-1261668" y="5164211"/>
              <a:ext cx="1554291" cy="1369593"/>
            </a:xfrm>
            <a:prstGeom prst="hexagon">
              <a:avLst/>
            </a:prstGeom>
            <a:solidFill>
              <a:schemeClr val="accent1">
                <a:alpha val="24000"/>
              </a:schemeClr>
            </a:solidFill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IN" sz="1100">
                <a:solidFill>
                  <a:prstClr val="white"/>
                </a:solidFill>
              </a:endParaRPr>
            </a:p>
          </p:txBody>
        </p:sp>
        <p:sp>
          <p:nvSpPr>
            <p:cNvPr id="72" name="Hexagon 71"/>
            <p:cNvSpPr/>
            <p:nvPr/>
          </p:nvSpPr>
          <p:spPr>
            <a:xfrm rot="16200000">
              <a:off x="-1249660" y="2700260"/>
              <a:ext cx="1554291" cy="1369593"/>
            </a:xfrm>
            <a:prstGeom prst="hexagon">
              <a:avLst/>
            </a:prstGeom>
            <a:solidFill>
              <a:schemeClr val="accent1">
                <a:alpha val="24000"/>
              </a:schemeClr>
            </a:solidFill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IN" sz="1100">
                <a:solidFill>
                  <a:prstClr val="white"/>
                </a:solidFill>
              </a:endParaRPr>
            </a:p>
          </p:txBody>
        </p:sp>
        <p:sp>
          <p:nvSpPr>
            <p:cNvPr id="73" name="Hexagon 72"/>
            <p:cNvSpPr/>
            <p:nvPr/>
          </p:nvSpPr>
          <p:spPr>
            <a:xfrm rot="16200000">
              <a:off x="8667152" y="333574"/>
              <a:ext cx="1554291" cy="1369593"/>
            </a:xfrm>
            <a:prstGeom prst="hexagon">
              <a:avLst/>
            </a:prstGeom>
            <a:solidFill>
              <a:schemeClr val="accent1">
                <a:alpha val="24000"/>
              </a:schemeClr>
            </a:solidFill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IN" sz="1100">
                <a:solidFill>
                  <a:prstClr val="white"/>
                </a:solidFill>
              </a:endParaRPr>
            </a:p>
          </p:txBody>
        </p:sp>
        <p:sp>
          <p:nvSpPr>
            <p:cNvPr id="74" name="Hexagon 73"/>
            <p:cNvSpPr/>
            <p:nvPr/>
          </p:nvSpPr>
          <p:spPr>
            <a:xfrm rot="16200000">
              <a:off x="8666554" y="2763484"/>
              <a:ext cx="1554291" cy="1369593"/>
            </a:xfrm>
            <a:prstGeom prst="hexagon">
              <a:avLst/>
            </a:prstGeom>
            <a:solidFill>
              <a:schemeClr val="accent1">
                <a:alpha val="24000"/>
              </a:schemeClr>
            </a:solidFill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IN" sz="1100">
                <a:solidFill>
                  <a:prstClr val="white"/>
                </a:solidFill>
              </a:endParaRPr>
            </a:p>
          </p:txBody>
        </p:sp>
        <p:sp>
          <p:nvSpPr>
            <p:cNvPr id="75" name="Hexagon 74"/>
            <p:cNvSpPr/>
            <p:nvPr/>
          </p:nvSpPr>
          <p:spPr>
            <a:xfrm rot="16200000">
              <a:off x="8678772" y="5166947"/>
              <a:ext cx="1554291" cy="1369593"/>
            </a:xfrm>
            <a:prstGeom prst="hexagon">
              <a:avLst/>
            </a:prstGeom>
            <a:solidFill>
              <a:schemeClr val="accent1">
                <a:alpha val="24000"/>
              </a:schemeClr>
            </a:solidFill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IN" sz="1100">
                <a:solidFill>
                  <a:prstClr val="white"/>
                </a:solidFill>
              </a:endParaRPr>
            </a:p>
          </p:txBody>
        </p:sp>
        <p:sp>
          <p:nvSpPr>
            <p:cNvPr id="81" name="Hexagon 80"/>
            <p:cNvSpPr/>
            <p:nvPr/>
          </p:nvSpPr>
          <p:spPr>
            <a:xfrm rot="16200000">
              <a:off x="8035284" y="6398344"/>
              <a:ext cx="1554291" cy="1369593"/>
            </a:xfrm>
            <a:prstGeom prst="hexagon">
              <a:avLst/>
            </a:prstGeom>
            <a:solidFill>
              <a:schemeClr val="accent1">
                <a:alpha val="24000"/>
              </a:schemeClr>
            </a:solidFill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IN" sz="1100">
                <a:solidFill>
                  <a:prstClr val="white"/>
                </a:solidFill>
              </a:endParaRPr>
            </a:p>
          </p:txBody>
        </p:sp>
        <p:sp>
          <p:nvSpPr>
            <p:cNvPr id="82" name="Hexagon 81"/>
            <p:cNvSpPr/>
            <p:nvPr/>
          </p:nvSpPr>
          <p:spPr>
            <a:xfrm rot="16200000">
              <a:off x="6596408" y="6432951"/>
              <a:ext cx="1554291" cy="1369593"/>
            </a:xfrm>
            <a:prstGeom prst="hexagon">
              <a:avLst/>
            </a:prstGeom>
            <a:solidFill>
              <a:schemeClr val="accent1">
                <a:alpha val="24000"/>
              </a:schemeClr>
            </a:solidFill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IN" sz="1100">
                <a:solidFill>
                  <a:prstClr val="white"/>
                </a:solidFill>
              </a:endParaRPr>
            </a:p>
          </p:txBody>
        </p:sp>
        <p:sp>
          <p:nvSpPr>
            <p:cNvPr id="83" name="Hexagon 82"/>
            <p:cNvSpPr/>
            <p:nvPr/>
          </p:nvSpPr>
          <p:spPr>
            <a:xfrm rot="16200000">
              <a:off x="5200912" y="6386843"/>
              <a:ext cx="1554291" cy="1369593"/>
            </a:xfrm>
            <a:prstGeom prst="hexagon">
              <a:avLst/>
            </a:prstGeom>
            <a:solidFill>
              <a:schemeClr val="accent1">
                <a:alpha val="24000"/>
              </a:schemeClr>
            </a:solidFill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IN" sz="1100">
                <a:solidFill>
                  <a:prstClr val="white"/>
                </a:solidFill>
              </a:endParaRPr>
            </a:p>
          </p:txBody>
        </p:sp>
        <p:sp>
          <p:nvSpPr>
            <p:cNvPr id="84" name="Hexagon 83"/>
            <p:cNvSpPr/>
            <p:nvPr/>
          </p:nvSpPr>
          <p:spPr>
            <a:xfrm rot="16200000">
              <a:off x="3743098" y="6401803"/>
              <a:ext cx="1554291" cy="1369593"/>
            </a:xfrm>
            <a:prstGeom prst="hexagon">
              <a:avLst/>
            </a:prstGeom>
            <a:solidFill>
              <a:schemeClr val="accent1">
                <a:alpha val="24000"/>
              </a:schemeClr>
            </a:solidFill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IN" sz="1100">
                <a:solidFill>
                  <a:prstClr val="white"/>
                </a:solidFill>
              </a:endParaRPr>
            </a:p>
          </p:txBody>
        </p:sp>
        <p:sp>
          <p:nvSpPr>
            <p:cNvPr id="85" name="Hexagon 84"/>
            <p:cNvSpPr/>
            <p:nvPr/>
          </p:nvSpPr>
          <p:spPr>
            <a:xfrm rot="16200000">
              <a:off x="2265832" y="6417590"/>
              <a:ext cx="1554291" cy="1369593"/>
            </a:xfrm>
            <a:prstGeom prst="hexagon">
              <a:avLst/>
            </a:prstGeom>
            <a:solidFill>
              <a:schemeClr val="accent1">
                <a:alpha val="24000"/>
              </a:schemeClr>
            </a:solidFill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IN" sz="1100">
                <a:solidFill>
                  <a:prstClr val="white"/>
                </a:solidFill>
              </a:endParaRPr>
            </a:p>
          </p:txBody>
        </p:sp>
        <p:sp>
          <p:nvSpPr>
            <p:cNvPr id="86" name="Hexagon 85"/>
            <p:cNvSpPr/>
            <p:nvPr/>
          </p:nvSpPr>
          <p:spPr>
            <a:xfrm rot="16200000">
              <a:off x="868233" y="6392241"/>
              <a:ext cx="1554291" cy="1369593"/>
            </a:xfrm>
            <a:prstGeom prst="hexagon">
              <a:avLst/>
            </a:prstGeom>
            <a:solidFill>
              <a:schemeClr val="accent1">
                <a:alpha val="24000"/>
              </a:schemeClr>
            </a:solidFill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IN" sz="1100">
                <a:solidFill>
                  <a:prstClr val="white"/>
                </a:solidFill>
              </a:endParaRPr>
            </a:p>
          </p:txBody>
        </p:sp>
        <p:sp>
          <p:nvSpPr>
            <p:cNvPr id="87" name="Hexagon 86"/>
            <p:cNvSpPr/>
            <p:nvPr/>
          </p:nvSpPr>
          <p:spPr>
            <a:xfrm rot="16200000">
              <a:off x="-569151" y="6385333"/>
              <a:ext cx="1554291" cy="1369593"/>
            </a:xfrm>
            <a:prstGeom prst="hexagon">
              <a:avLst/>
            </a:prstGeom>
            <a:solidFill>
              <a:schemeClr val="accent1">
                <a:alpha val="24000"/>
              </a:schemeClr>
            </a:solidFill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IN" sz="1100">
                <a:solidFill>
                  <a:prstClr val="white"/>
                </a:solidFill>
              </a:endParaRPr>
            </a:p>
          </p:txBody>
        </p:sp>
        <p:sp>
          <p:nvSpPr>
            <p:cNvPr id="88" name="Hexagon 87"/>
            <p:cNvSpPr/>
            <p:nvPr/>
          </p:nvSpPr>
          <p:spPr>
            <a:xfrm rot="16200000">
              <a:off x="-511024" y="-957143"/>
              <a:ext cx="1554291" cy="1369593"/>
            </a:xfrm>
            <a:prstGeom prst="hexagon">
              <a:avLst/>
            </a:prstGeom>
            <a:solidFill>
              <a:schemeClr val="accent1">
                <a:alpha val="24000"/>
              </a:schemeClr>
            </a:solidFill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IN" sz="1100">
                <a:solidFill>
                  <a:prstClr val="white"/>
                </a:solidFill>
              </a:endParaRPr>
            </a:p>
          </p:txBody>
        </p:sp>
        <p:sp>
          <p:nvSpPr>
            <p:cNvPr id="89" name="Hexagon 88"/>
            <p:cNvSpPr/>
            <p:nvPr/>
          </p:nvSpPr>
          <p:spPr>
            <a:xfrm rot="16200000">
              <a:off x="874161" y="-917429"/>
              <a:ext cx="1554291" cy="1369593"/>
            </a:xfrm>
            <a:prstGeom prst="hexagon">
              <a:avLst/>
            </a:prstGeom>
            <a:solidFill>
              <a:schemeClr val="accent1">
                <a:alpha val="24000"/>
              </a:schemeClr>
            </a:solidFill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IN" sz="1100">
                <a:solidFill>
                  <a:prstClr val="white"/>
                </a:solidFill>
              </a:endParaRPr>
            </a:p>
          </p:txBody>
        </p:sp>
        <p:sp>
          <p:nvSpPr>
            <p:cNvPr id="90" name="Hexagon 89"/>
            <p:cNvSpPr/>
            <p:nvPr/>
          </p:nvSpPr>
          <p:spPr>
            <a:xfrm rot="16200000">
              <a:off x="2279505" y="-922069"/>
              <a:ext cx="1554291" cy="1369593"/>
            </a:xfrm>
            <a:prstGeom prst="hexagon">
              <a:avLst/>
            </a:prstGeom>
            <a:solidFill>
              <a:schemeClr val="accent1">
                <a:alpha val="24000"/>
              </a:schemeClr>
            </a:solidFill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IN" sz="1100">
                <a:solidFill>
                  <a:prstClr val="white"/>
                </a:solidFill>
              </a:endParaRPr>
            </a:p>
          </p:txBody>
        </p:sp>
        <p:sp>
          <p:nvSpPr>
            <p:cNvPr id="91" name="Hexagon 90"/>
            <p:cNvSpPr/>
            <p:nvPr/>
          </p:nvSpPr>
          <p:spPr>
            <a:xfrm rot="16200000">
              <a:off x="3704580" y="-907086"/>
              <a:ext cx="1554291" cy="1369593"/>
            </a:xfrm>
            <a:prstGeom prst="hexagon">
              <a:avLst/>
            </a:prstGeom>
            <a:solidFill>
              <a:schemeClr val="accent1">
                <a:alpha val="24000"/>
              </a:schemeClr>
            </a:solidFill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IN" sz="1100">
                <a:solidFill>
                  <a:prstClr val="white"/>
                </a:solidFill>
              </a:endParaRPr>
            </a:p>
          </p:txBody>
        </p:sp>
        <p:sp>
          <p:nvSpPr>
            <p:cNvPr id="92" name="Hexagon 91"/>
            <p:cNvSpPr/>
            <p:nvPr/>
          </p:nvSpPr>
          <p:spPr>
            <a:xfrm rot="16200000">
              <a:off x="5129737" y="-873519"/>
              <a:ext cx="1554291" cy="1369593"/>
            </a:xfrm>
            <a:prstGeom prst="hexagon">
              <a:avLst/>
            </a:prstGeom>
            <a:solidFill>
              <a:schemeClr val="accent1">
                <a:alpha val="24000"/>
              </a:schemeClr>
            </a:solidFill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IN" sz="1100">
                <a:solidFill>
                  <a:prstClr val="white"/>
                </a:solidFill>
              </a:endParaRPr>
            </a:p>
          </p:txBody>
        </p:sp>
        <p:sp>
          <p:nvSpPr>
            <p:cNvPr id="93" name="Hexagon 92"/>
            <p:cNvSpPr/>
            <p:nvPr/>
          </p:nvSpPr>
          <p:spPr>
            <a:xfrm rot="16200000">
              <a:off x="6572310" y="-858689"/>
              <a:ext cx="1554291" cy="1369593"/>
            </a:xfrm>
            <a:prstGeom prst="hexagon">
              <a:avLst/>
            </a:prstGeom>
            <a:solidFill>
              <a:schemeClr val="accent1">
                <a:alpha val="24000"/>
              </a:schemeClr>
            </a:solidFill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IN" sz="1100">
                <a:solidFill>
                  <a:prstClr val="white"/>
                </a:solidFill>
              </a:endParaRPr>
            </a:p>
          </p:txBody>
        </p:sp>
        <p:sp>
          <p:nvSpPr>
            <p:cNvPr id="94" name="Hexagon 93"/>
            <p:cNvSpPr/>
            <p:nvPr/>
          </p:nvSpPr>
          <p:spPr>
            <a:xfrm rot="16200000">
              <a:off x="7985969" y="-880608"/>
              <a:ext cx="1554291" cy="1369593"/>
            </a:xfrm>
            <a:prstGeom prst="hexagon">
              <a:avLst/>
            </a:prstGeom>
            <a:solidFill>
              <a:schemeClr val="accent1">
                <a:alpha val="24000"/>
              </a:schemeClr>
            </a:solidFill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IN" sz="1100">
                <a:solidFill>
                  <a:prstClr val="white"/>
                </a:solidFill>
              </a:endParaRPr>
            </a:p>
          </p:txBody>
        </p:sp>
      </p:grpSp>
      <p:sp>
        <p:nvSpPr>
          <p:cNvPr id="3" name="Donut 2"/>
          <p:cNvSpPr/>
          <p:nvPr/>
        </p:nvSpPr>
        <p:spPr>
          <a:xfrm>
            <a:off x="-1628369" y="-3444382"/>
            <a:ext cx="13716000" cy="13716000"/>
          </a:xfrm>
          <a:prstGeom prst="donut">
            <a:avLst>
              <a:gd name="adj" fmla="val 24801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chemeClr val="tx1"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 rot="16200000">
            <a:off x="-2791918" y="2890391"/>
            <a:ext cx="68580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IN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Building blocks require indigenous development of the instruments </a:t>
            </a:r>
            <a:endParaRPr lang="en-IN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207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2"/>
          <a:stretch/>
        </p:blipFill>
        <p:spPr>
          <a:xfrm>
            <a:off x="6559977" y="154931"/>
            <a:ext cx="2374957" cy="31616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" r="8758"/>
          <a:stretch/>
        </p:blipFill>
        <p:spPr>
          <a:xfrm>
            <a:off x="175918" y="154931"/>
            <a:ext cx="3143526" cy="3220066"/>
          </a:xfrm>
          <a:prstGeom prst="rect">
            <a:avLst/>
          </a:prstGeom>
        </p:spPr>
      </p:pic>
      <p:pic>
        <p:nvPicPr>
          <p:cNvPr id="21" name="Picture 20" descr="early1.JPG"/>
          <p:cNvPicPr>
            <a:picLocks noChangeAspect="1"/>
          </p:cNvPicPr>
          <p:nvPr/>
        </p:nvPicPr>
        <p:blipFill>
          <a:blip r:embed="rId4" cstate="print"/>
          <a:srcRect t="2100" r="11726" b="5501"/>
          <a:stretch>
            <a:fillRect/>
          </a:stretch>
        </p:blipFill>
        <p:spPr>
          <a:xfrm>
            <a:off x="3634428" y="148441"/>
            <a:ext cx="2664296" cy="30058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65901" y="164769"/>
            <a:ext cx="301686" cy="369332"/>
            <a:chOff x="323528" y="1340768"/>
            <a:chExt cx="301686" cy="369332"/>
          </a:xfrm>
        </p:grpSpPr>
        <p:sp>
          <p:nvSpPr>
            <p:cNvPr id="12" name="TextBox 11"/>
            <p:cNvSpPr txBox="1"/>
            <p:nvPr/>
          </p:nvSpPr>
          <p:spPr>
            <a:xfrm>
              <a:off x="323528" y="13407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336975" y="1385882"/>
              <a:ext cx="288032" cy="288032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674769" y="175335"/>
            <a:ext cx="301686" cy="369332"/>
            <a:chOff x="3766258" y="1268760"/>
            <a:chExt cx="301686" cy="369332"/>
          </a:xfrm>
        </p:grpSpPr>
        <p:sp>
          <p:nvSpPr>
            <p:cNvPr id="15" name="TextBox 14"/>
            <p:cNvSpPr txBox="1"/>
            <p:nvPr/>
          </p:nvSpPr>
          <p:spPr>
            <a:xfrm>
              <a:off x="3766258" y="126876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3770366" y="1309101"/>
              <a:ext cx="288032" cy="288032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630250" y="139149"/>
            <a:ext cx="301686" cy="369332"/>
            <a:chOff x="6646578" y="1259468"/>
            <a:chExt cx="301686" cy="369332"/>
          </a:xfrm>
        </p:grpSpPr>
        <p:sp>
          <p:nvSpPr>
            <p:cNvPr id="18" name="TextBox 17"/>
            <p:cNvSpPr txBox="1"/>
            <p:nvPr/>
          </p:nvSpPr>
          <p:spPr>
            <a:xfrm>
              <a:off x="6646578" y="12594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660232" y="1309683"/>
              <a:ext cx="288032" cy="28803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6" name="Straight Connector 25"/>
          <p:cNvCxnSpPr/>
          <p:nvPr/>
        </p:nvCxnSpPr>
        <p:spPr>
          <a:xfrm>
            <a:off x="3490412" y="145845"/>
            <a:ext cx="0" cy="6116162"/>
          </a:xfrm>
          <a:prstGeom prst="line">
            <a:avLst/>
          </a:prstGeom>
          <a:ln w="12700" cmpd="sng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429350" y="145845"/>
            <a:ext cx="0" cy="6116162"/>
          </a:xfrm>
          <a:prstGeom prst="line">
            <a:avLst/>
          </a:prstGeom>
          <a:ln w="12700" cmpd="sng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76688" y="3722933"/>
            <a:ext cx="310900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rPr>
              <a:t>Drawbacks: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rPr>
              <a:t> More degrees of rotations due to m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rPr>
              <a:t>ultiple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rPr>
              <a:t> fitting screws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rPr>
              <a:t> Mutual misalignment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rPr>
              <a:t> 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rPr>
              <a:t>ight fitting of the electrodes at desired precision failed always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rPr>
              <a:t>Bulky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rPr>
              <a:t>Macor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rPr>
              <a:t>insulator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rPr>
              <a:t>Blocking of the lights due to overall bulky structure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dobe Caslon Pro" panose="0205050205050A020403" pitchFamily="18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90412" y="3722397"/>
            <a:ext cx="29389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rPr>
              <a:t>Drawbacks: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rPr>
              <a:t>Relative misalignment resulting from single screw assembly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rPr>
              <a:t>Difficult assemble the electrodes by tight fitting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70170" y="3717885"/>
            <a:ext cx="265750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rPr>
              <a:t>Advantages: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rPr>
              <a:t>NO obstruction of lights coming at the desired angles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rPr>
              <a:t> NO relative rotation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rPr>
              <a:t> Easy electrode assembly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rPr>
              <a:t> TWO legs for mounting with the feedthrough gives better stability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rPr>
              <a:t> Mounting hole for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rPr>
              <a:t>Pt100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dobe Caslon Pro" panose="0205050205050A020403" pitchFamily="18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35744" y="6429981"/>
            <a:ext cx="41923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‘Design of the Ion Trap and Vacuum System for </a:t>
            </a:r>
            <a:r>
              <a:rPr lang="en-US" sz="10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171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Yb-ion Optical Frequency Standard’- A. </a:t>
            </a:r>
            <a:r>
              <a:rPr lang="en-US" sz="1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Rastogi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et. al., 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MAPAN-J. </a:t>
            </a:r>
            <a:r>
              <a:rPr lang="en-US" sz="1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Metrol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Soc. India 30, 169 (2015).</a:t>
            </a:r>
            <a:endParaRPr lang="en-IN" sz="1000" dirty="0"/>
          </a:p>
        </p:txBody>
      </p:sp>
    </p:spTree>
    <p:extLst>
      <p:ext uri="{BB962C8B-B14F-4D97-AF65-F5344CB8AC3E}">
        <p14:creationId xmlns:p14="http://schemas.microsoft.com/office/powerpoint/2010/main" val="1479119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IN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073" y="26052"/>
            <a:ext cx="6376759" cy="59219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2139" y="5928003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i="1" dirty="0" smtClean="0">
                <a:solidFill>
                  <a:prstClr val="white"/>
                </a:solidFill>
                <a:latin typeface="Adobe Caslon Pro Bold" panose="0205070206050A020403" pitchFamily="18" charset="0"/>
              </a:rPr>
              <a:t>CSIR-NPL is the National Metrology </a:t>
            </a:r>
            <a:r>
              <a:rPr lang="en-US" b="1" dirty="0" smtClean="0">
                <a:solidFill>
                  <a:prstClr val="white"/>
                </a:solidFill>
                <a:latin typeface="Adobe Caslon Pro Bold" panose="0205070206050A020403" pitchFamily="18" charset="0"/>
              </a:rPr>
              <a:t>Institute in India </a:t>
            </a:r>
          </a:p>
          <a:p>
            <a:pPr algn="ctr">
              <a:defRPr/>
            </a:pPr>
            <a:r>
              <a:rPr lang="en-US" dirty="0" smtClean="0">
                <a:solidFill>
                  <a:prstClr val="white"/>
                </a:solidFill>
                <a:latin typeface="Adobe Caslon Pro Bold" panose="0205070206050A020403" pitchFamily="18" charset="0"/>
              </a:rPr>
              <a:t>It has the mandate of </a:t>
            </a:r>
          </a:p>
          <a:p>
            <a:pPr algn="ctr">
              <a:defRPr/>
            </a:pPr>
            <a:r>
              <a:rPr lang="en-US" b="1" i="1" dirty="0" smtClean="0">
                <a:solidFill>
                  <a:prstClr val="white"/>
                </a:solidFill>
                <a:latin typeface="Adobe Caslon Pro Bold" panose="0205070206050A020403" pitchFamily="18" charset="0"/>
              </a:rPr>
              <a:t>establishing and maintaining the SI standards</a:t>
            </a:r>
            <a:r>
              <a:rPr lang="en-US" dirty="0" smtClean="0">
                <a:solidFill>
                  <a:prstClr val="white"/>
                </a:solidFill>
                <a:latin typeface="Adobe Caslon Pro Bold" panose="0205070206050A020403" pitchFamily="18" charset="0"/>
              </a:rPr>
              <a:t> through the Act of Parliament</a:t>
            </a:r>
            <a:endParaRPr lang="en-IN" sz="1600" dirty="0">
              <a:solidFill>
                <a:prstClr val="white"/>
              </a:solidFill>
              <a:latin typeface="Adobe Caslon Pro Bold" panose="0205070206050A0204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8465696">
            <a:off x="-419480" y="1926803"/>
            <a:ext cx="3482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dirty="0" smtClean="0">
                <a:solidFill>
                  <a:srgbClr val="FFFF00"/>
                </a:solidFill>
                <a:latin typeface="Adobe Caslon Pro Bold" panose="0205070206050A020403" pitchFamily="18" charset="0"/>
              </a:rPr>
              <a:t>“</a:t>
            </a:r>
            <a:r>
              <a:rPr lang="en-US" dirty="0">
                <a:solidFill>
                  <a:srgbClr val="FFFF00"/>
                </a:solidFill>
                <a:latin typeface="Adobe Caslon Pro Bold" panose="0205070206050A020403" pitchFamily="18" charset="0"/>
              </a:rPr>
              <a:t>S</a:t>
            </a:r>
            <a:r>
              <a:rPr lang="en-US" dirty="0" smtClean="0">
                <a:solidFill>
                  <a:srgbClr val="FFFF00"/>
                </a:solidFill>
                <a:latin typeface="Adobe Caslon Pro Bold" panose="0205070206050A020403" pitchFamily="18" charset="0"/>
              </a:rPr>
              <a:t>tandard” follows an unbroken chain of tractability to the SI unit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762226" y="869599"/>
            <a:ext cx="2149169" cy="553152"/>
            <a:chOff x="8740139" y="1202197"/>
            <a:chExt cx="2149169" cy="553152"/>
          </a:xfrm>
        </p:grpSpPr>
        <p:sp>
          <p:nvSpPr>
            <p:cNvPr id="2" name="Chevron 1"/>
            <p:cNvSpPr/>
            <p:nvPr/>
          </p:nvSpPr>
          <p:spPr>
            <a:xfrm rot="10800000">
              <a:off x="8740139" y="1202197"/>
              <a:ext cx="2054308" cy="553152"/>
            </a:xfrm>
            <a:prstGeom prst="chevron">
              <a:avLst/>
            </a:prstGeom>
            <a:solidFill>
              <a:srgbClr val="FF9A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992093" y="1276892"/>
              <a:ext cx="18972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sz="2000" dirty="0" smtClean="0">
                  <a:latin typeface="Adobe Caslon Pro Bold" panose="0205070206050A020403" pitchFamily="18" charset="0"/>
                </a:rPr>
                <a:t>SI definitio</a:t>
              </a:r>
              <a:r>
                <a:rPr lang="en-US" sz="2000" dirty="0">
                  <a:latin typeface="Adobe Caslon Pro Bold" panose="0205070206050A020403" pitchFamily="18" charset="0"/>
                </a:rPr>
                <a:t>n</a:t>
              </a:r>
              <a:endParaRPr lang="en-US" sz="2000" dirty="0" smtClean="0">
                <a:latin typeface="Adobe Caslon Pro Bold" panose="0205070206050A020403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418866" y="1731608"/>
            <a:ext cx="3339947" cy="553152"/>
            <a:chOff x="8740138" y="1202197"/>
            <a:chExt cx="3339947" cy="553152"/>
          </a:xfrm>
        </p:grpSpPr>
        <p:sp>
          <p:nvSpPr>
            <p:cNvPr id="11" name="Chevron 10"/>
            <p:cNvSpPr/>
            <p:nvPr/>
          </p:nvSpPr>
          <p:spPr>
            <a:xfrm rot="10800000">
              <a:off x="8740138" y="1202197"/>
              <a:ext cx="3339947" cy="553152"/>
            </a:xfrm>
            <a:prstGeom prst="chevron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951777" y="1276892"/>
              <a:ext cx="2902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sz="2000" dirty="0" smtClean="0">
                  <a:latin typeface="Adobe Caslon Pro Bold" panose="0205070206050A020403" pitchFamily="18" charset="0"/>
                </a:rPr>
                <a:t>International realization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112861" y="2593617"/>
            <a:ext cx="3031140" cy="553152"/>
            <a:chOff x="8740138" y="1202197"/>
            <a:chExt cx="3339947" cy="553152"/>
          </a:xfrm>
        </p:grpSpPr>
        <p:sp>
          <p:nvSpPr>
            <p:cNvPr id="14" name="Chevron 13"/>
            <p:cNvSpPr/>
            <p:nvPr/>
          </p:nvSpPr>
          <p:spPr>
            <a:xfrm rot="10800000">
              <a:off x="8740138" y="1202197"/>
              <a:ext cx="3339947" cy="553152"/>
            </a:xfrm>
            <a:prstGeom prst="chevron">
              <a:avLst/>
            </a:prstGeom>
            <a:solidFill>
              <a:srgbClr val="BC65B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149628" y="1276892"/>
              <a:ext cx="2902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sz="2000" dirty="0" smtClean="0">
                  <a:latin typeface="Adobe Caslon Pro Bold" panose="0205070206050A020403" pitchFamily="18" charset="0"/>
                </a:rPr>
                <a:t>National realization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09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3" descr="C:\Users\Subhadeep\Desktop\Presentation\tr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0855">
            <a:off x="-925752" y="-116622"/>
            <a:ext cx="10890778" cy="732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17" descr="2DIonTrapAnimation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22917">
            <a:off x="3517955" y="2352842"/>
            <a:ext cx="3268925" cy="2386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560087" y="1005329"/>
            <a:ext cx="8036378" cy="5777568"/>
            <a:chOff x="665017" y="1005329"/>
            <a:chExt cx="8036378" cy="5777568"/>
          </a:xfrm>
        </p:grpSpPr>
        <p:sp>
          <p:nvSpPr>
            <p:cNvPr id="4" name="Rectangle 46"/>
            <p:cNvSpPr>
              <a:spLocks noChangeAspect="1" noChangeArrowheads="1"/>
            </p:cNvSpPr>
            <p:nvPr/>
          </p:nvSpPr>
          <p:spPr bwMode="auto">
            <a:xfrm rot="735389">
              <a:off x="676362" y="3112050"/>
              <a:ext cx="8022018" cy="875502"/>
            </a:xfrm>
            <a:prstGeom prst="rect">
              <a:avLst/>
            </a:prstGeom>
            <a:solidFill>
              <a:srgbClr val="7030A0">
                <a:alpha val="23922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val 171"/>
            <p:cNvSpPr>
              <a:spLocks noChangeAspect="1" noChangeArrowheads="1"/>
            </p:cNvSpPr>
            <p:nvPr/>
          </p:nvSpPr>
          <p:spPr bwMode="auto">
            <a:xfrm rot="6089228">
              <a:off x="8163926" y="4297980"/>
              <a:ext cx="873667" cy="201271"/>
            </a:xfrm>
            <a:prstGeom prst="ellipse">
              <a:avLst/>
            </a:prstGeom>
            <a:gradFill flip="none" rotWithShape="1">
              <a:gsLst>
                <a:gs pos="0">
                  <a:srgbClr val="A86ED4">
                    <a:tint val="66000"/>
                    <a:satMod val="160000"/>
                  </a:srgbClr>
                </a:gs>
                <a:gs pos="50000">
                  <a:srgbClr val="A86ED4">
                    <a:tint val="44500"/>
                    <a:satMod val="160000"/>
                  </a:srgbClr>
                </a:gs>
                <a:gs pos="100000">
                  <a:srgbClr val="A86ED4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val 171"/>
            <p:cNvSpPr>
              <a:spLocks noChangeAspect="1" noChangeArrowheads="1"/>
            </p:cNvSpPr>
            <p:nvPr/>
          </p:nvSpPr>
          <p:spPr bwMode="auto">
            <a:xfrm rot="6089228">
              <a:off x="336253" y="2588259"/>
              <a:ext cx="873667" cy="216140"/>
            </a:xfrm>
            <a:prstGeom prst="ellipse">
              <a:avLst/>
            </a:prstGeom>
            <a:gradFill flip="none" rotWithShape="1">
              <a:gsLst>
                <a:gs pos="0">
                  <a:srgbClr val="A86ED4">
                    <a:tint val="66000"/>
                    <a:satMod val="160000"/>
                  </a:srgbClr>
                </a:gs>
                <a:gs pos="50000">
                  <a:srgbClr val="A86ED4">
                    <a:tint val="44500"/>
                    <a:satMod val="160000"/>
                  </a:srgbClr>
                </a:gs>
                <a:gs pos="100000">
                  <a:srgbClr val="A86ED4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46"/>
            <p:cNvSpPr>
              <a:spLocks noChangeAspect="1" noChangeArrowheads="1"/>
            </p:cNvSpPr>
            <p:nvPr/>
          </p:nvSpPr>
          <p:spPr bwMode="auto">
            <a:xfrm rot="19691964">
              <a:off x="690489" y="3106651"/>
              <a:ext cx="7993762" cy="875502"/>
            </a:xfrm>
            <a:prstGeom prst="rect">
              <a:avLst/>
            </a:prstGeom>
            <a:solidFill>
              <a:srgbClr val="CC5457">
                <a:alpha val="23922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val 171"/>
            <p:cNvSpPr>
              <a:spLocks noChangeAspect="1" noChangeArrowheads="1"/>
            </p:cNvSpPr>
            <p:nvPr/>
          </p:nvSpPr>
          <p:spPr bwMode="auto">
            <a:xfrm rot="3542870">
              <a:off x="7642756" y="1325559"/>
              <a:ext cx="873667" cy="233207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tint val="66000"/>
                    <a:satMod val="160000"/>
                  </a:srgbClr>
                </a:gs>
                <a:gs pos="50000">
                  <a:srgbClr val="C00000">
                    <a:tint val="44500"/>
                    <a:satMod val="160000"/>
                  </a:srgbClr>
                </a:gs>
                <a:gs pos="100000">
                  <a:srgbClr val="C0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val 171"/>
            <p:cNvSpPr>
              <a:spLocks noChangeAspect="1" noChangeArrowheads="1"/>
            </p:cNvSpPr>
            <p:nvPr/>
          </p:nvSpPr>
          <p:spPr bwMode="auto">
            <a:xfrm rot="3542870">
              <a:off x="852031" y="5547382"/>
              <a:ext cx="873667" cy="211001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tint val="66000"/>
                    <a:satMod val="160000"/>
                  </a:srgbClr>
                </a:gs>
                <a:gs pos="50000">
                  <a:srgbClr val="C00000">
                    <a:tint val="44500"/>
                    <a:satMod val="160000"/>
                  </a:srgbClr>
                </a:gs>
                <a:gs pos="100000">
                  <a:srgbClr val="C0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46"/>
            <p:cNvSpPr>
              <a:spLocks noChangeAspect="1" noChangeArrowheads="1"/>
            </p:cNvSpPr>
            <p:nvPr/>
          </p:nvSpPr>
          <p:spPr bwMode="auto">
            <a:xfrm rot="16200000">
              <a:off x="2612791" y="4136365"/>
              <a:ext cx="4186766" cy="875502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23922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val 171"/>
            <p:cNvSpPr>
              <a:spLocks noChangeAspect="1" noChangeArrowheads="1"/>
            </p:cNvSpPr>
            <p:nvPr/>
          </p:nvSpPr>
          <p:spPr bwMode="auto">
            <a:xfrm>
              <a:off x="4272787" y="6531769"/>
              <a:ext cx="873667" cy="251128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75000"/>
                    <a:tint val="66000"/>
                    <a:satMod val="160000"/>
                  </a:schemeClr>
                </a:gs>
                <a:gs pos="50000">
                  <a:schemeClr val="accent4">
                    <a:lumMod val="75000"/>
                    <a:tint val="44500"/>
                    <a:satMod val="160000"/>
                  </a:schemeClr>
                </a:gs>
                <a:gs pos="100000">
                  <a:schemeClr val="accent4">
                    <a:lumMod val="75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Isosceles Triangle 6"/>
            <p:cNvSpPr/>
            <p:nvPr/>
          </p:nvSpPr>
          <p:spPr>
            <a:xfrm>
              <a:off x="4588300" y="2225180"/>
              <a:ext cx="555625" cy="255552"/>
            </a:xfrm>
            <a:prstGeom prst="triangle">
              <a:avLst>
                <a:gd name="adj" fmla="val 100000"/>
              </a:avLst>
            </a:prstGeom>
            <a:solidFill>
              <a:srgbClr val="FFD966">
                <a:alpha val="2313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" name="Straight Arrow Connector 2"/>
          <p:cNvCxnSpPr/>
          <p:nvPr/>
        </p:nvCxnSpPr>
        <p:spPr>
          <a:xfrm>
            <a:off x="864258" y="2733093"/>
            <a:ext cx="1147479" cy="255640"/>
          </a:xfrm>
          <a:prstGeom prst="straightConnector1">
            <a:avLst/>
          </a:prstGeom>
          <a:ln w="76200">
            <a:solidFill>
              <a:srgbClr val="7030A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244324" y="3037893"/>
            <a:ext cx="1147479" cy="255640"/>
          </a:xfrm>
          <a:prstGeom prst="straightConnector1">
            <a:avLst/>
          </a:prstGeom>
          <a:ln w="76200">
            <a:solidFill>
              <a:srgbClr val="7030A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605592" y="3757560"/>
            <a:ext cx="1147479" cy="255640"/>
          </a:xfrm>
          <a:prstGeom prst="straightConnector1">
            <a:avLst/>
          </a:prstGeom>
          <a:ln w="76200">
            <a:solidFill>
              <a:srgbClr val="7030A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946000" y="4069989"/>
            <a:ext cx="1147479" cy="255640"/>
          </a:xfrm>
          <a:prstGeom prst="straightConnector1">
            <a:avLst/>
          </a:prstGeom>
          <a:ln w="76200">
            <a:solidFill>
              <a:srgbClr val="7030A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1477145" y="4910667"/>
            <a:ext cx="907125" cy="540724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510079" y="4267200"/>
            <a:ext cx="907125" cy="540724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659679" y="2328333"/>
            <a:ext cx="907125" cy="540724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6743412" y="1659466"/>
            <a:ext cx="907125" cy="540724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4567478" y="5452533"/>
            <a:ext cx="18125" cy="887858"/>
          </a:xfrm>
          <a:prstGeom prst="straightConnector1">
            <a:avLst/>
          </a:prstGeom>
          <a:ln w="76200">
            <a:solidFill>
              <a:srgbClr val="FFD966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4584411" y="4436533"/>
            <a:ext cx="18125" cy="887858"/>
          </a:xfrm>
          <a:prstGeom prst="straightConnector1">
            <a:avLst/>
          </a:prstGeom>
          <a:ln w="76200">
            <a:solidFill>
              <a:srgbClr val="FFD966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4669078" y="2362199"/>
            <a:ext cx="18125" cy="887858"/>
          </a:xfrm>
          <a:prstGeom prst="straightConnector1">
            <a:avLst/>
          </a:prstGeom>
          <a:ln w="76200">
            <a:solidFill>
              <a:srgbClr val="FFD966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605591" y="2237769"/>
            <a:ext cx="3721289" cy="1846659"/>
          </a:xfrm>
          <a:prstGeom prst="rect">
            <a:avLst/>
          </a:prstGeom>
          <a:solidFill>
            <a:srgbClr val="FFFFFF">
              <a:alpha val="7411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 Bold" panose="0205070206050A020403" pitchFamily="18" charset="0"/>
                <a:ea typeface="+mn-ea"/>
                <a:cs typeface="+mn-cs"/>
              </a:rPr>
              <a:t>Trap Geometry has influence on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Nature of the confining potential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	(desired is quadrupole)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Trajectory of the ions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	(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micromotions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Systematic uncertainty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	(Electric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quadupole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shift)</a:t>
            </a:r>
          </a:p>
        </p:txBody>
      </p:sp>
    </p:spTree>
    <p:extLst>
      <p:ext uri="{BB962C8B-B14F-4D97-AF65-F5344CB8AC3E}">
        <p14:creationId xmlns:p14="http://schemas.microsoft.com/office/powerpoint/2010/main" val="601436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23825" y="1046070"/>
            <a:ext cx="8919212" cy="2817679"/>
            <a:chOff x="226659" y="418921"/>
            <a:chExt cx="8919212" cy="281767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19136" y="427161"/>
              <a:ext cx="4326735" cy="226832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59" y="418921"/>
              <a:ext cx="4032303" cy="2817679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 flipV="1">
              <a:off x="4160108" y="1070919"/>
              <a:ext cx="741406" cy="551935"/>
            </a:xfrm>
            <a:prstGeom prst="straightConnector1">
              <a:avLst/>
            </a:prstGeom>
            <a:ln>
              <a:solidFill>
                <a:srgbClr val="00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3982308" y="1317625"/>
              <a:ext cx="922381" cy="1114855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4036283" y="1584325"/>
              <a:ext cx="850042" cy="457630"/>
            </a:xfrm>
            <a:prstGeom prst="straightConnector1">
              <a:avLst/>
            </a:prstGeom>
            <a:ln>
              <a:solidFill>
                <a:srgbClr val="00FF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3909351" y="1827760"/>
              <a:ext cx="976974" cy="399958"/>
            </a:xfrm>
            <a:prstGeom prst="straightConnector1">
              <a:avLst/>
            </a:prstGeom>
            <a:ln>
              <a:solidFill>
                <a:srgbClr val="D60093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4065716" y="2308655"/>
              <a:ext cx="820609" cy="13696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26061" y="98097"/>
            <a:ext cx="91179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Identifying The Suitable Trap Geometry</a:t>
            </a:r>
            <a:endParaRPr kumimoji="0" lang="en-IN" sz="2400" b="1" i="1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adley Hand ITC" panose="03070402050302030203" pitchFamily="66" charset="0"/>
              <a:ea typeface="+mn-ea"/>
              <a:cs typeface="+mn-cs"/>
            </a:endParaRPr>
          </a:p>
        </p:txBody>
      </p:sp>
      <p:pic>
        <p:nvPicPr>
          <p:cNvPr id="42" name="Picture 10" descr="C:\Users\Subhadeep\Downloads\CodeCogsEqn (3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556" y="3343015"/>
            <a:ext cx="3295107" cy="23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75060" y="3971680"/>
            <a:ext cx="7427245" cy="2786550"/>
            <a:chOff x="875061" y="4021848"/>
            <a:chExt cx="7221634" cy="263699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5061" y="4058117"/>
              <a:ext cx="3366363" cy="2528714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34624" y="4021848"/>
              <a:ext cx="3562071" cy="2636991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420675" y="3939556"/>
            <a:ext cx="7748658" cy="2916194"/>
            <a:chOff x="612775" y="3925975"/>
            <a:chExt cx="7660207" cy="2916194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1" t="5300" r="7726" b="49485"/>
            <a:stretch/>
          </p:blipFill>
          <p:spPr bwMode="auto">
            <a:xfrm>
              <a:off x="612775" y="3925975"/>
              <a:ext cx="7660207" cy="2916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2" name="Group 31"/>
            <p:cNvGrpSpPr/>
            <p:nvPr/>
          </p:nvGrpSpPr>
          <p:grpSpPr>
            <a:xfrm>
              <a:off x="3679861" y="5943684"/>
              <a:ext cx="438932" cy="513956"/>
              <a:chOff x="-681690" y="4339752"/>
              <a:chExt cx="438932" cy="513956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-681690" y="4339752"/>
                <a:ext cx="438932" cy="513956"/>
                <a:chOff x="-1371600" y="1782043"/>
                <a:chExt cx="1058937" cy="1255428"/>
              </a:xfrm>
            </p:grpSpPr>
            <p:sp>
              <p:nvSpPr>
                <p:cNvPr id="40" name="Rounded Rectangle 39"/>
                <p:cNvSpPr/>
                <p:nvPr/>
              </p:nvSpPr>
              <p:spPr>
                <a:xfrm rot="2812188">
                  <a:off x="-735426" y="2614709"/>
                  <a:ext cx="605187" cy="240338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-1371600" y="1782043"/>
                  <a:ext cx="914400" cy="9144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" name="Diamond 38"/>
              <p:cNvSpPr/>
              <p:nvPr/>
            </p:nvSpPr>
            <p:spPr>
              <a:xfrm>
                <a:off x="-552450" y="4441031"/>
                <a:ext cx="116681" cy="140493"/>
              </a:xfrm>
              <a:prstGeom prst="diamond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7501287" y="5928478"/>
              <a:ext cx="438932" cy="513956"/>
              <a:chOff x="-681690" y="4339752"/>
              <a:chExt cx="438932" cy="513956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-681690" y="4339752"/>
                <a:ext cx="438932" cy="513956"/>
                <a:chOff x="-1371600" y="1782043"/>
                <a:chExt cx="1058937" cy="1255428"/>
              </a:xfrm>
            </p:grpSpPr>
            <p:sp>
              <p:nvSpPr>
                <p:cNvPr id="36" name="Rounded Rectangle 35"/>
                <p:cNvSpPr/>
                <p:nvPr/>
              </p:nvSpPr>
              <p:spPr>
                <a:xfrm rot="2812188">
                  <a:off x="-735426" y="2614709"/>
                  <a:ext cx="605187" cy="240338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-1371600" y="1782043"/>
                  <a:ext cx="914400" cy="9144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" name="Diamond 34"/>
              <p:cNvSpPr/>
              <p:nvPr/>
            </p:nvSpPr>
            <p:spPr>
              <a:xfrm>
                <a:off x="-552450" y="4441031"/>
                <a:ext cx="116681" cy="140493"/>
              </a:xfrm>
              <a:prstGeom prst="diamond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1" name="Picture 3" descr="C:\Users\Subhadeep\Desktop\Presentation\trap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2" r="9059"/>
          <a:stretch/>
        </p:blipFill>
        <p:spPr bwMode="auto">
          <a:xfrm>
            <a:off x="6398568" y="1079682"/>
            <a:ext cx="2644469" cy="223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" name="Table 26"/>
          <p:cNvGraphicFramePr>
            <a:graphicFrameLocks noGrp="1"/>
          </p:cNvGraphicFramePr>
          <p:nvPr>
            <p:extLst/>
          </p:nvPr>
        </p:nvGraphicFramePr>
        <p:xfrm>
          <a:off x="59617" y="852951"/>
          <a:ext cx="9020175" cy="3035965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7368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8442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179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7634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595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44498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07193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Adobe Caslon Pro" panose="0205050205050A020403" pitchFamily="18" charset="0"/>
                        </a:rPr>
                        <a:t>Anharmonicity</a:t>
                      </a:r>
                      <a:endParaRPr lang="en-US" sz="1600" dirty="0">
                        <a:latin typeface="Adobe Caslon Pro" panose="0205050205050A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Adobe Caslon Pro" panose="0205050205050A020403" pitchFamily="18" charset="0"/>
                        </a:rPr>
                        <a:t>Schrama</a:t>
                      </a:r>
                      <a:r>
                        <a:rPr lang="en-US" sz="1600" dirty="0" smtClean="0">
                          <a:latin typeface="Adobe Caslon Pro" panose="0205050205050A020403" pitchFamily="18" charset="0"/>
                        </a:rPr>
                        <a:t> (1993)</a:t>
                      </a:r>
                      <a:endParaRPr lang="en-US" sz="1600" dirty="0">
                        <a:latin typeface="Adobe Caslon Pro" panose="0205050205050A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Adobe Caslon Pro" panose="0205050205050A020403" pitchFamily="18" charset="0"/>
                        </a:rPr>
                        <a:t>Beaty</a:t>
                      </a:r>
                      <a:endParaRPr lang="en-US" sz="1600" dirty="0" smtClean="0">
                        <a:latin typeface="Adobe Caslon Pro" panose="0205050205050A020403" pitchFamily="18" charset="0"/>
                      </a:endParaRPr>
                    </a:p>
                    <a:p>
                      <a:r>
                        <a:rPr lang="en-US" sz="1600" dirty="0" smtClean="0">
                          <a:latin typeface="Adobe Caslon Pro" panose="0205050205050A020403" pitchFamily="18" charset="0"/>
                        </a:rPr>
                        <a:t>(1986)</a:t>
                      </a:r>
                      <a:endParaRPr lang="en-US" sz="1600" dirty="0">
                        <a:latin typeface="Adobe Caslon Pro" panose="0205050205050A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Adobe Caslon Pro" panose="0205050205050A020403" pitchFamily="18" charset="0"/>
                        </a:rPr>
                        <a:t>Beaty</a:t>
                      </a:r>
                      <a:endParaRPr lang="en-US" sz="1600" dirty="0" smtClean="0">
                        <a:latin typeface="Adobe Caslon Pro" panose="0205050205050A020403" pitchFamily="18" charset="0"/>
                      </a:endParaRPr>
                    </a:p>
                    <a:p>
                      <a:r>
                        <a:rPr lang="en-US" sz="1600" dirty="0" smtClean="0">
                          <a:latin typeface="Adobe Caslon Pro" panose="0205050205050A020403" pitchFamily="18" charset="0"/>
                        </a:rPr>
                        <a:t>(1986)</a:t>
                      </a:r>
                      <a:endParaRPr lang="en-US" sz="1600" dirty="0">
                        <a:latin typeface="Adobe Caslon Pro" panose="0205050205050A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dobe Caslon Pro" panose="0205050205050A020403" pitchFamily="18" charset="0"/>
                        </a:rPr>
                        <a:t>Stein</a:t>
                      </a:r>
                    </a:p>
                    <a:p>
                      <a:r>
                        <a:rPr lang="en-US" sz="1600" dirty="0" smtClean="0">
                          <a:latin typeface="Adobe Caslon Pro" panose="0205050205050A020403" pitchFamily="18" charset="0"/>
                        </a:rPr>
                        <a:t>(2010)</a:t>
                      </a:r>
                      <a:endParaRPr lang="en-US" sz="1600" dirty="0">
                        <a:latin typeface="Adobe Caslon Pro" panose="0205050205050A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dobe Caslon Pro" panose="0205050205050A020403" pitchFamily="18" charset="0"/>
                        </a:rPr>
                        <a:t>NPL India</a:t>
                      </a:r>
                      <a:endParaRPr lang="en-US" sz="1600" dirty="0">
                        <a:latin typeface="Adobe Caslon Pro" panose="0205050205050A0204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07193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dobe Caslon Pro" panose="0205050205050A020403" pitchFamily="18" charset="0"/>
                        </a:rPr>
                        <a:t>|a</a:t>
                      </a:r>
                      <a:r>
                        <a:rPr lang="en-US" baseline="-25000" dirty="0" smtClean="0">
                          <a:latin typeface="Adobe Caslon Pro" panose="0205050205050A020403" pitchFamily="18" charset="0"/>
                        </a:rPr>
                        <a:t>40</a:t>
                      </a:r>
                      <a:r>
                        <a:rPr lang="en-US" baseline="0" dirty="0" smtClean="0">
                          <a:latin typeface="Adobe Caslon Pro" panose="0205050205050A020403" pitchFamily="18" charset="0"/>
                        </a:rPr>
                        <a:t> / </a:t>
                      </a:r>
                      <a:r>
                        <a:rPr lang="en-US" dirty="0" smtClean="0">
                          <a:latin typeface="Adobe Caslon Pro" panose="0205050205050A020403" pitchFamily="18" charset="0"/>
                        </a:rPr>
                        <a:t>a</a:t>
                      </a:r>
                      <a:r>
                        <a:rPr lang="en-US" baseline="-25000" dirty="0" smtClean="0">
                          <a:latin typeface="Adobe Caslon Pro" panose="0205050205050A020403" pitchFamily="18" charset="0"/>
                        </a:rPr>
                        <a:t>20</a:t>
                      </a:r>
                      <a:r>
                        <a:rPr lang="en-US" baseline="0" dirty="0" smtClean="0">
                          <a:latin typeface="Adobe Caslon Pro" panose="0205050205050A020403" pitchFamily="18" charset="0"/>
                        </a:rPr>
                        <a:t>|</a:t>
                      </a:r>
                      <a:endParaRPr lang="en-US" dirty="0">
                        <a:latin typeface="Adobe Caslon Pro" panose="0205050205050A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dobe Caslon Pro" panose="0205050205050A020403" pitchFamily="18" charset="0"/>
                        </a:rPr>
                        <a:t>0.004975</a:t>
                      </a:r>
                      <a:endParaRPr lang="en-US" dirty="0">
                        <a:latin typeface="Adobe Caslon Pro" panose="0205050205050A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dobe Caslon Pro" panose="0205050205050A020403" pitchFamily="18" charset="0"/>
                        </a:rPr>
                        <a:t>0.00232</a:t>
                      </a:r>
                      <a:endParaRPr lang="en-US" dirty="0">
                        <a:latin typeface="Adobe Caslon Pro" panose="0205050205050A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dobe Caslon Pro" panose="0205050205050A020403" pitchFamily="18" charset="0"/>
                        </a:rPr>
                        <a:t>0.003529</a:t>
                      </a:r>
                      <a:endParaRPr lang="en-US" dirty="0">
                        <a:latin typeface="Adobe Caslon Pro" panose="0205050205050A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dobe Caslon Pro" panose="0205050205050A020403" pitchFamily="18" charset="0"/>
                        </a:rPr>
                        <a:t>0.01365</a:t>
                      </a:r>
                      <a:endParaRPr lang="en-US" dirty="0">
                        <a:latin typeface="Adobe Caslon Pro" panose="0205050205050A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dobe Caslon Pro" panose="0205050205050A020403" pitchFamily="18" charset="0"/>
                        </a:rPr>
                        <a:t>0.0024</a:t>
                      </a:r>
                      <a:endParaRPr lang="en-US" dirty="0">
                        <a:latin typeface="Adobe Caslon Pro" panose="0205050205050A0204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071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latin typeface="Adobe Caslon Pro" panose="0205050205050A020403" pitchFamily="18" charset="0"/>
                        </a:rPr>
                        <a:t>|</a:t>
                      </a:r>
                      <a:r>
                        <a:rPr lang="en-US" dirty="0" smtClean="0">
                          <a:latin typeface="Adobe Caslon Pro" panose="0205050205050A020403" pitchFamily="18" charset="0"/>
                        </a:rPr>
                        <a:t>a</a:t>
                      </a:r>
                      <a:r>
                        <a:rPr lang="en-US" baseline="-25000" dirty="0" smtClean="0">
                          <a:latin typeface="Adobe Caslon Pro" panose="0205050205050A020403" pitchFamily="18" charset="0"/>
                        </a:rPr>
                        <a:t>60</a:t>
                      </a:r>
                      <a:r>
                        <a:rPr lang="en-US" baseline="0" dirty="0" smtClean="0">
                          <a:latin typeface="Adobe Caslon Pro" panose="0205050205050A020403" pitchFamily="18" charset="0"/>
                        </a:rPr>
                        <a:t> / </a:t>
                      </a:r>
                      <a:r>
                        <a:rPr lang="en-US" dirty="0" smtClean="0">
                          <a:latin typeface="Adobe Caslon Pro" panose="0205050205050A020403" pitchFamily="18" charset="0"/>
                        </a:rPr>
                        <a:t>a</a:t>
                      </a:r>
                      <a:r>
                        <a:rPr lang="en-US" baseline="-25000" dirty="0" smtClean="0">
                          <a:latin typeface="Adobe Caslon Pro" panose="0205050205050A020403" pitchFamily="18" charset="0"/>
                        </a:rPr>
                        <a:t>20</a:t>
                      </a:r>
                      <a:r>
                        <a:rPr lang="en-US" baseline="0" dirty="0" smtClean="0">
                          <a:latin typeface="Adobe Caslon Pro" panose="0205050205050A020403" pitchFamily="18" charset="0"/>
                        </a:rPr>
                        <a:t>|</a:t>
                      </a:r>
                      <a:endParaRPr lang="en-US" dirty="0" smtClean="0">
                        <a:latin typeface="Adobe Caslon Pro" panose="0205050205050A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dobe Caslon Pro" panose="0205050205050A020403" pitchFamily="18" charset="0"/>
                        </a:rPr>
                        <a:t>0.088382</a:t>
                      </a:r>
                      <a:endParaRPr lang="en-US" dirty="0">
                        <a:latin typeface="Adobe Caslon Pro" panose="0205050205050A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dobe Caslon Pro" panose="0205050205050A020403" pitchFamily="18" charset="0"/>
                        </a:rPr>
                        <a:t>0.00014</a:t>
                      </a:r>
                      <a:endParaRPr lang="en-US" dirty="0">
                        <a:latin typeface="Adobe Caslon Pro" panose="0205050205050A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dobe Caslon Pro" panose="0205050205050A020403" pitchFamily="18" charset="0"/>
                        </a:rPr>
                        <a:t>0.000816</a:t>
                      </a:r>
                      <a:endParaRPr lang="en-US" dirty="0">
                        <a:latin typeface="Adobe Caslon Pro" panose="0205050205050A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dobe Caslon Pro" panose="0205050205050A020403" pitchFamily="18" charset="0"/>
                        </a:rPr>
                        <a:t>0.00505</a:t>
                      </a:r>
                      <a:endParaRPr lang="en-US" dirty="0">
                        <a:latin typeface="Adobe Caslon Pro" panose="0205050205050A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dobe Caslon Pro" panose="0205050205050A020403" pitchFamily="18" charset="0"/>
                        </a:rPr>
                        <a:t>0.0092</a:t>
                      </a:r>
                      <a:endParaRPr lang="en-US" dirty="0">
                        <a:latin typeface="Adobe Caslon Pro" panose="0205050205050A0204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71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latin typeface="Adobe Caslon Pro" panose="0205050205050A020403" pitchFamily="18" charset="0"/>
                        </a:rPr>
                        <a:t>|</a:t>
                      </a:r>
                      <a:r>
                        <a:rPr lang="en-US" dirty="0" smtClean="0">
                          <a:latin typeface="Adobe Caslon Pro" panose="0205050205050A020403" pitchFamily="18" charset="0"/>
                        </a:rPr>
                        <a:t>a</a:t>
                      </a:r>
                      <a:r>
                        <a:rPr lang="en-US" baseline="-25000" dirty="0" smtClean="0">
                          <a:latin typeface="Adobe Caslon Pro" panose="0205050205050A020403" pitchFamily="18" charset="0"/>
                        </a:rPr>
                        <a:t>80</a:t>
                      </a:r>
                      <a:r>
                        <a:rPr lang="en-US" baseline="0" dirty="0" smtClean="0">
                          <a:latin typeface="Adobe Caslon Pro" panose="0205050205050A020403" pitchFamily="18" charset="0"/>
                        </a:rPr>
                        <a:t> / </a:t>
                      </a:r>
                      <a:r>
                        <a:rPr lang="en-US" dirty="0" smtClean="0">
                          <a:latin typeface="Adobe Caslon Pro" panose="0205050205050A020403" pitchFamily="18" charset="0"/>
                        </a:rPr>
                        <a:t>a</a:t>
                      </a:r>
                      <a:r>
                        <a:rPr lang="en-US" baseline="-25000" dirty="0" smtClean="0">
                          <a:latin typeface="Adobe Caslon Pro" panose="0205050205050A020403" pitchFamily="18" charset="0"/>
                        </a:rPr>
                        <a:t>20</a:t>
                      </a:r>
                      <a:r>
                        <a:rPr lang="en-US" baseline="0" dirty="0" smtClean="0">
                          <a:latin typeface="Adobe Caslon Pro" panose="0205050205050A020403" pitchFamily="18" charset="0"/>
                        </a:rPr>
                        <a:t>|</a:t>
                      </a:r>
                      <a:endParaRPr lang="en-US" dirty="0" smtClean="0">
                        <a:latin typeface="Adobe Caslon Pro" panose="0205050205050A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dobe Caslon Pro" panose="0205050205050A020403" pitchFamily="18" charset="0"/>
                        </a:rPr>
                        <a:t>0.0065468</a:t>
                      </a:r>
                      <a:endParaRPr lang="en-US" dirty="0">
                        <a:latin typeface="Adobe Caslon Pro" panose="0205050205050A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dobe Caslon Pro" panose="0205050205050A020403" pitchFamily="18" charset="0"/>
                        </a:rPr>
                        <a:t>0.013859</a:t>
                      </a:r>
                      <a:endParaRPr lang="en-US" dirty="0">
                        <a:latin typeface="Adobe Caslon Pro" panose="0205050205050A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dobe Caslon Pro" panose="0205050205050A020403" pitchFamily="18" charset="0"/>
                        </a:rPr>
                        <a:t>0.00132</a:t>
                      </a:r>
                      <a:endParaRPr lang="en-US" dirty="0">
                        <a:latin typeface="Adobe Caslon Pro" panose="0205050205050A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dobe Caslon Pro" panose="0205050205050A020403" pitchFamily="18" charset="0"/>
                        </a:rPr>
                        <a:t>0</a:t>
                      </a:r>
                      <a:endParaRPr lang="en-US" dirty="0">
                        <a:latin typeface="Adobe Caslon Pro" panose="0205050205050A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dobe Caslon Pro" panose="0205050205050A020403" pitchFamily="18" charset="0"/>
                        </a:rPr>
                        <a:t>0.0042</a:t>
                      </a:r>
                      <a:endParaRPr lang="en-US" dirty="0">
                        <a:latin typeface="Adobe Caslon Pro" panose="0205050205050A0204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071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latin typeface="Adobe Caslon Pro" panose="0205050205050A020403" pitchFamily="18" charset="0"/>
                        </a:rPr>
                        <a:t>|</a:t>
                      </a:r>
                      <a:r>
                        <a:rPr lang="en-US" dirty="0" smtClean="0">
                          <a:latin typeface="Adobe Caslon Pro" panose="0205050205050A020403" pitchFamily="18" charset="0"/>
                        </a:rPr>
                        <a:t>a</a:t>
                      </a:r>
                      <a:r>
                        <a:rPr lang="en-US" baseline="-25000" dirty="0" smtClean="0">
                          <a:latin typeface="Adobe Caslon Pro" panose="0205050205050A020403" pitchFamily="18" charset="0"/>
                        </a:rPr>
                        <a:t>10 0</a:t>
                      </a:r>
                      <a:r>
                        <a:rPr lang="en-US" baseline="0" dirty="0" smtClean="0">
                          <a:latin typeface="Adobe Caslon Pro" panose="0205050205050A020403" pitchFamily="18" charset="0"/>
                        </a:rPr>
                        <a:t> / </a:t>
                      </a:r>
                      <a:r>
                        <a:rPr lang="en-US" dirty="0" smtClean="0">
                          <a:latin typeface="Adobe Caslon Pro" panose="0205050205050A020403" pitchFamily="18" charset="0"/>
                        </a:rPr>
                        <a:t>a</a:t>
                      </a:r>
                      <a:r>
                        <a:rPr lang="en-US" baseline="-25000" dirty="0" smtClean="0">
                          <a:latin typeface="Adobe Caslon Pro" panose="0205050205050A020403" pitchFamily="18" charset="0"/>
                        </a:rPr>
                        <a:t>20</a:t>
                      </a:r>
                      <a:r>
                        <a:rPr lang="en-US" baseline="0" dirty="0" smtClean="0">
                          <a:latin typeface="Adobe Caslon Pro" panose="0205050205050A020403" pitchFamily="18" charset="0"/>
                        </a:rPr>
                        <a:t>|</a:t>
                      </a:r>
                      <a:endParaRPr lang="en-US" dirty="0" smtClean="0">
                        <a:latin typeface="Adobe Caslon Pro" panose="0205050205050A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dobe Caslon Pro" panose="0205050205050A020403" pitchFamily="18" charset="0"/>
                        </a:rPr>
                        <a:t>---</a:t>
                      </a:r>
                      <a:endParaRPr lang="en-US" dirty="0">
                        <a:latin typeface="Adobe Caslon Pro" panose="0205050205050A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dobe Caslon Pro" panose="0205050205050A020403" pitchFamily="18" charset="0"/>
                        </a:rPr>
                        <a:t>---</a:t>
                      </a:r>
                      <a:endParaRPr lang="en-US" dirty="0">
                        <a:latin typeface="Adobe Caslon Pro" panose="0205050205050A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dobe Caslon Pro" panose="0205050205050A020403" pitchFamily="18" charset="0"/>
                        </a:rPr>
                        <a:t>---</a:t>
                      </a:r>
                      <a:endParaRPr lang="en-US" dirty="0">
                        <a:latin typeface="Adobe Caslon Pro" panose="0205050205050A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dobe Caslon Pro" panose="0205050205050A020403" pitchFamily="18" charset="0"/>
                        </a:rPr>
                        <a:t>---</a:t>
                      </a:r>
                      <a:endParaRPr lang="en-US" dirty="0">
                        <a:latin typeface="Adobe Caslon Pro" panose="0205050205050A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dobe Caslon Pro" panose="0205050205050A020403" pitchFamily="18" charset="0"/>
                        </a:rPr>
                        <a:t>0.0023</a:t>
                      </a:r>
                      <a:endParaRPr lang="en-US" dirty="0">
                        <a:latin typeface="Adobe Caslon Pro" panose="0205050205050A0204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3862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7" descr="2DIonTrap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22917">
            <a:off x="531280" y="1026975"/>
            <a:ext cx="4660034" cy="3402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"/>
          <a:stretch/>
        </p:blipFill>
        <p:spPr>
          <a:xfrm rot="20010187">
            <a:off x="4888783" y="2902991"/>
            <a:ext cx="1957529" cy="5644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81103">
            <a:off x="6553927" y="1758137"/>
            <a:ext cx="1936226" cy="6501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591" y="1735815"/>
            <a:ext cx="435830" cy="16718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"/>
          <a:stretch/>
        </p:blipFill>
        <p:spPr>
          <a:xfrm rot="1339350">
            <a:off x="6452243" y="2942287"/>
            <a:ext cx="1953249" cy="4858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9"/>
          <a:stretch/>
        </p:blipFill>
        <p:spPr>
          <a:xfrm rot="1810414">
            <a:off x="4850357" y="1917829"/>
            <a:ext cx="1901997" cy="3858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860" y="1800116"/>
            <a:ext cx="485843" cy="157184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136841" y="681430"/>
            <a:ext cx="2720819" cy="3731724"/>
            <a:chOff x="1515787" y="-43927"/>
            <a:chExt cx="3627759" cy="4975633"/>
          </a:xfrm>
        </p:grpSpPr>
        <p:cxnSp>
          <p:nvCxnSpPr>
            <p:cNvPr id="15" name="Straight Arrow Connector 14"/>
            <p:cNvCxnSpPr/>
            <p:nvPr/>
          </p:nvCxnSpPr>
          <p:spPr>
            <a:xfrm flipH="1" flipV="1">
              <a:off x="2790825" y="325857"/>
              <a:ext cx="181588" cy="220303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2953656" y="2540816"/>
              <a:ext cx="2018394" cy="97609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1696762" y="2540789"/>
              <a:ext cx="1268591" cy="2069707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781597" y="2201358"/>
              <a:ext cx="36194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endParaRPr kumimoji="0" lang="en-IN" sz="15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515787" y="4500819"/>
              <a:ext cx="36194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</a:t>
              </a:r>
              <a:endParaRPr kumimoji="0" lang="en-IN" sz="15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658088" y="-43927"/>
              <a:ext cx="36194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z</a:t>
              </a:r>
              <a:endParaRPr kumimoji="0" lang="en-IN" sz="15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Oval 26"/>
          <p:cNvSpPr/>
          <p:nvPr/>
        </p:nvSpPr>
        <p:spPr>
          <a:xfrm>
            <a:off x="1447182" y="2105717"/>
            <a:ext cx="177539" cy="189551"/>
          </a:xfrm>
          <a:prstGeom prst="ellipse">
            <a:avLst/>
          </a:prstGeom>
          <a:noFill/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518341" y="690955"/>
            <a:ext cx="3511395" cy="3731724"/>
            <a:chOff x="1515787" y="-43927"/>
            <a:chExt cx="4681860" cy="4975633"/>
          </a:xfrm>
        </p:grpSpPr>
        <p:cxnSp>
          <p:nvCxnSpPr>
            <p:cNvPr id="37" name="Straight Arrow Connector 36"/>
            <p:cNvCxnSpPr/>
            <p:nvPr/>
          </p:nvCxnSpPr>
          <p:spPr>
            <a:xfrm flipH="1" flipV="1">
              <a:off x="2790825" y="325857"/>
              <a:ext cx="181588" cy="220303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2953656" y="2540816"/>
              <a:ext cx="3231243" cy="176984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H="1">
              <a:off x="1696762" y="2540789"/>
              <a:ext cx="1268591" cy="2069707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5835698" y="2201357"/>
              <a:ext cx="36194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endParaRPr kumimoji="0" lang="en-IN" sz="15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515787" y="4500819"/>
              <a:ext cx="36194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</a:t>
              </a:r>
              <a:endParaRPr kumimoji="0" lang="en-IN" sz="15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658088" y="-43927"/>
              <a:ext cx="36194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z</a:t>
              </a:r>
              <a:endParaRPr kumimoji="0" lang="en-IN" sz="15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341833" y="228600"/>
            <a:ext cx="2597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Trajectory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65032" y="228600"/>
            <a:ext cx="3915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Motion of  ion in the potential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647" y="1953986"/>
            <a:ext cx="3906598" cy="2104092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4721637" y="928493"/>
            <a:ext cx="3755613" cy="2613774"/>
            <a:chOff x="5622416" y="161665"/>
            <a:chExt cx="5007484" cy="3485032"/>
          </a:xfrm>
        </p:grpSpPr>
        <p:sp>
          <p:nvSpPr>
            <p:cNvPr id="51" name="Rectangle 50"/>
            <p:cNvSpPr/>
            <p:nvPr/>
          </p:nvSpPr>
          <p:spPr>
            <a:xfrm>
              <a:off x="7617572" y="1589297"/>
              <a:ext cx="411480" cy="2057400"/>
            </a:xfrm>
            <a:prstGeom prst="rect">
              <a:avLst/>
            </a:prstGeom>
            <a:solidFill>
              <a:srgbClr val="F2AB7A">
                <a:alpha val="4313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6318"/>
            <a:stretch/>
          </p:blipFill>
          <p:spPr>
            <a:xfrm>
              <a:off x="5622416" y="161665"/>
              <a:ext cx="5007484" cy="1095635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6418934" y="203444"/>
              <a:ext cx="4191916" cy="996705"/>
            </a:xfrm>
            <a:prstGeom prst="rect">
              <a:avLst/>
            </a:prstGeom>
            <a:solidFill>
              <a:srgbClr val="F2AB7A">
                <a:alpha val="4313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>
            <a:xfrm flipH="1" flipV="1">
              <a:off x="6418934" y="1200149"/>
              <a:ext cx="1207416" cy="412751"/>
            </a:xfrm>
            <a:prstGeom prst="line">
              <a:avLst/>
            </a:prstGeom>
            <a:ln w="28575">
              <a:solidFill>
                <a:srgbClr val="F2AB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8020050" y="1206500"/>
              <a:ext cx="2578100" cy="387350"/>
            </a:xfrm>
            <a:prstGeom prst="line">
              <a:avLst/>
            </a:prstGeom>
            <a:ln w="28575">
              <a:solidFill>
                <a:srgbClr val="F2AB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402016" y="4621054"/>
            <a:ext cx="8087309" cy="1688912"/>
            <a:chOff x="536022" y="4599304"/>
            <a:chExt cx="10783078" cy="2251883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022" y="5186813"/>
              <a:ext cx="4809424" cy="1652424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50" y="5169925"/>
              <a:ext cx="4893350" cy="1681262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2476501" y="4599304"/>
              <a:ext cx="705489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+mn-cs"/>
                </a:rPr>
                <a:t>Micromotions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+mn-cs"/>
                </a:rPr>
                <a:t> - not curable by laser cooling</a:t>
              </a: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4865682" y="6437361"/>
            <a:ext cx="4167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Micromotion</a:t>
            </a:r>
            <a:r>
              <a:rPr kumimoji="0" lang="en-IN" sz="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measurement in-</a:t>
            </a:r>
            <a:r>
              <a:rPr kumimoji="0" lang="en-IN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D. </a:t>
            </a: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J. </a:t>
            </a:r>
            <a:r>
              <a:rPr kumimoji="0" lang="en-IN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Berkeland</a:t>
            </a: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IN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</a:t>
            </a: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IN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</a:t>
            </a: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., </a:t>
            </a:r>
            <a:r>
              <a:rPr kumimoji="0" lang="en-IN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J. App. Phys. 83, 5025 (1998).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	                        J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Keller</a:t>
            </a:r>
            <a:r>
              <a:rPr kumimoji="0" lang="en-IN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IN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</a:t>
            </a: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IN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</a:t>
            </a: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., 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arXiv:1505.05907v1 (2015).</a:t>
            </a:r>
            <a:endParaRPr kumimoji="0" lang="en-IN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444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3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5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9525" y="236134"/>
            <a:ext cx="2957100" cy="3051447"/>
            <a:chOff x="9525" y="304799"/>
            <a:chExt cx="2957100" cy="305144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2"/>
            <a:srcRect l="-1637"/>
            <a:stretch/>
          </p:blipFill>
          <p:spPr>
            <a:xfrm>
              <a:off x="9525" y="304799"/>
              <a:ext cx="2957100" cy="305144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583445" y="1730367"/>
              <a:ext cx="131215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2r</a:t>
              </a:r>
              <a:r>
                <a:rPr kumimoji="0" lang="en-IN" sz="1400" b="1" i="0" u="none" strike="noStrike" kern="120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o</a:t>
              </a:r>
              <a:r>
                <a:rPr kumimoji="0" lang="en-IN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 = 1 </a:t>
              </a:r>
              <a:r>
                <a:rPr kumimoji="0" lang="en-I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mm, </a:t>
              </a:r>
              <a:endParaRPr kumimoji="0" lang="en-IN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θ</a:t>
              </a:r>
              <a:r>
                <a:rPr kumimoji="0" lang="en-US" sz="1400" b="1" i="0" u="none" strike="noStrike" kern="1200" cap="none" spc="0" normalizeH="0" baseline="-2500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i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 </a:t>
              </a:r>
              <a:r>
                <a:rPr kumimoji="0" lang="en-IN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= 10</a:t>
              </a:r>
              <a:r>
                <a:rPr kumimoji="0" lang="en-IN" sz="14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o</a:t>
              </a:r>
              <a:r>
                <a:rPr kumimoji="0" lang="en-IN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,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θ</a:t>
              </a:r>
              <a:r>
                <a:rPr kumimoji="0" lang="en-US" sz="1400" b="1" i="0" u="none" strike="noStrike" kern="120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o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 </a:t>
              </a:r>
              <a:r>
                <a:rPr kumimoji="0" lang="en-IN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= 45</a:t>
              </a:r>
              <a:r>
                <a:rPr kumimoji="0" lang="en-IN" sz="14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o</a:t>
              </a:r>
              <a:endParaRPr kumimoji="0" lang="en-IN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829425" y="305986"/>
            <a:ext cx="2081626" cy="2997200"/>
            <a:chOff x="3800475" y="374651"/>
            <a:chExt cx="2081626" cy="299720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/>
            <a:srcRect l="30740"/>
            <a:stretch/>
          </p:blipFill>
          <p:spPr>
            <a:xfrm>
              <a:off x="3800475" y="374651"/>
              <a:ext cx="2081626" cy="299720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4370909" y="1749417"/>
              <a:ext cx="143499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2r</a:t>
              </a:r>
              <a:r>
                <a:rPr kumimoji="0" lang="en-IN" sz="1400" b="1" i="0" u="none" strike="noStrike" kern="120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o</a:t>
              </a:r>
              <a:r>
                <a:rPr kumimoji="0" lang="en-IN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 = 0.5 </a:t>
              </a:r>
              <a:r>
                <a:rPr kumimoji="0" lang="en-I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mm, </a:t>
              </a:r>
              <a:endParaRPr kumimoji="0" lang="en-IN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θ</a:t>
              </a:r>
              <a:r>
                <a:rPr kumimoji="0" lang="en-US" sz="1400" b="1" i="0" u="none" strike="noStrike" kern="1200" cap="none" spc="0" normalizeH="0" baseline="-2500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i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 </a:t>
              </a:r>
              <a:r>
                <a:rPr kumimoji="0" lang="en-IN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= 0</a:t>
              </a:r>
              <a:r>
                <a:rPr kumimoji="0" lang="en-IN" sz="14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o</a:t>
              </a:r>
              <a:r>
                <a:rPr kumimoji="0" lang="en-IN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,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θ</a:t>
              </a:r>
              <a:r>
                <a:rPr kumimoji="0" lang="en-US" sz="1400" b="1" i="0" u="none" strike="noStrike" kern="120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o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 </a:t>
              </a:r>
              <a:r>
                <a:rPr kumimoji="0" lang="en-IN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= 45</a:t>
              </a:r>
              <a:r>
                <a:rPr kumimoji="0" lang="en-IN" sz="14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o</a:t>
              </a:r>
              <a:endParaRPr kumimoji="0" lang="en-IN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728625" y="318677"/>
            <a:ext cx="2081626" cy="2953613"/>
            <a:chOff x="6948075" y="387342"/>
            <a:chExt cx="2081626" cy="295361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/>
            <a:srcRect l="29625" t="2487"/>
            <a:stretch/>
          </p:blipFill>
          <p:spPr>
            <a:xfrm>
              <a:off x="6948075" y="387342"/>
              <a:ext cx="2081626" cy="2953613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7734301" y="1768467"/>
              <a:ext cx="117675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2r</a:t>
              </a:r>
              <a:r>
                <a:rPr kumimoji="0" lang="en-IN" sz="1400" b="1" i="0" u="none" strike="noStrike" kern="120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o</a:t>
              </a:r>
              <a:r>
                <a:rPr kumimoji="0" lang="en-IN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 = 1 </a:t>
              </a:r>
              <a:r>
                <a:rPr kumimoji="0" lang="en-I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mm, </a:t>
              </a:r>
              <a:endParaRPr kumimoji="0" lang="en-IN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θ</a:t>
              </a:r>
              <a:r>
                <a:rPr kumimoji="0" lang="en-US" sz="1400" b="1" i="0" u="none" strike="noStrike" kern="1200" cap="none" spc="0" normalizeH="0" baseline="-2500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i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 </a:t>
              </a:r>
              <a:r>
                <a:rPr kumimoji="0" lang="en-IN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= 11</a:t>
              </a:r>
              <a:r>
                <a:rPr kumimoji="0" lang="en-IN" sz="14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o</a:t>
              </a:r>
              <a:r>
                <a:rPr kumimoji="0" lang="en-IN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,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θ</a:t>
              </a:r>
              <a:r>
                <a:rPr kumimoji="0" lang="en-US" sz="1400" b="1" i="0" u="none" strike="noStrike" kern="120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o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 </a:t>
              </a:r>
              <a:r>
                <a:rPr kumimoji="0" lang="en-IN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= 45</a:t>
              </a:r>
              <a:r>
                <a:rPr kumimoji="0" lang="en-IN" sz="14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o</a:t>
              </a:r>
              <a:endParaRPr kumimoji="0" lang="en-IN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9525" y="3513572"/>
            <a:ext cx="3009900" cy="3022190"/>
            <a:chOff x="38100" y="3820362"/>
            <a:chExt cx="3009900" cy="302219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100" y="3820362"/>
              <a:ext cx="3009900" cy="302219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019175" y="5243513"/>
              <a:ext cx="154918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2z</a:t>
              </a:r>
              <a:r>
                <a:rPr kumimoji="0" lang="en-IN" sz="1400" b="1" i="0" u="none" strike="noStrike" kern="120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o</a:t>
              </a:r>
              <a:r>
                <a:rPr kumimoji="0" lang="en-IN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 = 0.6 </a:t>
              </a:r>
              <a:r>
                <a:rPr kumimoji="0" lang="en-I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mm, </a:t>
              </a:r>
              <a:endParaRPr kumimoji="0" lang="en-IN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θ</a:t>
              </a:r>
              <a:r>
                <a:rPr kumimoji="0" lang="en-US" sz="1400" b="1" i="0" u="none" strike="noStrike" kern="1200" cap="none" spc="0" normalizeH="0" baseline="-2500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i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 </a:t>
              </a:r>
              <a:r>
                <a:rPr kumimoji="0" lang="en-IN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= 0</a:t>
              </a:r>
              <a:r>
                <a:rPr kumimoji="0" lang="en-IN" sz="14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o</a:t>
              </a:r>
              <a:r>
                <a:rPr kumimoji="0" lang="en-IN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,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θ</a:t>
              </a:r>
              <a:r>
                <a:rPr kumimoji="0" lang="en-US" sz="1400" b="1" i="0" u="none" strike="noStrike" kern="120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o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 </a:t>
              </a:r>
              <a:r>
                <a:rPr kumimoji="0" lang="en-IN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= 45</a:t>
              </a:r>
              <a:r>
                <a:rPr kumimoji="0" lang="en-IN" sz="14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o</a:t>
              </a:r>
              <a:endParaRPr kumimoji="0" lang="en-IN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714750" y="3560137"/>
            <a:ext cx="2126663" cy="2969480"/>
            <a:chOff x="3800475" y="3866927"/>
            <a:chExt cx="2126663" cy="296948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/>
            <a:srcRect l="31253" t="3335" r="-1"/>
            <a:stretch/>
          </p:blipFill>
          <p:spPr>
            <a:xfrm>
              <a:off x="3800475" y="3866927"/>
              <a:ext cx="2126663" cy="2969480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4271662" y="4014788"/>
              <a:ext cx="15126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2r</a:t>
              </a:r>
              <a:r>
                <a:rPr kumimoji="0" lang="en-IN" sz="1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o</a:t>
              </a:r>
              <a:r>
                <a:rPr kumimoji="0" lang="en-I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 = 1 mm, </a:t>
              </a:r>
              <a:endParaRPr kumimoji="0" lang="en-IN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2z</a:t>
              </a:r>
              <a:r>
                <a:rPr kumimoji="0" lang="en-IN" sz="1400" b="1" i="0" u="none" strike="noStrike" kern="120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o</a:t>
              </a:r>
              <a:r>
                <a:rPr kumimoji="0" lang="en-IN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 = 0.6 </a:t>
              </a:r>
              <a:r>
                <a:rPr kumimoji="0" lang="en-I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mm, </a:t>
              </a:r>
              <a:endParaRPr kumimoji="0" lang="en-IN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915025" y="3522260"/>
            <a:ext cx="3171825" cy="2828926"/>
            <a:chOff x="5915025" y="3391634"/>
            <a:chExt cx="3171825" cy="282892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12" t="27438" r="26463" b="33477"/>
            <a:stretch/>
          </p:blipFill>
          <p:spPr>
            <a:xfrm>
              <a:off x="5915025" y="3391634"/>
              <a:ext cx="3171825" cy="2828926"/>
            </a:xfrm>
            <a:prstGeom prst="rect">
              <a:avLst/>
            </a:prstGeom>
            <a:noFill/>
            <a:ln w="76200">
              <a:noFill/>
            </a:ln>
          </p:spPr>
        </p:pic>
        <p:sp>
          <p:nvSpPr>
            <p:cNvPr id="35" name="TextBox 34"/>
            <p:cNvSpPr txBox="1"/>
            <p:nvPr/>
          </p:nvSpPr>
          <p:spPr>
            <a:xfrm>
              <a:off x="7820811" y="5523485"/>
              <a:ext cx="7045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2r</a:t>
              </a:r>
              <a:r>
                <a:rPr kumimoji="0" lang="en-IN" sz="1400" b="1" i="0" u="none" strike="noStrike" kern="1200" cap="none" spc="0" normalizeH="0" baseline="-25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o</a:t>
              </a:r>
              <a:endParaRPr kumimoji="0" lang="en-IN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rot="16200000">
              <a:off x="6937070" y="4373603"/>
              <a:ext cx="4810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2z</a:t>
              </a:r>
              <a:r>
                <a:rPr kumimoji="0" lang="en-IN" sz="1400" b="1" i="0" u="none" strike="noStrike" kern="1200" cap="none" spc="0" normalizeH="0" baseline="-25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o</a:t>
              </a:r>
              <a:endParaRPr kumimoji="0" lang="en-IN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941425" y="3974715"/>
              <a:ext cx="3268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θ</a:t>
              </a:r>
              <a:r>
                <a:rPr kumimoji="0" lang="en-US" sz="1400" b="1" i="0" u="none" strike="noStrike" kern="1200" cap="none" spc="0" normalizeH="0" baseline="-2500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i</a:t>
              </a:r>
              <a:endParaRPr kumimoji="0" lang="en-IN" sz="1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216107" y="4257814"/>
              <a:ext cx="3468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θ</a:t>
              </a:r>
              <a:r>
                <a:rPr kumimoji="0" lang="en-US" sz="1400" b="1" i="0" u="none" strike="noStrike" kern="1200" cap="none" spc="0" normalizeH="0" baseline="-25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o</a:t>
              </a:r>
              <a:endParaRPr kumimoji="0" lang="en-IN" sz="1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endParaRPr>
            </a:p>
          </p:txBody>
        </p:sp>
      </p:grpSp>
      <p:cxnSp>
        <p:nvCxnSpPr>
          <p:cNvPr id="39" name="Straight Arrow Connector 38"/>
          <p:cNvCxnSpPr/>
          <p:nvPr/>
        </p:nvCxnSpPr>
        <p:spPr>
          <a:xfrm flipH="1">
            <a:off x="1819756" y="700088"/>
            <a:ext cx="137632" cy="287039"/>
          </a:xfrm>
          <a:prstGeom prst="straightConnector1">
            <a:avLst/>
          </a:prstGeom>
          <a:ln w="38100" cmpd="sng">
            <a:solidFill>
              <a:srgbClr val="C00000"/>
            </a:solidFill>
            <a:tailEnd type="arrow"/>
          </a:ln>
          <a:effectLst>
            <a:outerShdw blurRad="63500" dist="50800" dir="5400000" algn="ctr" rotWithShape="0">
              <a:srgbClr val="000000">
                <a:alpha val="99000"/>
              </a:srgbClr>
            </a:outerShdw>
          </a:effectLst>
          <a:scene3d>
            <a:camera prst="orthographicFront"/>
            <a:lightRig rig="threePt" dir="t"/>
          </a:scene3d>
          <a:sp3d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321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57" y="25400"/>
            <a:ext cx="7560235" cy="680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6"/>
          <a:stretch/>
        </p:blipFill>
        <p:spPr>
          <a:xfrm>
            <a:off x="54505" y="25399"/>
            <a:ext cx="5807120" cy="37941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6" t="3016" r="31590" b="26296"/>
          <a:stretch/>
        </p:blipFill>
        <p:spPr>
          <a:xfrm rot="10800000">
            <a:off x="612395" y="565839"/>
            <a:ext cx="3043283" cy="29802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3" name="Group 12"/>
          <p:cNvGrpSpPr/>
          <p:nvPr/>
        </p:nvGrpSpPr>
        <p:grpSpPr>
          <a:xfrm>
            <a:off x="2013075" y="1902883"/>
            <a:ext cx="7104467" cy="4929718"/>
            <a:chOff x="1717800" y="1902883"/>
            <a:chExt cx="7104467" cy="492971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221" y="3403601"/>
              <a:ext cx="4071046" cy="3429000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717800" y="1902883"/>
              <a:ext cx="311150" cy="177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" name="Straight Connector 7"/>
            <p:cNvCxnSpPr>
              <a:stCxn id="6" idx="2"/>
            </p:cNvCxnSpPr>
            <p:nvPr/>
          </p:nvCxnSpPr>
          <p:spPr>
            <a:xfrm>
              <a:off x="1717800" y="1991783"/>
              <a:ext cx="3848550" cy="4256617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6" idx="7"/>
            </p:cNvCxnSpPr>
            <p:nvPr/>
          </p:nvCxnSpPr>
          <p:spPr>
            <a:xfrm>
              <a:off x="1983383" y="1928921"/>
              <a:ext cx="5789017" cy="1484205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5956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838" t="21931" r="5004" b="23582"/>
          <a:stretch/>
        </p:blipFill>
        <p:spPr>
          <a:xfrm>
            <a:off x="721536" y="333112"/>
            <a:ext cx="7386115" cy="22779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140" y="1212166"/>
            <a:ext cx="548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 smtClean="0">
                <a:solidFill>
                  <a:srgbClr val="C00000"/>
                </a:solidFill>
              </a:rPr>
              <a:t>rf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47040" y="1465228"/>
            <a:ext cx="308309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57676" y="75098"/>
            <a:ext cx="4467943" cy="6707850"/>
            <a:chOff x="157676" y="75098"/>
            <a:chExt cx="4467943" cy="6707850"/>
          </a:xfrm>
        </p:grpSpPr>
        <p:sp>
          <p:nvSpPr>
            <p:cNvPr id="4" name="Down Arrow 3"/>
            <p:cNvSpPr/>
            <p:nvPr/>
          </p:nvSpPr>
          <p:spPr>
            <a:xfrm rot="1380000">
              <a:off x="1290694" y="2594756"/>
              <a:ext cx="332931" cy="2035154"/>
            </a:xfrm>
            <a:prstGeom prst="downArrow">
              <a:avLst/>
            </a:prstGeom>
            <a:solidFill>
              <a:srgbClr val="7030A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7676" y="4764236"/>
              <a:ext cx="4376741" cy="189101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16637" y="4573148"/>
              <a:ext cx="4267200" cy="2209800"/>
            </a:xfrm>
            <a:prstGeom prst="rect">
              <a:avLst/>
            </a:prstGeom>
            <a:solidFill>
              <a:srgbClr val="7030A0">
                <a:alpha val="20000"/>
              </a:srgbClr>
            </a:solidFill>
            <a:ln w="12700">
              <a:solidFill>
                <a:srgbClr val="7030A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552780" y="75098"/>
              <a:ext cx="4072839" cy="2699021"/>
            </a:xfrm>
            <a:prstGeom prst="ellipse">
              <a:avLst/>
            </a:prstGeom>
            <a:noFill/>
            <a:ln w="1905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363436" y="3279280"/>
              <a:ext cx="351064" cy="310243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</a:t>
              </a:r>
              <a:endPara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339274" y="4529109"/>
              <a:ext cx="21726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7030A0"/>
                  </a:solidFill>
                </a:rPr>
                <a:t>Helical resonator</a:t>
              </a:r>
              <a:endParaRPr lang="en-US" b="1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094264" y="1031320"/>
            <a:ext cx="3904779" cy="3342848"/>
            <a:chOff x="3094264" y="1031320"/>
            <a:chExt cx="3904779" cy="3342848"/>
          </a:xfrm>
        </p:grpSpPr>
        <p:sp>
          <p:nvSpPr>
            <p:cNvPr id="8" name="Oval 7"/>
            <p:cNvSpPr/>
            <p:nvPr/>
          </p:nvSpPr>
          <p:spPr>
            <a:xfrm>
              <a:off x="4846314" y="1031320"/>
              <a:ext cx="766976" cy="839680"/>
            </a:xfrm>
            <a:prstGeom prst="ellipse">
              <a:avLst/>
            </a:prstGeom>
            <a:noFill/>
            <a:ln w="1905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Down Arrow 14"/>
            <p:cNvSpPr/>
            <p:nvPr/>
          </p:nvSpPr>
          <p:spPr>
            <a:xfrm>
              <a:off x="5063336" y="1871000"/>
              <a:ext cx="332931" cy="985558"/>
            </a:xfrm>
            <a:prstGeom prst="downArrow">
              <a:avLst>
                <a:gd name="adj1" fmla="val 46452"/>
                <a:gd name="adj2" fmla="val 83843"/>
              </a:avLst>
            </a:prstGeom>
            <a:gradFill flip="none" rotWithShape="1">
              <a:gsLst>
                <a:gs pos="0">
                  <a:schemeClr val="accent2">
                    <a:lumMod val="50000"/>
                    <a:tint val="66000"/>
                    <a:satMod val="160000"/>
                    <a:alpha val="45000"/>
                  </a:schemeClr>
                </a:gs>
                <a:gs pos="76000">
                  <a:schemeClr val="accent2">
                    <a:lumMod val="50000"/>
                    <a:tint val="44500"/>
                    <a:satMod val="160000"/>
                  </a:schemeClr>
                </a:gs>
                <a:gs pos="100000">
                  <a:schemeClr val="accent2">
                    <a:lumMod val="50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66968" y="2851438"/>
              <a:ext cx="3762923" cy="1522730"/>
            </a:xfrm>
            <a:prstGeom prst="rect">
              <a:avLst/>
            </a:prstGeom>
            <a:solidFill>
              <a:srgbClr val="FFCCCC"/>
            </a:solidFill>
            <a:ln w="12700">
              <a:noFill/>
              <a:prstDash val="lgDash"/>
            </a:ln>
          </p:spPr>
        </p:pic>
        <p:sp>
          <p:nvSpPr>
            <p:cNvPr id="16" name="Rectangle 15"/>
            <p:cNvSpPr/>
            <p:nvPr/>
          </p:nvSpPr>
          <p:spPr>
            <a:xfrm>
              <a:off x="3094264" y="2851438"/>
              <a:ext cx="3904779" cy="1522730"/>
            </a:xfrm>
            <a:prstGeom prst="rect">
              <a:avLst/>
            </a:prstGeom>
            <a:solidFill>
              <a:srgbClr val="FFCCCC">
                <a:alpha val="20000"/>
              </a:srgbClr>
            </a:solidFill>
            <a:ln>
              <a:solidFill>
                <a:srgbClr val="8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5046653" y="2042276"/>
              <a:ext cx="351064" cy="310243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</a:t>
              </a:r>
              <a:endPara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349381" y="2839096"/>
              <a:ext cx="1209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00000"/>
                  </a:solidFill>
                </a:rPr>
                <a:t>Connector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71956" y="1181160"/>
            <a:ext cx="4322368" cy="5598204"/>
            <a:chOff x="4671956" y="1181160"/>
            <a:chExt cx="4322368" cy="5598204"/>
          </a:xfrm>
        </p:grpSpPr>
        <p:sp>
          <p:nvSpPr>
            <p:cNvPr id="6" name="Oval 5"/>
            <p:cNvSpPr/>
            <p:nvPr/>
          </p:nvSpPr>
          <p:spPr>
            <a:xfrm>
              <a:off x="6204857" y="1181160"/>
              <a:ext cx="794186" cy="540000"/>
            </a:xfrm>
            <a:prstGeom prst="ellipse">
              <a:avLst/>
            </a:prstGeom>
            <a:noFill/>
            <a:ln w="19050">
              <a:solidFill>
                <a:srgbClr val="0000C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b="15615"/>
            <a:stretch/>
          </p:blipFill>
          <p:spPr>
            <a:xfrm>
              <a:off x="4841425" y="4525522"/>
              <a:ext cx="4152899" cy="2234506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719331" y="4568964"/>
              <a:ext cx="4266000" cy="2210400"/>
            </a:xfrm>
            <a:prstGeom prst="rect">
              <a:avLst/>
            </a:prstGeom>
            <a:solidFill>
              <a:srgbClr val="0070C0">
                <a:alpha val="18824"/>
              </a:srgbClr>
            </a:solidFill>
            <a:ln w="12700">
              <a:solidFill>
                <a:srgbClr val="0000FF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Down Arrow 6"/>
            <p:cNvSpPr/>
            <p:nvPr/>
          </p:nvSpPr>
          <p:spPr>
            <a:xfrm rot="20228129">
              <a:off x="7287199" y="1540600"/>
              <a:ext cx="332931" cy="3135796"/>
            </a:xfrm>
            <a:prstGeom prst="downArrow">
              <a:avLst/>
            </a:prstGeom>
            <a:solidFill>
              <a:srgbClr val="0033CC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278132" y="2907197"/>
              <a:ext cx="351064" cy="310243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</a:t>
              </a:r>
              <a:endPara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671956" y="4557245"/>
              <a:ext cx="8882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FF"/>
                  </a:solidFill>
                </a:rPr>
                <a:t>Trap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8117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79676" y="573246"/>
            <a:ext cx="8541463" cy="6170454"/>
            <a:chOff x="305356" y="310356"/>
            <a:chExt cx="8541463" cy="6170454"/>
          </a:xfrm>
        </p:grpSpPr>
        <p:grpSp>
          <p:nvGrpSpPr>
            <p:cNvPr id="18" name="Group 17"/>
            <p:cNvGrpSpPr/>
            <p:nvPr/>
          </p:nvGrpSpPr>
          <p:grpSpPr>
            <a:xfrm>
              <a:off x="305356" y="310356"/>
              <a:ext cx="8541463" cy="6170454"/>
              <a:chOff x="305356" y="310356"/>
              <a:chExt cx="8541463" cy="6170454"/>
            </a:xfrm>
          </p:grpSpPr>
          <p:pic>
            <p:nvPicPr>
              <p:cNvPr id="4" name="Picture 10" descr="C:\Users\Asus\Desktop\213124.jpg"/>
              <p:cNvPicPr>
                <a:picLocks noChangeAspect="1" noChangeArrowheads="1"/>
              </p:cNvPicPr>
              <p:nvPr/>
            </p:nvPicPr>
            <p:blipFill rotWithShape="1">
              <a:blip r:embed="rId3"/>
              <a:srcRect l="3363" t="1846"/>
              <a:stretch/>
            </p:blipFill>
            <p:spPr bwMode="auto">
              <a:xfrm rot="10800000">
                <a:off x="305356" y="310356"/>
                <a:ext cx="8541463" cy="6170454"/>
              </a:xfrm>
              <a:prstGeom prst="rect">
                <a:avLst/>
              </a:prstGeom>
              <a:noFill/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422039" y="370979"/>
                <a:ext cx="22858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UHV Chamber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422039" y="375442"/>
                <a:ext cx="2057270" cy="45720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>
                <a:off x="2302249" y="832642"/>
                <a:ext cx="1005607" cy="69509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Rounded Rectangle 13"/>
            <p:cNvSpPr/>
            <p:nvPr/>
          </p:nvSpPr>
          <p:spPr>
            <a:xfrm>
              <a:off x="1730879" y="1364453"/>
              <a:ext cx="793246" cy="4572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730879" y="1322069"/>
              <a:ext cx="7932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Trap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2524125" y="1783734"/>
              <a:ext cx="2124075" cy="132141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26061" y="16547"/>
            <a:ext cx="91179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Loads Resulting from the Trap</a:t>
            </a:r>
            <a:endParaRPr kumimoji="0" lang="en-IN" sz="2400" b="1" i="1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adley Hand ITC" panose="03070402050302030203" pitchFamily="66" charset="0"/>
              <a:ea typeface="+mn-ea"/>
              <a:cs typeface="+mn-cs"/>
            </a:endParaRP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26064" y="601324"/>
            <a:ext cx="9117936" cy="6192930"/>
            <a:chOff x="-9758101" y="304470"/>
            <a:chExt cx="10195057" cy="6924510"/>
          </a:xfrm>
        </p:grpSpPr>
        <p:sp>
          <p:nvSpPr>
            <p:cNvPr id="52" name="Rectangle 51"/>
            <p:cNvSpPr/>
            <p:nvPr/>
          </p:nvSpPr>
          <p:spPr>
            <a:xfrm>
              <a:off x="-9758101" y="304470"/>
              <a:ext cx="10195057" cy="69245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75" name="Group 174"/>
            <p:cNvGrpSpPr/>
            <p:nvPr/>
          </p:nvGrpSpPr>
          <p:grpSpPr>
            <a:xfrm>
              <a:off x="-9700976" y="1539170"/>
              <a:ext cx="8252478" cy="5208410"/>
              <a:chOff x="152400" y="914400"/>
              <a:chExt cx="8252478" cy="5208410"/>
            </a:xfrm>
          </p:grpSpPr>
          <p:pic>
            <p:nvPicPr>
              <p:cNvPr id="176" name="Picture 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438400" y="914400"/>
                <a:ext cx="4262438" cy="52084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77" name="Flowchart: Process 176"/>
              <p:cNvSpPr/>
              <p:nvPr/>
            </p:nvSpPr>
            <p:spPr>
              <a:xfrm>
                <a:off x="152400" y="4301704"/>
                <a:ext cx="914400" cy="152400"/>
              </a:xfrm>
              <a:prstGeom prst="flowChartProcess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" name="Rectangle 177"/>
              <p:cNvSpPr/>
              <p:nvPr/>
            </p:nvSpPr>
            <p:spPr>
              <a:xfrm>
                <a:off x="5460522" y="4391132"/>
                <a:ext cx="274320" cy="2743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" name="Rectangle 178"/>
              <p:cNvSpPr/>
              <p:nvPr/>
            </p:nvSpPr>
            <p:spPr>
              <a:xfrm>
                <a:off x="4907280" y="3446252"/>
                <a:ext cx="411480" cy="2743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" name="Rectangle 179"/>
              <p:cNvSpPr/>
              <p:nvPr/>
            </p:nvSpPr>
            <p:spPr>
              <a:xfrm>
                <a:off x="5486400" y="2159478"/>
                <a:ext cx="274320" cy="2743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" name="TextBox 180"/>
              <p:cNvSpPr txBox="1"/>
              <p:nvPr/>
            </p:nvSpPr>
            <p:spPr>
              <a:xfrm>
                <a:off x="2438400" y="3792748"/>
                <a:ext cx="5052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R</a:t>
                </a: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  <a:cs typeface="Times New Roman" pitchFamily="18" charset="0"/>
                  </a:rPr>
                  <a:t>’</a:t>
                </a:r>
                <a:r>
                  <a:rPr kumimoji="0" lang="en-US" sz="1800" b="1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1</a:t>
                </a:r>
                <a:endPara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82" name="TextBox 181"/>
              <p:cNvSpPr txBox="1"/>
              <p:nvPr/>
            </p:nvSpPr>
            <p:spPr>
              <a:xfrm rot="5400000">
                <a:off x="5297313" y="3018547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R</a:t>
                </a:r>
                <a:r>
                  <a:rPr kumimoji="0" lang="en-US" sz="1800" b="1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3</a:t>
                </a:r>
                <a:endPara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83" name="TextBox 182"/>
              <p:cNvSpPr txBox="1"/>
              <p:nvPr/>
            </p:nvSpPr>
            <p:spPr>
              <a:xfrm>
                <a:off x="5553974" y="2590800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R</a:t>
                </a:r>
                <a:r>
                  <a:rPr kumimoji="0" lang="en-US" sz="1800" b="1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4</a:t>
                </a:r>
                <a:endPara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84" name="TextBox 183"/>
              <p:cNvSpPr txBox="1"/>
              <p:nvPr/>
            </p:nvSpPr>
            <p:spPr>
              <a:xfrm>
                <a:off x="5545348" y="3403122"/>
                <a:ext cx="4876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R</a:t>
                </a: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  <a:cs typeface="Times New Roman" pitchFamily="18" charset="0"/>
                  </a:rPr>
                  <a:t>’</a:t>
                </a:r>
                <a:r>
                  <a:rPr kumimoji="0" lang="en-US" sz="1800" b="1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4</a:t>
                </a:r>
                <a:endPara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85" name="TextBox 184"/>
              <p:cNvSpPr txBox="1"/>
              <p:nvPr/>
            </p:nvSpPr>
            <p:spPr>
              <a:xfrm>
                <a:off x="5272184" y="1177504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R</a:t>
                </a:r>
                <a:r>
                  <a:rPr kumimoji="0" lang="en-US" sz="1800" b="1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5</a:t>
                </a:r>
                <a:endPara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86" name="TextBox 185"/>
              <p:cNvSpPr txBox="1"/>
              <p:nvPr/>
            </p:nvSpPr>
            <p:spPr>
              <a:xfrm>
                <a:off x="2467278" y="1371600"/>
                <a:ext cx="428322" cy="4572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R</a:t>
                </a:r>
                <a:r>
                  <a:rPr kumimoji="0" lang="en-US" sz="1800" b="1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1</a:t>
                </a:r>
                <a:endPara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87" name="TextBox 186"/>
              <p:cNvSpPr txBox="1"/>
              <p:nvPr/>
            </p:nvSpPr>
            <p:spPr>
              <a:xfrm>
                <a:off x="5427452" y="2083278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R</a:t>
                </a:r>
                <a:r>
                  <a:rPr kumimoji="0" lang="en-US" sz="1800" b="1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6</a:t>
                </a:r>
                <a:endPara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88" name="Rectangle 187"/>
              <p:cNvSpPr/>
              <p:nvPr/>
            </p:nvSpPr>
            <p:spPr>
              <a:xfrm>
                <a:off x="4469922" y="3006304"/>
                <a:ext cx="274320" cy="2743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9" name="TextBox 188"/>
              <p:cNvSpPr txBox="1"/>
              <p:nvPr/>
            </p:nvSpPr>
            <p:spPr>
              <a:xfrm>
                <a:off x="5361312" y="4343400"/>
                <a:ext cx="4876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R</a:t>
                </a: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  <a:cs typeface="Times New Roman" pitchFamily="18" charset="0"/>
                  </a:rPr>
                  <a:t>’</a:t>
                </a:r>
                <a:r>
                  <a:rPr kumimoji="0" lang="en-US" sz="1800" b="1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6</a:t>
                </a:r>
                <a:endPara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90" name="TextBox 189"/>
              <p:cNvSpPr txBox="1"/>
              <p:nvPr/>
            </p:nvSpPr>
            <p:spPr>
              <a:xfrm>
                <a:off x="5275052" y="4812268"/>
                <a:ext cx="4876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R</a:t>
                </a: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  <a:cs typeface="Times New Roman" pitchFamily="18" charset="0"/>
                  </a:rPr>
                  <a:t>’</a:t>
                </a:r>
                <a:r>
                  <a:rPr kumimoji="0" lang="en-US" sz="1800" b="1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5</a:t>
                </a:r>
                <a:endPara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cxnSp>
            <p:nvCxnSpPr>
              <p:cNvPr id="191" name="Straight Arrow Connector 190"/>
              <p:cNvCxnSpPr/>
              <p:nvPr/>
            </p:nvCxnSpPr>
            <p:spPr>
              <a:xfrm rot="5400000">
                <a:off x="2057400" y="3201194"/>
                <a:ext cx="1828800" cy="0"/>
              </a:xfrm>
              <a:prstGeom prst="straightConnector1">
                <a:avLst/>
              </a:prstGeom>
              <a:ln w="19050">
                <a:prstDash val="sysDot"/>
                <a:headEnd type="arrow"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2" name="TextBox 191"/>
              <p:cNvSpPr txBox="1"/>
              <p:nvPr/>
            </p:nvSpPr>
            <p:spPr>
              <a:xfrm rot="5400000">
                <a:off x="2953973" y="2991235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</a:t>
                </a:r>
                <a:r>
                  <a:rPr kumimoji="0" lang="en-US" sz="1800" b="1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1</a:t>
                </a:r>
                <a:endPara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pic>
            <p:nvPicPr>
              <p:cNvPr id="193" name="Picture 3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7027652" y="2741766"/>
                <a:ext cx="560885" cy="8453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94" name="Rectangle 193"/>
              <p:cNvSpPr/>
              <p:nvPr/>
            </p:nvSpPr>
            <p:spPr>
              <a:xfrm>
                <a:off x="6146322" y="2947356"/>
                <a:ext cx="355600" cy="46355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95" name="Straight Connector 194"/>
              <p:cNvCxnSpPr>
                <a:endCxn id="197" idx="1"/>
              </p:cNvCxnSpPr>
              <p:nvPr/>
            </p:nvCxnSpPr>
            <p:spPr>
              <a:xfrm flipV="1">
                <a:off x="6518696" y="2814618"/>
                <a:ext cx="438034" cy="137564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>
                <a:off x="6527322" y="3404556"/>
                <a:ext cx="465826" cy="176844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7" name="Oval 196"/>
              <p:cNvSpPr/>
              <p:nvPr/>
            </p:nvSpPr>
            <p:spPr>
              <a:xfrm>
                <a:off x="6809112" y="2667000"/>
                <a:ext cx="1008000" cy="1008000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98" name="Straight Connector 197"/>
              <p:cNvCxnSpPr/>
              <p:nvPr/>
            </p:nvCxnSpPr>
            <p:spPr>
              <a:xfrm rot="5400000">
                <a:off x="4177254" y="5051572"/>
                <a:ext cx="384048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 rot="5400000">
                <a:off x="5141182" y="5050778"/>
                <a:ext cx="384048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Arrow Connector 199"/>
              <p:cNvCxnSpPr/>
              <p:nvPr/>
            </p:nvCxnSpPr>
            <p:spPr>
              <a:xfrm>
                <a:off x="4343400" y="5256212"/>
                <a:ext cx="990600" cy="1588"/>
              </a:xfrm>
              <a:prstGeom prst="straightConnector1">
                <a:avLst/>
              </a:prstGeom>
              <a:ln w="19050">
                <a:prstDash val="sysDot"/>
                <a:headEnd type="arrow"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01" name="TextBox 200"/>
              <p:cNvSpPr txBox="1"/>
              <p:nvPr/>
            </p:nvSpPr>
            <p:spPr>
              <a:xfrm>
                <a:off x="4648200" y="4927122"/>
                <a:ext cx="428322" cy="274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</a:t>
                </a:r>
                <a:r>
                  <a:rPr kumimoji="0" lang="en-US" sz="1800" b="1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2</a:t>
                </a:r>
                <a:endPara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cxnSp>
            <p:nvCxnSpPr>
              <p:cNvPr id="202" name="Straight Connector 201"/>
              <p:cNvCxnSpPr/>
              <p:nvPr/>
            </p:nvCxnSpPr>
            <p:spPr>
              <a:xfrm rot="10800000">
                <a:off x="6291530" y="3834444"/>
                <a:ext cx="763588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 rot="10800000">
                <a:off x="6290096" y="4875211"/>
                <a:ext cx="763588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Arrow Connector 203"/>
              <p:cNvCxnSpPr/>
              <p:nvPr/>
            </p:nvCxnSpPr>
            <p:spPr>
              <a:xfrm rot="5400000">
                <a:off x="6490733" y="2043667"/>
                <a:ext cx="1040128" cy="794"/>
              </a:xfrm>
              <a:prstGeom prst="straightConnector1">
                <a:avLst/>
              </a:prstGeom>
              <a:ln w="19050">
                <a:prstDash val="sysDot"/>
                <a:headEnd type="arrow"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05" name="TextBox 204"/>
              <p:cNvSpPr txBox="1"/>
              <p:nvPr/>
            </p:nvSpPr>
            <p:spPr>
              <a:xfrm rot="5400000">
                <a:off x="6630440" y="4182768"/>
                <a:ext cx="5052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</a:t>
                </a: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itchFamily="18" charset="0"/>
                  </a:rPr>
                  <a:t>’</a:t>
                </a:r>
                <a:r>
                  <a:rPr kumimoji="0" lang="en-US" sz="1800" b="1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5</a:t>
                </a:r>
                <a:endPara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cxnSp>
            <p:nvCxnSpPr>
              <p:cNvPr id="206" name="Straight Connector 205"/>
              <p:cNvCxnSpPr/>
              <p:nvPr/>
            </p:nvCxnSpPr>
            <p:spPr>
              <a:xfrm rot="10800000">
                <a:off x="6274279" y="1524001"/>
                <a:ext cx="763588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 rot="10800000" flipV="1">
                <a:off x="6400801" y="2564922"/>
                <a:ext cx="637067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Arrow Connector 207"/>
              <p:cNvCxnSpPr/>
              <p:nvPr/>
            </p:nvCxnSpPr>
            <p:spPr>
              <a:xfrm rot="5400000">
                <a:off x="6490733" y="4346919"/>
                <a:ext cx="1040128" cy="794"/>
              </a:xfrm>
              <a:prstGeom prst="straightConnector1">
                <a:avLst/>
              </a:prstGeom>
              <a:ln w="19050">
                <a:prstDash val="sysDot"/>
                <a:headEnd type="arrow"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09" name="TextBox 208"/>
              <p:cNvSpPr txBox="1"/>
              <p:nvPr/>
            </p:nvSpPr>
            <p:spPr>
              <a:xfrm rot="5400000">
                <a:off x="6686165" y="1858295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</a:t>
                </a:r>
                <a:r>
                  <a:rPr kumimoji="0" lang="en-US" sz="1800" b="1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5</a:t>
                </a:r>
                <a:endPara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cxnSp>
            <p:nvCxnSpPr>
              <p:cNvPr id="210" name="Straight Arrow Connector 209"/>
              <p:cNvCxnSpPr/>
              <p:nvPr/>
            </p:nvCxnSpPr>
            <p:spPr>
              <a:xfrm>
                <a:off x="7315200" y="3048000"/>
                <a:ext cx="685800" cy="3048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Arrow Connector 210"/>
              <p:cNvCxnSpPr/>
              <p:nvPr/>
            </p:nvCxnSpPr>
            <p:spPr>
              <a:xfrm>
                <a:off x="7315200" y="3352800"/>
                <a:ext cx="685800" cy="158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2" name="TextBox 211"/>
              <p:cNvSpPr txBox="1"/>
              <p:nvPr/>
            </p:nvSpPr>
            <p:spPr>
              <a:xfrm>
                <a:off x="7926234" y="2871156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</a:t>
                </a:r>
                <a:r>
                  <a:rPr kumimoji="0" lang="en-US" sz="1800" b="1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8</a:t>
                </a:r>
                <a:endPara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cxnSp>
            <p:nvCxnSpPr>
              <p:cNvPr id="213" name="Straight Arrow Connector 212"/>
              <p:cNvCxnSpPr/>
              <p:nvPr/>
            </p:nvCxnSpPr>
            <p:spPr>
              <a:xfrm>
                <a:off x="7315200" y="2819400"/>
                <a:ext cx="685800" cy="2286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Arrow Connector 213"/>
              <p:cNvCxnSpPr/>
              <p:nvPr/>
            </p:nvCxnSpPr>
            <p:spPr>
              <a:xfrm flipV="1">
                <a:off x="7467600" y="3048000"/>
                <a:ext cx="533400" cy="4572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5" name="TextBox 214"/>
              <p:cNvSpPr txBox="1"/>
              <p:nvPr/>
            </p:nvSpPr>
            <p:spPr>
              <a:xfrm>
                <a:off x="7924800" y="3178846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</a:t>
                </a:r>
                <a:r>
                  <a:rPr kumimoji="0" lang="en-US" sz="1800" b="1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7</a:t>
                </a:r>
                <a:endPara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cxnSp>
            <p:nvCxnSpPr>
              <p:cNvPr id="216" name="Straight Arrow Connector 215"/>
              <p:cNvCxnSpPr/>
              <p:nvPr/>
            </p:nvCxnSpPr>
            <p:spPr>
              <a:xfrm rot="16200000" flipH="1">
                <a:off x="7429500" y="3009900"/>
                <a:ext cx="685800" cy="6096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Arrow Connector 216"/>
              <p:cNvCxnSpPr/>
              <p:nvPr/>
            </p:nvCxnSpPr>
            <p:spPr>
              <a:xfrm>
                <a:off x="7467600" y="3429000"/>
                <a:ext cx="609600" cy="2286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8" name="TextBox 217"/>
              <p:cNvSpPr txBox="1"/>
              <p:nvPr/>
            </p:nvSpPr>
            <p:spPr>
              <a:xfrm>
                <a:off x="7976556" y="3496574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</a:t>
                </a:r>
                <a:r>
                  <a:rPr kumimoji="0" lang="en-US" sz="1800" b="1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9</a:t>
                </a:r>
                <a:endPara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19" name="Rectangle 218"/>
              <p:cNvSpPr/>
              <p:nvPr/>
            </p:nvSpPr>
            <p:spPr>
              <a:xfrm>
                <a:off x="4909870" y="3505200"/>
                <a:ext cx="411480" cy="152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0" name="Rectangle 219"/>
              <p:cNvSpPr/>
              <p:nvPr/>
            </p:nvSpPr>
            <p:spPr>
              <a:xfrm>
                <a:off x="4925966" y="2675626"/>
                <a:ext cx="411480" cy="2743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1" name="Rectangle 220"/>
              <p:cNvSpPr/>
              <p:nvPr/>
            </p:nvSpPr>
            <p:spPr>
              <a:xfrm>
                <a:off x="4928556" y="2734574"/>
                <a:ext cx="411480" cy="152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2" name="TextBox 221"/>
              <p:cNvSpPr txBox="1"/>
              <p:nvPr/>
            </p:nvSpPr>
            <p:spPr>
              <a:xfrm rot="5400000">
                <a:off x="4424609" y="2966791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R</a:t>
                </a:r>
                <a:r>
                  <a:rPr kumimoji="0" lang="en-US" sz="1800" b="1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2</a:t>
                </a:r>
                <a:endPara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cxnSp>
            <p:nvCxnSpPr>
              <p:cNvPr id="223" name="Straight Arrow Connector 222"/>
              <p:cNvCxnSpPr/>
              <p:nvPr/>
            </p:nvCxnSpPr>
            <p:spPr>
              <a:xfrm rot="10800000" flipV="1">
                <a:off x="4038600" y="2514600"/>
                <a:ext cx="990600" cy="1524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Arrow Connector 223"/>
              <p:cNvCxnSpPr/>
              <p:nvPr/>
            </p:nvCxnSpPr>
            <p:spPr>
              <a:xfrm rot="10800000">
                <a:off x="4038600" y="2667000"/>
                <a:ext cx="990600" cy="1524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5" name="TextBox 224"/>
              <p:cNvSpPr txBox="1"/>
              <p:nvPr/>
            </p:nvSpPr>
            <p:spPr>
              <a:xfrm>
                <a:off x="3690670" y="2452784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</a:t>
                </a:r>
                <a:r>
                  <a:rPr kumimoji="0" lang="en-US" sz="1800" b="1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3</a:t>
                </a:r>
                <a:endPara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26" name="TextBox 225"/>
              <p:cNvSpPr txBox="1"/>
              <p:nvPr/>
            </p:nvSpPr>
            <p:spPr>
              <a:xfrm>
                <a:off x="3574208" y="3546896"/>
                <a:ext cx="4876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</a:t>
                </a: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itchFamily="18" charset="0"/>
                  </a:rPr>
                  <a:t>’</a:t>
                </a:r>
                <a:r>
                  <a:rPr kumimoji="0" lang="en-US" sz="1800" b="1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3</a:t>
                </a:r>
                <a:endPara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cxnSp>
            <p:nvCxnSpPr>
              <p:cNvPr id="227" name="Straight Arrow Connector 226"/>
              <p:cNvCxnSpPr/>
              <p:nvPr/>
            </p:nvCxnSpPr>
            <p:spPr>
              <a:xfrm rot="10800000">
                <a:off x="3962400" y="3733801"/>
                <a:ext cx="1066800" cy="7619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Arrow Connector 227"/>
              <p:cNvCxnSpPr/>
              <p:nvPr/>
            </p:nvCxnSpPr>
            <p:spPr>
              <a:xfrm rot="10800000" flipV="1">
                <a:off x="3962400" y="3581400"/>
                <a:ext cx="990600" cy="1524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Arrow Connector 228"/>
              <p:cNvCxnSpPr/>
              <p:nvPr/>
            </p:nvCxnSpPr>
            <p:spPr>
              <a:xfrm rot="5400000">
                <a:off x="5262190" y="3195370"/>
                <a:ext cx="1294606" cy="794"/>
              </a:xfrm>
              <a:prstGeom prst="straightConnector1">
                <a:avLst/>
              </a:prstGeom>
              <a:ln w="19050">
                <a:prstDash val="sysDot"/>
                <a:headEnd type="arrow"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30" name="TextBox 229"/>
              <p:cNvSpPr txBox="1"/>
              <p:nvPr/>
            </p:nvSpPr>
            <p:spPr>
              <a:xfrm rot="5400000">
                <a:off x="5813461" y="3060243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</a:t>
                </a:r>
                <a:r>
                  <a:rPr kumimoji="0" lang="en-US" sz="1800" b="1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4</a:t>
                </a:r>
                <a:endPara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cxnSp>
            <p:nvCxnSpPr>
              <p:cNvPr id="231" name="Straight Arrow Connector 230"/>
              <p:cNvCxnSpPr/>
              <p:nvPr/>
            </p:nvCxnSpPr>
            <p:spPr>
              <a:xfrm rot="5400000" flipH="1" flipV="1">
                <a:off x="7069348" y="2421148"/>
                <a:ext cx="533400" cy="26310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Arrow Connector 231"/>
              <p:cNvCxnSpPr/>
              <p:nvPr/>
            </p:nvCxnSpPr>
            <p:spPr>
              <a:xfrm rot="5400000" flipH="1" flipV="1">
                <a:off x="7124700" y="2476500"/>
                <a:ext cx="533400" cy="1524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3" name="TextBox 232"/>
              <p:cNvSpPr txBox="1"/>
              <p:nvPr/>
            </p:nvSpPr>
            <p:spPr>
              <a:xfrm>
                <a:off x="7391400" y="2057400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</a:t>
                </a:r>
                <a:r>
                  <a:rPr kumimoji="0" lang="en-US" sz="1800" b="1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6</a:t>
                </a:r>
                <a:endPara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34" name="TextBox 233"/>
              <p:cNvSpPr txBox="1"/>
              <p:nvPr/>
            </p:nvSpPr>
            <p:spPr>
              <a:xfrm>
                <a:off x="7391400" y="3886200"/>
                <a:ext cx="4876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</a:t>
                </a: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itchFamily="18" charset="0"/>
                  </a:rPr>
                  <a:t>’</a:t>
                </a:r>
                <a:r>
                  <a:rPr kumimoji="0" lang="en-US" sz="1800" b="1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6</a:t>
                </a:r>
                <a:endPara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cxnSp>
            <p:nvCxnSpPr>
              <p:cNvPr id="235" name="Straight Arrow Connector 234"/>
              <p:cNvCxnSpPr/>
              <p:nvPr/>
            </p:nvCxnSpPr>
            <p:spPr>
              <a:xfrm rot="16200000" flipH="1">
                <a:off x="7060005" y="3707205"/>
                <a:ext cx="569338" cy="24585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Arrow Connector 235"/>
              <p:cNvCxnSpPr/>
              <p:nvPr/>
            </p:nvCxnSpPr>
            <p:spPr>
              <a:xfrm rot="16200000" flipH="1">
                <a:off x="7086600" y="3733800"/>
                <a:ext cx="609600" cy="1524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37" name="Picture 4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822382" y="4064478"/>
                <a:ext cx="1874520" cy="64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38" name="Flowchart: Process 237"/>
              <p:cNvSpPr/>
              <p:nvPr/>
            </p:nvSpPr>
            <p:spPr>
              <a:xfrm>
                <a:off x="152400" y="1905000"/>
                <a:ext cx="914400" cy="152400"/>
              </a:xfrm>
              <a:prstGeom prst="flowChartProcess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39" name="Picture 4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819536" y="1660584"/>
                <a:ext cx="1865376" cy="6400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40" name="Rectangle 239"/>
              <p:cNvSpPr/>
              <p:nvPr/>
            </p:nvSpPr>
            <p:spPr>
              <a:xfrm>
                <a:off x="1676400" y="1600200"/>
                <a:ext cx="228600" cy="76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1" name="Rectangle 240"/>
              <p:cNvSpPr/>
              <p:nvPr/>
            </p:nvSpPr>
            <p:spPr>
              <a:xfrm>
                <a:off x="1295400" y="2303252"/>
                <a:ext cx="228600" cy="76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2" name="Rectangle 241"/>
              <p:cNvSpPr/>
              <p:nvPr/>
            </p:nvSpPr>
            <p:spPr>
              <a:xfrm>
                <a:off x="1752600" y="4012722"/>
                <a:ext cx="228600" cy="76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3" name="Rectangle 242"/>
              <p:cNvSpPr/>
              <p:nvPr/>
            </p:nvSpPr>
            <p:spPr>
              <a:xfrm>
                <a:off x="1295400" y="4707148"/>
                <a:ext cx="228600" cy="76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4" name="TextBox 243"/>
              <p:cNvSpPr txBox="1"/>
              <p:nvPr/>
            </p:nvSpPr>
            <p:spPr>
              <a:xfrm>
                <a:off x="304800" y="1557070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R</a:t>
                </a:r>
                <a:r>
                  <a:rPr kumimoji="0" lang="en-US" sz="1800" b="1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7</a:t>
                </a:r>
                <a:endPara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45" name="TextBox 244"/>
              <p:cNvSpPr txBox="1"/>
              <p:nvPr/>
            </p:nvSpPr>
            <p:spPr>
              <a:xfrm>
                <a:off x="263104" y="3972460"/>
                <a:ext cx="4876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R</a:t>
                </a: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  <a:cs typeface="Times New Roman" pitchFamily="18" charset="0"/>
                  </a:rPr>
                  <a:t>’</a:t>
                </a:r>
                <a:r>
                  <a:rPr kumimoji="0" lang="en-US" sz="1800" b="1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7</a:t>
                </a:r>
                <a:endPara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-9683564" y="6229809"/>
              <a:ext cx="7754987" cy="653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</a:t>
              </a:r>
              <a:r>
                <a:rPr kumimoji="0" lang="en-US" sz="1600" b="0" i="0" u="none" strike="noStrike" kern="1200" cap="none" spc="0" normalizeH="0" baseline="-2500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</a:t>
              </a:r>
              <a:r>
                <a:rPr kumimoji="0" lang="en-US" sz="1600" b="0" i="0" u="none" strike="noStrike" kern="120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and C</a:t>
              </a:r>
              <a:r>
                <a:rPr kumimoji="0" lang="en-US" sz="1600" b="0" i="0" u="none" strike="noStrike" kern="120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</a:t>
              </a: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indicate resistances and capacitances: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Estimated analytically and through numerical analysis (COMSOL </a:t>
              </a:r>
              <a:r>
                <a:rPr kumimoji="0" lang="en-US" sz="1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Multiphysics</a:t>
              </a: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)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1045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53931" y="4029490"/>
            <a:ext cx="8277994" cy="2647934"/>
            <a:chOff x="941435" y="4029490"/>
            <a:chExt cx="8277994" cy="2647934"/>
          </a:xfrm>
        </p:grpSpPr>
        <p:sp>
          <p:nvSpPr>
            <p:cNvPr id="20" name="Rounded Rectangle 19"/>
            <p:cNvSpPr/>
            <p:nvPr/>
          </p:nvSpPr>
          <p:spPr>
            <a:xfrm>
              <a:off x="5498963" y="4305299"/>
              <a:ext cx="2493186" cy="1632921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Variation of resonance frequency and quality factor</a:t>
              </a:r>
              <a:endPara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Down Arrow 20"/>
            <p:cNvSpPr/>
            <p:nvPr/>
          </p:nvSpPr>
          <p:spPr>
            <a:xfrm rot="5400000">
              <a:off x="4829226" y="4657345"/>
              <a:ext cx="678469" cy="932430"/>
            </a:xfrm>
            <a:prstGeom prst="down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1435" y="4029490"/>
              <a:ext cx="3735103" cy="2565392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9513" y="6035040"/>
              <a:ext cx="2025980" cy="64238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8544" y="6037895"/>
              <a:ext cx="1930885" cy="639529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284851" y="949756"/>
            <a:ext cx="7319418" cy="2819400"/>
            <a:chOff x="672355" y="949756"/>
            <a:chExt cx="7319418" cy="2819400"/>
          </a:xfrm>
        </p:grpSpPr>
        <p:grpSp>
          <p:nvGrpSpPr>
            <p:cNvPr id="13" name="Group 12"/>
            <p:cNvGrpSpPr/>
            <p:nvPr/>
          </p:nvGrpSpPr>
          <p:grpSpPr>
            <a:xfrm>
              <a:off x="672355" y="949756"/>
              <a:ext cx="3581190" cy="2819400"/>
              <a:chOff x="-729922" y="4331555"/>
              <a:chExt cx="4085564" cy="2819400"/>
            </a:xfrm>
          </p:grpSpPr>
          <p:pic>
            <p:nvPicPr>
              <p:cNvPr id="6" name="Picture 5"/>
              <p:cNvPicPr/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29922" y="5169120"/>
                <a:ext cx="4085564" cy="1981835"/>
              </a:xfrm>
              <a:prstGeom prst="rect">
                <a:avLst/>
              </a:prstGeom>
            </p:spPr>
          </p:pic>
          <p:grpSp>
            <p:nvGrpSpPr>
              <p:cNvPr id="7" name="Group 6"/>
              <p:cNvGrpSpPr/>
              <p:nvPr/>
            </p:nvGrpSpPr>
            <p:grpSpPr>
              <a:xfrm>
                <a:off x="-568069" y="4331555"/>
                <a:ext cx="3923711" cy="2335945"/>
                <a:chOff x="5622416" y="161665"/>
                <a:chExt cx="5007484" cy="3884915"/>
              </a:xfrm>
            </p:grpSpPr>
            <p:sp>
              <p:nvSpPr>
                <p:cNvPr id="8" name="Rectangle 7"/>
                <p:cNvSpPr/>
                <p:nvPr/>
              </p:nvSpPr>
              <p:spPr>
                <a:xfrm>
                  <a:off x="7617573" y="1589297"/>
                  <a:ext cx="365495" cy="2457283"/>
                </a:xfrm>
                <a:prstGeom prst="rect">
                  <a:avLst/>
                </a:prstGeom>
                <a:solidFill>
                  <a:srgbClr val="F2AB7A">
                    <a:alpha val="43137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3497364" rtl="0" eaLnBrk="1" latinLnBrk="0" hangingPunct="1">
                    <a:defRPr sz="69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748682" algn="l" defTabSz="3497364" rtl="0" eaLnBrk="1" latinLnBrk="0" hangingPunct="1">
                    <a:defRPr sz="69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497364" algn="l" defTabSz="3497364" rtl="0" eaLnBrk="1" latinLnBrk="0" hangingPunct="1">
                    <a:defRPr sz="69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5246046" algn="l" defTabSz="3497364" rtl="0" eaLnBrk="1" latinLnBrk="0" hangingPunct="1">
                    <a:defRPr sz="69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994728" algn="l" defTabSz="3497364" rtl="0" eaLnBrk="1" latinLnBrk="0" hangingPunct="1">
                    <a:defRPr sz="69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8743409" algn="l" defTabSz="3497364" rtl="0" eaLnBrk="1" latinLnBrk="0" hangingPunct="1">
                    <a:defRPr sz="69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0492092" algn="l" defTabSz="3497364" rtl="0" eaLnBrk="1" latinLnBrk="0" hangingPunct="1">
                    <a:defRPr sz="69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2240774" algn="l" defTabSz="3497364" rtl="0" eaLnBrk="1" latinLnBrk="0" hangingPunct="1">
                    <a:defRPr sz="69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3989455" algn="l" defTabSz="3497364" rtl="0" eaLnBrk="1" latinLnBrk="0" hangingPunct="1">
                    <a:defRPr sz="69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34973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-1" b="36318"/>
                <a:stretch/>
              </p:blipFill>
              <p:spPr>
                <a:xfrm>
                  <a:off x="5622416" y="161665"/>
                  <a:ext cx="5007484" cy="1095635"/>
                </a:xfrm>
                <a:prstGeom prst="rect">
                  <a:avLst/>
                </a:prstGeom>
              </p:spPr>
            </p:pic>
            <p:sp>
              <p:nvSpPr>
                <p:cNvPr id="10" name="Rectangle 9"/>
                <p:cNvSpPr/>
                <p:nvPr/>
              </p:nvSpPr>
              <p:spPr>
                <a:xfrm>
                  <a:off x="6418934" y="203444"/>
                  <a:ext cx="4191916" cy="996705"/>
                </a:xfrm>
                <a:prstGeom prst="rect">
                  <a:avLst/>
                </a:prstGeom>
                <a:solidFill>
                  <a:srgbClr val="F2AB7A">
                    <a:alpha val="43137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3497364" rtl="0" eaLnBrk="1" latinLnBrk="0" hangingPunct="1">
                    <a:defRPr sz="69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748682" algn="l" defTabSz="3497364" rtl="0" eaLnBrk="1" latinLnBrk="0" hangingPunct="1">
                    <a:defRPr sz="69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497364" algn="l" defTabSz="3497364" rtl="0" eaLnBrk="1" latinLnBrk="0" hangingPunct="1">
                    <a:defRPr sz="69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5246046" algn="l" defTabSz="3497364" rtl="0" eaLnBrk="1" latinLnBrk="0" hangingPunct="1">
                    <a:defRPr sz="69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994728" algn="l" defTabSz="3497364" rtl="0" eaLnBrk="1" latinLnBrk="0" hangingPunct="1">
                    <a:defRPr sz="69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8743409" algn="l" defTabSz="3497364" rtl="0" eaLnBrk="1" latinLnBrk="0" hangingPunct="1">
                    <a:defRPr sz="69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0492092" algn="l" defTabSz="3497364" rtl="0" eaLnBrk="1" latinLnBrk="0" hangingPunct="1">
                    <a:defRPr sz="69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2240774" algn="l" defTabSz="3497364" rtl="0" eaLnBrk="1" latinLnBrk="0" hangingPunct="1">
                    <a:defRPr sz="69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3989455" algn="l" defTabSz="3497364" rtl="0" eaLnBrk="1" latinLnBrk="0" hangingPunct="1">
                    <a:defRPr sz="69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34973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1" name="Straight Connector 10"/>
                <p:cNvCxnSpPr/>
                <p:nvPr/>
              </p:nvCxnSpPr>
              <p:spPr>
                <a:xfrm flipH="1" flipV="1">
                  <a:off x="6418934" y="1200149"/>
                  <a:ext cx="1207416" cy="412751"/>
                </a:xfrm>
                <a:prstGeom prst="line">
                  <a:avLst/>
                </a:prstGeom>
                <a:ln w="28575">
                  <a:solidFill>
                    <a:srgbClr val="F2AB7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 flipV="1">
                  <a:off x="8020050" y="1206500"/>
                  <a:ext cx="2578100" cy="387350"/>
                </a:xfrm>
                <a:prstGeom prst="line">
                  <a:avLst/>
                </a:prstGeom>
                <a:ln w="28575">
                  <a:solidFill>
                    <a:srgbClr val="F2AB7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8" name="Rounded Rectangle 17"/>
            <p:cNvSpPr/>
            <p:nvPr/>
          </p:nvSpPr>
          <p:spPr>
            <a:xfrm>
              <a:off x="5475000" y="1313175"/>
              <a:ext cx="2516773" cy="1063959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Extra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Micromotions</a:t>
              </a:r>
              <a:endPara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Down Arrow 18"/>
            <p:cNvSpPr/>
            <p:nvPr/>
          </p:nvSpPr>
          <p:spPr>
            <a:xfrm rot="5400000">
              <a:off x="4515408" y="1200836"/>
              <a:ext cx="678469" cy="1288639"/>
            </a:xfrm>
            <a:prstGeom prst="downArrow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8921" y="2414790"/>
              <a:ext cx="1207188" cy="485650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26061" y="59595"/>
            <a:ext cx="91179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Effect of the Loads Resulting from the Trap</a:t>
            </a:r>
            <a:endParaRPr kumimoji="0" lang="en-IN" sz="2400" b="1" i="1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adley Hand ITC" panose="03070402050302030203" pitchFamily="66" charset="0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052835" y="2502344"/>
            <a:ext cx="727996" cy="752031"/>
            <a:chOff x="9110582" y="2034421"/>
            <a:chExt cx="727996" cy="752031"/>
          </a:xfrm>
        </p:grpSpPr>
        <p:sp>
          <p:nvSpPr>
            <p:cNvPr id="4" name="Oval 3"/>
            <p:cNvSpPr/>
            <p:nvPr/>
          </p:nvSpPr>
          <p:spPr>
            <a:xfrm>
              <a:off x="9160709" y="2168125"/>
              <a:ext cx="601524" cy="618327"/>
            </a:xfrm>
            <a:prstGeom prst="ellipse">
              <a:avLst/>
            </a:prstGeom>
            <a:solidFill>
              <a:srgbClr val="FFFFFF"/>
            </a:solidFill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110582" y="2034421"/>
              <a:ext cx="7279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i="1" dirty="0" smtClean="0">
                  <a:solidFill>
                    <a:srgbClr val="0000FF"/>
                  </a:solidFill>
                </a:rPr>
                <a:t>C</a:t>
              </a:r>
              <a:r>
                <a:rPr lang="en-US" sz="4000" i="1" baseline="-25000" dirty="0" smtClean="0">
                  <a:solidFill>
                    <a:srgbClr val="0000FF"/>
                  </a:solidFill>
                </a:rPr>
                <a:t>T</a:t>
              </a:r>
              <a:endParaRPr lang="en-US" sz="4000" i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236113" y="6183538"/>
            <a:ext cx="747032" cy="758022"/>
            <a:chOff x="5236113" y="6183538"/>
            <a:chExt cx="747032" cy="758022"/>
          </a:xfrm>
        </p:grpSpPr>
        <p:sp>
          <p:nvSpPr>
            <p:cNvPr id="28" name="Oval 27"/>
            <p:cNvSpPr/>
            <p:nvPr/>
          </p:nvSpPr>
          <p:spPr>
            <a:xfrm>
              <a:off x="5286240" y="6323233"/>
              <a:ext cx="601524" cy="618327"/>
            </a:xfrm>
            <a:prstGeom prst="ellipse">
              <a:avLst/>
            </a:prstGeom>
            <a:solidFill>
              <a:srgbClr val="FFFFFF"/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236113" y="6183538"/>
              <a:ext cx="74703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i="1" dirty="0" smtClean="0">
                  <a:solidFill>
                    <a:srgbClr val="FF0000"/>
                  </a:solidFill>
                </a:rPr>
                <a:t>C</a:t>
              </a:r>
              <a:r>
                <a:rPr lang="en-US" sz="4000" i="1" baseline="-25000" dirty="0" smtClean="0">
                  <a:solidFill>
                    <a:srgbClr val="FF0000"/>
                  </a:solidFill>
                </a:rPr>
                <a:t>R</a:t>
              </a:r>
              <a:endParaRPr lang="en-US" sz="4000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092831" y="6200248"/>
            <a:ext cx="738850" cy="758024"/>
            <a:chOff x="9415382" y="4503732"/>
            <a:chExt cx="738850" cy="758024"/>
          </a:xfrm>
        </p:grpSpPr>
        <p:sp>
          <p:nvSpPr>
            <p:cNvPr id="30" name="Oval 29"/>
            <p:cNvSpPr/>
            <p:nvPr/>
          </p:nvSpPr>
          <p:spPr>
            <a:xfrm>
              <a:off x="9465509" y="4643429"/>
              <a:ext cx="601524" cy="618327"/>
            </a:xfrm>
            <a:prstGeom prst="ellipse">
              <a:avLst/>
            </a:prstGeom>
            <a:solidFill>
              <a:srgbClr val="FFFFFF"/>
            </a:solidFill>
            <a:ln w="28575" cmpd="sng">
              <a:solidFill>
                <a:srgbClr val="02B10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415382" y="4503732"/>
              <a:ext cx="7388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i="1" dirty="0" smtClean="0">
                  <a:solidFill>
                    <a:srgbClr val="02B103"/>
                  </a:solidFill>
                </a:rPr>
                <a:t>R</a:t>
              </a:r>
              <a:r>
                <a:rPr lang="en-US" sz="4000" i="1" baseline="-25000" dirty="0" smtClean="0">
                  <a:solidFill>
                    <a:srgbClr val="02B103"/>
                  </a:solidFill>
                </a:rPr>
                <a:t>E</a:t>
              </a:r>
              <a:endParaRPr lang="en-US" sz="4000" i="1" dirty="0">
                <a:solidFill>
                  <a:srgbClr val="02B103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761191" y="6168818"/>
            <a:ext cx="747032" cy="758022"/>
            <a:chOff x="5236113" y="6183538"/>
            <a:chExt cx="747032" cy="758022"/>
          </a:xfrm>
        </p:grpSpPr>
        <p:sp>
          <p:nvSpPr>
            <p:cNvPr id="33" name="Oval 32"/>
            <p:cNvSpPr/>
            <p:nvPr/>
          </p:nvSpPr>
          <p:spPr>
            <a:xfrm>
              <a:off x="5286240" y="6323233"/>
              <a:ext cx="601524" cy="618327"/>
            </a:xfrm>
            <a:prstGeom prst="ellipse">
              <a:avLst/>
            </a:prstGeom>
            <a:solidFill>
              <a:srgbClr val="FFFFFF"/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236113" y="6183538"/>
              <a:ext cx="74703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i="1" dirty="0" smtClean="0">
                  <a:solidFill>
                    <a:srgbClr val="FF0000"/>
                  </a:solidFill>
                </a:rPr>
                <a:t>C</a:t>
              </a:r>
              <a:r>
                <a:rPr lang="en-US" sz="4000" i="1" baseline="-25000" dirty="0" smtClean="0">
                  <a:solidFill>
                    <a:srgbClr val="FF0000"/>
                  </a:solidFill>
                </a:rPr>
                <a:t>R</a:t>
              </a:r>
              <a:endParaRPr lang="en-US" sz="4000" i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4985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2424" y="3299002"/>
            <a:ext cx="4286644" cy="3573931"/>
            <a:chOff x="72424" y="3280896"/>
            <a:chExt cx="4286644" cy="357393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80824" t="27037" r="5010" b="35926"/>
            <a:stretch/>
          </p:blipFill>
          <p:spPr>
            <a:xfrm>
              <a:off x="72424" y="3280896"/>
              <a:ext cx="3542861" cy="2605045"/>
            </a:xfrm>
            <a:prstGeom prst="rect">
              <a:avLst/>
            </a:prstGeom>
          </p:spPr>
        </p:pic>
        <p:sp>
          <p:nvSpPr>
            <p:cNvPr id="111" name="TextBox 110"/>
            <p:cNvSpPr txBox="1"/>
            <p:nvPr/>
          </p:nvSpPr>
          <p:spPr>
            <a:xfrm>
              <a:off x="160729" y="5777609"/>
              <a:ext cx="419833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Thermal image showing temperature increase at U</a:t>
              </a:r>
              <a:r>
                <a:rPr kumimoji="0" lang="en-IN" sz="1600" b="0" i="0" u="none" strike="noStrike" kern="120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 </a:t>
              </a:r>
              <a:r>
                <a:rPr kumimoji="0" lang="en-IN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= 1 kV, </a:t>
              </a:r>
              <a:r>
                <a:rPr kumimoji="0" lang="el-GR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ω</a:t>
              </a:r>
              <a:r>
                <a:rPr kumimoji="0" lang="en-US" sz="1600" b="0" i="0" u="none" strike="noStrike" kern="1200" cap="none" spc="0" normalizeH="0" baseline="-2500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rf</a:t>
              </a: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= 2</a:t>
              </a:r>
              <a:r>
                <a:rPr kumimoji="0" lang="el-GR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π</a:t>
              </a: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 15.4 </a:t>
              </a:r>
              <a:r>
                <a:rPr kumimoji="0" lang="en-US" sz="1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MHz.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In-ion heats up by 1.0 K resulting to BBR shift of 2 x 10</a:t>
              </a:r>
              <a:r>
                <a:rPr kumimoji="0" lang="en-US" sz="16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-19</a:t>
              </a:r>
              <a:r>
                <a:rPr kumimoji="0" lang="en-IN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(J. Keller </a:t>
              </a:r>
              <a:r>
                <a:rPr kumimoji="0" lang="en-IN" sz="16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et. al.)</a:t>
              </a:r>
              <a:endParaRPr kumimoji="0" lang="en-IN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64" name="Rounded Rectangle 1063"/>
          <p:cNvSpPr/>
          <p:nvPr/>
        </p:nvSpPr>
        <p:spPr>
          <a:xfrm>
            <a:off x="114824" y="546889"/>
            <a:ext cx="8862572" cy="2741926"/>
          </a:xfrm>
          <a:prstGeom prst="roundRect">
            <a:avLst>
              <a:gd name="adj" fmla="val 4579"/>
            </a:avLst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82528" y="1089742"/>
            <a:ext cx="2637065" cy="871804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0000">
                <a:schemeClr val="accent1">
                  <a:lumMod val="60000"/>
                  <a:lumOff val="40000"/>
                </a:schemeClr>
              </a:gs>
              <a:gs pos="61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527806" y="1109198"/>
            <a:ext cx="2546507" cy="139265"/>
            <a:chOff x="1097756" y="417744"/>
            <a:chExt cx="2546507" cy="139265"/>
          </a:xfrm>
        </p:grpSpPr>
        <p:sp>
          <p:nvSpPr>
            <p:cNvPr id="31" name="Freeform 30"/>
            <p:cNvSpPr/>
            <p:nvPr/>
          </p:nvSpPr>
          <p:spPr>
            <a:xfrm>
              <a:off x="1097756" y="437705"/>
              <a:ext cx="331470" cy="118955"/>
            </a:xfrm>
            <a:custGeom>
              <a:avLst/>
              <a:gdLst>
                <a:gd name="connsiteX0" fmla="*/ 0 w 346710"/>
                <a:gd name="connsiteY0" fmla="*/ 68580 h 99060"/>
                <a:gd name="connsiteX1" fmla="*/ 11430 w 346710"/>
                <a:gd name="connsiteY1" fmla="*/ 49530 h 99060"/>
                <a:gd name="connsiteX2" fmla="*/ 22860 w 346710"/>
                <a:gd name="connsiteY2" fmla="*/ 41910 h 99060"/>
                <a:gd name="connsiteX3" fmla="*/ 26670 w 346710"/>
                <a:gd name="connsiteY3" fmla="*/ 30480 h 99060"/>
                <a:gd name="connsiteX4" fmla="*/ 38100 w 346710"/>
                <a:gd name="connsiteY4" fmla="*/ 22860 h 99060"/>
                <a:gd name="connsiteX5" fmla="*/ 49530 w 346710"/>
                <a:gd name="connsiteY5" fmla="*/ 11430 h 99060"/>
                <a:gd name="connsiteX6" fmla="*/ 72390 w 346710"/>
                <a:gd name="connsiteY6" fmla="*/ 0 h 99060"/>
                <a:gd name="connsiteX7" fmla="*/ 114300 w 346710"/>
                <a:gd name="connsiteY7" fmla="*/ 3810 h 99060"/>
                <a:gd name="connsiteX8" fmla="*/ 137160 w 346710"/>
                <a:gd name="connsiteY8" fmla="*/ 15240 h 99060"/>
                <a:gd name="connsiteX9" fmla="*/ 152400 w 346710"/>
                <a:gd name="connsiteY9" fmla="*/ 19050 h 99060"/>
                <a:gd name="connsiteX10" fmla="*/ 156210 w 346710"/>
                <a:gd name="connsiteY10" fmla="*/ 41910 h 99060"/>
                <a:gd name="connsiteX11" fmla="*/ 171450 w 346710"/>
                <a:gd name="connsiteY11" fmla="*/ 64770 h 99060"/>
                <a:gd name="connsiteX12" fmla="*/ 190500 w 346710"/>
                <a:gd name="connsiteY12" fmla="*/ 99060 h 99060"/>
                <a:gd name="connsiteX13" fmla="*/ 289560 w 346710"/>
                <a:gd name="connsiteY13" fmla="*/ 91440 h 99060"/>
                <a:gd name="connsiteX14" fmla="*/ 300990 w 346710"/>
                <a:gd name="connsiteY14" fmla="*/ 87630 h 99060"/>
                <a:gd name="connsiteX15" fmla="*/ 316230 w 346710"/>
                <a:gd name="connsiteY15" fmla="*/ 64770 h 99060"/>
                <a:gd name="connsiteX16" fmla="*/ 323850 w 346710"/>
                <a:gd name="connsiteY16" fmla="*/ 53340 h 99060"/>
                <a:gd name="connsiteX17" fmla="*/ 331470 w 346710"/>
                <a:gd name="connsiteY17" fmla="*/ 41910 h 99060"/>
                <a:gd name="connsiteX18" fmla="*/ 346710 w 346710"/>
                <a:gd name="connsiteY18" fmla="*/ 19050 h 99060"/>
                <a:gd name="connsiteX0" fmla="*/ 0 w 346710"/>
                <a:gd name="connsiteY0" fmla="*/ 68580 h 128385"/>
                <a:gd name="connsiteX1" fmla="*/ 11430 w 346710"/>
                <a:gd name="connsiteY1" fmla="*/ 49530 h 128385"/>
                <a:gd name="connsiteX2" fmla="*/ 22860 w 346710"/>
                <a:gd name="connsiteY2" fmla="*/ 41910 h 128385"/>
                <a:gd name="connsiteX3" fmla="*/ 26670 w 346710"/>
                <a:gd name="connsiteY3" fmla="*/ 30480 h 128385"/>
                <a:gd name="connsiteX4" fmla="*/ 38100 w 346710"/>
                <a:gd name="connsiteY4" fmla="*/ 22860 h 128385"/>
                <a:gd name="connsiteX5" fmla="*/ 49530 w 346710"/>
                <a:gd name="connsiteY5" fmla="*/ 11430 h 128385"/>
                <a:gd name="connsiteX6" fmla="*/ 72390 w 346710"/>
                <a:gd name="connsiteY6" fmla="*/ 0 h 128385"/>
                <a:gd name="connsiteX7" fmla="*/ 114300 w 346710"/>
                <a:gd name="connsiteY7" fmla="*/ 3810 h 128385"/>
                <a:gd name="connsiteX8" fmla="*/ 137160 w 346710"/>
                <a:gd name="connsiteY8" fmla="*/ 15240 h 128385"/>
                <a:gd name="connsiteX9" fmla="*/ 152400 w 346710"/>
                <a:gd name="connsiteY9" fmla="*/ 19050 h 128385"/>
                <a:gd name="connsiteX10" fmla="*/ 156210 w 346710"/>
                <a:gd name="connsiteY10" fmla="*/ 41910 h 128385"/>
                <a:gd name="connsiteX11" fmla="*/ 171450 w 346710"/>
                <a:gd name="connsiteY11" fmla="*/ 64770 h 128385"/>
                <a:gd name="connsiteX12" fmla="*/ 222490 w 346710"/>
                <a:gd name="connsiteY12" fmla="*/ 128385 h 128385"/>
                <a:gd name="connsiteX13" fmla="*/ 289560 w 346710"/>
                <a:gd name="connsiteY13" fmla="*/ 91440 h 128385"/>
                <a:gd name="connsiteX14" fmla="*/ 300990 w 346710"/>
                <a:gd name="connsiteY14" fmla="*/ 87630 h 128385"/>
                <a:gd name="connsiteX15" fmla="*/ 316230 w 346710"/>
                <a:gd name="connsiteY15" fmla="*/ 64770 h 128385"/>
                <a:gd name="connsiteX16" fmla="*/ 323850 w 346710"/>
                <a:gd name="connsiteY16" fmla="*/ 53340 h 128385"/>
                <a:gd name="connsiteX17" fmla="*/ 331470 w 346710"/>
                <a:gd name="connsiteY17" fmla="*/ 41910 h 128385"/>
                <a:gd name="connsiteX18" fmla="*/ 346710 w 346710"/>
                <a:gd name="connsiteY18" fmla="*/ 19050 h 128385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2400 w 346710"/>
                <a:gd name="connsiteY9" fmla="*/ 19050 h 125719"/>
                <a:gd name="connsiteX10" fmla="*/ 156210 w 346710"/>
                <a:gd name="connsiteY10" fmla="*/ 41910 h 125719"/>
                <a:gd name="connsiteX11" fmla="*/ 171450 w 346710"/>
                <a:gd name="connsiteY11" fmla="*/ 64770 h 125719"/>
                <a:gd name="connsiteX12" fmla="*/ 230488 w 346710"/>
                <a:gd name="connsiteY12" fmla="*/ 125719 h 125719"/>
                <a:gd name="connsiteX13" fmla="*/ 289560 w 346710"/>
                <a:gd name="connsiteY13" fmla="*/ 91440 h 125719"/>
                <a:gd name="connsiteX14" fmla="*/ 300990 w 346710"/>
                <a:gd name="connsiteY14" fmla="*/ 87630 h 125719"/>
                <a:gd name="connsiteX15" fmla="*/ 316230 w 346710"/>
                <a:gd name="connsiteY15" fmla="*/ 64770 h 125719"/>
                <a:gd name="connsiteX16" fmla="*/ 323850 w 346710"/>
                <a:gd name="connsiteY16" fmla="*/ 53340 h 125719"/>
                <a:gd name="connsiteX17" fmla="*/ 331470 w 346710"/>
                <a:gd name="connsiteY17" fmla="*/ 41910 h 125719"/>
                <a:gd name="connsiteX18" fmla="*/ 346710 w 346710"/>
                <a:gd name="connsiteY18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2400 w 346710"/>
                <a:gd name="connsiteY9" fmla="*/ 19050 h 125719"/>
                <a:gd name="connsiteX10" fmla="*/ 156210 w 346710"/>
                <a:gd name="connsiteY10" fmla="*/ 41910 h 125719"/>
                <a:gd name="connsiteX11" fmla="*/ 171450 w 346710"/>
                <a:gd name="connsiteY11" fmla="*/ 64770 h 125719"/>
                <a:gd name="connsiteX12" fmla="*/ 230488 w 346710"/>
                <a:gd name="connsiteY12" fmla="*/ 125719 h 125719"/>
                <a:gd name="connsiteX13" fmla="*/ 289560 w 346710"/>
                <a:gd name="connsiteY13" fmla="*/ 91440 h 125719"/>
                <a:gd name="connsiteX14" fmla="*/ 300990 w 346710"/>
                <a:gd name="connsiteY14" fmla="*/ 87630 h 125719"/>
                <a:gd name="connsiteX15" fmla="*/ 316230 w 346710"/>
                <a:gd name="connsiteY15" fmla="*/ 64770 h 125719"/>
                <a:gd name="connsiteX16" fmla="*/ 323850 w 346710"/>
                <a:gd name="connsiteY16" fmla="*/ 53340 h 125719"/>
                <a:gd name="connsiteX17" fmla="*/ 331470 w 346710"/>
                <a:gd name="connsiteY17" fmla="*/ 41910 h 125719"/>
                <a:gd name="connsiteX18" fmla="*/ 346710 w 346710"/>
                <a:gd name="connsiteY18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6210 w 346710"/>
                <a:gd name="connsiteY9" fmla="*/ 41910 h 125719"/>
                <a:gd name="connsiteX10" fmla="*/ 171450 w 346710"/>
                <a:gd name="connsiteY10" fmla="*/ 64770 h 125719"/>
                <a:gd name="connsiteX11" fmla="*/ 230488 w 346710"/>
                <a:gd name="connsiteY11" fmla="*/ 125719 h 125719"/>
                <a:gd name="connsiteX12" fmla="*/ 289560 w 346710"/>
                <a:gd name="connsiteY12" fmla="*/ 91440 h 125719"/>
                <a:gd name="connsiteX13" fmla="*/ 300990 w 346710"/>
                <a:gd name="connsiteY13" fmla="*/ 87630 h 125719"/>
                <a:gd name="connsiteX14" fmla="*/ 316230 w 346710"/>
                <a:gd name="connsiteY14" fmla="*/ 64770 h 125719"/>
                <a:gd name="connsiteX15" fmla="*/ 323850 w 346710"/>
                <a:gd name="connsiteY15" fmla="*/ 53340 h 125719"/>
                <a:gd name="connsiteX16" fmla="*/ 331470 w 346710"/>
                <a:gd name="connsiteY16" fmla="*/ 41910 h 125719"/>
                <a:gd name="connsiteX17" fmla="*/ 346710 w 346710"/>
                <a:gd name="connsiteY17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6210 w 346710"/>
                <a:gd name="connsiteY9" fmla="*/ 41910 h 125719"/>
                <a:gd name="connsiteX10" fmla="*/ 176781 w 346710"/>
                <a:gd name="connsiteY10" fmla="*/ 72768 h 125719"/>
                <a:gd name="connsiteX11" fmla="*/ 230488 w 346710"/>
                <a:gd name="connsiteY11" fmla="*/ 125719 h 125719"/>
                <a:gd name="connsiteX12" fmla="*/ 289560 w 346710"/>
                <a:gd name="connsiteY12" fmla="*/ 91440 h 125719"/>
                <a:gd name="connsiteX13" fmla="*/ 300990 w 346710"/>
                <a:gd name="connsiteY13" fmla="*/ 87630 h 125719"/>
                <a:gd name="connsiteX14" fmla="*/ 316230 w 346710"/>
                <a:gd name="connsiteY14" fmla="*/ 64770 h 125719"/>
                <a:gd name="connsiteX15" fmla="*/ 323850 w 346710"/>
                <a:gd name="connsiteY15" fmla="*/ 53340 h 125719"/>
                <a:gd name="connsiteX16" fmla="*/ 331470 w 346710"/>
                <a:gd name="connsiteY16" fmla="*/ 41910 h 125719"/>
                <a:gd name="connsiteX17" fmla="*/ 346710 w 346710"/>
                <a:gd name="connsiteY17" fmla="*/ 19050 h 125719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0990 w 346710"/>
                <a:gd name="connsiteY14" fmla="*/ 87630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284321 w 346710"/>
                <a:gd name="connsiteY14" fmla="*/ 106680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5753 w 346710"/>
                <a:gd name="connsiteY14" fmla="*/ 85249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5753 w 346710"/>
                <a:gd name="connsiteY14" fmla="*/ 94774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3821 h 126263"/>
                <a:gd name="connsiteX14" fmla="*/ 305753 w 346710"/>
                <a:gd name="connsiteY14" fmla="*/ 94774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3821 h 126263"/>
                <a:gd name="connsiteX14" fmla="*/ 316230 w 346710"/>
                <a:gd name="connsiteY14" fmla="*/ 64770 h 126263"/>
                <a:gd name="connsiteX15" fmla="*/ 323850 w 346710"/>
                <a:gd name="connsiteY15" fmla="*/ 53340 h 126263"/>
                <a:gd name="connsiteX16" fmla="*/ 331470 w 346710"/>
                <a:gd name="connsiteY16" fmla="*/ 41910 h 126263"/>
                <a:gd name="connsiteX17" fmla="*/ 346710 w 346710"/>
                <a:gd name="connsiteY17" fmla="*/ 19050 h 126263"/>
                <a:gd name="connsiteX0" fmla="*/ 0 w 331470"/>
                <a:gd name="connsiteY0" fmla="*/ 68580 h 126263"/>
                <a:gd name="connsiteX1" fmla="*/ 11430 w 331470"/>
                <a:gd name="connsiteY1" fmla="*/ 49530 h 126263"/>
                <a:gd name="connsiteX2" fmla="*/ 22860 w 331470"/>
                <a:gd name="connsiteY2" fmla="*/ 41910 h 126263"/>
                <a:gd name="connsiteX3" fmla="*/ 26670 w 331470"/>
                <a:gd name="connsiteY3" fmla="*/ 30480 h 126263"/>
                <a:gd name="connsiteX4" fmla="*/ 38100 w 331470"/>
                <a:gd name="connsiteY4" fmla="*/ 22860 h 126263"/>
                <a:gd name="connsiteX5" fmla="*/ 49530 w 331470"/>
                <a:gd name="connsiteY5" fmla="*/ 11430 h 126263"/>
                <a:gd name="connsiteX6" fmla="*/ 72390 w 331470"/>
                <a:gd name="connsiteY6" fmla="*/ 0 h 126263"/>
                <a:gd name="connsiteX7" fmla="*/ 114300 w 331470"/>
                <a:gd name="connsiteY7" fmla="*/ 3810 h 126263"/>
                <a:gd name="connsiteX8" fmla="*/ 137160 w 331470"/>
                <a:gd name="connsiteY8" fmla="*/ 15240 h 126263"/>
                <a:gd name="connsiteX9" fmla="*/ 156210 w 331470"/>
                <a:gd name="connsiteY9" fmla="*/ 41910 h 126263"/>
                <a:gd name="connsiteX10" fmla="*/ 176781 w 331470"/>
                <a:gd name="connsiteY10" fmla="*/ 72768 h 126263"/>
                <a:gd name="connsiteX11" fmla="*/ 207169 w 331470"/>
                <a:gd name="connsiteY11" fmla="*/ 113260 h 126263"/>
                <a:gd name="connsiteX12" fmla="*/ 230488 w 331470"/>
                <a:gd name="connsiteY12" fmla="*/ 125719 h 126263"/>
                <a:gd name="connsiteX13" fmla="*/ 289560 w 331470"/>
                <a:gd name="connsiteY13" fmla="*/ 93821 h 126263"/>
                <a:gd name="connsiteX14" fmla="*/ 316230 w 331470"/>
                <a:gd name="connsiteY14" fmla="*/ 64770 h 126263"/>
                <a:gd name="connsiteX15" fmla="*/ 323850 w 331470"/>
                <a:gd name="connsiteY15" fmla="*/ 53340 h 126263"/>
                <a:gd name="connsiteX16" fmla="*/ 331470 w 331470"/>
                <a:gd name="connsiteY16" fmla="*/ 41910 h 126263"/>
                <a:gd name="connsiteX0" fmla="*/ 0 w 331470"/>
                <a:gd name="connsiteY0" fmla="*/ 68580 h 118955"/>
                <a:gd name="connsiteX1" fmla="*/ 11430 w 331470"/>
                <a:gd name="connsiteY1" fmla="*/ 49530 h 118955"/>
                <a:gd name="connsiteX2" fmla="*/ 22860 w 331470"/>
                <a:gd name="connsiteY2" fmla="*/ 41910 h 118955"/>
                <a:gd name="connsiteX3" fmla="*/ 26670 w 331470"/>
                <a:gd name="connsiteY3" fmla="*/ 30480 h 118955"/>
                <a:gd name="connsiteX4" fmla="*/ 38100 w 331470"/>
                <a:gd name="connsiteY4" fmla="*/ 22860 h 118955"/>
                <a:gd name="connsiteX5" fmla="*/ 49530 w 331470"/>
                <a:gd name="connsiteY5" fmla="*/ 11430 h 118955"/>
                <a:gd name="connsiteX6" fmla="*/ 72390 w 331470"/>
                <a:gd name="connsiteY6" fmla="*/ 0 h 118955"/>
                <a:gd name="connsiteX7" fmla="*/ 114300 w 331470"/>
                <a:gd name="connsiteY7" fmla="*/ 3810 h 118955"/>
                <a:gd name="connsiteX8" fmla="*/ 137160 w 331470"/>
                <a:gd name="connsiteY8" fmla="*/ 15240 h 118955"/>
                <a:gd name="connsiteX9" fmla="*/ 156210 w 331470"/>
                <a:gd name="connsiteY9" fmla="*/ 41910 h 118955"/>
                <a:gd name="connsiteX10" fmla="*/ 176781 w 331470"/>
                <a:gd name="connsiteY10" fmla="*/ 72768 h 118955"/>
                <a:gd name="connsiteX11" fmla="*/ 207169 w 331470"/>
                <a:gd name="connsiteY11" fmla="*/ 113260 h 118955"/>
                <a:gd name="connsiteX12" fmla="*/ 244775 w 331470"/>
                <a:gd name="connsiteY12" fmla="*/ 116194 h 118955"/>
                <a:gd name="connsiteX13" fmla="*/ 289560 w 331470"/>
                <a:gd name="connsiteY13" fmla="*/ 93821 h 118955"/>
                <a:gd name="connsiteX14" fmla="*/ 316230 w 331470"/>
                <a:gd name="connsiteY14" fmla="*/ 64770 h 118955"/>
                <a:gd name="connsiteX15" fmla="*/ 323850 w 331470"/>
                <a:gd name="connsiteY15" fmla="*/ 53340 h 118955"/>
                <a:gd name="connsiteX16" fmla="*/ 331470 w 331470"/>
                <a:gd name="connsiteY16" fmla="*/ 41910 h 11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1470" h="118955">
                  <a:moveTo>
                    <a:pt x="0" y="68580"/>
                  </a:moveTo>
                  <a:cubicBezTo>
                    <a:pt x="3810" y="62230"/>
                    <a:pt x="6611" y="55153"/>
                    <a:pt x="11430" y="49530"/>
                  </a:cubicBezTo>
                  <a:cubicBezTo>
                    <a:pt x="14410" y="46053"/>
                    <a:pt x="19999" y="45486"/>
                    <a:pt x="22860" y="41910"/>
                  </a:cubicBezTo>
                  <a:cubicBezTo>
                    <a:pt x="25369" y="38774"/>
                    <a:pt x="24161" y="33616"/>
                    <a:pt x="26670" y="30480"/>
                  </a:cubicBezTo>
                  <a:cubicBezTo>
                    <a:pt x="29531" y="26904"/>
                    <a:pt x="34582" y="25791"/>
                    <a:pt x="38100" y="22860"/>
                  </a:cubicBezTo>
                  <a:cubicBezTo>
                    <a:pt x="42239" y="19411"/>
                    <a:pt x="45391" y="14879"/>
                    <a:pt x="49530" y="11430"/>
                  </a:cubicBezTo>
                  <a:cubicBezTo>
                    <a:pt x="59378" y="3224"/>
                    <a:pt x="60934" y="3819"/>
                    <a:pt x="72390" y="0"/>
                  </a:cubicBezTo>
                  <a:cubicBezTo>
                    <a:pt x="86360" y="1270"/>
                    <a:pt x="100413" y="1826"/>
                    <a:pt x="114300" y="3810"/>
                  </a:cubicBezTo>
                  <a:cubicBezTo>
                    <a:pt x="130354" y="6103"/>
                    <a:pt x="130175" y="8890"/>
                    <a:pt x="137160" y="15240"/>
                  </a:cubicBezTo>
                  <a:cubicBezTo>
                    <a:pt x="144145" y="21590"/>
                    <a:pt x="149607" y="32322"/>
                    <a:pt x="156210" y="41910"/>
                  </a:cubicBezTo>
                  <a:cubicBezTo>
                    <a:pt x="162814" y="51498"/>
                    <a:pt x="168288" y="60876"/>
                    <a:pt x="176781" y="72768"/>
                  </a:cubicBezTo>
                  <a:cubicBezTo>
                    <a:pt x="185274" y="84660"/>
                    <a:pt x="198218" y="104435"/>
                    <a:pt x="207169" y="113260"/>
                  </a:cubicBezTo>
                  <a:cubicBezTo>
                    <a:pt x="216120" y="122085"/>
                    <a:pt x="230646" y="118640"/>
                    <a:pt x="244775" y="116194"/>
                  </a:cubicBezTo>
                  <a:cubicBezTo>
                    <a:pt x="277795" y="113654"/>
                    <a:pt x="277651" y="102392"/>
                    <a:pt x="289560" y="93821"/>
                  </a:cubicBezTo>
                  <a:cubicBezTo>
                    <a:pt x="301469" y="85250"/>
                    <a:pt x="310515" y="71517"/>
                    <a:pt x="316230" y="64770"/>
                  </a:cubicBezTo>
                  <a:cubicBezTo>
                    <a:pt x="321945" y="58023"/>
                    <a:pt x="321310" y="57150"/>
                    <a:pt x="323850" y="53340"/>
                  </a:cubicBezTo>
                  <a:cubicBezTo>
                    <a:pt x="326390" y="49530"/>
                    <a:pt x="328723" y="45573"/>
                    <a:pt x="331470" y="4191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1412557" y="438054"/>
              <a:ext cx="331470" cy="118955"/>
            </a:xfrm>
            <a:custGeom>
              <a:avLst/>
              <a:gdLst>
                <a:gd name="connsiteX0" fmla="*/ 0 w 346710"/>
                <a:gd name="connsiteY0" fmla="*/ 68580 h 99060"/>
                <a:gd name="connsiteX1" fmla="*/ 11430 w 346710"/>
                <a:gd name="connsiteY1" fmla="*/ 49530 h 99060"/>
                <a:gd name="connsiteX2" fmla="*/ 22860 w 346710"/>
                <a:gd name="connsiteY2" fmla="*/ 41910 h 99060"/>
                <a:gd name="connsiteX3" fmla="*/ 26670 w 346710"/>
                <a:gd name="connsiteY3" fmla="*/ 30480 h 99060"/>
                <a:gd name="connsiteX4" fmla="*/ 38100 w 346710"/>
                <a:gd name="connsiteY4" fmla="*/ 22860 h 99060"/>
                <a:gd name="connsiteX5" fmla="*/ 49530 w 346710"/>
                <a:gd name="connsiteY5" fmla="*/ 11430 h 99060"/>
                <a:gd name="connsiteX6" fmla="*/ 72390 w 346710"/>
                <a:gd name="connsiteY6" fmla="*/ 0 h 99060"/>
                <a:gd name="connsiteX7" fmla="*/ 114300 w 346710"/>
                <a:gd name="connsiteY7" fmla="*/ 3810 h 99060"/>
                <a:gd name="connsiteX8" fmla="*/ 137160 w 346710"/>
                <a:gd name="connsiteY8" fmla="*/ 15240 h 99060"/>
                <a:gd name="connsiteX9" fmla="*/ 152400 w 346710"/>
                <a:gd name="connsiteY9" fmla="*/ 19050 h 99060"/>
                <a:gd name="connsiteX10" fmla="*/ 156210 w 346710"/>
                <a:gd name="connsiteY10" fmla="*/ 41910 h 99060"/>
                <a:gd name="connsiteX11" fmla="*/ 171450 w 346710"/>
                <a:gd name="connsiteY11" fmla="*/ 64770 h 99060"/>
                <a:gd name="connsiteX12" fmla="*/ 190500 w 346710"/>
                <a:gd name="connsiteY12" fmla="*/ 99060 h 99060"/>
                <a:gd name="connsiteX13" fmla="*/ 289560 w 346710"/>
                <a:gd name="connsiteY13" fmla="*/ 91440 h 99060"/>
                <a:gd name="connsiteX14" fmla="*/ 300990 w 346710"/>
                <a:gd name="connsiteY14" fmla="*/ 87630 h 99060"/>
                <a:gd name="connsiteX15" fmla="*/ 316230 w 346710"/>
                <a:gd name="connsiteY15" fmla="*/ 64770 h 99060"/>
                <a:gd name="connsiteX16" fmla="*/ 323850 w 346710"/>
                <a:gd name="connsiteY16" fmla="*/ 53340 h 99060"/>
                <a:gd name="connsiteX17" fmla="*/ 331470 w 346710"/>
                <a:gd name="connsiteY17" fmla="*/ 41910 h 99060"/>
                <a:gd name="connsiteX18" fmla="*/ 346710 w 346710"/>
                <a:gd name="connsiteY18" fmla="*/ 19050 h 99060"/>
                <a:gd name="connsiteX0" fmla="*/ 0 w 346710"/>
                <a:gd name="connsiteY0" fmla="*/ 68580 h 128385"/>
                <a:gd name="connsiteX1" fmla="*/ 11430 w 346710"/>
                <a:gd name="connsiteY1" fmla="*/ 49530 h 128385"/>
                <a:gd name="connsiteX2" fmla="*/ 22860 w 346710"/>
                <a:gd name="connsiteY2" fmla="*/ 41910 h 128385"/>
                <a:gd name="connsiteX3" fmla="*/ 26670 w 346710"/>
                <a:gd name="connsiteY3" fmla="*/ 30480 h 128385"/>
                <a:gd name="connsiteX4" fmla="*/ 38100 w 346710"/>
                <a:gd name="connsiteY4" fmla="*/ 22860 h 128385"/>
                <a:gd name="connsiteX5" fmla="*/ 49530 w 346710"/>
                <a:gd name="connsiteY5" fmla="*/ 11430 h 128385"/>
                <a:gd name="connsiteX6" fmla="*/ 72390 w 346710"/>
                <a:gd name="connsiteY6" fmla="*/ 0 h 128385"/>
                <a:gd name="connsiteX7" fmla="*/ 114300 w 346710"/>
                <a:gd name="connsiteY7" fmla="*/ 3810 h 128385"/>
                <a:gd name="connsiteX8" fmla="*/ 137160 w 346710"/>
                <a:gd name="connsiteY8" fmla="*/ 15240 h 128385"/>
                <a:gd name="connsiteX9" fmla="*/ 152400 w 346710"/>
                <a:gd name="connsiteY9" fmla="*/ 19050 h 128385"/>
                <a:gd name="connsiteX10" fmla="*/ 156210 w 346710"/>
                <a:gd name="connsiteY10" fmla="*/ 41910 h 128385"/>
                <a:gd name="connsiteX11" fmla="*/ 171450 w 346710"/>
                <a:gd name="connsiteY11" fmla="*/ 64770 h 128385"/>
                <a:gd name="connsiteX12" fmla="*/ 222490 w 346710"/>
                <a:gd name="connsiteY12" fmla="*/ 128385 h 128385"/>
                <a:gd name="connsiteX13" fmla="*/ 289560 w 346710"/>
                <a:gd name="connsiteY13" fmla="*/ 91440 h 128385"/>
                <a:gd name="connsiteX14" fmla="*/ 300990 w 346710"/>
                <a:gd name="connsiteY14" fmla="*/ 87630 h 128385"/>
                <a:gd name="connsiteX15" fmla="*/ 316230 w 346710"/>
                <a:gd name="connsiteY15" fmla="*/ 64770 h 128385"/>
                <a:gd name="connsiteX16" fmla="*/ 323850 w 346710"/>
                <a:gd name="connsiteY16" fmla="*/ 53340 h 128385"/>
                <a:gd name="connsiteX17" fmla="*/ 331470 w 346710"/>
                <a:gd name="connsiteY17" fmla="*/ 41910 h 128385"/>
                <a:gd name="connsiteX18" fmla="*/ 346710 w 346710"/>
                <a:gd name="connsiteY18" fmla="*/ 19050 h 128385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2400 w 346710"/>
                <a:gd name="connsiteY9" fmla="*/ 19050 h 125719"/>
                <a:gd name="connsiteX10" fmla="*/ 156210 w 346710"/>
                <a:gd name="connsiteY10" fmla="*/ 41910 h 125719"/>
                <a:gd name="connsiteX11" fmla="*/ 171450 w 346710"/>
                <a:gd name="connsiteY11" fmla="*/ 64770 h 125719"/>
                <a:gd name="connsiteX12" fmla="*/ 230488 w 346710"/>
                <a:gd name="connsiteY12" fmla="*/ 125719 h 125719"/>
                <a:gd name="connsiteX13" fmla="*/ 289560 w 346710"/>
                <a:gd name="connsiteY13" fmla="*/ 91440 h 125719"/>
                <a:gd name="connsiteX14" fmla="*/ 300990 w 346710"/>
                <a:gd name="connsiteY14" fmla="*/ 87630 h 125719"/>
                <a:gd name="connsiteX15" fmla="*/ 316230 w 346710"/>
                <a:gd name="connsiteY15" fmla="*/ 64770 h 125719"/>
                <a:gd name="connsiteX16" fmla="*/ 323850 w 346710"/>
                <a:gd name="connsiteY16" fmla="*/ 53340 h 125719"/>
                <a:gd name="connsiteX17" fmla="*/ 331470 w 346710"/>
                <a:gd name="connsiteY17" fmla="*/ 41910 h 125719"/>
                <a:gd name="connsiteX18" fmla="*/ 346710 w 346710"/>
                <a:gd name="connsiteY18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2400 w 346710"/>
                <a:gd name="connsiteY9" fmla="*/ 19050 h 125719"/>
                <a:gd name="connsiteX10" fmla="*/ 156210 w 346710"/>
                <a:gd name="connsiteY10" fmla="*/ 41910 h 125719"/>
                <a:gd name="connsiteX11" fmla="*/ 171450 w 346710"/>
                <a:gd name="connsiteY11" fmla="*/ 64770 h 125719"/>
                <a:gd name="connsiteX12" fmla="*/ 230488 w 346710"/>
                <a:gd name="connsiteY12" fmla="*/ 125719 h 125719"/>
                <a:gd name="connsiteX13" fmla="*/ 289560 w 346710"/>
                <a:gd name="connsiteY13" fmla="*/ 91440 h 125719"/>
                <a:gd name="connsiteX14" fmla="*/ 300990 w 346710"/>
                <a:gd name="connsiteY14" fmla="*/ 87630 h 125719"/>
                <a:gd name="connsiteX15" fmla="*/ 316230 w 346710"/>
                <a:gd name="connsiteY15" fmla="*/ 64770 h 125719"/>
                <a:gd name="connsiteX16" fmla="*/ 323850 w 346710"/>
                <a:gd name="connsiteY16" fmla="*/ 53340 h 125719"/>
                <a:gd name="connsiteX17" fmla="*/ 331470 w 346710"/>
                <a:gd name="connsiteY17" fmla="*/ 41910 h 125719"/>
                <a:gd name="connsiteX18" fmla="*/ 346710 w 346710"/>
                <a:gd name="connsiteY18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6210 w 346710"/>
                <a:gd name="connsiteY9" fmla="*/ 41910 h 125719"/>
                <a:gd name="connsiteX10" fmla="*/ 171450 w 346710"/>
                <a:gd name="connsiteY10" fmla="*/ 64770 h 125719"/>
                <a:gd name="connsiteX11" fmla="*/ 230488 w 346710"/>
                <a:gd name="connsiteY11" fmla="*/ 125719 h 125719"/>
                <a:gd name="connsiteX12" fmla="*/ 289560 w 346710"/>
                <a:gd name="connsiteY12" fmla="*/ 91440 h 125719"/>
                <a:gd name="connsiteX13" fmla="*/ 300990 w 346710"/>
                <a:gd name="connsiteY13" fmla="*/ 87630 h 125719"/>
                <a:gd name="connsiteX14" fmla="*/ 316230 w 346710"/>
                <a:gd name="connsiteY14" fmla="*/ 64770 h 125719"/>
                <a:gd name="connsiteX15" fmla="*/ 323850 w 346710"/>
                <a:gd name="connsiteY15" fmla="*/ 53340 h 125719"/>
                <a:gd name="connsiteX16" fmla="*/ 331470 w 346710"/>
                <a:gd name="connsiteY16" fmla="*/ 41910 h 125719"/>
                <a:gd name="connsiteX17" fmla="*/ 346710 w 346710"/>
                <a:gd name="connsiteY17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6210 w 346710"/>
                <a:gd name="connsiteY9" fmla="*/ 41910 h 125719"/>
                <a:gd name="connsiteX10" fmla="*/ 176781 w 346710"/>
                <a:gd name="connsiteY10" fmla="*/ 72768 h 125719"/>
                <a:gd name="connsiteX11" fmla="*/ 230488 w 346710"/>
                <a:gd name="connsiteY11" fmla="*/ 125719 h 125719"/>
                <a:gd name="connsiteX12" fmla="*/ 289560 w 346710"/>
                <a:gd name="connsiteY12" fmla="*/ 91440 h 125719"/>
                <a:gd name="connsiteX13" fmla="*/ 300990 w 346710"/>
                <a:gd name="connsiteY13" fmla="*/ 87630 h 125719"/>
                <a:gd name="connsiteX14" fmla="*/ 316230 w 346710"/>
                <a:gd name="connsiteY14" fmla="*/ 64770 h 125719"/>
                <a:gd name="connsiteX15" fmla="*/ 323850 w 346710"/>
                <a:gd name="connsiteY15" fmla="*/ 53340 h 125719"/>
                <a:gd name="connsiteX16" fmla="*/ 331470 w 346710"/>
                <a:gd name="connsiteY16" fmla="*/ 41910 h 125719"/>
                <a:gd name="connsiteX17" fmla="*/ 346710 w 346710"/>
                <a:gd name="connsiteY17" fmla="*/ 19050 h 125719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0990 w 346710"/>
                <a:gd name="connsiteY14" fmla="*/ 87630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284321 w 346710"/>
                <a:gd name="connsiteY14" fmla="*/ 106680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5753 w 346710"/>
                <a:gd name="connsiteY14" fmla="*/ 85249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5753 w 346710"/>
                <a:gd name="connsiteY14" fmla="*/ 94774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3821 h 126263"/>
                <a:gd name="connsiteX14" fmla="*/ 305753 w 346710"/>
                <a:gd name="connsiteY14" fmla="*/ 94774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3821 h 126263"/>
                <a:gd name="connsiteX14" fmla="*/ 316230 w 346710"/>
                <a:gd name="connsiteY14" fmla="*/ 64770 h 126263"/>
                <a:gd name="connsiteX15" fmla="*/ 323850 w 346710"/>
                <a:gd name="connsiteY15" fmla="*/ 53340 h 126263"/>
                <a:gd name="connsiteX16" fmla="*/ 331470 w 346710"/>
                <a:gd name="connsiteY16" fmla="*/ 41910 h 126263"/>
                <a:gd name="connsiteX17" fmla="*/ 346710 w 346710"/>
                <a:gd name="connsiteY17" fmla="*/ 19050 h 126263"/>
                <a:gd name="connsiteX0" fmla="*/ 0 w 331470"/>
                <a:gd name="connsiteY0" fmla="*/ 68580 h 126263"/>
                <a:gd name="connsiteX1" fmla="*/ 11430 w 331470"/>
                <a:gd name="connsiteY1" fmla="*/ 49530 h 126263"/>
                <a:gd name="connsiteX2" fmla="*/ 22860 w 331470"/>
                <a:gd name="connsiteY2" fmla="*/ 41910 h 126263"/>
                <a:gd name="connsiteX3" fmla="*/ 26670 w 331470"/>
                <a:gd name="connsiteY3" fmla="*/ 30480 h 126263"/>
                <a:gd name="connsiteX4" fmla="*/ 38100 w 331470"/>
                <a:gd name="connsiteY4" fmla="*/ 22860 h 126263"/>
                <a:gd name="connsiteX5" fmla="*/ 49530 w 331470"/>
                <a:gd name="connsiteY5" fmla="*/ 11430 h 126263"/>
                <a:gd name="connsiteX6" fmla="*/ 72390 w 331470"/>
                <a:gd name="connsiteY6" fmla="*/ 0 h 126263"/>
                <a:gd name="connsiteX7" fmla="*/ 114300 w 331470"/>
                <a:gd name="connsiteY7" fmla="*/ 3810 h 126263"/>
                <a:gd name="connsiteX8" fmla="*/ 137160 w 331470"/>
                <a:gd name="connsiteY8" fmla="*/ 15240 h 126263"/>
                <a:gd name="connsiteX9" fmla="*/ 156210 w 331470"/>
                <a:gd name="connsiteY9" fmla="*/ 41910 h 126263"/>
                <a:gd name="connsiteX10" fmla="*/ 176781 w 331470"/>
                <a:gd name="connsiteY10" fmla="*/ 72768 h 126263"/>
                <a:gd name="connsiteX11" fmla="*/ 207169 w 331470"/>
                <a:gd name="connsiteY11" fmla="*/ 113260 h 126263"/>
                <a:gd name="connsiteX12" fmla="*/ 230488 w 331470"/>
                <a:gd name="connsiteY12" fmla="*/ 125719 h 126263"/>
                <a:gd name="connsiteX13" fmla="*/ 289560 w 331470"/>
                <a:gd name="connsiteY13" fmla="*/ 93821 h 126263"/>
                <a:gd name="connsiteX14" fmla="*/ 316230 w 331470"/>
                <a:gd name="connsiteY14" fmla="*/ 64770 h 126263"/>
                <a:gd name="connsiteX15" fmla="*/ 323850 w 331470"/>
                <a:gd name="connsiteY15" fmla="*/ 53340 h 126263"/>
                <a:gd name="connsiteX16" fmla="*/ 331470 w 331470"/>
                <a:gd name="connsiteY16" fmla="*/ 41910 h 126263"/>
                <a:gd name="connsiteX0" fmla="*/ 0 w 331470"/>
                <a:gd name="connsiteY0" fmla="*/ 68580 h 118955"/>
                <a:gd name="connsiteX1" fmla="*/ 11430 w 331470"/>
                <a:gd name="connsiteY1" fmla="*/ 49530 h 118955"/>
                <a:gd name="connsiteX2" fmla="*/ 22860 w 331470"/>
                <a:gd name="connsiteY2" fmla="*/ 41910 h 118955"/>
                <a:gd name="connsiteX3" fmla="*/ 26670 w 331470"/>
                <a:gd name="connsiteY3" fmla="*/ 30480 h 118955"/>
                <a:gd name="connsiteX4" fmla="*/ 38100 w 331470"/>
                <a:gd name="connsiteY4" fmla="*/ 22860 h 118955"/>
                <a:gd name="connsiteX5" fmla="*/ 49530 w 331470"/>
                <a:gd name="connsiteY5" fmla="*/ 11430 h 118955"/>
                <a:gd name="connsiteX6" fmla="*/ 72390 w 331470"/>
                <a:gd name="connsiteY6" fmla="*/ 0 h 118955"/>
                <a:gd name="connsiteX7" fmla="*/ 114300 w 331470"/>
                <a:gd name="connsiteY7" fmla="*/ 3810 h 118955"/>
                <a:gd name="connsiteX8" fmla="*/ 137160 w 331470"/>
                <a:gd name="connsiteY8" fmla="*/ 15240 h 118955"/>
                <a:gd name="connsiteX9" fmla="*/ 156210 w 331470"/>
                <a:gd name="connsiteY9" fmla="*/ 41910 h 118955"/>
                <a:gd name="connsiteX10" fmla="*/ 176781 w 331470"/>
                <a:gd name="connsiteY10" fmla="*/ 72768 h 118955"/>
                <a:gd name="connsiteX11" fmla="*/ 207169 w 331470"/>
                <a:gd name="connsiteY11" fmla="*/ 113260 h 118955"/>
                <a:gd name="connsiteX12" fmla="*/ 244775 w 331470"/>
                <a:gd name="connsiteY12" fmla="*/ 116194 h 118955"/>
                <a:gd name="connsiteX13" fmla="*/ 289560 w 331470"/>
                <a:gd name="connsiteY13" fmla="*/ 93821 h 118955"/>
                <a:gd name="connsiteX14" fmla="*/ 316230 w 331470"/>
                <a:gd name="connsiteY14" fmla="*/ 64770 h 118955"/>
                <a:gd name="connsiteX15" fmla="*/ 323850 w 331470"/>
                <a:gd name="connsiteY15" fmla="*/ 53340 h 118955"/>
                <a:gd name="connsiteX16" fmla="*/ 331470 w 331470"/>
                <a:gd name="connsiteY16" fmla="*/ 41910 h 11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1470" h="118955">
                  <a:moveTo>
                    <a:pt x="0" y="68580"/>
                  </a:moveTo>
                  <a:cubicBezTo>
                    <a:pt x="3810" y="62230"/>
                    <a:pt x="6611" y="55153"/>
                    <a:pt x="11430" y="49530"/>
                  </a:cubicBezTo>
                  <a:cubicBezTo>
                    <a:pt x="14410" y="46053"/>
                    <a:pt x="19999" y="45486"/>
                    <a:pt x="22860" y="41910"/>
                  </a:cubicBezTo>
                  <a:cubicBezTo>
                    <a:pt x="25369" y="38774"/>
                    <a:pt x="24161" y="33616"/>
                    <a:pt x="26670" y="30480"/>
                  </a:cubicBezTo>
                  <a:cubicBezTo>
                    <a:pt x="29531" y="26904"/>
                    <a:pt x="34582" y="25791"/>
                    <a:pt x="38100" y="22860"/>
                  </a:cubicBezTo>
                  <a:cubicBezTo>
                    <a:pt x="42239" y="19411"/>
                    <a:pt x="45391" y="14879"/>
                    <a:pt x="49530" y="11430"/>
                  </a:cubicBezTo>
                  <a:cubicBezTo>
                    <a:pt x="59378" y="3224"/>
                    <a:pt x="60934" y="3819"/>
                    <a:pt x="72390" y="0"/>
                  </a:cubicBezTo>
                  <a:cubicBezTo>
                    <a:pt x="86360" y="1270"/>
                    <a:pt x="100413" y="1826"/>
                    <a:pt x="114300" y="3810"/>
                  </a:cubicBezTo>
                  <a:cubicBezTo>
                    <a:pt x="130354" y="6103"/>
                    <a:pt x="130175" y="8890"/>
                    <a:pt x="137160" y="15240"/>
                  </a:cubicBezTo>
                  <a:cubicBezTo>
                    <a:pt x="144145" y="21590"/>
                    <a:pt x="149607" y="32322"/>
                    <a:pt x="156210" y="41910"/>
                  </a:cubicBezTo>
                  <a:cubicBezTo>
                    <a:pt x="162814" y="51498"/>
                    <a:pt x="168288" y="60876"/>
                    <a:pt x="176781" y="72768"/>
                  </a:cubicBezTo>
                  <a:cubicBezTo>
                    <a:pt x="185274" y="84660"/>
                    <a:pt x="198218" y="104435"/>
                    <a:pt x="207169" y="113260"/>
                  </a:cubicBezTo>
                  <a:cubicBezTo>
                    <a:pt x="216120" y="122085"/>
                    <a:pt x="230646" y="118640"/>
                    <a:pt x="244775" y="116194"/>
                  </a:cubicBezTo>
                  <a:cubicBezTo>
                    <a:pt x="277795" y="113654"/>
                    <a:pt x="277651" y="102392"/>
                    <a:pt x="289560" y="93821"/>
                  </a:cubicBezTo>
                  <a:cubicBezTo>
                    <a:pt x="301469" y="85250"/>
                    <a:pt x="310515" y="71517"/>
                    <a:pt x="316230" y="64770"/>
                  </a:cubicBezTo>
                  <a:cubicBezTo>
                    <a:pt x="321945" y="58023"/>
                    <a:pt x="321310" y="57150"/>
                    <a:pt x="323850" y="53340"/>
                  </a:cubicBezTo>
                  <a:cubicBezTo>
                    <a:pt x="326390" y="49530"/>
                    <a:pt x="328723" y="45573"/>
                    <a:pt x="331470" y="4191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1731168" y="432943"/>
              <a:ext cx="331470" cy="118955"/>
            </a:xfrm>
            <a:custGeom>
              <a:avLst/>
              <a:gdLst>
                <a:gd name="connsiteX0" fmla="*/ 0 w 346710"/>
                <a:gd name="connsiteY0" fmla="*/ 68580 h 99060"/>
                <a:gd name="connsiteX1" fmla="*/ 11430 w 346710"/>
                <a:gd name="connsiteY1" fmla="*/ 49530 h 99060"/>
                <a:gd name="connsiteX2" fmla="*/ 22860 w 346710"/>
                <a:gd name="connsiteY2" fmla="*/ 41910 h 99060"/>
                <a:gd name="connsiteX3" fmla="*/ 26670 w 346710"/>
                <a:gd name="connsiteY3" fmla="*/ 30480 h 99060"/>
                <a:gd name="connsiteX4" fmla="*/ 38100 w 346710"/>
                <a:gd name="connsiteY4" fmla="*/ 22860 h 99060"/>
                <a:gd name="connsiteX5" fmla="*/ 49530 w 346710"/>
                <a:gd name="connsiteY5" fmla="*/ 11430 h 99060"/>
                <a:gd name="connsiteX6" fmla="*/ 72390 w 346710"/>
                <a:gd name="connsiteY6" fmla="*/ 0 h 99060"/>
                <a:gd name="connsiteX7" fmla="*/ 114300 w 346710"/>
                <a:gd name="connsiteY7" fmla="*/ 3810 h 99060"/>
                <a:gd name="connsiteX8" fmla="*/ 137160 w 346710"/>
                <a:gd name="connsiteY8" fmla="*/ 15240 h 99060"/>
                <a:gd name="connsiteX9" fmla="*/ 152400 w 346710"/>
                <a:gd name="connsiteY9" fmla="*/ 19050 h 99060"/>
                <a:gd name="connsiteX10" fmla="*/ 156210 w 346710"/>
                <a:gd name="connsiteY10" fmla="*/ 41910 h 99060"/>
                <a:gd name="connsiteX11" fmla="*/ 171450 w 346710"/>
                <a:gd name="connsiteY11" fmla="*/ 64770 h 99060"/>
                <a:gd name="connsiteX12" fmla="*/ 190500 w 346710"/>
                <a:gd name="connsiteY12" fmla="*/ 99060 h 99060"/>
                <a:gd name="connsiteX13" fmla="*/ 289560 w 346710"/>
                <a:gd name="connsiteY13" fmla="*/ 91440 h 99060"/>
                <a:gd name="connsiteX14" fmla="*/ 300990 w 346710"/>
                <a:gd name="connsiteY14" fmla="*/ 87630 h 99060"/>
                <a:gd name="connsiteX15" fmla="*/ 316230 w 346710"/>
                <a:gd name="connsiteY15" fmla="*/ 64770 h 99060"/>
                <a:gd name="connsiteX16" fmla="*/ 323850 w 346710"/>
                <a:gd name="connsiteY16" fmla="*/ 53340 h 99060"/>
                <a:gd name="connsiteX17" fmla="*/ 331470 w 346710"/>
                <a:gd name="connsiteY17" fmla="*/ 41910 h 99060"/>
                <a:gd name="connsiteX18" fmla="*/ 346710 w 346710"/>
                <a:gd name="connsiteY18" fmla="*/ 19050 h 99060"/>
                <a:gd name="connsiteX0" fmla="*/ 0 w 346710"/>
                <a:gd name="connsiteY0" fmla="*/ 68580 h 128385"/>
                <a:gd name="connsiteX1" fmla="*/ 11430 w 346710"/>
                <a:gd name="connsiteY1" fmla="*/ 49530 h 128385"/>
                <a:gd name="connsiteX2" fmla="*/ 22860 w 346710"/>
                <a:gd name="connsiteY2" fmla="*/ 41910 h 128385"/>
                <a:gd name="connsiteX3" fmla="*/ 26670 w 346710"/>
                <a:gd name="connsiteY3" fmla="*/ 30480 h 128385"/>
                <a:gd name="connsiteX4" fmla="*/ 38100 w 346710"/>
                <a:gd name="connsiteY4" fmla="*/ 22860 h 128385"/>
                <a:gd name="connsiteX5" fmla="*/ 49530 w 346710"/>
                <a:gd name="connsiteY5" fmla="*/ 11430 h 128385"/>
                <a:gd name="connsiteX6" fmla="*/ 72390 w 346710"/>
                <a:gd name="connsiteY6" fmla="*/ 0 h 128385"/>
                <a:gd name="connsiteX7" fmla="*/ 114300 w 346710"/>
                <a:gd name="connsiteY7" fmla="*/ 3810 h 128385"/>
                <a:gd name="connsiteX8" fmla="*/ 137160 w 346710"/>
                <a:gd name="connsiteY8" fmla="*/ 15240 h 128385"/>
                <a:gd name="connsiteX9" fmla="*/ 152400 w 346710"/>
                <a:gd name="connsiteY9" fmla="*/ 19050 h 128385"/>
                <a:gd name="connsiteX10" fmla="*/ 156210 w 346710"/>
                <a:gd name="connsiteY10" fmla="*/ 41910 h 128385"/>
                <a:gd name="connsiteX11" fmla="*/ 171450 w 346710"/>
                <a:gd name="connsiteY11" fmla="*/ 64770 h 128385"/>
                <a:gd name="connsiteX12" fmla="*/ 222490 w 346710"/>
                <a:gd name="connsiteY12" fmla="*/ 128385 h 128385"/>
                <a:gd name="connsiteX13" fmla="*/ 289560 w 346710"/>
                <a:gd name="connsiteY13" fmla="*/ 91440 h 128385"/>
                <a:gd name="connsiteX14" fmla="*/ 300990 w 346710"/>
                <a:gd name="connsiteY14" fmla="*/ 87630 h 128385"/>
                <a:gd name="connsiteX15" fmla="*/ 316230 w 346710"/>
                <a:gd name="connsiteY15" fmla="*/ 64770 h 128385"/>
                <a:gd name="connsiteX16" fmla="*/ 323850 w 346710"/>
                <a:gd name="connsiteY16" fmla="*/ 53340 h 128385"/>
                <a:gd name="connsiteX17" fmla="*/ 331470 w 346710"/>
                <a:gd name="connsiteY17" fmla="*/ 41910 h 128385"/>
                <a:gd name="connsiteX18" fmla="*/ 346710 w 346710"/>
                <a:gd name="connsiteY18" fmla="*/ 19050 h 128385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2400 w 346710"/>
                <a:gd name="connsiteY9" fmla="*/ 19050 h 125719"/>
                <a:gd name="connsiteX10" fmla="*/ 156210 w 346710"/>
                <a:gd name="connsiteY10" fmla="*/ 41910 h 125719"/>
                <a:gd name="connsiteX11" fmla="*/ 171450 w 346710"/>
                <a:gd name="connsiteY11" fmla="*/ 64770 h 125719"/>
                <a:gd name="connsiteX12" fmla="*/ 230488 w 346710"/>
                <a:gd name="connsiteY12" fmla="*/ 125719 h 125719"/>
                <a:gd name="connsiteX13" fmla="*/ 289560 w 346710"/>
                <a:gd name="connsiteY13" fmla="*/ 91440 h 125719"/>
                <a:gd name="connsiteX14" fmla="*/ 300990 w 346710"/>
                <a:gd name="connsiteY14" fmla="*/ 87630 h 125719"/>
                <a:gd name="connsiteX15" fmla="*/ 316230 w 346710"/>
                <a:gd name="connsiteY15" fmla="*/ 64770 h 125719"/>
                <a:gd name="connsiteX16" fmla="*/ 323850 w 346710"/>
                <a:gd name="connsiteY16" fmla="*/ 53340 h 125719"/>
                <a:gd name="connsiteX17" fmla="*/ 331470 w 346710"/>
                <a:gd name="connsiteY17" fmla="*/ 41910 h 125719"/>
                <a:gd name="connsiteX18" fmla="*/ 346710 w 346710"/>
                <a:gd name="connsiteY18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2400 w 346710"/>
                <a:gd name="connsiteY9" fmla="*/ 19050 h 125719"/>
                <a:gd name="connsiteX10" fmla="*/ 156210 w 346710"/>
                <a:gd name="connsiteY10" fmla="*/ 41910 h 125719"/>
                <a:gd name="connsiteX11" fmla="*/ 171450 w 346710"/>
                <a:gd name="connsiteY11" fmla="*/ 64770 h 125719"/>
                <a:gd name="connsiteX12" fmla="*/ 230488 w 346710"/>
                <a:gd name="connsiteY12" fmla="*/ 125719 h 125719"/>
                <a:gd name="connsiteX13" fmla="*/ 289560 w 346710"/>
                <a:gd name="connsiteY13" fmla="*/ 91440 h 125719"/>
                <a:gd name="connsiteX14" fmla="*/ 300990 w 346710"/>
                <a:gd name="connsiteY14" fmla="*/ 87630 h 125719"/>
                <a:gd name="connsiteX15" fmla="*/ 316230 w 346710"/>
                <a:gd name="connsiteY15" fmla="*/ 64770 h 125719"/>
                <a:gd name="connsiteX16" fmla="*/ 323850 w 346710"/>
                <a:gd name="connsiteY16" fmla="*/ 53340 h 125719"/>
                <a:gd name="connsiteX17" fmla="*/ 331470 w 346710"/>
                <a:gd name="connsiteY17" fmla="*/ 41910 h 125719"/>
                <a:gd name="connsiteX18" fmla="*/ 346710 w 346710"/>
                <a:gd name="connsiteY18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6210 w 346710"/>
                <a:gd name="connsiteY9" fmla="*/ 41910 h 125719"/>
                <a:gd name="connsiteX10" fmla="*/ 171450 w 346710"/>
                <a:gd name="connsiteY10" fmla="*/ 64770 h 125719"/>
                <a:gd name="connsiteX11" fmla="*/ 230488 w 346710"/>
                <a:gd name="connsiteY11" fmla="*/ 125719 h 125719"/>
                <a:gd name="connsiteX12" fmla="*/ 289560 w 346710"/>
                <a:gd name="connsiteY12" fmla="*/ 91440 h 125719"/>
                <a:gd name="connsiteX13" fmla="*/ 300990 w 346710"/>
                <a:gd name="connsiteY13" fmla="*/ 87630 h 125719"/>
                <a:gd name="connsiteX14" fmla="*/ 316230 w 346710"/>
                <a:gd name="connsiteY14" fmla="*/ 64770 h 125719"/>
                <a:gd name="connsiteX15" fmla="*/ 323850 w 346710"/>
                <a:gd name="connsiteY15" fmla="*/ 53340 h 125719"/>
                <a:gd name="connsiteX16" fmla="*/ 331470 w 346710"/>
                <a:gd name="connsiteY16" fmla="*/ 41910 h 125719"/>
                <a:gd name="connsiteX17" fmla="*/ 346710 w 346710"/>
                <a:gd name="connsiteY17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6210 w 346710"/>
                <a:gd name="connsiteY9" fmla="*/ 41910 h 125719"/>
                <a:gd name="connsiteX10" fmla="*/ 176781 w 346710"/>
                <a:gd name="connsiteY10" fmla="*/ 72768 h 125719"/>
                <a:gd name="connsiteX11" fmla="*/ 230488 w 346710"/>
                <a:gd name="connsiteY11" fmla="*/ 125719 h 125719"/>
                <a:gd name="connsiteX12" fmla="*/ 289560 w 346710"/>
                <a:gd name="connsiteY12" fmla="*/ 91440 h 125719"/>
                <a:gd name="connsiteX13" fmla="*/ 300990 w 346710"/>
                <a:gd name="connsiteY13" fmla="*/ 87630 h 125719"/>
                <a:gd name="connsiteX14" fmla="*/ 316230 w 346710"/>
                <a:gd name="connsiteY14" fmla="*/ 64770 h 125719"/>
                <a:gd name="connsiteX15" fmla="*/ 323850 w 346710"/>
                <a:gd name="connsiteY15" fmla="*/ 53340 h 125719"/>
                <a:gd name="connsiteX16" fmla="*/ 331470 w 346710"/>
                <a:gd name="connsiteY16" fmla="*/ 41910 h 125719"/>
                <a:gd name="connsiteX17" fmla="*/ 346710 w 346710"/>
                <a:gd name="connsiteY17" fmla="*/ 19050 h 125719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0990 w 346710"/>
                <a:gd name="connsiteY14" fmla="*/ 87630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284321 w 346710"/>
                <a:gd name="connsiteY14" fmla="*/ 106680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5753 w 346710"/>
                <a:gd name="connsiteY14" fmla="*/ 85249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5753 w 346710"/>
                <a:gd name="connsiteY14" fmla="*/ 94774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3821 h 126263"/>
                <a:gd name="connsiteX14" fmla="*/ 305753 w 346710"/>
                <a:gd name="connsiteY14" fmla="*/ 94774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3821 h 126263"/>
                <a:gd name="connsiteX14" fmla="*/ 316230 w 346710"/>
                <a:gd name="connsiteY14" fmla="*/ 64770 h 126263"/>
                <a:gd name="connsiteX15" fmla="*/ 323850 w 346710"/>
                <a:gd name="connsiteY15" fmla="*/ 53340 h 126263"/>
                <a:gd name="connsiteX16" fmla="*/ 331470 w 346710"/>
                <a:gd name="connsiteY16" fmla="*/ 41910 h 126263"/>
                <a:gd name="connsiteX17" fmla="*/ 346710 w 346710"/>
                <a:gd name="connsiteY17" fmla="*/ 19050 h 126263"/>
                <a:gd name="connsiteX0" fmla="*/ 0 w 331470"/>
                <a:gd name="connsiteY0" fmla="*/ 68580 h 126263"/>
                <a:gd name="connsiteX1" fmla="*/ 11430 w 331470"/>
                <a:gd name="connsiteY1" fmla="*/ 49530 h 126263"/>
                <a:gd name="connsiteX2" fmla="*/ 22860 w 331470"/>
                <a:gd name="connsiteY2" fmla="*/ 41910 h 126263"/>
                <a:gd name="connsiteX3" fmla="*/ 26670 w 331470"/>
                <a:gd name="connsiteY3" fmla="*/ 30480 h 126263"/>
                <a:gd name="connsiteX4" fmla="*/ 38100 w 331470"/>
                <a:gd name="connsiteY4" fmla="*/ 22860 h 126263"/>
                <a:gd name="connsiteX5" fmla="*/ 49530 w 331470"/>
                <a:gd name="connsiteY5" fmla="*/ 11430 h 126263"/>
                <a:gd name="connsiteX6" fmla="*/ 72390 w 331470"/>
                <a:gd name="connsiteY6" fmla="*/ 0 h 126263"/>
                <a:gd name="connsiteX7" fmla="*/ 114300 w 331470"/>
                <a:gd name="connsiteY7" fmla="*/ 3810 h 126263"/>
                <a:gd name="connsiteX8" fmla="*/ 137160 w 331470"/>
                <a:gd name="connsiteY8" fmla="*/ 15240 h 126263"/>
                <a:gd name="connsiteX9" fmla="*/ 156210 w 331470"/>
                <a:gd name="connsiteY9" fmla="*/ 41910 h 126263"/>
                <a:gd name="connsiteX10" fmla="*/ 176781 w 331470"/>
                <a:gd name="connsiteY10" fmla="*/ 72768 h 126263"/>
                <a:gd name="connsiteX11" fmla="*/ 207169 w 331470"/>
                <a:gd name="connsiteY11" fmla="*/ 113260 h 126263"/>
                <a:gd name="connsiteX12" fmla="*/ 230488 w 331470"/>
                <a:gd name="connsiteY12" fmla="*/ 125719 h 126263"/>
                <a:gd name="connsiteX13" fmla="*/ 289560 w 331470"/>
                <a:gd name="connsiteY13" fmla="*/ 93821 h 126263"/>
                <a:gd name="connsiteX14" fmla="*/ 316230 w 331470"/>
                <a:gd name="connsiteY14" fmla="*/ 64770 h 126263"/>
                <a:gd name="connsiteX15" fmla="*/ 323850 w 331470"/>
                <a:gd name="connsiteY15" fmla="*/ 53340 h 126263"/>
                <a:gd name="connsiteX16" fmla="*/ 331470 w 331470"/>
                <a:gd name="connsiteY16" fmla="*/ 41910 h 126263"/>
                <a:gd name="connsiteX0" fmla="*/ 0 w 331470"/>
                <a:gd name="connsiteY0" fmla="*/ 68580 h 118955"/>
                <a:gd name="connsiteX1" fmla="*/ 11430 w 331470"/>
                <a:gd name="connsiteY1" fmla="*/ 49530 h 118955"/>
                <a:gd name="connsiteX2" fmla="*/ 22860 w 331470"/>
                <a:gd name="connsiteY2" fmla="*/ 41910 h 118955"/>
                <a:gd name="connsiteX3" fmla="*/ 26670 w 331470"/>
                <a:gd name="connsiteY3" fmla="*/ 30480 h 118955"/>
                <a:gd name="connsiteX4" fmla="*/ 38100 w 331470"/>
                <a:gd name="connsiteY4" fmla="*/ 22860 h 118955"/>
                <a:gd name="connsiteX5" fmla="*/ 49530 w 331470"/>
                <a:gd name="connsiteY5" fmla="*/ 11430 h 118955"/>
                <a:gd name="connsiteX6" fmla="*/ 72390 w 331470"/>
                <a:gd name="connsiteY6" fmla="*/ 0 h 118955"/>
                <a:gd name="connsiteX7" fmla="*/ 114300 w 331470"/>
                <a:gd name="connsiteY7" fmla="*/ 3810 h 118955"/>
                <a:gd name="connsiteX8" fmla="*/ 137160 w 331470"/>
                <a:gd name="connsiteY8" fmla="*/ 15240 h 118955"/>
                <a:gd name="connsiteX9" fmla="*/ 156210 w 331470"/>
                <a:gd name="connsiteY9" fmla="*/ 41910 h 118955"/>
                <a:gd name="connsiteX10" fmla="*/ 176781 w 331470"/>
                <a:gd name="connsiteY10" fmla="*/ 72768 h 118955"/>
                <a:gd name="connsiteX11" fmla="*/ 207169 w 331470"/>
                <a:gd name="connsiteY11" fmla="*/ 113260 h 118955"/>
                <a:gd name="connsiteX12" fmla="*/ 244775 w 331470"/>
                <a:gd name="connsiteY12" fmla="*/ 116194 h 118955"/>
                <a:gd name="connsiteX13" fmla="*/ 289560 w 331470"/>
                <a:gd name="connsiteY13" fmla="*/ 93821 h 118955"/>
                <a:gd name="connsiteX14" fmla="*/ 316230 w 331470"/>
                <a:gd name="connsiteY14" fmla="*/ 64770 h 118955"/>
                <a:gd name="connsiteX15" fmla="*/ 323850 w 331470"/>
                <a:gd name="connsiteY15" fmla="*/ 53340 h 118955"/>
                <a:gd name="connsiteX16" fmla="*/ 331470 w 331470"/>
                <a:gd name="connsiteY16" fmla="*/ 41910 h 11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1470" h="118955">
                  <a:moveTo>
                    <a:pt x="0" y="68580"/>
                  </a:moveTo>
                  <a:cubicBezTo>
                    <a:pt x="3810" y="62230"/>
                    <a:pt x="6611" y="55153"/>
                    <a:pt x="11430" y="49530"/>
                  </a:cubicBezTo>
                  <a:cubicBezTo>
                    <a:pt x="14410" y="46053"/>
                    <a:pt x="19999" y="45486"/>
                    <a:pt x="22860" y="41910"/>
                  </a:cubicBezTo>
                  <a:cubicBezTo>
                    <a:pt x="25369" y="38774"/>
                    <a:pt x="24161" y="33616"/>
                    <a:pt x="26670" y="30480"/>
                  </a:cubicBezTo>
                  <a:cubicBezTo>
                    <a:pt x="29531" y="26904"/>
                    <a:pt x="34582" y="25791"/>
                    <a:pt x="38100" y="22860"/>
                  </a:cubicBezTo>
                  <a:cubicBezTo>
                    <a:pt x="42239" y="19411"/>
                    <a:pt x="45391" y="14879"/>
                    <a:pt x="49530" y="11430"/>
                  </a:cubicBezTo>
                  <a:cubicBezTo>
                    <a:pt x="59378" y="3224"/>
                    <a:pt x="60934" y="3819"/>
                    <a:pt x="72390" y="0"/>
                  </a:cubicBezTo>
                  <a:cubicBezTo>
                    <a:pt x="86360" y="1270"/>
                    <a:pt x="100413" y="1826"/>
                    <a:pt x="114300" y="3810"/>
                  </a:cubicBezTo>
                  <a:cubicBezTo>
                    <a:pt x="130354" y="6103"/>
                    <a:pt x="130175" y="8890"/>
                    <a:pt x="137160" y="15240"/>
                  </a:cubicBezTo>
                  <a:cubicBezTo>
                    <a:pt x="144145" y="21590"/>
                    <a:pt x="149607" y="32322"/>
                    <a:pt x="156210" y="41910"/>
                  </a:cubicBezTo>
                  <a:cubicBezTo>
                    <a:pt x="162814" y="51498"/>
                    <a:pt x="168288" y="60876"/>
                    <a:pt x="176781" y="72768"/>
                  </a:cubicBezTo>
                  <a:cubicBezTo>
                    <a:pt x="185274" y="84660"/>
                    <a:pt x="198218" y="104435"/>
                    <a:pt x="207169" y="113260"/>
                  </a:cubicBezTo>
                  <a:cubicBezTo>
                    <a:pt x="216120" y="122085"/>
                    <a:pt x="230646" y="118640"/>
                    <a:pt x="244775" y="116194"/>
                  </a:cubicBezTo>
                  <a:cubicBezTo>
                    <a:pt x="277795" y="113654"/>
                    <a:pt x="277651" y="102392"/>
                    <a:pt x="289560" y="93821"/>
                  </a:cubicBezTo>
                  <a:cubicBezTo>
                    <a:pt x="301469" y="85250"/>
                    <a:pt x="310515" y="71517"/>
                    <a:pt x="316230" y="64770"/>
                  </a:cubicBezTo>
                  <a:cubicBezTo>
                    <a:pt x="321945" y="58023"/>
                    <a:pt x="321310" y="57150"/>
                    <a:pt x="323850" y="53340"/>
                  </a:cubicBezTo>
                  <a:cubicBezTo>
                    <a:pt x="326390" y="49530"/>
                    <a:pt x="328723" y="45573"/>
                    <a:pt x="331470" y="4191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2045969" y="433292"/>
              <a:ext cx="331470" cy="118955"/>
            </a:xfrm>
            <a:custGeom>
              <a:avLst/>
              <a:gdLst>
                <a:gd name="connsiteX0" fmla="*/ 0 w 346710"/>
                <a:gd name="connsiteY0" fmla="*/ 68580 h 99060"/>
                <a:gd name="connsiteX1" fmla="*/ 11430 w 346710"/>
                <a:gd name="connsiteY1" fmla="*/ 49530 h 99060"/>
                <a:gd name="connsiteX2" fmla="*/ 22860 w 346710"/>
                <a:gd name="connsiteY2" fmla="*/ 41910 h 99060"/>
                <a:gd name="connsiteX3" fmla="*/ 26670 w 346710"/>
                <a:gd name="connsiteY3" fmla="*/ 30480 h 99060"/>
                <a:gd name="connsiteX4" fmla="*/ 38100 w 346710"/>
                <a:gd name="connsiteY4" fmla="*/ 22860 h 99060"/>
                <a:gd name="connsiteX5" fmla="*/ 49530 w 346710"/>
                <a:gd name="connsiteY5" fmla="*/ 11430 h 99060"/>
                <a:gd name="connsiteX6" fmla="*/ 72390 w 346710"/>
                <a:gd name="connsiteY6" fmla="*/ 0 h 99060"/>
                <a:gd name="connsiteX7" fmla="*/ 114300 w 346710"/>
                <a:gd name="connsiteY7" fmla="*/ 3810 h 99060"/>
                <a:gd name="connsiteX8" fmla="*/ 137160 w 346710"/>
                <a:gd name="connsiteY8" fmla="*/ 15240 h 99060"/>
                <a:gd name="connsiteX9" fmla="*/ 152400 w 346710"/>
                <a:gd name="connsiteY9" fmla="*/ 19050 h 99060"/>
                <a:gd name="connsiteX10" fmla="*/ 156210 w 346710"/>
                <a:gd name="connsiteY10" fmla="*/ 41910 h 99060"/>
                <a:gd name="connsiteX11" fmla="*/ 171450 w 346710"/>
                <a:gd name="connsiteY11" fmla="*/ 64770 h 99060"/>
                <a:gd name="connsiteX12" fmla="*/ 190500 w 346710"/>
                <a:gd name="connsiteY12" fmla="*/ 99060 h 99060"/>
                <a:gd name="connsiteX13" fmla="*/ 289560 w 346710"/>
                <a:gd name="connsiteY13" fmla="*/ 91440 h 99060"/>
                <a:gd name="connsiteX14" fmla="*/ 300990 w 346710"/>
                <a:gd name="connsiteY14" fmla="*/ 87630 h 99060"/>
                <a:gd name="connsiteX15" fmla="*/ 316230 w 346710"/>
                <a:gd name="connsiteY15" fmla="*/ 64770 h 99060"/>
                <a:gd name="connsiteX16" fmla="*/ 323850 w 346710"/>
                <a:gd name="connsiteY16" fmla="*/ 53340 h 99060"/>
                <a:gd name="connsiteX17" fmla="*/ 331470 w 346710"/>
                <a:gd name="connsiteY17" fmla="*/ 41910 h 99060"/>
                <a:gd name="connsiteX18" fmla="*/ 346710 w 346710"/>
                <a:gd name="connsiteY18" fmla="*/ 19050 h 99060"/>
                <a:gd name="connsiteX0" fmla="*/ 0 w 346710"/>
                <a:gd name="connsiteY0" fmla="*/ 68580 h 128385"/>
                <a:gd name="connsiteX1" fmla="*/ 11430 w 346710"/>
                <a:gd name="connsiteY1" fmla="*/ 49530 h 128385"/>
                <a:gd name="connsiteX2" fmla="*/ 22860 w 346710"/>
                <a:gd name="connsiteY2" fmla="*/ 41910 h 128385"/>
                <a:gd name="connsiteX3" fmla="*/ 26670 w 346710"/>
                <a:gd name="connsiteY3" fmla="*/ 30480 h 128385"/>
                <a:gd name="connsiteX4" fmla="*/ 38100 w 346710"/>
                <a:gd name="connsiteY4" fmla="*/ 22860 h 128385"/>
                <a:gd name="connsiteX5" fmla="*/ 49530 w 346710"/>
                <a:gd name="connsiteY5" fmla="*/ 11430 h 128385"/>
                <a:gd name="connsiteX6" fmla="*/ 72390 w 346710"/>
                <a:gd name="connsiteY6" fmla="*/ 0 h 128385"/>
                <a:gd name="connsiteX7" fmla="*/ 114300 w 346710"/>
                <a:gd name="connsiteY7" fmla="*/ 3810 h 128385"/>
                <a:gd name="connsiteX8" fmla="*/ 137160 w 346710"/>
                <a:gd name="connsiteY8" fmla="*/ 15240 h 128385"/>
                <a:gd name="connsiteX9" fmla="*/ 152400 w 346710"/>
                <a:gd name="connsiteY9" fmla="*/ 19050 h 128385"/>
                <a:gd name="connsiteX10" fmla="*/ 156210 w 346710"/>
                <a:gd name="connsiteY10" fmla="*/ 41910 h 128385"/>
                <a:gd name="connsiteX11" fmla="*/ 171450 w 346710"/>
                <a:gd name="connsiteY11" fmla="*/ 64770 h 128385"/>
                <a:gd name="connsiteX12" fmla="*/ 222490 w 346710"/>
                <a:gd name="connsiteY12" fmla="*/ 128385 h 128385"/>
                <a:gd name="connsiteX13" fmla="*/ 289560 w 346710"/>
                <a:gd name="connsiteY13" fmla="*/ 91440 h 128385"/>
                <a:gd name="connsiteX14" fmla="*/ 300990 w 346710"/>
                <a:gd name="connsiteY14" fmla="*/ 87630 h 128385"/>
                <a:gd name="connsiteX15" fmla="*/ 316230 w 346710"/>
                <a:gd name="connsiteY15" fmla="*/ 64770 h 128385"/>
                <a:gd name="connsiteX16" fmla="*/ 323850 w 346710"/>
                <a:gd name="connsiteY16" fmla="*/ 53340 h 128385"/>
                <a:gd name="connsiteX17" fmla="*/ 331470 w 346710"/>
                <a:gd name="connsiteY17" fmla="*/ 41910 h 128385"/>
                <a:gd name="connsiteX18" fmla="*/ 346710 w 346710"/>
                <a:gd name="connsiteY18" fmla="*/ 19050 h 128385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2400 w 346710"/>
                <a:gd name="connsiteY9" fmla="*/ 19050 h 125719"/>
                <a:gd name="connsiteX10" fmla="*/ 156210 w 346710"/>
                <a:gd name="connsiteY10" fmla="*/ 41910 h 125719"/>
                <a:gd name="connsiteX11" fmla="*/ 171450 w 346710"/>
                <a:gd name="connsiteY11" fmla="*/ 64770 h 125719"/>
                <a:gd name="connsiteX12" fmla="*/ 230488 w 346710"/>
                <a:gd name="connsiteY12" fmla="*/ 125719 h 125719"/>
                <a:gd name="connsiteX13" fmla="*/ 289560 w 346710"/>
                <a:gd name="connsiteY13" fmla="*/ 91440 h 125719"/>
                <a:gd name="connsiteX14" fmla="*/ 300990 w 346710"/>
                <a:gd name="connsiteY14" fmla="*/ 87630 h 125719"/>
                <a:gd name="connsiteX15" fmla="*/ 316230 w 346710"/>
                <a:gd name="connsiteY15" fmla="*/ 64770 h 125719"/>
                <a:gd name="connsiteX16" fmla="*/ 323850 w 346710"/>
                <a:gd name="connsiteY16" fmla="*/ 53340 h 125719"/>
                <a:gd name="connsiteX17" fmla="*/ 331470 w 346710"/>
                <a:gd name="connsiteY17" fmla="*/ 41910 h 125719"/>
                <a:gd name="connsiteX18" fmla="*/ 346710 w 346710"/>
                <a:gd name="connsiteY18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2400 w 346710"/>
                <a:gd name="connsiteY9" fmla="*/ 19050 h 125719"/>
                <a:gd name="connsiteX10" fmla="*/ 156210 w 346710"/>
                <a:gd name="connsiteY10" fmla="*/ 41910 h 125719"/>
                <a:gd name="connsiteX11" fmla="*/ 171450 w 346710"/>
                <a:gd name="connsiteY11" fmla="*/ 64770 h 125719"/>
                <a:gd name="connsiteX12" fmla="*/ 230488 w 346710"/>
                <a:gd name="connsiteY12" fmla="*/ 125719 h 125719"/>
                <a:gd name="connsiteX13" fmla="*/ 289560 w 346710"/>
                <a:gd name="connsiteY13" fmla="*/ 91440 h 125719"/>
                <a:gd name="connsiteX14" fmla="*/ 300990 w 346710"/>
                <a:gd name="connsiteY14" fmla="*/ 87630 h 125719"/>
                <a:gd name="connsiteX15" fmla="*/ 316230 w 346710"/>
                <a:gd name="connsiteY15" fmla="*/ 64770 h 125719"/>
                <a:gd name="connsiteX16" fmla="*/ 323850 w 346710"/>
                <a:gd name="connsiteY16" fmla="*/ 53340 h 125719"/>
                <a:gd name="connsiteX17" fmla="*/ 331470 w 346710"/>
                <a:gd name="connsiteY17" fmla="*/ 41910 h 125719"/>
                <a:gd name="connsiteX18" fmla="*/ 346710 w 346710"/>
                <a:gd name="connsiteY18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6210 w 346710"/>
                <a:gd name="connsiteY9" fmla="*/ 41910 h 125719"/>
                <a:gd name="connsiteX10" fmla="*/ 171450 w 346710"/>
                <a:gd name="connsiteY10" fmla="*/ 64770 h 125719"/>
                <a:gd name="connsiteX11" fmla="*/ 230488 w 346710"/>
                <a:gd name="connsiteY11" fmla="*/ 125719 h 125719"/>
                <a:gd name="connsiteX12" fmla="*/ 289560 w 346710"/>
                <a:gd name="connsiteY12" fmla="*/ 91440 h 125719"/>
                <a:gd name="connsiteX13" fmla="*/ 300990 w 346710"/>
                <a:gd name="connsiteY13" fmla="*/ 87630 h 125719"/>
                <a:gd name="connsiteX14" fmla="*/ 316230 w 346710"/>
                <a:gd name="connsiteY14" fmla="*/ 64770 h 125719"/>
                <a:gd name="connsiteX15" fmla="*/ 323850 w 346710"/>
                <a:gd name="connsiteY15" fmla="*/ 53340 h 125719"/>
                <a:gd name="connsiteX16" fmla="*/ 331470 w 346710"/>
                <a:gd name="connsiteY16" fmla="*/ 41910 h 125719"/>
                <a:gd name="connsiteX17" fmla="*/ 346710 w 346710"/>
                <a:gd name="connsiteY17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6210 w 346710"/>
                <a:gd name="connsiteY9" fmla="*/ 41910 h 125719"/>
                <a:gd name="connsiteX10" fmla="*/ 176781 w 346710"/>
                <a:gd name="connsiteY10" fmla="*/ 72768 h 125719"/>
                <a:gd name="connsiteX11" fmla="*/ 230488 w 346710"/>
                <a:gd name="connsiteY11" fmla="*/ 125719 h 125719"/>
                <a:gd name="connsiteX12" fmla="*/ 289560 w 346710"/>
                <a:gd name="connsiteY12" fmla="*/ 91440 h 125719"/>
                <a:gd name="connsiteX13" fmla="*/ 300990 w 346710"/>
                <a:gd name="connsiteY13" fmla="*/ 87630 h 125719"/>
                <a:gd name="connsiteX14" fmla="*/ 316230 w 346710"/>
                <a:gd name="connsiteY14" fmla="*/ 64770 h 125719"/>
                <a:gd name="connsiteX15" fmla="*/ 323850 w 346710"/>
                <a:gd name="connsiteY15" fmla="*/ 53340 h 125719"/>
                <a:gd name="connsiteX16" fmla="*/ 331470 w 346710"/>
                <a:gd name="connsiteY16" fmla="*/ 41910 h 125719"/>
                <a:gd name="connsiteX17" fmla="*/ 346710 w 346710"/>
                <a:gd name="connsiteY17" fmla="*/ 19050 h 125719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0990 w 346710"/>
                <a:gd name="connsiteY14" fmla="*/ 87630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284321 w 346710"/>
                <a:gd name="connsiteY14" fmla="*/ 106680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5753 w 346710"/>
                <a:gd name="connsiteY14" fmla="*/ 85249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5753 w 346710"/>
                <a:gd name="connsiteY14" fmla="*/ 94774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3821 h 126263"/>
                <a:gd name="connsiteX14" fmla="*/ 305753 w 346710"/>
                <a:gd name="connsiteY14" fmla="*/ 94774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3821 h 126263"/>
                <a:gd name="connsiteX14" fmla="*/ 316230 w 346710"/>
                <a:gd name="connsiteY14" fmla="*/ 64770 h 126263"/>
                <a:gd name="connsiteX15" fmla="*/ 323850 w 346710"/>
                <a:gd name="connsiteY15" fmla="*/ 53340 h 126263"/>
                <a:gd name="connsiteX16" fmla="*/ 331470 w 346710"/>
                <a:gd name="connsiteY16" fmla="*/ 41910 h 126263"/>
                <a:gd name="connsiteX17" fmla="*/ 346710 w 346710"/>
                <a:gd name="connsiteY17" fmla="*/ 19050 h 126263"/>
                <a:gd name="connsiteX0" fmla="*/ 0 w 331470"/>
                <a:gd name="connsiteY0" fmla="*/ 68580 h 126263"/>
                <a:gd name="connsiteX1" fmla="*/ 11430 w 331470"/>
                <a:gd name="connsiteY1" fmla="*/ 49530 h 126263"/>
                <a:gd name="connsiteX2" fmla="*/ 22860 w 331470"/>
                <a:gd name="connsiteY2" fmla="*/ 41910 h 126263"/>
                <a:gd name="connsiteX3" fmla="*/ 26670 w 331470"/>
                <a:gd name="connsiteY3" fmla="*/ 30480 h 126263"/>
                <a:gd name="connsiteX4" fmla="*/ 38100 w 331470"/>
                <a:gd name="connsiteY4" fmla="*/ 22860 h 126263"/>
                <a:gd name="connsiteX5" fmla="*/ 49530 w 331470"/>
                <a:gd name="connsiteY5" fmla="*/ 11430 h 126263"/>
                <a:gd name="connsiteX6" fmla="*/ 72390 w 331470"/>
                <a:gd name="connsiteY6" fmla="*/ 0 h 126263"/>
                <a:gd name="connsiteX7" fmla="*/ 114300 w 331470"/>
                <a:gd name="connsiteY7" fmla="*/ 3810 h 126263"/>
                <a:gd name="connsiteX8" fmla="*/ 137160 w 331470"/>
                <a:gd name="connsiteY8" fmla="*/ 15240 h 126263"/>
                <a:gd name="connsiteX9" fmla="*/ 156210 w 331470"/>
                <a:gd name="connsiteY9" fmla="*/ 41910 h 126263"/>
                <a:gd name="connsiteX10" fmla="*/ 176781 w 331470"/>
                <a:gd name="connsiteY10" fmla="*/ 72768 h 126263"/>
                <a:gd name="connsiteX11" fmla="*/ 207169 w 331470"/>
                <a:gd name="connsiteY11" fmla="*/ 113260 h 126263"/>
                <a:gd name="connsiteX12" fmla="*/ 230488 w 331470"/>
                <a:gd name="connsiteY12" fmla="*/ 125719 h 126263"/>
                <a:gd name="connsiteX13" fmla="*/ 289560 w 331470"/>
                <a:gd name="connsiteY13" fmla="*/ 93821 h 126263"/>
                <a:gd name="connsiteX14" fmla="*/ 316230 w 331470"/>
                <a:gd name="connsiteY14" fmla="*/ 64770 h 126263"/>
                <a:gd name="connsiteX15" fmla="*/ 323850 w 331470"/>
                <a:gd name="connsiteY15" fmla="*/ 53340 h 126263"/>
                <a:gd name="connsiteX16" fmla="*/ 331470 w 331470"/>
                <a:gd name="connsiteY16" fmla="*/ 41910 h 126263"/>
                <a:gd name="connsiteX0" fmla="*/ 0 w 331470"/>
                <a:gd name="connsiteY0" fmla="*/ 68580 h 118955"/>
                <a:gd name="connsiteX1" fmla="*/ 11430 w 331470"/>
                <a:gd name="connsiteY1" fmla="*/ 49530 h 118955"/>
                <a:gd name="connsiteX2" fmla="*/ 22860 w 331470"/>
                <a:gd name="connsiteY2" fmla="*/ 41910 h 118955"/>
                <a:gd name="connsiteX3" fmla="*/ 26670 w 331470"/>
                <a:gd name="connsiteY3" fmla="*/ 30480 h 118955"/>
                <a:gd name="connsiteX4" fmla="*/ 38100 w 331470"/>
                <a:gd name="connsiteY4" fmla="*/ 22860 h 118955"/>
                <a:gd name="connsiteX5" fmla="*/ 49530 w 331470"/>
                <a:gd name="connsiteY5" fmla="*/ 11430 h 118955"/>
                <a:gd name="connsiteX6" fmla="*/ 72390 w 331470"/>
                <a:gd name="connsiteY6" fmla="*/ 0 h 118955"/>
                <a:gd name="connsiteX7" fmla="*/ 114300 w 331470"/>
                <a:gd name="connsiteY7" fmla="*/ 3810 h 118955"/>
                <a:gd name="connsiteX8" fmla="*/ 137160 w 331470"/>
                <a:gd name="connsiteY8" fmla="*/ 15240 h 118955"/>
                <a:gd name="connsiteX9" fmla="*/ 156210 w 331470"/>
                <a:gd name="connsiteY9" fmla="*/ 41910 h 118955"/>
                <a:gd name="connsiteX10" fmla="*/ 176781 w 331470"/>
                <a:gd name="connsiteY10" fmla="*/ 72768 h 118955"/>
                <a:gd name="connsiteX11" fmla="*/ 207169 w 331470"/>
                <a:gd name="connsiteY11" fmla="*/ 113260 h 118955"/>
                <a:gd name="connsiteX12" fmla="*/ 244775 w 331470"/>
                <a:gd name="connsiteY12" fmla="*/ 116194 h 118955"/>
                <a:gd name="connsiteX13" fmla="*/ 289560 w 331470"/>
                <a:gd name="connsiteY13" fmla="*/ 93821 h 118955"/>
                <a:gd name="connsiteX14" fmla="*/ 316230 w 331470"/>
                <a:gd name="connsiteY14" fmla="*/ 64770 h 118955"/>
                <a:gd name="connsiteX15" fmla="*/ 323850 w 331470"/>
                <a:gd name="connsiteY15" fmla="*/ 53340 h 118955"/>
                <a:gd name="connsiteX16" fmla="*/ 331470 w 331470"/>
                <a:gd name="connsiteY16" fmla="*/ 41910 h 11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1470" h="118955">
                  <a:moveTo>
                    <a:pt x="0" y="68580"/>
                  </a:moveTo>
                  <a:cubicBezTo>
                    <a:pt x="3810" y="62230"/>
                    <a:pt x="6611" y="55153"/>
                    <a:pt x="11430" y="49530"/>
                  </a:cubicBezTo>
                  <a:cubicBezTo>
                    <a:pt x="14410" y="46053"/>
                    <a:pt x="19999" y="45486"/>
                    <a:pt x="22860" y="41910"/>
                  </a:cubicBezTo>
                  <a:cubicBezTo>
                    <a:pt x="25369" y="38774"/>
                    <a:pt x="24161" y="33616"/>
                    <a:pt x="26670" y="30480"/>
                  </a:cubicBezTo>
                  <a:cubicBezTo>
                    <a:pt x="29531" y="26904"/>
                    <a:pt x="34582" y="25791"/>
                    <a:pt x="38100" y="22860"/>
                  </a:cubicBezTo>
                  <a:cubicBezTo>
                    <a:pt x="42239" y="19411"/>
                    <a:pt x="45391" y="14879"/>
                    <a:pt x="49530" y="11430"/>
                  </a:cubicBezTo>
                  <a:cubicBezTo>
                    <a:pt x="59378" y="3224"/>
                    <a:pt x="60934" y="3819"/>
                    <a:pt x="72390" y="0"/>
                  </a:cubicBezTo>
                  <a:cubicBezTo>
                    <a:pt x="86360" y="1270"/>
                    <a:pt x="100413" y="1826"/>
                    <a:pt x="114300" y="3810"/>
                  </a:cubicBezTo>
                  <a:cubicBezTo>
                    <a:pt x="130354" y="6103"/>
                    <a:pt x="130175" y="8890"/>
                    <a:pt x="137160" y="15240"/>
                  </a:cubicBezTo>
                  <a:cubicBezTo>
                    <a:pt x="144145" y="21590"/>
                    <a:pt x="149607" y="32322"/>
                    <a:pt x="156210" y="41910"/>
                  </a:cubicBezTo>
                  <a:cubicBezTo>
                    <a:pt x="162814" y="51498"/>
                    <a:pt x="168288" y="60876"/>
                    <a:pt x="176781" y="72768"/>
                  </a:cubicBezTo>
                  <a:cubicBezTo>
                    <a:pt x="185274" y="84660"/>
                    <a:pt x="198218" y="104435"/>
                    <a:pt x="207169" y="113260"/>
                  </a:cubicBezTo>
                  <a:cubicBezTo>
                    <a:pt x="216120" y="122085"/>
                    <a:pt x="230646" y="118640"/>
                    <a:pt x="244775" y="116194"/>
                  </a:cubicBezTo>
                  <a:cubicBezTo>
                    <a:pt x="277795" y="113654"/>
                    <a:pt x="277651" y="102392"/>
                    <a:pt x="289560" y="93821"/>
                  </a:cubicBezTo>
                  <a:cubicBezTo>
                    <a:pt x="301469" y="85250"/>
                    <a:pt x="310515" y="71517"/>
                    <a:pt x="316230" y="64770"/>
                  </a:cubicBezTo>
                  <a:cubicBezTo>
                    <a:pt x="321945" y="58023"/>
                    <a:pt x="321310" y="57150"/>
                    <a:pt x="323850" y="53340"/>
                  </a:cubicBezTo>
                  <a:cubicBezTo>
                    <a:pt x="326390" y="49530"/>
                    <a:pt x="328723" y="45573"/>
                    <a:pt x="331470" y="4191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2364580" y="422506"/>
              <a:ext cx="331470" cy="118955"/>
            </a:xfrm>
            <a:custGeom>
              <a:avLst/>
              <a:gdLst>
                <a:gd name="connsiteX0" fmla="*/ 0 w 346710"/>
                <a:gd name="connsiteY0" fmla="*/ 68580 h 99060"/>
                <a:gd name="connsiteX1" fmla="*/ 11430 w 346710"/>
                <a:gd name="connsiteY1" fmla="*/ 49530 h 99060"/>
                <a:gd name="connsiteX2" fmla="*/ 22860 w 346710"/>
                <a:gd name="connsiteY2" fmla="*/ 41910 h 99060"/>
                <a:gd name="connsiteX3" fmla="*/ 26670 w 346710"/>
                <a:gd name="connsiteY3" fmla="*/ 30480 h 99060"/>
                <a:gd name="connsiteX4" fmla="*/ 38100 w 346710"/>
                <a:gd name="connsiteY4" fmla="*/ 22860 h 99060"/>
                <a:gd name="connsiteX5" fmla="*/ 49530 w 346710"/>
                <a:gd name="connsiteY5" fmla="*/ 11430 h 99060"/>
                <a:gd name="connsiteX6" fmla="*/ 72390 w 346710"/>
                <a:gd name="connsiteY6" fmla="*/ 0 h 99060"/>
                <a:gd name="connsiteX7" fmla="*/ 114300 w 346710"/>
                <a:gd name="connsiteY7" fmla="*/ 3810 h 99060"/>
                <a:gd name="connsiteX8" fmla="*/ 137160 w 346710"/>
                <a:gd name="connsiteY8" fmla="*/ 15240 h 99060"/>
                <a:gd name="connsiteX9" fmla="*/ 152400 w 346710"/>
                <a:gd name="connsiteY9" fmla="*/ 19050 h 99060"/>
                <a:gd name="connsiteX10" fmla="*/ 156210 w 346710"/>
                <a:gd name="connsiteY10" fmla="*/ 41910 h 99060"/>
                <a:gd name="connsiteX11" fmla="*/ 171450 w 346710"/>
                <a:gd name="connsiteY11" fmla="*/ 64770 h 99060"/>
                <a:gd name="connsiteX12" fmla="*/ 190500 w 346710"/>
                <a:gd name="connsiteY12" fmla="*/ 99060 h 99060"/>
                <a:gd name="connsiteX13" fmla="*/ 289560 w 346710"/>
                <a:gd name="connsiteY13" fmla="*/ 91440 h 99060"/>
                <a:gd name="connsiteX14" fmla="*/ 300990 w 346710"/>
                <a:gd name="connsiteY14" fmla="*/ 87630 h 99060"/>
                <a:gd name="connsiteX15" fmla="*/ 316230 w 346710"/>
                <a:gd name="connsiteY15" fmla="*/ 64770 h 99060"/>
                <a:gd name="connsiteX16" fmla="*/ 323850 w 346710"/>
                <a:gd name="connsiteY16" fmla="*/ 53340 h 99060"/>
                <a:gd name="connsiteX17" fmla="*/ 331470 w 346710"/>
                <a:gd name="connsiteY17" fmla="*/ 41910 h 99060"/>
                <a:gd name="connsiteX18" fmla="*/ 346710 w 346710"/>
                <a:gd name="connsiteY18" fmla="*/ 19050 h 99060"/>
                <a:gd name="connsiteX0" fmla="*/ 0 w 346710"/>
                <a:gd name="connsiteY0" fmla="*/ 68580 h 128385"/>
                <a:gd name="connsiteX1" fmla="*/ 11430 w 346710"/>
                <a:gd name="connsiteY1" fmla="*/ 49530 h 128385"/>
                <a:gd name="connsiteX2" fmla="*/ 22860 w 346710"/>
                <a:gd name="connsiteY2" fmla="*/ 41910 h 128385"/>
                <a:gd name="connsiteX3" fmla="*/ 26670 w 346710"/>
                <a:gd name="connsiteY3" fmla="*/ 30480 h 128385"/>
                <a:gd name="connsiteX4" fmla="*/ 38100 w 346710"/>
                <a:gd name="connsiteY4" fmla="*/ 22860 h 128385"/>
                <a:gd name="connsiteX5" fmla="*/ 49530 w 346710"/>
                <a:gd name="connsiteY5" fmla="*/ 11430 h 128385"/>
                <a:gd name="connsiteX6" fmla="*/ 72390 w 346710"/>
                <a:gd name="connsiteY6" fmla="*/ 0 h 128385"/>
                <a:gd name="connsiteX7" fmla="*/ 114300 w 346710"/>
                <a:gd name="connsiteY7" fmla="*/ 3810 h 128385"/>
                <a:gd name="connsiteX8" fmla="*/ 137160 w 346710"/>
                <a:gd name="connsiteY8" fmla="*/ 15240 h 128385"/>
                <a:gd name="connsiteX9" fmla="*/ 152400 w 346710"/>
                <a:gd name="connsiteY9" fmla="*/ 19050 h 128385"/>
                <a:gd name="connsiteX10" fmla="*/ 156210 w 346710"/>
                <a:gd name="connsiteY10" fmla="*/ 41910 h 128385"/>
                <a:gd name="connsiteX11" fmla="*/ 171450 w 346710"/>
                <a:gd name="connsiteY11" fmla="*/ 64770 h 128385"/>
                <a:gd name="connsiteX12" fmla="*/ 222490 w 346710"/>
                <a:gd name="connsiteY12" fmla="*/ 128385 h 128385"/>
                <a:gd name="connsiteX13" fmla="*/ 289560 w 346710"/>
                <a:gd name="connsiteY13" fmla="*/ 91440 h 128385"/>
                <a:gd name="connsiteX14" fmla="*/ 300990 w 346710"/>
                <a:gd name="connsiteY14" fmla="*/ 87630 h 128385"/>
                <a:gd name="connsiteX15" fmla="*/ 316230 w 346710"/>
                <a:gd name="connsiteY15" fmla="*/ 64770 h 128385"/>
                <a:gd name="connsiteX16" fmla="*/ 323850 w 346710"/>
                <a:gd name="connsiteY16" fmla="*/ 53340 h 128385"/>
                <a:gd name="connsiteX17" fmla="*/ 331470 w 346710"/>
                <a:gd name="connsiteY17" fmla="*/ 41910 h 128385"/>
                <a:gd name="connsiteX18" fmla="*/ 346710 w 346710"/>
                <a:gd name="connsiteY18" fmla="*/ 19050 h 128385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2400 w 346710"/>
                <a:gd name="connsiteY9" fmla="*/ 19050 h 125719"/>
                <a:gd name="connsiteX10" fmla="*/ 156210 w 346710"/>
                <a:gd name="connsiteY10" fmla="*/ 41910 h 125719"/>
                <a:gd name="connsiteX11" fmla="*/ 171450 w 346710"/>
                <a:gd name="connsiteY11" fmla="*/ 64770 h 125719"/>
                <a:gd name="connsiteX12" fmla="*/ 230488 w 346710"/>
                <a:gd name="connsiteY12" fmla="*/ 125719 h 125719"/>
                <a:gd name="connsiteX13" fmla="*/ 289560 w 346710"/>
                <a:gd name="connsiteY13" fmla="*/ 91440 h 125719"/>
                <a:gd name="connsiteX14" fmla="*/ 300990 w 346710"/>
                <a:gd name="connsiteY14" fmla="*/ 87630 h 125719"/>
                <a:gd name="connsiteX15" fmla="*/ 316230 w 346710"/>
                <a:gd name="connsiteY15" fmla="*/ 64770 h 125719"/>
                <a:gd name="connsiteX16" fmla="*/ 323850 w 346710"/>
                <a:gd name="connsiteY16" fmla="*/ 53340 h 125719"/>
                <a:gd name="connsiteX17" fmla="*/ 331470 w 346710"/>
                <a:gd name="connsiteY17" fmla="*/ 41910 h 125719"/>
                <a:gd name="connsiteX18" fmla="*/ 346710 w 346710"/>
                <a:gd name="connsiteY18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2400 w 346710"/>
                <a:gd name="connsiteY9" fmla="*/ 19050 h 125719"/>
                <a:gd name="connsiteX10" fmla="*/ 156210 w 346710"/>
                <a:gd name="connsiteY10" fmla="*/ 41910 h 125719"/>
                <a:gd name="connsiteX11" fmla="*/ 171450 w 346710"/>
                <a:gd name="connsiteY11" fmla="*/ 64770 h 125719"/>
                <a:gd name="connsiteX12" fmla="*/ 230488 w 346710"/>
                <a:gd name="connsiteY12" fmla="*/ 125719 h 125719"/>
                <a:gd name="connsiteX13" fmla="*/ 289560 w 346710"/>
                <a:gd name="connsiteY13" fmla="*/ 91440 h 125719"/>
                <a:gd name="connsiteX14" fmla="*/ 300990 w 346710"/>
                <a:gd name="connsiteY14" fmla="*/ 87630 h 125719"/>
                <a:gd name="connsiteX15" fmla="*/ 316230 w 346710"/>
                <a:gd name="connsiteY15" fmla="*/ 64770 h 125719"/>
                <a:gd name="connsiteX16" fmla="*/ 323850 w 346710"/>
                <a:gd name="connsiteY16" fmla="*/ 53340 h 125719"/>
                <a:gd name="connsiteX17" fmla="*/ 331470 w 346710"/>
                <a:gd name="connsiteY17" fmla="*/ 41910 h 125719"/>
                <a:gd name="connsiteX18" fmla="*/ 346710 w 346710"/>
                <a:gd name="connsiteY18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6210 w 346710"/>
                <a:gd name="connsiteY9" fmla="*/ 41910 h 125719"/>
                <a:gd name="connsiteX10" fmla="*/ 171450 w 346710"/>
                <a:gd name="connsiteY10" fmla="*/ 64770 h 125719"/>
                <a:gd name="connsiteX11" fmla="*/ 230488 w 346710"/>
                <a:gd name="connsiteY11" fmla="*/ 125719 h 125719"/>
                <a:gd name="connsiteX12" fmla="*/ 289560 w 346710"/>
                <a:gd name="connsiteY12" fmla="*/ 91440 h 125719"/>
                <a:gd name="connsiteX13" fmla="*/ 300990 w 346710"/>
                <a:gd name="connsiteY13" fmla="*/ 87630 h 125719"/>
                <a:gd name="connsiteX14" fmla="*/ 316230 w 346710"/>
                <a:gd name="connsiteY14" fmla="*/ 64770 h 125719"/>
                <a:gd name="connsiteX15" fmla="*/ 323850 w 346710"/>
                <a:gd name="connsiteY15" fmla="*/ 53340 h 125719"/>
                <a:gd name="connsiteX16" fmla="*/ 331470 w 346710"/>
                <a:gd name="connsiteY16" fmla="*/ 41910 h 125719"/>
                <a:gd name="connsiteX17" fmla="*/ 346710 w 346710"/>
                <a:gd name="connsiteY17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6210 w 346710"/>
                <a:gd name="connsiteY9" fmla="*/ 41910 h 125719"/>
                <a:gd name="connsiteX10" fmla="*/ 176781 w 346710"/>
                <a:gd name="connsiteY10" fmla="*/ 72768 h 125719"/>
                <a:gd name="connsiteX11" fmla="*/ 230488 w 346710"/>
                <a:gd name="connsiteY11" fmla="*/ 125719 h 125719"/>
                <a:gd name="connsiteX12" fmla="*/ 289560 w 346710"/>
                <a:gd name="connsiteY12" fmla="*/ 91440 h 125719"/>
                <a:gd name="connsiteX13" fmla="*/ 300990 w 346710"/>
                <a:gd name="connsiteY13" fmla="*/ 87630 h 125719"/>
                <a:gd name="connsiteX14" fmla="*/ 316230 w 346710"/>
                <a:gd name="connsiteY14" fmla="*/ 64770 h 125719"/>
                <a:gd name="connsiteX15" fmla="*/ 323850 w 346710"/>
                <a:gd name="connsiteY15" fmla="*/ 53340 h 125719"/>
                <a:gd name="connsiteX16" fmla="*/ 331470 w 346710"/>
                <a:gd name="connsiteY16" fmla="*/ 41910 h 125719"/>
                <a:gd name="connsiteX17" fmla="*/ 346710 w 346710"/>
                <a:gd name="connsiteY17" fmla="*/ 19050 h 125719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0990 w 346710"/>
                <a:gd name="connsiteY14" fmla="*/ 87630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284321 w 346710"/>
                <a:gd name="connsiteY14" fmla="*/ 106680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5753 w 346710"/>
                <a:gd name="connsiteY14" fmla="*/ 85249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5753 w 346710"/>
                <a:gd name="connsiteY14" fmla="*/ 94774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3821 h 126263"/>
                <a:gd name="connsiteX14" fmla="*/ 305753 w 346710"/>
                <a:gd name="connsiteY14" fmla="*/ 94774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3821 h 126263"/>
                <a:gd name="connsiteX14" fmla="*/ 316230 w 346710"/>
                <a:gd name="connsiteY14" fmla="*/ 64770 h 126263"/>
                <a:gd name="connsiteX15" fmla="*/ 323850 w 346710"/>
                <a:gd name="connsiteY15" fmla="*/ 53340 h 126263"/>
                <a:gd name="connsiteX16" fmla="*/ 331470 w 346710"/>
                <a:gd name="connsiteY16" fmla="*/ 41910 h 126263"/>
                <a:gd name="connsiteX17" fmla="*/ 346710 w 346710"/>
                <a:gd name="connsiteY17" fmla="*/ 19050 h 126263"/>
                <a:gd name="connsiteX0" fmla="*/ 0 w 331470"/>
                <a:gd name="connsiteY0" fmla="*/ 68580 h 126263"/>
                <a:gd name="connsiteX1" fmla="*/ 11430 w 331470"/>
                <a:gd name="connsiteY1" fmla="*/ 49530 h 126263"/>
                <a:gd name="connsiteX2" fmla="*/ 22860 w 331470"/>
                <a:gd name="connsiteY2" fmla="*/ 41910 h 126263"/>
                <a:gd name="connsiteX3" fmla="*/ 26670 w 331470"/>
                <a:gd name="connsiteY3" fmla="*/ 30480 h 126263"/>
                <a:gd name="connsiteX4" fmla="*/ 38100 w 331470"/>
                <a:gd name="connsiteY4" fmla="*/ 22860 h 126263"/>
                <a:gd name="connsiteX5" fmla="*/ 49530 w 331470"/>
                <a:gd name="connsiteY5" fmla="*/ 11430 h 126263"/>
                <a:gd name="connsiteX6" fmla="*/ 72390 w 331470"/>
                <a:gd name="connsiteY6" fmla="*/ 0 h 126263"/>
                <a:gd name="connsiteX7" fmla="*/ 114300 w 331470"/>
                <a:gd name="connsiteY7" fmla="*/ 3810 h 126263"/>
                <a:gd name="connsiteX8" fmla="*/ 137160 w 331470"/>
                <a:gd name="connsiteY8" fmla="*/ 15240 h 126263"/>
                <a:gd name="connsiteX9" fmla="*/ 156210 w 331470"/>
                <a:gd name="connsiteY9" fmla="*/ 41910 h 126263"/>
                <a:gd name="connsiteX10" fmla="*/ 176781 w 331470"/>
                <a:gd name="connsiteY10" fmla="*/ 72768 h 126263"/>
                <a:gd name="connsiteX11" fmla="*/ 207169 w 331470"/>
                <a:gd name="connsiteY11" fmla="*/ 113260 h 126263"/>
                <a:gd name="connsiteX12" fmla="*/ 230488 w 331470"/>
                <a:gd name="connsiteY12" fmla="*/ 125719 h 126263"/>
                <a:gd name="connsiteX13" fmla="*/ 289560 w 331470"/>
                <a:gd name="connsiteY13" fmla="*/ 93821 h 126263"/>
                <a:gd name="connsiteX14" fmla="*/ 316230 w 331470"/>
                <a:gd name="connsiteY14" fmla="*/ 64770 h 126263"/>
                <a:gd name="connsiteX15" fmla="*/ 323850 w 331470"/>
                <a:gd name="connsiteY15" fmla="*/ 53340 h 126263"/>
                <a:gd name="connsiteX16" fmla="*/ 331470 w 331470"/>
                <a:gd name="connsiteY16" fmla="*/ 41910 h 126263"/>
                <a:gd name="connsiteX0" fmla="*/ 0 w 331470"/>
                <a:gd name="connsiteY0" fmla="*/ 68580 h 118955"/>
                <a:gd name="connsiteX1" fmla="*/ 11430 w 331470"/>
                <a:gd name="connsiteY1" fmla="*/ 49530 h 118955"/>
                <a:gd name="connsiteX2" fmla="*/ 22860 w 331470"/>
                <a:gd name="connsiteY2" fmla="*/ 41910 h 118955"/>
                <a:gd name="connsiteX3" fmla="*/ 26670 w 331470"/>
                <a:gd name="connsiteY3" fmla="*/ 30480 h 118955"/>
                <a:gd name="connsiteX4" fmla="*/ 38100 w 331470"/>
                <a:gd name="connsiteY4" fmla="*/ 22860 h 118955"/>
                <a:gd name="connsiteX5" fmla="*/ 49530 w 331470"/>
                <a:gd name="connsiteY5" fmla="*/ 11430 h 118955"/>
                <a:gd name="connsiteX6" fmla="*/ 72390 w 331470"/>
                <a:gd name="connsiteY6" fmla="*/ 0 h 118955"/>
                <a:gd name="connsiteX7" fmla="*/ 114300 w 331470"/>
                <a:gd name="connsiteY7" fmla="*/ 3810 h 118955"/>
                <a:gd name="connsiteX8" fmla="*/ 137160 w 331470"/>
                <a:gd name="connsiteY8" fmla="*/ 15240 h 118955"/>
                <a:gd name="connsiteX9" fmla="*/ 156210 w 331470"/>
                <a:gd name="connsiteY9" fmla="*/ 41910 h 118955"/>
                <a:gd name="connsiteX10" fmla="*/ 176781 w 331470"/>
                <a:gd name="connsiteY10" fmla="*/ 72768 h 118955"/>
                <a:gd name="connsiteX11" fmla="*/ 207169 w 331470"/>
                <a:gd name="connsiteY11" fmla="*/ 113260 h 118955"/>
                <a:gd name="connsiteX12" fmla="*/ 244775 w 331470"/>
                <a:gd name="connsiteY12" fmla="*/ 116194 h 118955"/>
                <a:gd name="connsiteX13" fmla="*/ 289560 w 331470"/>
                <a:gd name="connsiteY13" fmla="*/ 93821 h 118955"/>
                <a:gd name="connsiteX14" fmla="*/ 316230 w 331470"/>
                <a:gd name="connsiteY14" fmla="*/ 64770 h 118955"/>
                <a:gd name="connsiteX15" fmla="*/ 323850 w 331470"/>
                <a:gd name="connsiteY15" fmla="*/ 53340 h 118955"/>
                <a:gd name="connsiteX16" fmla="*/ 331470 w 331470"/>
                <a:gd name="connsiteY16" fmla="*/ 41910 h 11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1470" h="118955">
                  <a:moveTo>
                    <a:pt x="0" y="68580"/>
                  </a:moveTo>
                  <a:cubicBezTo>
                    <a:pt x="3810" y="62230"/>
                    <a:pt x="6611" y="55153"/>
                    <a:pt x="11430" y="49530"/>
                  </a:cubicBezTo>
                  <a:cubicBezTo>
                    <a:pt x="14410" y="46053"/>
                    <a:pt x="19999" y="45486"/>
                    <a:pt x="22860" y="41910"/>
                  </a:cubicBezTo>
                  <a:cubicBezTo>
                    <a:pt x="25369" y="38774"/>
                    <a:pt x="24161" y="33616"/>
                    <a:pt x="26670" y="30480"/>
                  </a:cubicBezTo>
                  <a:cubicBezTo>
                    <a:pt x="29531" y="26904"/>
                    <a:pt x="34582" y="25791"/>
                    <a:pt x="38100" y="22860"/>
                  </a:cubicBezTo>
                  <a:cubicBezTo>
                    <a:pt x="42239" y="19411"/>
                    <a:pt x="45391" y="14879"/>
                    <a:pt x="49530" y="11430"/>
                  </a:cubicBezTo>
                  <a:cubicBezTo>
                    <a:pt x="59378" y="3224"/>
                    <a:pt x="60934" y="3819"/>
                    <a:pt x="72390" y="0"/>
                  </a:cubicBezTo>
                  <a:cubicBezTo>
                    <a:pt x="86360" y="1270"/>
                    <a:pt x="100413" y="1826"/>
                    <a:pt x="114300" y="3810"/>
                  </a:cubicBezTo>
                  <a:cubicBezTo>
                    <a:pt x="130354" y="6103"/>
                    <a:pt x="130175" y="8890"/>
                    <a:pt x="137160" y="15240"/>
                  </a:cubicBezTo>
                  <a:cubicBezTo>
                    <a:pt x="144145" y="21590"/>
                    <a:pt x="149607" y="32322"/>
                    <a:pt x="156210" y="41910"/>
                  </a:cubicBezTo>
                  <a:cubicBezTo>
                    <a:pt x="162814" y="51498"/>
                    <a:pt x="168288" y="60876"/>
                    <a:pt x="176781" y="72768"/>
                  </a:cubicBezTo>
                  <a:cubicBezTo>
                    <a:pt x="185274" y="84660"/>
                    <a:pt x="198218" y="104435"/>
                    <a:pt x="207169" y="113260"/>
                  </a:cubicBezTo>
                  <a:cubicBezTo>
                    <a:pt x="216120" y="122085"/>
                    <a:pt x="230646" y="118640"/>
                    <a:pt x="244775" y="116194"/>
                  </a:cubicBezTo>
                  <a:cubicBezTo>
                    <a:pt x="277795" y="113654"/>
                    <a:pt x="277651" y="102392"/>
                    <a:pt x="289560" y="93821"/>
                  </a:cubicBezTo>
                  <a:cubicBezTo>
                    <a:pt x="301469" y="85250"/>
                    <a:pt x="310515" y="71517"/>
                    <a:pt x="316230" y="64770"/>
                  </a:cubicBezTo>
                  <a:cubicBezTo>
                    <a:pt x="321945" y="58023"/>
                    <a:pt x="321310" y="57150"/>
                    <a:pt x="323850" y="53340"/>
                  </a:cubicBezTo>
                  <a:cubicBezTo>
                    <a:pt x="326390" y="49530"/>
                    <a:pt x="328723" y="45573"/>
                    <a:pt x="331470" y="4191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2679381" y="422855"/>
              <a:ext cx="331470" cy="118955"/>
            </a:xfrm>
            <a:custGeom>
              <a:avLst/>
              <a:gdLst>
                <a:gd name="connsiteX0" fmla="*/ 0 w 346710"/>
                <a:gd name="connsiteY0" fmla="*/ 68580 h 99060"/>
                <a:gd name="connsiteX1" fmla="*/ 11430 w 346710"/>
                <a:gd name="connsiteY1" fmla="*/ 49530 h 99060"/>
                <a:gd name="connsiteX2" fmla="*/ 22860 w 346710"/>
                <a:gd name="connsiteY2" fmla="*/ 41910 h 99060"/>
                <a:gd name="connsiteX3" fmla="*/ 26670 w 346710"/>
                <a:gd name="connsiteY3" fmla="*/ 30480 h 99060"/>
                <a:gd name="connsiteX4" fmla="*/ 38100 w 346710"/>
                <a:gd name="connsiteY4" fmla="*/ 22860 h 99060"/>
                <a:gd name="connsiteX5" fmla="*/ 49530 w 346710"/>
                <a:gd name="connsiteY5" fmla="*/ 11430 h 99060"/>
                <a:gd name="connsiteX6" fmla="*/ 72390 w 346710"/>
                <a:gd name="connsiteY6" fmla="*/ 0 h 99060"/>
                <a:gd name="connsiteX7" fmla="*/ 114300 w 346710"/>
                <a:gd name="connsiteY7" fmla="*/ 3810 h 99060"/>
                <a:gd name="connsiteX8" fmla="*/ 137160 w 346710"/>
                <a:gd name="connsiteY8" fmla="*/ 15240 h 99060"/>
                <a:gd name="connsiteX9" fmla="*/ 152400 w 346710"/>
                <a:gd name="connsiteY9" fmla="*/ 19050 h 99060"/>
                <a:gd name="connsiteX10" fmla="*/ 156210 w 346710"/>
                <a:gd name="connsiteY10" fmla="*/ 41910 h 99060"/>
                <a:gd name="connsiteX11" fmla="*/ 171450 w 346710"/>
                <a:gd name="connsiteY11" fmla="*/ 64770 h 99060"/>
                <a:gd name="connsiteX12" fmla="*/ 190500 w 346710"/>
                <a:gd name="connsiteY12" fmla="*/ 99060 h 99060"/>
                <a:gd name="connsiteX13" fmla="*/ 289560 w 346710"/>
                <a:gd name="connsiteY13" fmla="*/ 91440 h 99060"/>
                <a:gd name="connsiteX14" fmla="*/ 300990 w 346710"/>
                <a:gd name="connsiteY14" fmla="*/ 87630 h 99060"/>
                <a:gd name="connsiteX15" fmla="*/ 316230 w 346710"/>
                <a:gd name="connsiteY15" fmla="*/ 64770 h 99060"/>
                <a:gd name="connsiteX16" fmla="*/ 323850 w 346710"/>
                <a:gd name="connsiteY16" fmla="*/ 53340 h 99060"/>
                <a:gd name="connsiteX17" fmla="*/ 331470 w 346710"/>
                <a:gd name="connsiteY17" fmla="*/ 41910 h 99060"/>
                <a:gd name="connsiteX18" fmla="*/ 346710 w 346710"/>
                <a:gd name="connsiteY18" fmla="*/ 19050 h 99060"/>
                <a:gd name="connsiteX0" fmla="*/ 0 w 346710"/>
                <a:gd name="connsiteY0" fmla="*/ 68580 h 128385"/>
                <a:gd name="connsiteX1" fmla="*/ 11430 w 346710"/>
                <a:gd name="connsiteY1" fmla="*/ 49530 h 128385"/>
                <a:gd name="connsiteX2" fmla="*/ 22860 w 346710"/>
                <a:gd name="connsiteY2" fmla="*/ 41910 h 128385"/>
                <a:gd name="connsiteX3" fmla="*/ 26670 w 346710"/>
                <a:gd name="connsiteY3" fmla="*/ 30480 h 128385"/>
                <a:gd name="connsiteX4" fmla="*/ 38100 w 346710"/>
                <a:gd name="connsiteY4" fmla="*/ 22860 h 128385"/>
                <a:gd name="connsiteX5" fmla="*/ 49530 w 346710"/>
                <a:gd name="connsiteY5" fmla="*/ 11430 h 128385"/>
                <a:gd name="connsiteX6" fmla="*/ 72390 w 346710"/>
                <a:gd name="connsiteY6" fmla="*/ 0 h 128385"/>
                <a:gd name="connsiteX7" fmla="*/ 114300 w 346710"/>
                <a:gd name="connsiteY7" fmla="*/ 3810 h 128385"/>
                <a:gd name="connsiteX8" fmla="*/ 137160 w 346710"/>
                <a:gd name="connsiteY8" fmla="*/ 15240 h 128385"/>
                <a:gd name="connsiteX9" fmla="*/ 152400 w 346710"/>
                <a:gd name="connsiteY9" fmla="*/ 19050 h 128385"/>
                <a:gd name="connsiteX10" fmla="*/ 156210 w 346710"/>
                <a:gd name="connsiteY10" fmla="*/ 41910 h 128385"/>
                <a:gd name="connsiteX11" fmla="*/ 171450 w 346710"/>
                <a:gd name="connsiteY11" fmla="*/ 64770 h 128385"/>
                <a:gd name="connsiteX12" fmla="*/ 222490 w 346710"/>
                <a:gd name="connsiteY12" fmla="*/ 128385 h 128385"/>
                <a:gd name="connsiteX13" fmla="*/ 289560 w 346710"/>
                <a:gd name="connsiteY13" fmla="*/ 91440 h 128385"/>
                <a:gd name="connsiteX14" fmla="*/ 300990 w 346710"/>
                <a:gd name="connsiteY14" fmla="*/ 87630 h 128385"/>
                <a:gd name="connsiteX15" fmla="*/ 316230 w 346710"/>
                <a:gd name="connsiteY15" fmla="*/ 64770 h 128385"/>
                <a:gd name="connsiteX16" fmla="*/ 323850 w 346710"/>
                <a:gd name="connsiteY16" fmla="*/ 53340 h 128385"/>
                <a:gd name="connsiteX17" fmla="*/ 331470 w 346710"/>
                <a:gd name="connsiteY17" fmla="*/ 41910 h 128385"/>
                <a:gd name="connsiteX18" fmla="*/ 346710 w 346710"/>
                <a:gd name="connsiteY18" fmla="*/ 19050 h 128385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2400 w 346710"/>
                <a:gd name="connsiteY9" fmla="*/ 19050 h 125719"/>
                <a:gd name="connsiteX10" fmla="*/ 156210 w 346710"/>
                <a:gd name="connsiteY10" fmla="*/ 41910 h 125719"/>
                <a:gd name="connsiteX11" fmla="*/ 171450 w 346710"/>
                <a:gd name="connsiteY11" fmla="*/ 64770 h 125719"/>
                <a:gd name="connsiteX12" fmla="*/ 230488 w 346710"/>
                <a:gd name="connsiteY12" fmla="*/ 125719 h 125719"/>
                <a:gd name="connsiteX13" fmla="*/ 289560 w 346710"/>
                <a:gd name="connsiteY13" fmla="*/ 91440 h 125719"/>
                <a:gd name="connsiteX14" fmla="*/ 300990 w 346710"/>
                <a:gd name="connsiteY14" fmla="*/ 87630 h 125719"/>
                <a:gd name="connsiteX15" fmla="*/ 316230 w 346710"/>
                <a:gd name="connsiteY15" fmla="*/ 64770 h 125719"/>
                <a:gd name="connsiteX16" fmla="*/ 323850 w 346710"/>
                <a:gd name="connsiteY16" fmla="*/ 53340 h 125719"/>
                <a:gd name="connsiteX17" fmla="*/ 331470 w 346710"/>
                <a:gd name="connsiteY17" fmla="*/ 41910 h 125719"/>
                <a:gd name="connsiteX18" fmla="*/ 346710 w 346710"/>
                <a:gd name="connsiteY18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2400 w 346710"/>
                <a:gd name="connsiteY9" fmla="*/ 19050 h 125719"/>
                <a:gd name="connsiteX10" fmla="*/ 156210 w 346710"/>
                <a:gd name="connsiteY10" fmla="*/ 41910 h 125719"/>
                <a:gd name="connsiteX11" fmla="*/ 171450 w 346710"/>
                <a:gd name="connsiteY11" fmla="*/ 64770 h 125719"/>
                <a:gd name="connsiteX12" fmla="*/ 230488 w 346710"/>
                <a:gd name="connsiteY12" fmla="*/ 125719 h 125719"/>
                <a:gd name="connsiteX13" fmla="*/ 289560 w 346710"/>
                <a:gd name="connsiteY13" fmla="*/ 91440 h 125719"/>
                <a:gd name="connsiteX14" fmla="*/ 300990 w 346710"/>
                <a:gd name="connsiteY14" fmla="*/ 87630 h 125719"/>
                <a:gd name="connsiteX15" fmla="*/ 316230 w 346710"/>
                <a:gd name="connsiteY15" fmla="*/ 64770 h 125719"/>
                <a:gd name="connsiteX16" fmla="*/ 323850 w 346710"/>
                <a:gd name="connsiteY16" fmla="*/ 53340 h 125719"/>
                <a:gd name="connsiteX17" fmla="*/ 331470 w 346710"/>
                <a:gd name="connsiteY17" fmla="*/ 41910 h 125719"/>
                <a:gd name="connsiteX18" fmla="*/ 346710 w 346710"/>
                <a:gd name="connsiteY18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6210 w 346710"/>
                <a:gd name="connsiteY9" fmla="*/ 41910 h 125719"/>
                <a:gd name="connsiteX10" fmla="*/ 171450 w 346710"/>
                <a:gd name="connsiteY10" fmla="*/ 64770 h 125719"/>
                <a:gd name="connsiteX11" fmla="*/ 230488 w 346710"/>
                <a:gd name="connsiteY11" fmla="*/ 125719 h 125719"/>
                <a:gd name="connsiteX12" fmla="*/ 289560 w 346710"/>
                <a:gd name="connsiteY12" fmla="*/ 91440 h 125719"/>
                <a:gd name="connsiteX13" fmla="*/ 300990 w 346710"/>
                <a:gd name="connsiteY13" fmla="*/ 87630 h 125719"/>
                <a:gd name="connsiteX14" fmla="*/ 316230 w 346710"/>
                <a:gd name="connsiteY14" fmla="*/ 64770 h 125719"/>
                <a:gd name="connsiteX15" fmla="*/ 323850 w 346710"/>
                <a:gd name="connsiteY15" fmla="*/ 53340 h 125719"/>
                <a:gd name="connsiteX16" fmla="*/ 331470 w 346710"/>
                <a:gd name="connsiteY16" fmla="*/ 41910 h 125719"/>
                <a:gd name="connsiteX17" fmla="*/ 346710 w 346710"/>
                <a:gd name="connsiteY17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6210 w 346710"/>
                <a:gd name="connsiteY9" fmla="*/ 41910 h 125719"/>
                <a:gd name="connsiteX10" fmla="*/ 176781 w 346710"/>
                <a:gd name="connsiteY10" fmla="*/ 72768 h 125719"/>
                <a:gd name="connsiteX11" fmla="*/ 230488 w 346710"/>
                <a:gd name="connsiteY11" fmla="*/ 125719 h 125719"/>
                <a:gd name="connsiteX12" fmla="*/ 289560 w 346710"/>
                <a:gd name="connsiteY12" fmla="*/ 91440 h 125719"/>
                <a:gd name="connsiteX13" fmla="*/ 300990 w 346710"/>
                <a:gd name="connsiteY13" fmla="*/ 87630 h 125719"/>
                <a:gd name="connsiteX14" fmla="*/ 316230 w 346710"/>
                <a:gd name="connsiteY14" fmla="*/ 64770 h 125719"/>
                <a:gd name="connsiteX15" fmla="*/ 323850 w 346710"/>
                <a:gd name="connsiteY15" fmla="*/ 53340 h 125719"/>
                <a:gd name="connsiteX16" fmla="*/ 331470 w 346710"/>
                <a:gd name="connsiteY16" fmla="*/ 41910 h 125719"/>
                <a:gd name="connsiteX17" fmla="*/ 346710 w 346710"/>
                <a:gd name="connsiteY17" fmla="*/ 19050 h 125719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0990 w 346710"/>
                <a:gd name="connsiteY14" fmla="*/ 87630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284321 w 346710"/>
                <a:gd name="connsiteY14" fmla="*/ 106680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5753 w 346710"/>
                <a:gd name="connsiteY14" fmla="*/ 85249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5753 w 346710"/>
                <a:gd name="connsiteY14" fmla="*/ 94774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3821 h 126263"/>
                <a:gd name="connsiteX14" fmla="*/ 305753 w 346710"/>
                <a:gd name="connsiteY14" fmla="*/ 94774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3821 h 126263"/>
                <a:gd name="connsiteX14" fmla="*/ 316230 w 346710"/>
                <a:gd name="connsiteY14" fmla="*/ 64770 h 126263"/>
                <a:gd name="connsiteX15" fmla="*/ 323850 w 346710"/>
                <a:gd name="connsiteY15" fmla="*/ 53340 h 126263"/>
                <a:gd name="connsiteX16" fmla="*/ 331470 w 346710"/>
                <a:gd name="connsiteY16" fmla="*/ 41910 h 126263"/>
                <a:gd name="connsiteX17" fmla="*/ 346710 w 346710"/>
                <a:gd name="connsiteY17" fmla="*/ 19050 h 126263"/>
                <a:gd name="connsiteX0" fmla="*/ 0 w 331470"/>
                <a:gd name="connsiteY0" fmla="*/ 68580 h 126263"/>
                <a:gd name="connsiteX1" fmla="*/ 11430 w 331470"/>
                <a:gd name="connsiteY1" fmla="*/ 49530 h 126263"/>
                <a:gd name="connsiteX2" fmla="*/ 22860 w 331470"/>
                <a:gd name="connsiteY2" fmla="*/ 41910 h 126263"/>
                <a:gd name="connsiteX3" fmla="*/ 26670 w 331470"/>
                <a:gd name="connsiteY3" fmla="*/ 30480 h 126263"/>
                <a:gd name="connsiteX4" fmla="*/ 38100 w 331470"/>
                <a:gd name="connsiteY4" fmla="*/ 22860 h 126263"/>
                <a:gd name="connsiteX5" fmla="*/ 49530 w 331470"/>
                <a:gd name="connsiteY5" fmla="*/ 11430 h 126263"/>
                <a:gd name="connsiteX6" fmla="*/ 72390 w 331470"/>
                <a:gd name="connsiteY6" fmla="*/ 0 h 126263"/>
                <a:gd name="connsiteX7" fmla="*/ 114300 w 331470"/>
                <a:gd name="connsiteY7" fmla="*/ 3810 h 126263"/>
                <a:gd name="connsiteX8" fmla="*/ 137160 w 331470"/>
                <a:gd name="connsiteY8" fmla="*/ 15240 h 126263"/>
                <a:gd name="connsiteX9" fmla="*/ 156210 w 331470"/>
                <a:gd name="connsiteY9" fmla="*/ 41910 h 126263"/>
                <a:gd name="connsiteX10" fmla="*/ 176781 w 331470"/>
                <a:gd name="connsiteY10" fmla="*/ 72768 h 126263"/>
                <a:gd name="connsiteX11" fmla="*/ 207169 w 331470"/>
                <a:gd name="connsiteY11" fmla="*/ 113260 h 126263"/>
                <a:gd name="connsiteX12" fmla="*/ 230488 w 331470"/>
                <a:gd name="connsiteY12" fmla="*/ 125719 h 126263"/>
                <a:gd name="connsiteX13" fmla="*/ 289560 w 331470"/>
                <a:gd name="connsiteY13" fmla="*/ 93821 h 126263"/>
                <a:gd name="connsiteX14" fmla="*/ 316230 w 331470"/>
                <a:gd name="connsiteY14" fmla="*/ 64770 h 126263"/>
                <a:gd name="connsiteX15" fmla="*/ 323850 w 331470"/>
                <a:gd name="connsiteY15" fmla="*/ 53340 h 126263"/>
                <a:gd name="connsiteX16" fmla="*/ 331470 w 331470"/>
                <a:gd name="connsiteY16" fmla="*/ 41910 h 126263"/>
                <a:gd name="connsiteX0" fmla="*/ 0 w 331470"/>
                <a:gd name="connsiteY0" fmla="*/ 68580 h 118955"/>
                <a:gd name="connsiteX1" fmla="*/ 11430 w 331470"/>
                <a:gd name="connsiteY1" fmla="*/ 49530 h 118955"/>
                <a:gd name="connsiteX2" fmla="*/ 22860 w 331470"/>
                <a:gd name="connsiteY2" fmla="*/ 41910 h 118955"/>
                <a:gd name="connsiteX3" fmla="*/ 26670 w 331470"/>
                <a:gd name="connsiteY3" fmla="*/ 30480 h 118955"/>
                <a:gd name="connsiteX4" fmla="*/ 38100 w 331470"/>
                <a:gd name="connsiteY4" fmla="*/ 22860 h 118955"/>
                <a:gd name="connsiteX5" fmla="*/ 49530 w 331470"/>
                <a:gd name="connsiteY5" fmla="*/ 11430 h 118955"/>
                <a:gd name="connsiteX6" fmla="*/ 72390 w 331470"/>
                <a:gd name="connsiteY6" fmla="*/ 0 h 118955"/>
                <a:gd name="connsiteX7" fmla="*/ 114300 w 331470"/>
                <a:gd name="connsiteY7" fmla="*/ 3810 h 118955"/>
                <a:gd name="connsiteX8" fmla="*/ 137160 w 331470"/>
                <a:gd name="connsiteY8" fmla="*/ 15240 h 118955"/>
                <a:gd name="connsiteX9" fmla="*/ 156210 w 331470"/>
                <a:gd name="connsiteY9" fmla="*/ 41910 h 118955"/>
                <a:gd name="connsiteX10" fmla="*/ 176781 w 331470"/>
                <a:gd name="connsiteY10" fmla="*/ 72768 h 118955"/>
                <a:gd name="connsiteX11" fmla="*/ 207169 w 331470"/>
                <a:gd name="connsiteY11" fmla="*/ 113260 h 118955"/>
                <a:gd name="connsiteX12" fmla="*/ 244775 w 331470"/>
                <a:gd name="connsiteY12" fmla="*/ 116194 h 118955"/>
                <a:gd name="connsiteX13" fmla="*/ 289560 w 331470"/>
                <a:gd name="connsiteY13" fmla="*/ 93821 h 118955"/>
                <a:gd name="connsiteX14" fmla="*/ 316230 w 331470"/>
                <a:gd name="connsiteY14" fmla="*/ 64770 h 118955"/>
                <a:gd name="connsiteX15" fmla="*/ 323850 w 331470"/>
                <a:gd name="connsiteY15" fmla="*/ 53340 h 118955"/>
                <a:gd name="connsiteX16" fmla="*/ 331470 w 331470"/>
                <a:gd name="connsiteY16" fmla="*/ 41910 h 11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1470" h="118955">
                  <a:moveTo>
                    <a:pt x="0" y="68580"/>
                  </a:moveTo>
                  <a:cubicBezTo>
                    <a:pt x="3810" y="62230"/>
                    <a:pt x="6611" y="55153"/>
                    <a:pt x="11430" y="49530"/>
                  </a:cubicBezTo>
                  <a:cubicBezTo>
                    <a:pt x="14410" y="46053"/>
                    <a:pt x="19999" y="45486"/>
                    <a:pt x="22860" y="41910"/>
                  </a:cubicBezTo>
                  <a:cubicBezTo>
                    <a:pt x="25369" y="38774"/>
                    <a:pt x="24161" y="33616"/>
                    <a:pt x="26670" y="30480"/>
                  </a:cubicBezTo>
                  <a:cubicBezTo>
                    <a:pt x="29531" y="26904"/>
                    <a:pt x="34582" y="25791"/>
                    <a:pt x="38100" y="22860"/>
                  </a:cubicBezTo>
                  <a:cubicBezTo>
                    <a:pt x="42239" y="19411"/>
                    <a:pt x="45391" y="14879"/>
                    <a:pt x="49530" y="11430"/>
                  </a:cubicBezTo>
                  <a:cubicBezTo>
                    <a:pt x="59378" y="3224"/>
                    <a:pt x="60934" y="3819"/>
                    <a:pt x="72390" y="0"/>
                  </a:cubicBezTo>
                  <a:cubicBezTo>
                    <a:pt x="86360" y="1270"/>
                    <a:pt x="100413" y="1826"/>
                    <a:pt x="114300" y="3810"/>
                  </a:cubicBezTo>
                  <a:cubicBezTo>
                    <a:pt x="130354" y="6103"/>
                    <a:pt x="130175" y="8890"/>
                    <a:pt x="137160" y="15240"/>
                  </a:cubicBezTo>
                  <a:cubicBezTo>
                    <a:pt x="144145" y="21590"/>
                    <a:pt x="149607" y="32322"/>
                    <a:pt x="156210" y="41910"/>
                  </a:cubicBezTo>
                  <a:cubicBezTo>
                    <a:pt x="162814" y="51498"/>
                    <a:pt x="168288" y="60876"/>
                    <a:pt x="176781" y="72768"/>
                  </a:cubicBezTo>
                  <a:cubicBezTo>
                    <a:pt x="185274" y="84660"/>
                    <a:pt x="198218" y="104435"/>
                    <a:pt x="207169" y="113260"/>
                  </a:cubicBezTo>
                  <a:cubicBezTo>
                    <a:pt x="216120" y="122085"/>
                    <a:pt x="230646" y="118640"/>
                    <a:pt x="244775" y="116194"/>
                  </a:cubicBezTo>
                  <a:cubicBezTo>
                    <a:pt x="277795" y="113654"/>
                    <a:pt x="277651" y="102392"/>
                    <a:pt x="289560" y="93821"/>
                  </a:cubicBezTo>
                  <a:cubicBezTo>
                    <a:pt x="301469" y="85250"/>
                    <a:pt x="310515" y="71517"/>
                    <a:pt x="316230" y="64770"/>
                  </a:cubicBezTo>
                  <a:cubicBezTo>
                    <a:pt x="321945" y="58023"/>
                    <a:pt x="321310" y="57150"/>
                    <a:pt x="323850" y="53340"/>
                  </a:cubicBezTo>
                  <a:cubicBezTo>
                    <a:pt x="326390" y="49530"/>
                    <a:pt x="328723" y="45573"/>
                    <a:pt x="331470" y="4191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2997992" y="417744"/>
              <a:ext cx="331470" cy="118955"/>
            </a:xfrm>
            <a:custGeom>
              <a:avLst/>
              <a:gdLst>
                <a:gd name="connsiteX0" fmla="*/ 0 w 346710"/>
                <a:gd name="connsiteY0" fmla="*/ 68580 h 99060"/>
                <a:gd name="connsiteX1" fmla="*/ 11430 w 346710"/>
                <a:gd name="connsiteY1" fmla="*/ 49530 h 99060"/>
                <a:gd name="connsiteX2" fmla="*/ 22860 w 346710"/>
                <a:gd name="connsiteY2" fmla="*/ 41910 h 99060"/>
                <a:gd name="connsiteX3" fmla="*/ 26670 w 346710"/>
                <a:gd name="connsiteY3" fmla="*/ 30480 h 99060"/>
                <a:gd name="connsiteX4" fmla="*/ 38100 w 346710"/>
                <a:gd name="connsiteY4" fmla="*/ 22860 h 99060"/>
                <a:gd name="connsiteX5" fmla="*/ 49530 w 346710"/>
                <a:gd name="connsiteY5" fmla="*/ 11430 h 99060"/>
                <a:gd name="connsiteX6" fmla="*/ 72390 w 346710"/>
                <a:gd name="connsiteY6" fmla="*/ 0 h 99060"/>
                <a:gd name="connsiteX7" fmla="*/ 114300 w 346710"/>
                <a:gd name="connsiteY7" fmla="*/ 3810 h 99060"/>
                <a:gd name="connsiteX8" fmla="*/ 137160 w 346710"/>
                <a:gd name="connsiteY8" fmla="*/ 15240 h 99060"/>
                <a:gd name="connsiteX9" fmla="*/ 152400 w 346710"/>
                <a:gd name="connsiteY9" fmla="*/ 19050 h 99060"/>
                <a:gd name="connsiteX10" fmla="*/ 156210 w 346710"/>
                <a:gd name="connsiteY10" fmla="*/ 41910 h 99060"/>
                <a:gd name="connsiteX11" fmla="*/ 171450 w 346710"/>
                <a:gd name="connsiteY11" fmla="*/ 64770 h 99060"/>
                <a:gd name="connsiteX12" fmla="*/ 190500 w 346710"/>
                <a:gd name="connsiteY12" fmla="*/ 99060 h 99060"/>
                <a:gd name="connsiteX13" fmla="*/ 289560 w 346710"/>
                <a:gd name="connsiteY13" fmla="*/ 91440 h 99060"/>
                <a:gd name="connsiteX14" fmla="*/ 300990 w 346710"/>
                <a:gd name="connsiteY14" fmla="*/ 87630 h 99060"/>
                <a:gd name="connsiteX15" fmla="*/ 316230 w 346710"/>
                <a:gd name="connsiteY15" fmla="*/ 64770 h 99060"/>
                <a:gd name="connsiteX16" fmla="*/ 323850 w 346710"/>
                <a:gd name="connsiteY16" fmla="*/ 53340 h 99060"/>
                <a:gd name="connsiteX17" fmla="*/ 331470 w 346710"/>
                <a:gd name="connsiteY17" fmla="*/ 41910 h 99060"/>
                <a:gd name="connsiteX18" fmla="*/ 346710 w 346710"/>
                <a:gd name="connsiteY18" fmla="*/ 19050 h 99060"/>
                <a:gd name="connsiteX0" fmla="*/ 0 w 346710"/>
                <a:gd name="connsiteY0" fmla="*/ 68580 h 128385"/>
                <a:gd name="connsiteX1" fmla="*/ 11430 w 346710"/>
                <a:gd name="connsiteY1" fmla="*/ 49530 h 128385"/>
                <a:gd name="connsiteX2" fmla="*/ 22860 w 346710"/>
                <a:gd name="connsiteY2" fmla="*/ 41910 h 128385"/>
                <a:gd name="connsiteX3" fmla="*/ 26670 w 346710"/>
                <a:gd name="connsiteY3" fmla="*/ 30480 h 128385"/>
                <a:gd name="connsiteX4" fmla="*/ 38100 w 346710"/>
                <a:gd name="connsiteY4" fmla="*/ 22860 h 128385"/>
                <a:gd name="connsiteX5" fmla="*/ 49530 w 346710"/>
                <a:gd name="connsiteY5" fmla="*/ 11430 h 128385"/>
                <a:gd name="connsiteX6" fmla="*/ 72390 w 346710"/>
                <a:gd name="connsiteY6" fmla="*/ 0 h 128385"/>
                <a:gd name="connsiteX7" fmla="*/ 114300 w 346710"/>
                <a:gd name="connsiteY7" fmla="*/ 3810 h 128385"/>
                <a:gd name="connsiteX8" fmla="*/ 137160 w 346710"/>
                <a:gd name="connsiteY8" fmla="*/ 15240 h 128385"/>
                <a:gd name="connsiteX9" fmla="*/ 152400 w 346710"/>
                <a:gd name="connsiteY9" fmla="*/ 19050 h 128385"/>
                <a:gd name="connsiteX10" fmla="*/ 156210 w 346710"/>
                <a:gd name="connsiteY10" fmla="*/ 41910 h 128385"/>
                <a:gd name="connsiteX11" fmla="*/ 171450 w 346710"/>
                <a:gd name="connsiteY11" fmla="*/ 64770 h 128385"/>
                <a:gd name="connsiteX12" fmla="*/ 222490 w 346710"/>
                <a:gd name="connsiteY12" fmla="*/ 128385 h 128385"/>
                <a:gd name="connsiteX13" fmla="*/ 289560 w 346710"/>
                <a:gd name="connsiteY13" fmla="*/ 91440 h 128385"/>
                <a:gd name="connsiteX14" fmla="*/ 300990 w 346710"/>
                <a:gd name="connsiteY14" fmla="*/ 87630 h 128385"/>
                <a:gd name="connsiteX15" fmla="*/ 316230 w 346710"/>
                <a:gd name="connsiteY15" fmla="*/ 64770 h 128385"/>
                <a:gd name="connsiteX16" fmla="*/ 323850 w 346710"/>
                <a:gd name="connsiteY16" fmla="*/ 53340 h 128385"/>
                <a:gd name="connsiteX17" fmla="*/ 331470 w 346710"/>
                <a:gd name="connsiteY17" fmla="*/ 41910 h 128385"/>
                <a:gd name="connsiteX18" fmla="*/ 346710 w 346710"/>
                <a:gd name="connsiteY18" fmla="*/ 19050 h 128385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2400 w 346710"/>
                <a:gd name="connsiteY9" fmla="*/ 19050 h 125719"/>
                <a:gd name="connsiteX10" fmla="*/ 156210 w 346710"/>
                <a:gd name="connsiteY10" fmla="*/ 41910 h 125719"/>
                <a:gd name="connsiteX11" fmla="*/ 171450 w 346710"/>
                <a:gd name="connsiteY11" fmla="*/ 64770 h 125719"/>
                <a:gd name="connsiteX12" fmla="*/ 230488 w 346710"/>
                <a:gd name="connsiteY12" fmla="*/ 125719 h 125719"/>
                <a:gd name="connsiteX13" fmla="*/ 289560 w 346710"/>
                <a:gd name="connsiteY13" fmla="*/ 91440 h 125719"/>
                <a:gd name="connsiteX14" fmla="*/ 300990 w 346710"/>
                <a:gd name="connsiteY14" fmla="*/ 87630 h 125719"/>
                <a:gd name="connsiteX15" fmla="*/ 316230 w 346710"/>
                <a:gd name="connsiteY15" fmla="*/ 64770 h 125719"/>
                <a:gd name="connsiteX16" fmla="*/ 323850 w 346710"/>
                <a:gd name="connsiteY16" fmla="*/ 53340 h 125719"/>
                <a:gd name="connsiteX17" fmla="*/ 331470 w 346710"/>
                <a:gd name="connsiteY17" fmla="*/ 41910 h 125719"/>
                <a:gd name="connsiteX18" fmla="*/ 346710 w 346710"/>
                <a:gd name="connsiteY18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2400 w 346710"/>
                <a:gd name="connsiteY9" fmla="*/ 19050 h 125719"/>
                <a:gd name="connsiteX10" fmla="*/ 156210 w 346710"/>
                <a:gd name="connsiteY10" fmla="*/ 41910 h 125719"/>
                <a:gd name="connsiteX11" fmla="*/ 171450 w 346710"/>
                <a:gd name="connsiteY11" fmla="*/ 64770 h 125719"/>
                <a:gd name="connsiteX12" fmla="*/ 230488 w 346710"/>
                <a:gd name="connsiteY12" fmla="*/ 125719 h 125719"/>
                <a:gd name="connsiteX13" fmla="*/ 289560 w 346710"/>
                <a:gd name="connsiteY13" fmla="*/ 91440 h 125719"/>
                <a:gd name="connsiteX14" fmla="*/ 300990 w 346710"/>
                <a:gd name="connsiteY14" fmla="*/ 87630 h 125719"/>
                <a:gd name="connsiteX15" fmla="*/ 316230 w 346710"/>
                <a:gd name="connsiteY15" fmla="*/ 64770 h 125719"/>
                <a:gd name="connsiteX16" fmla="*/ 323850 w 346710"/>
                <a:gd name="connsiteY16" fmla="*/ 53340 h 125719"/>
                <a:gd name="connsiteX17" fmla="*/ 331470 w 346710"/>
                <a:gd name="connsiteY17" fmla="*/ 41910 h 125719"/>
                <a:gd name="connsiteX18" fmla="*/ 346710 w 346710"/>
                <a:gd name="connsiteY18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6210 w 346710"/>
                <a:gd name="connsiteY9" fmla="*/ 41910 h 125719"/>
                <a:gd name="connsiteX10" fmla="*/ 171450 w 346710"/>
                <a:gd name="connsiteY10" fmla="*/ 64770 h 125719"/>
                <a:gd name="connsiteX11" fmla="*/ 230488 w 346710"/>
                <a:gd name="connsiteY11" fmla="*/ 125719 h 125719"/>
                <a:gd name="connsiteX12" fmla="*/ 289560 w 346710"/>
                <a:gd name="connsiteY12" fmla="*/ 91440 h 125719"/>
                <a:gd name="connsiteX13" fmla="*/ 300990 w 346710"/>
                <a:gd name="connsiteY13" fmla="*/ 87630 h 125719"/>
                <a:gd name="connsiteX14" fmla="*/ 316230 w 346710"/>
                <a:gd name="connsiteY14" fmla="*/ 64770 h 125719"/>
                <a:gd name="connsiteX15" fmla="*/ 323850 w 346710"/>
                <a:gd name="connsiteY15" fmla="*/ 53340 h 125719"/>
                <a:gd name="connsiteX16" fmla="*/ 331470 w 346710"/>
                <a:gd name="connsiteY16" fmla="*/ 41910 h 125719"/>
                <a:gd name="connsiteX17" fmla="*/ 346710 w 346710"/>
                <a:gd name="connsiteY17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6210 w 346710"/>
                <a:gd name="connsiteY9" fmla="*/ 41910 h 125719"/>
                <a:gd name="connsiteX10" fmla="*/ 176781 w 346710"/>
                <a:gd name="connsiteY10" fmla="*/ 72768 h 125719"/>
                <a:gd name="connsiteX11" fmla="*/ 230488 w 346710"/>
                <a:gd name="connsiteY11" fmla="*/ 125719 h 125719"/>
                <a:gd name="connsiteX12" fmla="*/ 289560 w 346710"/>
                <a:gd name="connsiteY12" fmla="*/ 91440 h 125719"/>
                <a:gd name="connsiteX13" fmla="*/ 300990 w 346710"/>
                <a:gd name="connsiteY13" fmla="*/ 87630 h 125719"/>
                <a:gd name="connsiteX14" fmla="*/ 316230 w 346710"/>
                <a:gd name="connsiteY14" fmla="*/ 64770 h 125719"/>
                <a:gd name="connsiteX15" fmla="*/ 323850 w 346710"/>
                <a:gd name="connsiteY15" fmla="*/ 53340 h 125719"/>
                <a:gd name="connsiteX16" fmla="*/ 331470 w 346710"/>
                <a:gd name="connsiteY16" fmla="*/ 41910 h 125719"/>
                <a:gd name="connsiteX17" fmla="*/ 346710 w 346710"/>
                <a:gd name="connsiteY17" fmla="*/ 19050 h 125719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0990 w 346710"/>
                <a:gd name="connsiteY14" fmla="*/ 87630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284321 w 346710"/>
                <a:gd name="connsiteY14" fmla="*/ 106680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5753 w 346710"/>
                <a:gd name="connsiteY14" fmla="*/ 85249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5753 w 346710"/>
                <a:gd name="connsiteY14" fmla="*/ 94774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3821 h 126263"/>
                <a:gd name="connsiteX14" fmla="*/ 305753 w 346710"/>
                <a:gd name="connsiteY14" fmla="*/ 94774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3821 h 126263"/>
                <a:gd name="connsiteX14" fmla="*/ 316230 w 346710"/>
                <a:gd name="connsiteY14" fmla="*/ 64770 h 126263"/>
                <a:gd name="connsiteX15" fmla="*/ 323850 w 346710"/>
                <a:gd name="connsiteY15" fmla="*/ 53340 h 126263"/>
                <a:gd name="connsiteX16" fmla="*/ 331470 w 346710"/>
                <a:gd name="connsiteY16" fmla="*/ 41910 h 126263"/>
                <a:gd name="connsiteX17" fmla="*/ 346710 w 346710"/>
                <a:gd name="connsiteY17" fmla="*/ 19050 h 126263"/>
                <a:gd name="connsiteX0" fmla="*/ 0 w 331470"/>
                <a:gd name="connsiteY0" fmla="*/ 68580 h 126263"/>
                <a:gd name="connsiteX1" fmla="*/ 11430 w 331470"/>
                <a:gd name="connsiteY1" fmla="*/ 49530 h 126263"/>
                <a:gd name="connsiteX2" fmla="*/ 22860 w 331470"/>
                <a:gd name="connsiteY2" fmla="*/ 41910 h 126263"/>
                <a:gd name="connsiteX3" fmla="*/ 26670 w 331470"/>
                <a:gd name="connsiteY3" fmla="*/ 30480 h 126263"/>
                <a:gd name="connsiteX4" fmla="*/ 38100 w 331470"/>
                <a:gd name="connsiteY4" fmla="*/ 22860 h 126263"/>
                <a:gd name="connsiteX5" fmla="*/ 49530 w 331470"/>
                <a:gd name="connsiteY5" fmla="*/ 11430 h 126263"/>
                <a:gd name="connsiteX6" fmla="*/ 72390 w 331470"/>
                <a:gd name="connsiteY6" fmla="*/ 0 h 126263"/>
                <a:gd name="connsiteX7" fmla="*/ 114300 w 331470"/>
                <a:gd name="connsiteY7" fmla="*/ 3810 h 126263"/>
                <a:gd name="connsiteX8" fmla="*/ 137160 w 331470"/>
                <a:gd name="connsiteY8" fmla="*/ 15240 h 126263"/>
                <a:gd name="connsiteX9" fmla="*/ 156210 w 331470"/>
                <a:gd name="connsiteY9" fmla="*/ 41910 h 126263"/>
                <a:gd name="connsiteX10" fmla="*/ 176781 w 331470"/>
                <a:gd name="connsiteY10" fmla="*/ 72768 h 126263"/>
                <a:gd name="connsiteX11" fmla="*/ 207169 w 331470"/>
                <a:gd name="connsiteY11" fmla="*/ 113260 h 126263"/>
                <a:gd name="connsiteX12" fmla="*/ 230488 w 331470"/>
                <a:gd name="connsiteY12" fmla="*/ 125719 h 126263"/>
                <a:gd name="connsiteX13" fmla="*/ 289560 w 331470"/>
                <a:gd name="connsiteY13" fmla="*/ 93821 h 126263"/>
                <a:gd name="connsiteX14" fmla="*/ 316230 w 331470"/>
                <a:gd name="connsiteY14" fmla="*/ 64770 h 126263"/>
                <a:gd name="connsiteX15" fmla="*/ 323850 w 331470"/>
                <a:gd name="connsiteY15" fmla="*/ 53340 h 126263"/>
                <a:gd name="connsiteX16" fmla="*/ 331470 w 331470"/>
                <a:gd name="connsiteY16" fmla="*/ 41910 h 126263"/>
                <a:gd name="connsiteX0" fmla="*/ 0 w 331470"/>
                <a:gd name="connsiteY0" fmla="*/ 68580 h 118955"/>
                <a:gd name="connsiteX1" fmla="*/ 11430 w 331470"/>
                <a:gd name="connsiteY1" fmla="*/ 49530 h 118955"/>
                <a:gd name="connsiteX2" fmla="*/ 22860 w 331470"/>
                <a:gd name="connsiteY2" fmla="*/ 41910 h 118955"/>
                <a:gd name="connsiteX3" fmla="*/ 26670 w 331470"/>
                <a:gd name="connsiteY3" fmla="*/ 30480 h 118955"/>
                <a:gd name="connsiteX4" fmla="*/ 38100 w 331470"/>
                <a:gd name="connsiteY4" fmla="*/ 22860 h 118955"/>
                <a:gd name="connsiteX5" fmla="*/ 49530 w 331470"/>
                <a:gd name="connsiteY5" fmla="*/ 11430 h 118955"/>
                <a:gd name="connsiteX6" fmla="*/ 72390 w 331470"/>
                <a:gd name="connsiteY6" fmla="*/ 0 h 118955"/>
                <a:gd name="connsiteX7" fmla="*/ 114300 w 331470"/>
                <a:gd name="connsiteY7" fmla="*/ 3810 h 118955"/>
                <a:gd name="connsiteX8" fmla="*/ 137160 w 331470"/>
                <a:gd name="connsiteY8" fmla="*/ 15240 h 118955"/>
                <a:gd name="connsiteX9" fmla="*/ 156210 w 331470"/>
                <a:gd name="connsiteY9" fmla="*/ 41910 h 118955"/>
                <a:gd name="connsiteX10" fmla="*/ 176781 w 331470"/>
                <a:gd name="connsiteY10" fmla="*/ 72768 h 118955"/>
                <a:gd name="connsiteX11" fmla="*/ 207169 w 331470"/>
                <a:gd name="connsiteY11" fmla="*/ 113260 h 118955"/>
                <a:gd name="connsiteX12" fmla="*/ 244775 w 331470"/>
                <a:gd name="connsiteY12" fmla="*/ 116194 h 118955"/>
                <a:gd name="connsiteX13" fmla="*/ 289560 w 331470"/>
                <a:gd name="connsiteY13" fmla="*/ 93821 h 118955"/>
                <a:gd name="connsiteX14" fmla="*/ 316230 w 331470"/>
                <a:gd name="connsiteY14" fmla="*/ 64770 h 118955"/>
                <a:gd name="connsiteX15" fmla="*/ 323850 w 331470"/>
                <a:gd name="connsiteY15" fmla="*/ 53340 h 118955"/>
                <a:gd name="connsiteX16" fmla="*/ 331470 w 331470"/>
                <a:gd name="connsiteY16" fmla="*/ 41910 h 11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1470" h="118955">
                  <a:moveTo>
                    <a:pt x="0" y="68580"/>
                  </a:moveTo>
                  <a:cubicBezTo>
                    <a:pt x="3810" y="62230"/>
                    <a:pt x="6611" y="55153"/>
                    <a:pt x="11430" y="49530"/>
                  </a:cubicBezTo>
                  <a:cubicBezTo>
                    <a:pt x="14410" y="46053"/>
                    <a:pt x="19999" y="45486"/>
                    <a:pt x="22860" y="41910"/>
                  </a:cubicBezTo>
                  <a:cubicBezTo>
                    <a:pt x="25369" y="38774"/>
                    <a:pt x="24161" y="33616"/>
                    <a:pt x="26670" y="30480"/>
                  </a:cubicBezTo>
                  <a:cubicBezTo>
                    <a:pt x="29531" y="26904"/>
                    <a:pt x="34582" y="25791"/>
                    <a:pt x="38100" y="22860"/>
                  </a:cubicBezTo>
                  <a:cubicBezTo>
                    <a:pt x="42239" y="19411"/>
                    <a:pt x="45391" y="14879"/>
                    <a:pt x="49530" y="11430"/>
                  </a:cubicBezTo>
                  <a:cubicBezTo>
                    <a:pt x="59378" y="3224"/>
                    <a:pt x="60934" y="3819"/>
                    <a:pt x="72390" y="0"/>
                  </a:cubicBezTo>
                  <a:cubicBezTo>
                    <a:pt x="86360" y="1270"/>
                    <a:pt x="100413" y="1826"/>
                    <a:pt x="114300" y="3810"/>
                  </a:cubicBezTo>
                  <a:cubicBezTo>
                    <a:pt x="130354" y="6103"/>
                    <a:pt x="130175" y="8890"/>
                    <a:pt x="137160" y="15240"/>
                  </a:cubicBezTo>
                  <a:cubicBezTo>
                    <a:pt x="144145" y="21590"/>
                    <a:pt x="149607" y="32322"/>
                    <a:pt x="156210" y="41910"/>
                  </a:cubicBezTo>
                  <a:cubicBezTo>
                    <a:pt x="162814" y="51498"/>
                    <a:pt x="168288" y="60876"/>
                    <a:pt x="176781" y="72768"/>
                  </a:cubicBezTo>
                  <a:cubicBezTo>
                    <a:pt x="185274" y="84660"/>
                    <a:pt x="198218" y="104435"/>
                    <a:pt x="207169" y="113260"/>
                  </a:cubicBezTo>
                  <a:cubicBezTo>
                    <a:pt x="216120" y="122085"/>
                    <a:pt x="230646" y="118640"/>
                    <a:pt x="244775" y="116194"/>
                  </a:cubicBezTo>
                  <a:cubicBezTo>
                    <a:pt x="277795" y="113654"/>
                    <a:pt x="277651" y="102392"/>
                    <a:pt x="289560" y="93821"/>
                  </a:cubicBezTo>
                  <a:cubicBezTo>
                    <a:pt x="301469" y="85250"/>
                    <a:pt x="310515" y="71517"/>
                    <a:pt x="316230" y="64770"/>
                  </a:cubicBezTo>
                  <a:cubicBezTo>
                    <a:pt x="321945" y="58023"/>
                    <a:pt x="321310" y="57150"/>
                    <a:pt x="323850" y="53340"/>
                  </a:cubicBezTo>
                  <a:cubicBezTo>
                    <a:pt x="326390" y="49530"/>
                    <a:pt x="328723" y="45573"/>
                    <a:pt x="331470" y="4191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3312793" y="418093"/>
              <a:ext cx="331470" cy="118955"/>
            </a:xfrm>
            <a:custGeom>
              <a:avLst/>
              <a:gdLst>
                <a:gd name="connsiteX0" fmla="*/ 0 w 346710"/>
                <a:gd name="connsiteY0" fmla="*/ 68580 h 99060"/>
                <a:gd name="connsiteX1" fmla="*/ 11430 w 346710"/>
                <a:gd name="connsiteY1" fmla="*/ 49530 h 99060"/>
                <a:gd name="connsiteX2" fmla="*/ 22860 w 346710"/>
                <a:gd name="connsiteY2" fmla="*/ 41910 h 99060"/>
                <a:gd name="connsiteX3" fmla="*/ 26670 w 346710"/>
                <a:gd name="connsiteY3" fmla="*/ 30480 h 99060"/>
                <a:gd name="connsiteX4" fmla="*/ 38100 w 346710"/>
                <a:gd name="connsiteY4" fmla="*/ 22860 h 99060"/>
                <a:gd name="connsiteX5" fmla="*/ 49530 w 346710"/>
                <a:gd name="connsiteY5" fmla="*/ 11430 h 99060"/>
                <a:gd name="connsiteX6" fmla="*/ 72390 w 346710"/>
                <a:gd name="connsiteY6" fmla="*/ 0 h 99060"/>
                <a:gd name="connsiteX7" fmla="*/ 114300 w 346710"/>
                <a:gd name="connsiteY7" fmla="*/ 3810 h 99060"/>
                <a:gd name="connsiteX8" fmla="*/ 137160 w 346710"/>
                <a:gd name="connsiteY8" fmla="*/ 15240 h 99060"/>
                <a:gd name="connsiteX9" fmla="*/ 152400 w 346710"/>
                <a:gd name="connsiteY9" fmla="*/ 19050 h 99060"/>
                <a:gd name="connsiteX10" fmla="*/ 156210 w 346710"/>
                <a:gd name="connsiteY10" fmla="*/ 41910 h 99060"/>
                <a:gd name="connsiteX11" fmla="*/ 171450 w 346710"/>
                <a:gd name="connsiteY11" fmla="*/ 64770 h 99060"/>
                <a:gd name="connsiteX12" fmla="*/ 190500 w 346710"/>
                <a:gd name="connsiteY12" fmla="*/ 99060 h 99060"/>
                <a:gd name="connsiteX13" fmla="*/ 289560 w 346710"/>
                <a:gd name="connsiteY13" fmla="*/ 91440 h 99060"/>
                <a:gd name="connsiteX14" fmla="*/ 300990 w 346710"/>
                <a:gd name="connsiteY14" fmla="*/ 87630 h 99060"/>
                <a:gd name="connsiteX15" fmla="*/ 316230 w 346710"/>
                <a:gd name="connsiteY15" fmla="*/ 64770 h 99060"/>
                <a:gd name="connsiteX16" fmla="*/ 323850 w 346710"/>
                <a:gd name="connsiteY16" fmla="*/ 53340 h 99060"/>
                <a:gd name="connsiteX17" fmla="*/ 331470 w 346710"/>
                <a:gd name="connsiteY17" fmla="*/ 41910 h 99060"/>
                <a:gd name="connsiteX18" fmla="*/ 346710 w 346710"/>
                <a:gd name="connsiteY18" fmla="*/ 19050 h 99060"/>
                <a:gd name="connsiteX0" fmla="*/ 0 w 346710"/>
                <a:gd name="connsiteY0" fmla="*/ 68580 h 128385"/>
                <a:gd name="connsiteX1" fmla="*/ 11430 w 346710"/>
                <a:gd name="connsiteY1" fmla="*/ 49530 h 128385"/>
                <a:gd name="connsiteX2" fmla="*/ 22860 w 346710"/>
                <a:gd name="connsiteY2" fmla="*/ 41910 h 128385"/>
                <a:gd name="connsiteX3" fmla="*/ 26670 w 346710"/>
                <a:gd name="connsiteY3" fmla="*/ 30480 h 128385"/>
                <a:gd name="connsiteX4" fmla="*/ 38100 w 346710"/>
                <a:gd name="connsiteY4" fmla="*/ 22860 h 128385"/>
                <a:gd name="connsiteX5" fmla="*/ 49530 w 346710"/>
                <a:gd name="connsiteY5" fmla="*/ 11430 h 128385"/>
                <a:gd name="connsiteX6" fmla="*/ 72390 w 346710"/>
                <a:gd name="connsiteY6" fmla="*/ 0 h 128385"/>
                <a:gd name="connsiteX7" fmla="*/ 114300 w 346710"/>
                <a:gd name="connsiteY7" fmla="*/ 3810 h 128385"/>
                <a:gd name="connsiteX8" fmla="*/ 137160 w 346710"/>
                <a:gd name="connsiteY8" fmla="*/ 15240 h 128385"/>
                <a:gd name="connsiteX9" fmla="*/ 152400 w 346710"/>
                <a:gd name="connsiteY9" fmla="*/ 19050 h 128385"/>
                <a:gd name="connsiteX10" fmla="*/ 156210 w 346710"/>
                <a:gd name="connsiteY10" fmla="*/ 41910 h 128385"/>
                <a:gd name="connsiteX11" fmla="*/ 171450 w 346710"/>
                <a:gd name="connsiteY11" fmla="*/ 64770 h 128385"/>
                <a:gd name="connsiteX12" fmla="*/ 222490 w 346710"/>
                <a:gd name="connsiteY12" fmla="*/ 128385 h 128385"/>
                <a:gd name="connsiteX13" fmla="*/ 289560 w 346710"/>
                <a:gd name="connsiteY13" fmla="*/ 91440 h 128385"/>
                <a:gd name="connsiteX14" fmla="*/ 300990 w 346710"/>
                <a:gd name="connsiteY14" fmla="*/ 87630 h 128385"/>
                <a:gd name="connsiteX15" fmla="*/ 316230 w 346710"/>
                <a:gd name="connsiteY15" fmla="*/ 64770 h 128385"/>
                <a:gd name="connsiteX16" fmla="*/ 323850 w 346710"/>
                <a:gd name="connsiteY16" fmla="*/ 53340 h 128385"/>
                <a:gd name="connsiteX17" fmla="*/ 331470 w 346710"/>
                <a:gd name="connsiteY17" fmla="*/ 41910 h 128385"/>
                <a:gd name="connsiteX18" fmla="*/ 346710 w 346710"/>
                <a:gd name="connsiteY18" fmla="*/ 19050 h 128385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2400 w 346710"/>
                <a:gd name="connsiteY9" fmla="*/ 19050 h 125719"/>
                <a:gd name="connsiteX10" fmla="*/ 156210 w 346710"/>
                <a:gd name="connsiteY10" fmla="*/ 41910 h 125719"/>
                <a:gd name="connsiteX11" fmla="*/ 171450 w 346710"/>
                <a:gd name="connsiteY11" fmla="*/ 64770 h 125719"/>
                <a:gd name="connsiteX12" fmla="*/ 230488 w 346710"/>
                <a:gd name="connsiteY12" fmla="*/ 125719 h 125719"/>
                <a:gd name="connsiteX13" fmla="*/ 289560 w 346710"/>
                <a:gd name="connsiteY13" fmla="*/ 91440 h 125719"/>
                <a:gd name="connsiteX14" fmla="*/ 300990 w 346710"/>
                <a:gd name="connsiteY14" fmla="*/ 87630 h 125719"/>
                <a:gd name="connsiteX15" fmla="*/ 316230 w 346710"/>
                <a:gd name="connsiteY15" fmla="*/ 64770 h 125719"/>
                <a:gd name="connsiteX16" fmla="*/ 323850 w 346710"/>
                <a:gd name="connsiteY16" fmla="*/ 53340 h 125719"/>
                <a:gd name="connsiteX17" fmla="*/ 331470 w 346710"/>
                <a:gd name="connsiteY17" fmla="*/ 41910 h 125719"/>
                <a:gd name="connsiteX18" fmla="*/ 346710 w 346710"/>
                <a:gd name="connsiteY18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2400 w 346710"/>
                <a:gd name="connsiteY9" fmla="*/ 19050 h 125719"/>
                <a:gd name="connsiteX10" fmla="*/ 156210 w 346710"/>
                <a:gd name="connsiteY10" fmla="*/ 41910 h 125719"/>
                <a:gd name="connsiteX11" fmla="*/ 171450 w 346710"/>
                <a:gd name="connsiteY11" fmla="*/ 64770 h 125719"/>
                <a:gd name="connsiteX12" fmla="*/ 230488 w 346710"/>
                <a:gd name="connsiteY12" fmla="*/ 125719 h 125719"/>
                <a:gd name="connsiteX13" fmla="*/ 289560 w 346710"/>
                <a:gd name="connsiteY13" fmla="*/ 91440 h 125719"/>
                <a:gd name="connsiteX14" fmla="*/ 300990 w 346710"/>
                <a:gd name="connsiteY14" fmla="*/ 87630 h 125719"/>
                <a:gd name="connsiteX15" fmla="*/ 316230 w 346710"/>
                <a:gd name="connsiteY15" fmla="*/ 64770 h 125719"/>
                <a:gd name="connsiteX16" fmla="*/ 323850 w 346710"/>
                <a:gd name="connsiteY16" fmla="*/ 53340 h 125719"/>
                <a:gd name="connsiteX17" fmla="*/ 331470 w 346710"/>
                <a:gd name="connsiteY17" fmla="*/ 41910 h 125719"/>
                <a:gd name="connsiteX18" fmla="*/ 346710 w 346710"/>
                <a:gd name="connsiteY18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6210 w 346710"/>
                <a:gd name="connsiteY9" fmla="*/ 41910 h 125719"/>
                <a:gd name="connsiteX10" fmla="*/ 171450 w 346710"/>
                <a:gd name="connsiteY10" fmla="*/ 64770 h 125719"/>
                <a:gd name="connsiteX11" fmla="*/ 230488 w 346710"/>
                <a:gd name="connsiteY11" fmla="*/ 125719 h 125719"/>
                <a:gd name="connsiteX12" fmla="*/ 289560 w 346710"/>
                <a:gd name="connsiteY12" fmla="*/ 91440 h 125719"/>
                <a:gd name="connsiteX13" fmla="*/ 300990 w 346710"/>
                <a:gd name="connsiteY13" fmla="*/ 87630 h 125719"/>
                <a:gd name="connsiteX14" fmla="*/ 316230 w 346710"/>
                <a:gd name="connsiteY14" fmla="*/ 64770 h 125719"/>
                <a:gd name="connsiteX15" fmla="*/ 323850 w 346710"/>
                <a:gd name="connsiteY15" fmla="*/ 53340 h 125719"/>
                <a:gd name="connsiteX16" fmla="*/ 331470 w 346710"/>
                <a:gd name="connsiteY16" fmla="*/ 41910 h 125719"/>
                <a:gd name="connsiteX17" fmla="*/ 346710 w 346710"/>
                <a:gd name="connsiteY17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6210 w 346710"/>
                <a:gd name="connsiteY9" fmla="*/ 41910 h 125719"/>
                <a:gd name="connsiteX10" fmla="*/ 176781 w 346710"/>
                <a:gd name="connsiteY10" fmla="*/ 72768 h 125719"/>
                <a:gd name="connsiteX11" fmla="*/ 230488 w 346710"/>
                <a:gd name="connsiteY11" fmla="*/ 125719 h 125719"/>
                <a:gd name="connsiteX12" fmla="*/ 289560 w 346710"/>
                <a:gd name="connsiteY12" fmla="*/ 91440 h 125719"/>
                <a:gd name="connsiteX13" fmla="*/ 300990 w 346710"/>
                <a:gd name="connsiteY13" fmla="*/ 87630 h 125719"/>
                <a:gd name="connsiteX14" fmla="*/ 316230 w 346710"/>
                <a:gd name="connsiteY14" fmla="*/ 64770 h 125719"/>
                <a:gd name="connsiteX15" fmla="*/ 323850 w 346710"/>
                <a:gd name="connsiteY15" fmla="*/ 53340 h 125719"/>
                <a:gd name="connsiteX16" fmla="*/ 331470 w 346710"/>
                <a:gd name="connsiteY16" fmla="*/ 41910 h 125719"/>
                <a:gd name="connsiteX17" fmla="*/ 346710 w 346710"/>
                <a:gd name="connsiteY17" fmla="*/ 19050 h 125719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0990 w 346710"/>
                <a:gd name="connsiteY14" fmla="*/ 87630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284321 w 346710"/>
                <a:gd name="connsiteY14" fmla="*/ 106680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5753 w 346710"/>
                <a:gd name="connsiteY14" fmla="*/ 85249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5753 w 346710"/>
                <a:gd name="connsiteY14" fmla="*/ 94774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3821 h 126263"/>
                <a:gd name="connsiteX14" fmla="*/ 305753 w 346710"/>
                <a:gd name="connsiteY14" fmla="*/ 94774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3821 h 126263"/>
                <a:gd name="connsiteX14" fmla="*/ 316230 w 346710"/>
                <a:gd name="connsiteY14" fmla="*/ 64770 h 126263"/>
                <a:gd name="connsiteX15" fmla="*/ 323850 w 346710"/>
                <a:gd name="connsiteY15" fmla="*/ 53340 h 126263"/>
                <a:gd name="connsiteX16" fmla="*/ 331470 w 346710"/>
                <a:gd name="connsiteY16" fmla="*/ 41910 h 126263"/>
                <a:gd name="connsiteX17" fmla="*/ 346710 w 346710"/>
                <a:gd name="connsiteY17" fmla="*/ 19050 h 126263"/>
                <a:gd name="connsiteX0" fmla="*/ 0 w 331470"/>
                <a:gd name="connsiteY0" fmla="*/ 68580 h 126263"/>
                <a:gd name="connsiteX1" fmla="*/ 11430 w 331470"/>
                <a:gd name="connsiteY1" fmla="*/ 49530 h 126263"/>
                <a:gd name="connsiteX2" fmla="*/ 22860 w 331470"/>
                <a:gd name="connsiteY2" fmla="*/ 41910 h 126263"/>
                <a:gd name="connsiteX3" fmla="*/ 26670 w 331470"/>
                <a:gd name="connsiteY3" fmla="*/ 30480 h 126263"/>
                <a:gd name="connsiteX4" fmla="*/ 38100 w 331470"/>
                <a:gd name="connsiteY4" fmla="*/ 22860 h 126263"/>
                <a:gd name="connsiteX5" fmla="*/ 49530 w 331470"/>
                <a:gd name="connsiteY5" fmla="*/ 11430 h 126263"/>
                <a:gd name="connsiteX6" fmla="*/ 72390 w 331470"/>
                <a:gd name="connsiteY6" fmla="*/ 0 h 126263"/>
                <a:gd name="connsiteX7" fmla="*/ 114300 w 331470"/>
                <a:gd name="connsiteY7" fmla="*/ 3810 h 126263"/>
                <a:gd name="connsiteX8" fmla="*/ 137160 w 331470"/>
                <a:gd name="connsiteY8" fmla="*/ 15240 h 126263"/>
                <a:gd name="connsiteX9" fmla="*/ 156210 w 331470"/>
                <a:gd name="connsiteY9" fmla="*/ 41910 h 126263"/>
                <a:gd name="connsiteX10" fmla="*/ 176781 w 331470"/>
                <a:gd name="connsiteY10" fmla="*/ 72768 h 126263"/>
                <a:gd name="connsiteX11" fmla="*/ 207169 w 331470"/>
                <a:gd name="connsiteY11" fmla="*/ 113260 h 126263"/>
                <a:gd name="connsiteX12" fmla="*/ 230488 w 331470"/>
                <a:gd name="connsiteY12" fmla="*/ 125719 h 126263"/>
                <a:gd name="connsiteX13" fmla="*/ 289560 w 331470"/>
                <a:gd name="connsiteY13" fmla="*/ 93821 h 126263"/>
                <a:gd name="connsiteX14" fmla="*/ 316230 w 331470"/>
                <a:gd name="connsiteY14" fmla="*/ 64770 h 126263"/>
                <a:gd name="connsiteX15" fmla="*/ 323850 w 331470"/>
                <a:gd name="connsiteY15" fmla="*/ 53340 h 126263"/>
                <a:gd name="connsiteX16" fmla="*/ 331470 w 331470"/>
                <a:gd name="connsiteY16" fmla="*/ 41910 h 126263"/>
                <a:gd name="connsiteX0" fmla="*/ 0 w 331470"/>
                <a:gd name="connsiteY0" fmla="*/ 68580 h 118955"/>
                <a:gd name="connsiteX1" fmla="*/ 11430 w 331470"/>
                <a:gd name="connsiteY1" fmla="*/ 49530 h 118955"/>
                <a:gd name="connsiteX2" fmla="*/ 22860 w 331470"/>
                <a:gd name="connsiteY2" fmla="*/ 41910 h 118955"/>
                <a:gd name="connsiteX3" fmla="*/ 26670 w 331470"/>
                <a:gd name="connsiteY3" fmla="*/ 30480 h 118955"/>
                <a:gd name="connsiteX4" fmla="*/ 38100 w 331470"/>
                <a:gd name="connsiteY4" fmla="*/ 22860 h 118955"/>
                <a:gd name="connsiteX5" fmla="*/ 49530 w 331470"/>
                <a:gd name="connsiteY5" fmla="*/ 11430 h 118955"/>
                <a:gd name="connsiteX6" fmla="*/ 72390 w 331470"/>
                <a:gd name="connsiteY6" fmla="*/ 0 h 118955"/>
                <a:gd name="connsiteX7" fmla="*/ 114300 w 331470"/>
                <a:gd name="connsiteY7" fmla="*/ 3810 h 118955"/>
                <a:gd name="connsiteX8" fmla="*/ 137160 w 331470"/>
                <a:gd name="connsiteY8" fmla="*/ 15240 h 118955"/>
                <a:gd name="connsiteX9" fmla="*/ 156210 w 331470"/>
                <a:gd name="connsiteY9" fmla="*/ 41910 h 118955"/>
                <a:gd name="connsiteX10" fmla="*/ 176781 w 331470"/>
                <a:gd name="connsiteY10" fmla="*/ 72768 h 118955"/>
                <a:gd name="connsiteX11" fmla="*/ 207169 w 331470"/>
                <a:gd name="connsiteY11" fmla="*/ 113260 h 118955"/>
                <a:gd name="connsiteX12" fmla="*/ 244775 w 331470"/>
                <a:gd name="connsiteY12" fmla="*/ 116194 h 118955"/>
                <a:gd name="connsiteX13" fmla="*/ 289560 w 331470"/>
                <a:gd name="connsiteY13" fmla="*/ 93821 h 118955"/>
                <a:gd name="connsiteX14" fmla="*/ 316230 w 331470"/>
                <a:gd name="connsiteY14" fmla="*/ 64770 h 118955"/>
                <a:gd name="connsiteX15" fmla="*/ 323850 w 331470"/>
                <a:gd name="connsiteY15" fmla="*/ 53340 h 118955"/>
                <a:gd name="connsiteX16" fmla="*/ 331470 w 331470"/>
                <a:gd name="connsiteY16" fmla="*/ 41910 h 11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1470" h="118955">
                  <a:moveTo>
                    <a:pt x="0" y="68580"/>
                  </a:moveTo>
                  <a:cubicBezTo>
                    <a:pt x="3810" y="62230"/>
                    <a:pt x="6611" y="55153"/>
                    <a:pt x="11430" y="49530"/>
                  </a:cubicBezTo>
                  <a:cubicBezTo>
                    <a:pt x="14410" y="46053"/>
                    <a:pt x="19999" y="45486"/>
                    <a:pt x="22860" y="41910"/>
                  </a:cubicBezTo>
                  <a:cubicBezTo>
                    <a:pt x="25369" y="38774"/>
                    <a:pt x="24161" y="33616"/>
                    <a:pt x="26670" y="30480"/>
                  </a:cubicBezTo>
                  <a:cubicBezTo>
                    <a:pt x="29531" y="26904"/>
                    <a:pt x="34582" y="25791"/>
                    <a:pt x="38100" y="22860"/>
                  </a:cubicBezTo>
                  <a:cubicBezTo>
                    <a:pt x="42239" y="19411"/>
                    <a:pt x="45391" y="14879"/>
                    <a:pt x="49530" y="11430"/>
                  </a:cubicBezTo>
                  <a:cubicBezTo>
                    <a:pt x="59378" y="3224"/>
                    <a:pt x="60934" y="3819"/>
                    <a:pt x="72390" y="0"/>
                  </a:cubicBezTo>
                  <a:cubicBezTo>
                    <a:pt x="86360" y="1270"/>
                    <a:pt x="100413" y="1826"/>
                    <a:pt x="114300" y="3810"/>
                  </a:cubicBezTo>
                  <a:cubicBezTo>
                    <a:pt x="130354" y="6103"/>
                    <a:pt x="130175" y="8890"/>
                    <a:pt x="137160" y="15240"/>
                  </a:cubicBezTo>
                  <a:cubicBezTo>
                    <a:pt x="144145" y="21590"/>
                    <a:pt x="149607" y="32322"/>
                    <a:pt x="156210" y="41910"/>
                  </a:cubicBezTo>
                  <a:cubicBezTo>
                    <a:pt x="162814" y="51498"/>
                    <a:pt x="168288" y="60876"/>
                    <a:pt x="176781" y="72768"/>
                  </a:cubicBezTo>
                  <a:cubicBezTo>
                    <a:pt x="185274" y="84660"/>
                    <a:pt x="198218" y="104435"/>
                    <a:pt x="207169" y="113260"/>
                  </a:cubicBezTo>
                  <a:cubicBezTo>
                    <a:pt x="216120" y="122085"/>
                    <a:pt x="230646" y="118640"/>
                    <a:pt x="244775" y="116194"/>
                  </a:cubicBezTo>
                  <a:cubicBezTo>
                    <a:pt x="277795" y="113654"/>
                    <a:pt x="277651" y="102392"/>
                    <a:pt x="289560" y="93821"/>
                  </a:cubicBezTo>
                  <a:cubicBezTo>
                    <a:pt x="301469" y="85250"/>
                    <a:pt x="310515" y="71517"/>
                    <a:pt x="316230" y="64770"/>
                  </a:cubicBezTo>
                  <a:cubicBezTo>
                    <a:pt x="321945" y="58023"/>
                    <a:pt x="321310" y="57150"/>
                    <a:pt x="323850" y="53340"/>
                  </a:cubicBezTo>
                  <a:cubicBezTo>
                    <a:pt x="326390" y="49530"/>
                    <a:pt x="328723" y="45573"/>
                    <a:pt x="331470" y="4191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543963" y="1802825"/>
            <a:ext cx="2546507" cy="139265"/>
            <a:chOff x="1097756" y="417744"/>
            <a:chExt cx="2546507" cy="139265"/>
          </a:xfrm>
        </p:grpSpPr>
        <p:sp>
          <p:nvSpPr>
            <p:cNvPr id="41" name="Freeform 40"/>
            <p:cNvSpPr/>
            <p:nvPr/>
          </p:nvSpPr>
          <p:spPr>
            <a:xfrm>
              <a:off x="1097756" y="437705"/>
              <a:ext cx="331470" cy="118955"/>
            </a:xfrm>
            <a:custGeom>
              <a:avLst/>
              <a:gdLst>
                <a:gd name="connsiteX0" fmla="*/ 0 w 346710"/>
                <a:gd name="connsiteY0" fmla="*/ 68580 h 99060"/>
                <a:gd name="connsiteX1" fmla="*/ 11430 w 346710"/>
                <a:gd name="connsiteY1" fmla="*/ 49530 h 99060"/>
                <a:gd name="connsiteX2" fmla="*/ 22860 w 346710"/>
                <a:gd name="connsiteY2" fmla="*/ 41910 h 99060"/>
                <a:gd name="connsiteX3" fmla="*/ 26670 w 346710"/>
                <a:gd name="connsiteY3" fmla="*/ 30480 h 99060"/>
                <a:gd name="connsiteX4" fmla="*/ 38100 w 346710"/>
                <a:gd name="connsiteY4" fmla="*/ 22860 h 99060"/>
                <a:gd name="connsiteX5" fmla="*/ 49530 w 346710"/>
                <a:gd name="connsiteY5" fmla="*/ 11430 h 99060"/>
                <a:gd name="connsiteX6" fmla="*/ 72390 w 346710"/>
                <a:gd name="connsiteY6" fmla="*/ 0 h 99060"/>
                <a:gd name="connsiteX7" fmla="*/ 114300 w 346710"/>
                <a:gd name="connsiteY7" fmla="*/ 3810 h 99060"/>
                <a:gd name="connsiteX8" fmla="*/ 137160 w 346710"/>
                <a:gd name="connsiteY8" fmla="*/ 15240 h 99060"/>
                <a:gd name="connsiteX9" fmla="*/ 152400 w 346710"/>
                <a:gd name="connsiteY9" fmla="*/ 19050 h 99060"/>
                <a:gd name="connsiteX10" fmla="*/ 156210 w 346710"/>
                <a:gd name="connsiteY10" fmla="*/ 41910 h 99060"/>
                <a:gd name="connsiteX11" fmla="*/ 171450 w 346710"/>
                <a:gd name="connsiteY11" fmla="*/ 64770 h 99060"/>
                <a:gd name="connsiteX12" fmla="*/ 190500 w 346710"/>
                <a:gd name="connsiteY12" fmla="*/ 99060 h 99060"/>
                <a:gd name="connsiteX13" fmla="*/ 289560 w 346710"/>
                <a:gd name="connsiteY13" fmla="*/ 91440 h 99060"/>
                <a:gd name="connsiteX14" fmla="*/ 300990 w 346710"/>
                <a:gd name="connsiteY14" fmla="*/ 87630 h 99060"/>
                <a:gd name="connsiteX15" fmla="*/ 316230 w 346710"/>
                <a:gd name="connsiteY15" fmla="*/ 64770 h 99060"/>
                <a:gd name="connsiteX16" fmla="*/ 323850 w 346710"/>
                <a:gd name="connsiteY16" fmla="*/ 53340 h 99060"/>
                <a:gd name="connsiteX17" fmla="*/ 331470 w 346710"/>
                <a:gd name="connsiteY17" fmla="*/ 41910 h 99060"/>
                <a:gd name="connsiteX18" fmla="*/ 346710 w 346710"/>
                <a:gd name="connsiteY18" fmla="*/ 19050 h 99060"/>
                <a:gd name="connsiteX0" fmla="*/ 0 w 346710"/>
                <a:gd name="connsiteY0" fmla="*/ 68580 h 128385"/>
                <a:gd name="connsiteX1" fmla="*/ 11430 w 346710"/>
                <a:gd name="connsiteY1" fmla="*/ 49530 h 128385"/>
                <a:gd name="connsiteX2" fmla="*/ 22860 w 346710"/>
                <a:gd name="connsiteY2" fmla="*/ 41910 h 128385"/>
                <a:gd name="connsiteX3" fmla="*/ 26670 w 346710"/>
                <a:gd name="connsiteY3" fmla="*/ 30480 h 128385"/>
                <a:gd name="connsiteX4" fmla="*/ 38100 w 346710"/>
                <a:gd name="connsiteY4" fmla="*/ 22860 h 128385"/>
                <a:gd name="connsiteX5" fmla="*/ 49530 w 346710"/>
                <a:gd name="connsiteY5" fmla="*/ 11430 h 128385"/>
                <a:gd name="connsiteX6" fmla="*/ 72390 w 346710"/>
                <a:gd name="connsiteY6" fmla="*/ 0 h 128385"/>
                <a:gd name="connsiteX7" fmla="*/ 114300 w 346710"/>
                <a:gd name="connsiteY7" fmla="*/ 3810 h 128385"/>
                <a:gd name="connsiteX8" fmla="*/ 137160 w 346710"/>
                <a:gd name="connsiteY8" fmla="*/ 15240 h 128385"/>
                <a:gd name="connsiteX9" fmla="*/ 152400 w 346710"/>
                <a:gd name="connsiteY9" fmla="*/ 19050 h 128385"/>
                <a:gd name="connsiteX10" fmla="*/ 156210 w 346710"/>
                <a:gd name="connsiteY10" fmla="*/ 41910 h 128385"/>
                <a:gd name="connsiteX11" fmla="*/ 171450 w 346710"/>
                <a:gd name="connsiteY11" fmla="*/ 64770 h 128385"/>
                <a:gd name="connsiteX12" fmla="*/ 222490 w 346710"/>
                <a:gd name="connsiteY12" fmla="*/ 128385 h 128385"/>
                <a:gd name="connsiteX13" fmla="*/ 289560 w 346710"/>
                <a:gd name="connsiteY13" fmla="*/ 91440 h 128385"/>
                <a:gd name="connsiteX14" fmla="*/ 300990 w 346710"/>
                <a:gd name="connsiteY14" fmla="*/ 87630 h 128385"/>
                <a:gd name="connsiteX15" fmla="*/ 316230 w 346710"/>
                <a:gd name="connsiteY15" fmla="*/ 64770 h 128385"/>
                <a:gd name="connsiteX16" fmla="*/ 323850 w 346710"/>
                <a:gd name="connsiteY16" fmla="*/ 53340 h 128385"/>
                <a:gd name="connsiteX17" fmla="*/ 331470 w 346710"/>
                <a:gd name="connsiteY17" fmla="*/ 41910 h 128385"/>
                <a:gd name="connsiteX18" fmla="*/ 346710 w 346710"/>
                <a:gd name="connsiteY18" fmla="*/ 19050 h 128385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2400 w 346710"/>
                <a:gd name="connsiteY9" fmla="*/ 19050 h 125719"/>
                <a:gd name="connsiteX10" fmla="*/ 156210 w 346710"/>
                <a:gd name="connsiteY10" fmla="*/ 41910 h 125719"/>
                <a:gd name="connsiteX11" fmla="*/ 171450 w 346710"/>
                <a:gd name="connsiteY11" fmla="*/ 64770 h 125719"/>
                <a:gd name="connsiteX12" fmla="*/ 230488 w 346710"/>
                <a:gd name="connsiteY12" fmla="*/ 125719 h 125719"/>
                <a:gd name="connsiteX13" fmla="*/ 289560 w 346710"/>
                <a:gd name="connsiteY13" fmla="*/ 91440 h 125719"/>
                <a:gd name="connsiteX14" fmla="*/ 300990 w 346710"/>
                <a:gd name="connsiteY14" fmla="*/ 87630 h 125719"/>
                <a:gd name="connsiteX15" fmla="*/ 316230 w 346710"/>
                <a:gd name="connsiteY15" fmla="*/ 64770 h 125719"/>
                <a:gd name="connsiteX16" fmla="*/ 323850 w 346710"/>
                <a:gd name="connsiteY16" fmla="*/ 53340 h 125719"/>
                <a:gd name="connsiteX17" fmla="*/ 331470 w 346710"/>
                <a:gd name="connsiteY17" fmla="*/ 41910 h 125719"/>
                <a:gd name="connsiteX18" fmla="*/ 346710 w 346710"/>
                <a:gd name="connsiteY18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2400 w 346710"/>
                <a:gd name="connsiteY9" fmla="*/ 19050 h 125719"/>
                <a:gd name="connsiteX10" fmla="*/ 156210 w 346710"/>
                <a:gd name="connsiteY10" fmla="*/ 41910 h 125719"/>
                <a:gd name="connsiteX11" fmla="*/ 171450 w 346710"/>
                <a:gd name="connsiteY11" fmla="*/ 64770 h 125719"/>
                <a:gd name="connsiteX12" fmla="*/ 230488 w 346710"/>
                <a:gd name="connsiteY12" fmla="*/ 125719 h 125719"/>
                <a:gd name="connsiteX13" fmla="*/ 289560 w 346710"/>
                <a:gd name="connsiteY13" fmla="*/ 91440 h 125719"/>
                <a:gd name="connsiteX14" fmla="*/ 300990 w 346710"/>
                <a:gd name="connsiteY14" fmla="*/ 87630 h 125719"/>
                <a:gd name="connsiteX15" fmla="*/ 316230 w 346710"/>
                <a:gd name="connsiteY15" fmla="*/ 64770 h 125719"/>
                <a:gd name="connsiteX16" fmla="*/ 323850 w 346710"/>
                <a:gd name="connsiteY16" fmla="*/ 53340 h 125719"/>
                <a:gd name="connsiteX17" fmla="*/ 331470 w 346710"/>
                <a:gd name="connsiteY17" fmla="*/ 41910 h 125719"/>
                <a:gd name="connsiteX18" fmla="*/ 346710 w 346710"/>
                <a:gd name="connsiteY18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6210 w 346710"/>
                <a:gd name="connsiteY9" fmla="*/ 41910 h 125719"/>
                <a:gd name="connsiteX10" fmla="*/ 171450 w 346710"/>
                <a:gd name="connsiteY10" fmla="*/ 64770 h 125719"/>
                <a:gd name="connsiteX11" fmla="*/ 230488 w 346710"/>
                <a:gd name="connsiteY11" fmla="*/ 125719 h 125719"/>
                <a:gd name="connsiteX12" fmla="*/ 289560 w 346710"/>
                <a:gd name="connsiteY12" fmla="*/ 91440 h 125719"/>
                <a:gd name="connsiteX13" fmla="*/ 300990 w 346710"/>
                <a:gd name="connsiteY13" fmla="*/ 87630 h 125719"/>
                <a:gd name="connsiteX14" fmla="*/ 316230 w 346710"/>
                <a:gd name="connsiteY14" fmla="*/ 64770 h 125719"/>
                <a:gd name="connsiteX15" fmla="*/ 323850 w 346710"/>
                <a:gd name="connsiteY15" fmla="*/ 53340 h 125719"/>
                <a:gd name="connsiteX16" fmla="*/ 331470 w 346710"/>
                <a:gd name="connsiteY16" fmla="*/ 41910 h 125719"/>
                <a:gd name="connsiteX17" fmla="*/ 346710 w 346710"/>
                <a:gd name="connsiteY17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6210 w 346710"/>
                <a:gd name="connsiteY9" fmla="*/ 41910 h 125719"/>
                <a:gd name="connsiteX10" fmla="*/ 176781 w 346710"/>
                <a:gd name="connsiteY10" fmla="*/ 72768 h 125719"/>
                <a:gd name="connsiteX11" fmla="*/ 230488 w 346710"/>
                <a:gd name="connsiteY11" fmla="*/ 125719 h 125719"/>
                <a:gd name="connsiteX12" fmla="*/ 289560 w 346710"/>
                <a:gd name="connsiteY12" fmla="*/ 91440 h 125719"/>
                <a:gd name="connsiteX13" fmla="*/ 300990 w 346710"/>
                <a:gd name="connsiteY13" fmla="*/ 87630 h 125719"/>
                <a:gd name="connsiteX14" fmla="*/ 316230 w 346710"/>
                <a:gd name="connsiteY14" fmla="*/ 64770 h 125719"/>
                <a:gd name="connsiteX15" fmla="*/ 323850 w 346710"/>
                <a:gd name="connsiteY15" fmla="*/ 53340 h 125719"/>
                <a:gd name="connsiteX16" fmla="*/ 331470 w 346710"/>
                <a:gd name="connsiteY16" fmla="*/ 41910 h 125719"/>
                <a:gd name="connsiteX17" fmla="*/ 346710 w 346710"/>
                <a:gd name="connsiteY17" fmla="*/ 19050 h 125719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0990 w 346710"/>
                <a:gd name="connsiteY14" fmla="*/ 87630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284321 w 346710"/>
                <a:gd name="connsiteY14" fmla="*/ 106680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5753 w 346710"/>
                <a:gd name="connsiteY14" fmla="*/ 85249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5753 w 346710"/>
                <a:gd name="connsiteY14" fmla="*/ 94774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3821 h 126263"/>
                <a:gd name="connsiteX14" fmla="*/ 305753 w 346710"/>
                <a:gd name="connsiteY14" fmla="*/ 94774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3821 h 126263"/>
                <a:gd name="connsiteX14" fmla="*/ 316230 w 346710"/>
                <a:gd name="connsiteY14" fmla="*/ 64770 h 126263"/>
                <a:gd name="connsiteX15" fmla="*/ 323850 w 346710"/>
                <a:gd name="connsiteY15" fmla="*/ 53340 h 126263"/>
                <a:gd name="connsiteX16" fmla="*/ 331470 w 346710"/>
                <a:gd name="connsiteY16" fmla="*/ 41910 h 126263"/>
                <a:gd name="connsiteX17" fmla="*/ 346710 w 346710"/>
                <a:gd name="connsiteY17" fmla="*/ 19050 h 126263"/>
                <a:gd name="connsiteX0" fmla="*/ 0 w 331470"/>
                <a:gd name="connsiteY0" fmla="*/ 68580 h 126263"/>
                <a:gd name="connsiteX1" fmla="*/ 11430 w 331470"/>
                <a:gd name="connsiteY1" fmla="*/ 49530 h 126263"/>
                <a:gd name="connsiteX2" fmla="*/ 22860 w 331470"/>
                <a:gd name="connsiteY2" fmla="*/ 41910 h 126263"/>
                <a:gd name="connsiteX3" fmla="*/ 26670 w 331470"/>
                <a:gd name="connsiteY3" fmla="*/ 30480 h 126263"/>
                <a:gd name="connsiteX4" fmla="*/ 38100 w 331470"/>
                <a:gd name="connsiteY4" fmla="*/ 22860 h 126263"/>
                <a:gd name="connsiteX5" fmla="*/ 49530 w 331470"/>
                <a:gd name="connsiteY5" fmla="*/ 11430 h 126263"/>
                <a:gd name="connsiteX6" fmla="*/ 72390 w 331470"/>
                <a:gd name="connsiteY6" fmla="*/ 0 h 126263"/>
                <a:gd name="connsiteX7" fmla="*/ 114300 w 331470"/>
                <a:gd name="connsiteY7" fmla="*/ 3810 h 126263"/>
                <a:gd name="connsiteX8" fmla="*/ 137160 w 331470"/>
                <a:gd name="connsiteY8" fmla="*/ 15240 h 126263"/>
                <a:gd name="connsiteX9" fmla="*/ 156210 w 331470"/>
                <a:gd name="connsiteY9" fmla="*/ 41910 h 126263"/>
                <a:gd name="connsiteX10" fmla="*/ 176781 w 331470"/>
                <a:gd name="connsiteY10" fmla="*/ 72768 h 126263"/>
                <a:gd name="connsiteX11" fmla="*/ 207169 w 331470"/>
                <a:gd name="connsiteY11" fmla="*/ 113260 h 126263"/>
                <a:gd name="connsiteX12" fmla="*/ 230488 w 331470"/>
                <a:gd name="connsiteY12" fmla="*/ 125719 h 126263"/>
                <a:gd name="connsiteX13" fmla="*/ 289560 w 331470"/>
                <a:gd name="connsiteY13" fmla="*/ 93821 h 126263"/>
                <a:gd name="connsiteX14" fmla="*/ 316230 w 331470"/>
                <a:gd name="connsiteY14" fmla="*/ 64770 h 126263"/>
                <a:gd name="connsiteX15" fmla="*/ 323850 w 331470"/>
                <a:gd name="connsiteY15" fmla="*/ 53340 h 126263"/>
                <a:gd name="connsiteX16" fmla="*/ 331470 w 331470"/>
                <a:gd name="connsiteY16" fmla="*/ 41910 h 126263"/>
                <a:gd name="connsiteX0" fmla="*/ 0 w 331470"/>
                <a:gd name="connsiteY0" fmla="*/ 68580 h 118955"/>
                <a:gd name="connsiteX1" fmla="*/ 11430 w 331470"/>
                <a:gd name="connsiteY1" fmla="*/ 49530 h 118955"/>
                <a:gd name="connsiteX2" fmla="*/ 22860 w 331470"/>
                <a:gd name="connsiteY2" fmla="*/ 41910 h 118955"/>
                <a:gd name="connsiteX3" fmla="*/ 26670 w 331470"/>
                <a:gd name="connsiteY3" fmla="*/ 30480 h 118955"/>
                <a:gd name="connsiteX4" fmla="*/ 38100 w 331470"/>
                <a:gd name="connsiteY4" fmla="*/ 22860 h 118955"/>
                <a:gd name="connsiteX5" fmla="*/ 49530 w 331470"/>
                <a:gd name="connsiteY5" fmla="*/ 11430 h 118955"/>
                <a:gd name="connsiteX6" fmla="*/ 72390 w 331470"/>
                <a:gd name="connsiteY6" fmla="*/ 0 h 118955"/>
                <a:gd name="connsiteX7" fmla="*/ 114300 w 331470"/>
                <a:gd name="connsiteY7" fmla="*/ 3810 h 118955"/>
                <a:gd name="connsiteX8" fmla="*/ 137160 w 331470"/>
                <a:gd name="connsiteY8" fmla="*/ 15240 h 118955"/>
                <a:gd name="connsiteX9" fmla="*/ 156210 w 331470"/>
                <a:gd name="connsiteY9" fmla="*/ 41910 h 118955"/>
                <a:gd name="connsiteX10" fmla="*/ 176781 w 331470"/>
                <a:gd name="connsiteY10" fmla="*/ 72768 h 118955"/>
                <a:gd name="connsiteX11" fmla="*/ 207169 w 331470"/>
                <a:gd name="connsiteY11" fmla="*/ 113260 h 118955"/>
                <a:gd name="connsiteX12" fmla="*/ 244775 w 331470"/>
                <a:gd name="connsiteY12" fmla="*/ 116194 h 118955"/>
                <a:gd name="connsiteX13" fmla="*/ 289560 w 331470"/>
                <a:gd name="connsiteY13" fmla="*/ 93821 h 118955"/>
                <a:gd name="connsiteX14" fmla="*/ 316230 w 331470"/>
                <a:gd name="connsiteY14" fmla="*/ 64770 h 118955"/>
                <a:gd name="connsiteX15" fmla="*/ 323850 w 331470"/>
                <a:gd name="connsiteY15" fmla="*/ 53340 h 118955"/>
                <a:gd name="connsiteX16" fmla="*/ 331470 w 331470"/>
                <a:gd name="connsiteY16" fmla="*/ 41910 h 11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1470" h="118955">
                  <a:moveTo>
                    <a:pt x="0" y="68580"/>
                  </a:moveTo>
                  <a:cubicBezTo>
                    <a:pt x="3810" y="62230"/>
                    <a:pt x="6611" y="55153"/>
                    <a:pt x="11430" y="49530"/>
                  </a:cubicBezTo>
                  <a:cubicBezTo>
                    <a:pt x="14410" y="46053"/>
                    <a:pt x="19999" y="45486"/>
                    <a:pt x="22860" y="41910"/>
                  </a:cubicBezTo>
                  <a:cubicBezTo>
                    <a:pt x="25369" y="38774"/>
                    <a:pt x="24161" y="33616"/>
                    <a:pt x="26670" y="30480"/>
                  </a:cubicBezTo>
                  <a:cubicBezTo>
                    <a:pt x="29531" y="26904"/>
                    <a:pt x="34582" y="25791"/>
                    <a:pt x="38100" y="22860"/>
                  </a:cubicBezTo>
                  <a:cubicBezTo>
                    <a:pt x="42239" y="19411"/>
                    <a:pt x="45391" y="14879"/>
                    <a:pt x="49530" y="11430"/>
                  </a:cubicBezTo>
                  <a:cubicBezTo>
                    <a:pt x="59378" y="3224"/>
                    <a:pt x="60934" y="3819"/>
                    <a:pt x="72390" y="0"/>
                  </a:cubicBezTo>
                  <a:cubicBezTo>
                    <a:pt x="86360" y="1270"/>
                    <a:pt x="100413" y="1826"/>
                    <a:pt x="114300" y="3810"/>
                  </a:cubicBezTo>
                  <a:cubicBezTo>
                    <a:pt x="130354" y="6103"/>
                    <a:pt x="130175" y="8890"/>
                    <a:pt x="137160" y="15240"/>
                  </a:cubicBezTo>
                  <a:cubicBezTo>
                    <a:pt x="144145" y="21590"/>
                    <a:pt x="149607" y="32322"/>
                    <a:pt x="156210" y="41910"/>
                  </a:cubicBezTo>
                  <a:cubicBezTo>
                    <a:pt x="162814" y="51498"/>
                    <a:pt x="168288" y="60876"/>
                    <a:pt x="176781" y="72768"/>
                  </a:cubicBezTo>
                  <a:cubicBezTo>
                    <a:pt x="185274" y="84660"/>
                    <a:pt x="198218" y="104435"/>
                    <a:pt x="207169" y="113260"/>
                  </a:cubicBezTo>
                  <a:cubicBezTo>
                    <a:pt x="216120" y="122085"/>
                    <a:pt x="230646" y="118640"/>
                    <a:pt x="244775" y="116194"/>
                  </a:cubicBezTo>
                  <a:cubicBezTo>
                    <a:pt x="277795" y="113654"/>
                    <a:pt x="277651" y="102392"/>
                    <a:pt x="289560" y="93821"/>
                  </a:cubicBezTo>
                  <a:cubicBezTo>
                    <a:pt x="301469" y="85250"/>
                    <a:pt x="310515" y="71517"/>
                    <a:pt x="316230" y="64770"/>
                  </a:cubicBezTo>
                  <a:cubicBezTo>
                    <a:pt x="321945" y="58023"/>
                    <a:pt x="321310" y="57150"/>
                    <a:pt x="323850" y="53340"/>
                  </a:cubicBezTo>
                  <a:cubicBezTo>
                    <a:pt x="326390" y="49530"/>
                    <a:pt x="328723" y="45573"/>
                    <a:pt x="331470" y="4191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1412557" y="438054"/>
              <a:ext cx="331470" cy="118955"/>
            </a:xfrm>
            <a:custGeom>
              <a:avLst/>
              <a:gdLst>
                <a:gd name="connsiteX0" fmla="*/ 0 w 346710"/>
                <a:gd name="connsiteY0" fmla="*/ 68580 h 99060"/>
                <a:gd name="connsiteX1" fmla="*/ 11430 w 346710"/>
                <a:gd name="connsiteY1" fmla="*/ 49530 h 99060"/>
                <a:gd name="connsiteX2" fmla="*/ 22860 w 346710"/>
                <a:gd name="connsiteY2" fmla="*/ 41910 h 99060"/>
                <a:gd name="connsiteX3" fmla="*/ 26670 w 346710"/>
                <a:gd name="connsiteY3" fmla="*/ 30480 h 99060"/>
                <a:gd name="connsiteX4" fmla="*/ 38100 w 346710"/>
                <a:gd name="connsiteY4" fmla="*/ 22860 h 99060"/>
                <a:gd name="connsiteX5" fmla="*/ 49530 w 346710"/>
                <a:gd name="connsiteY5" fmla="*/ 11430 h 99060"/>
                <a:gd name="connsiteX6" fmla="*/ 72390 w 346710"/>
                <a:gd name="connsiteY6" fmla="*/ 0 h 99060"/>
                <a:gd name="connsiteX7" fmla="*/ 114300 w 346710"/>
                <a:gd name="connsiteY7" fmla="*/ 3810 h 99060"/>
                <a:gd name="connsiteX8" fmla="*/ 137160 w 346710"/>
                <a:gd name="connsiteY8" fmla="*/ 15240 h 99060"/>
                <a:gd name="connsiteX9" fmla="*/ 152400 w 346710"/>
                <a:gd name="connsiteY9" fmla="*/ 19050 h 99060"/>
                <a:gd name="connsiteX10" fmla="*/ 156210 w 346710"/>
                <a:gd name="connsiteY10" fmla="*/ 41910 h 99060"/>
                <a:gd name="connsiteX11" fmla="*/ 171450 w 346710"/>
                <a:gd name="connsiteY11" fmla="*/ 64770 h 99060"/>
                <a:gd name="connsiteX12" fmla="*/ 190500 w 346710"/>
                <a:gd name="connsiteY12" fmla="*/ 99060 h 99060"/>
                <a:gd name="connsiteX13" fmla="*/ 289560 w 346710"/>
                <a:gd name="connsiteY13" fmla="*/ 91440 h 99060"/>
                <a:gd name="connsiteX14" fmla="*/ 300990 w 346710"/>
                <a:gd name="connsiteY14" fmla="*/ 87630 h 99060"/>
                <a:gd name="connsiteX15" fmla="*/ 316230 w 346710"/>
                <a:gd name="connsiteY15" fmla="*/ 64770 h 99060"/>
                <a:gd name="connsiteX16" fmla="*/ 323850 w 346710"/>
                <a:gd name="connsiteY16" fmla="*/ 53340 h 99060"/>
                <a:gd name="connsiteX17" fmla="*/ 331470 w 346710"/>
                <a:gd name="connsiteY17" fmla="*/ 41910 h 99060"/>
                <a:gd name="connsiteX18" fmla="*/ 346710 w 346710"/>
                <a:gd name="connsiteY18" fmla="*/ 19050 h 99060"/>
                <a:gd name="connsiteX0" fmla="*/ 0 w 346710"/>
                <a:gd name="connsiteY0" fmla="*/ 68580 h 128385"/>
                <a:gd name="connsiteX1" fmla="*/ 11430 w 346710"/>
                <a:gd name="connsiteY1" fmla="*/ 49530 h 128385"/>
                <a:gd name="connsiteX2" fmla="*/ 22860 w 346710"/>
                <a:gd name="connsiteY2" fmla="*/ 41910 h 128385"/>
                <a:gd name="connsiteX3" fmla="*/ 26670 w 346710"/>
                <a:gd name="connsiteY3" fmla="*/ 30480 h 128385"/>
                <a:gd name="connsiteX4" fmla="*/ 38100 w 346710"/>
                <a:gd name="connsiteY4" fmla="*/ 22860 h 128385"/>
                <a:gd name="connsiteX5" fmla="*/ 49530 w 346710"/>
                <a:gd name="connsiteY5" fmla="*/ 11430 h 128385"/>
                <a:gd name="connsiteX6" fmla="*/ 72390 w 346710"/>
                <a:gd name="connsiteY6" fmla="*/ 0 h 128385"/>
                <a:gd name="connsiteX7" fmla="*/ 114300 w 346710"/>
                <a:gd name="connsiteY7" fmla="*/ 3810 h 128385"/>
                <a:gd name="connsiteX8" fmla="*/ 137160 w 346710"/>
                <a:gd name="connsiteY8" fmla="*/ 15240 h 128385"/>
                <a:gd name="connsiteX9" fmla="*/ 152400 w 346710"/>
                <a:gd name="connsiteY9" fmla="*/ 19050 h 128385"/>
                <a:gd name="connsiteX10" fmla="*/ 156210 w 346710"/>
                <a:gd name="connsiteY10" fmla="*/ 41910 h 128385"/>
                <a:gd name="connsiteX11" fmla="*/ 171450 w 346710"/>
                <a:gd name="connsiteY11" fmla="*/ 64770 h 128385"/>
                <a:gd name="connsiteX12" fmla="*/ 222490 w 346710"/>
                <a:gd name="connsiteY12" fmla="*/ 128385 h 128385"/>
                <a:gd name="connsiteX13" fmla="*/ 289560 w 346710"/>
                <a:gd name="connsiteY13" fmla="*/ 91440 h 128385"/>
                <a:gd name="connsiteX14" fmla="*/ 300990 w 346710"/>
                <a:gd name="connsiteY14" fmla="*/ 87630 h 128385"/>
                <a:gd name="connsiteX15" fmla="*/ 316230 w 346710"/>
                <a:gd name="connsiteY15" fmla="*/ 64770 h 128385"/>
                <a:gd name="connsiteX16" fmla="*/ 323850 w 346710"/>
                <a:gd name="connsiteY16" fmla="*/ 53340 h 128385"/>
                <a:gd name="connsiteX17" fmla="*/ 331470 w 346710"/>
                <a:gd name="connsiteY17" fmla="*/ 41910 h 128385"/>
                <a:gd name="connsiteX18" fmla="*/ 346710 w 346710"/>
                <a:gd name="connsiteY18" fmla="*/ 19050 h 128385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2400 w 346710"/>
                <a:gd name="connsiteY9" fmla="*/ 19050 h 125719"/>
                <a:gd name="connsiteX10" fmla="*/ 156210 w 346710"/>
                <a:gd name="connsiteY10" fmla="*/ 41910 h 125719"/>
                <a:gd name="connsiteX11" fmla="*/ 171450 w 346710"/>
                <a:gd name="connsiteY11" fmla="*/ 64770 h 125719"/>
                <a:gd name="connsiteX12" fmla="*/ 230488 w 346710"/>
                <a:gd name="connsiteY12" fmla="*/ 125719 h 125719"/>
                <a:gd name="connsiteX13" fmla="*/ 289560 w 346710"/>
                <a:gd name="connsiteY13" fmla="*/ 91440 h 125719"/>
                <a:gd name="connsiteX14" fmla="*/ 300990 w 346710"/>
                <a:gd name="connsiteY14" fmla="*/ 87630 h 125719"/>
                <a:gd name="connsiteX15" fmla="*/ 316230 w 346710"/>
                <a:gd name="connsiteY15" fmla="*/ 64770 h 125719"/>
                <a:gd name="connsiteX16" fmla="*/ 323850 w 346710"/>
                <a:gd name="connsiteY16" fmla="*/ 53340 h 125719"/>
                <a:gd name="connsiteX17" fmla="*/ 331470 w 346710"/>
                <a:gd name="connsiteY17" fmla="*/ 41910 h 125719"/>
                <a:gd name="connsiteX18" fmla="*/ 346710 w 346710"/>
                <a:gd name="connsiteY18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2400 w 346710"/>
                <a:gd name="connsiteY9" fmla="*/ 19050 h 125719"/>
                <a:gd name="connsiteX10" fmla="*/ 156210 w 346710"/>
                <a:gd name="connsiteY10" fmla="*/ 41910 h 125719"/>
                <a:gd name="connsiteX11" fmla="*/ 171450 w 346710"/>
                <a:gd name="connsiteY11" fmla="*/ 64770 h 125719"/>
                <a:gd name="connsiteX12" fmla="*/ 230488 w 346710"/>
                <a:gd name="connsiteY12" fmla="*/ 125719 h 125719"/>
                <a:gd name="connsiteX13" fmla="*/ 289560 w 346710"/>
                <a:gd name="connsiteY13" fmla="*/ 91440 h 125719"/>
                <a:gd name="connsiteX14" fmla="*/ 300990 w 346710"/>
                <a:gd name="connsiteY14" fmla="*/ 87630 h 125719"/>
                <a:gd name="connsiteX15" fmla="*/ 316230 w 346710"/>
                <a:gd name="connsiteY15" fmla="*/ 64770 h 125719"/>
                <a:gd name="connsiteX16" fmla="*/ 323850 w 346710"/>
                <a:gd name="connsiteY16" fmla="*/ 53340 h 125719"/>
                <a:gd name="connsiteX17" fmla="*/ 331470 w 346710"/>
                <a:gd name="connsiteY17" fmla="*/ 41910 h 125719"/>
                <a:gd name="connsiteX18" fmla="*/ 346710 w 346710"/>
                <a:gd name="connsiteY18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6210 w 346710"/>
                <a:gd name="connsiteY9" fmla="*/ 41910 h 125719"/>
                <a:gd name="connsiteX10" fmla="*/ 171450 w 346710"/>
                <a:gd name="connsiteY10" fmla="*/ 64770 h 125719"/>
                <a:gd name="connsiteX11" fmla="*/ 230488 w 346710"/>
                <a:gd name="connsiteY11" fmla="*/ 125719 h 125719"/>
                <a:gd name="connsiteX12" fmla="*/ 289560 w 346710"/>
                <a:gd name="connsiteY12" fmla="*/ 91440 h 125719"/>
                <a:gd name="connsiteX13" fmla="*/ 300990 w 346710"/>
                <a:gd name="connsiteY13" fmla="*/ 87630 h 125719"/>
                <a:gd name="connsiteX14" fmla="*/ 316230 w 346710"/>
                <a:gd name="connsiteY14" fmla="*/ 64770 h 125719"/>
                <a:gd name="connsiteX15" fmla="*/ 323850 w 346710"/>
                <a:gd name="connsiteY15" fmla="*/ 53340 h 125719"/>
                <a:gd name="connsiteX16" fmla="*/ 331470 w 346710"/>
                <a:gd name="connsiteY16" fmla="*/ 41910 h 125719"/>
                <a:gd name="connsiteX17" fmla="*/ 346710 w 346710"/>
                <a:gd name="connsiteY17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6210 w 346710"/>
                <a:gd name="connsiteY9" fmla="*/ 41910 h 125719"/>
                <a:gd name="connsiteX10" fmla="*/ 176781 w 346710"/>
                <a:gd name="connsiteY10" fmla="*/ 72768 h 125719"/>
                <a:gd name="connsiteX11" fmla="*/ 230488 w 346710"/>
                <a:gd name="connsiteY11" fmla="*/ 125719 h 125719"/>
                <a:gd name="connsiteX12" fmla="*/ 289560 w 346710"/>
                <a:gd name="connsiteY12" fmla="*/ 91440 h 125719"/>
                <a:gd name="connsiteX13" fmla="*/ 300990 w 346710"/>
                <a:gd name="connsiteY13" fmla="*/ 87630 h 125719"/>
                <a:gd name="connsiteX14" fmla="*/ 316230 w 346710"/>
                <a:gd name="connsiteY14" fmla="*/ 64770 h 125719"/>
                <a:gd name="connsiteX15" fmla="*/ 323850 w 346710"/>
                <a:gd name="connsiteY15" fmla="*/ 53340 h 125719"/>
                <a:gd name="connsiteX16" fmla="*/ 331470 w 346710"/>
                <a:gd name="connsiteY16" fmla="*/ 41910 h 125719"/>
                <a:gd name="connsiteX17" fmla="*/ 346710 w 346710"/>
                <a:gd name="connsiteY17" fmla="*/ 19050 h 125719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0990 w 346710"/>
                <a:gd name="connsiteY14" fmla="*/ 87630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284321 w 346710"/>
                <a:gd name="connsiteY14" fmla="*/ 106680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5753 w 346710"/>
                <a:gd name="connsiteY14" fmla="*/ 85249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5753 w 346710"/>
                <a:gd name="connsiteY14" fmla="*/ 94774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3821 h 126263"/>
                <a:gd name="connsiteX14" fmla="*/ 305753 w 346710"/>
                <a:gd name="connsiteY14" fmla="*/ 94774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3821 h 126263"/>
                <a:gd name="connsiteX14" fmla="*/ 316230 w 346710"/>
                <a:gd name="connsiteY14" fmla="*/ 64770 h 126263"/>
                <a:gd name="connsiteX15" fmla="*/ 323850 w 346710"/>
                <a:gd name="connsiteY15" fmla="*/ 53340 h 126263"/>
                <a:gd name="connsiteX16" fmla="*/ 331470 w 346710"/>
                <a:gd name="connsiteY16" fmla="*/ 41910 h 126263"/>
                <a:gd name="connsiteX17" fmla="*/ 346710 w 346710"/>
                <a:gd name="connsiteY17" fmla="*/ 19050 h 126263"/>
                <a:gd name="connsiteX0" fmla="*/ 0 w 331470"/>
                <a:gd name="connsiteY0" fmla="*/ 68580 h 126263"/>
                <a:gd name="connsiteX1" fmla="*/ 11430 w 331470"/>
                <a:gd name="connsiteY1" fmla="*/ 49530 h 126263"/>
                <a:gd name="connsiteX2" fmla="*/ 22860 w 331470"/>
                <a:gd name="connsiteY2" fmla="*/ 41910 h 126263"/>
                <a:gd name="connsiteX3" fmla="*/ 26670 w 331470"/>
                <a:gd name="connsiteY3" fmla="*/ 30480 h 126263"/>
                <a:gd name="connsiteX4" fmla="*/ 38100 w 331470"/>
                <a:gd name="connsiteY4" fmla="*/ 22860 h 126263"/>
                <a:gd name="connsiteX5" fmla="*/ 49530 w 331470"/>
                <a:gd name="connsiteY5" fmla="*/ 11430 h 126263"/>
                <a:gd name="connsiteX6" fmla="*/ 72390 w 331470"/>
                <a:gd name="connsiteY6" fmla="*/ 0 h 126263"/>
                <a:gd name="connsiteX7" fmla="*/ 114300 w 331470"/>
                <a:gd name="connsiteY7" fmla="*/ 3810 h 126263"/>
                <a:gd name="connsiteX8" fmla="*/ 137160 w 331470"/>
                <a:gd name="connsiteY8" fmla="*/ 15240 h 126263"/>
                <a:gd name="connsiteX9" fmla="*/ 156210 w 331470"/>
                <a:gd name="connsiteY9" fmla="*/ 41910 h 126263"/>
                <a:gd name="connsiteX10" fmla="*/ 176781 w 331470"/>
                <a:gd name="connsiteY10" fmla="*/ 72768 h 126263"/>
                <a:gd name="connsiteX11" fmla="*/ 207169 w 331470"/>
                <a:gd name="connsiteY11" fmla="*/ 113260 h 126263"/>
                <a:gd name="connsiteX12" fmla="*/ 230488 w 331470"/>
                <a:gd name="connsiteY12" fmla="*/ 125719 h 126263"/>
                <a:gd name="connsiteX13" fmla="*/ 289560 w 331470"/>
                <a:gd name="connsiteY13" fmla="*/ 93821 h 126263"/>
                <a:gd name="connsiteX14" fmla="*/ 316230 w 331470"/>
                <a:gd name="connsiteY14" fmla="*/ 64770 h 126263"/>
                <a:gd name="connsiteX15" fmla="*/ 323850 w 331470"/>
                <a:gd name="connsiteY15" fmla="*/ 53340 h 126263"/>
                <a:gd name="connsiteX16" fmla="*/ 331470 w 331470"/>
                <a:gd name="connsiteY16" fmla="*/ 41910 h 126263"/>
                <a:gd name="connsiteX0" fmla="*/ 0 w 331470"/>
                <a:gd name="connsiteY0" fmla="*/ 68580 h 118955"/>
                <a:gd name="connsiteX1" fmla="*/ 11430 w 331470"/>
                <a:gd name="connsiteY1" fmla="*/ 49530 h 118955"/>
                <a:gd name="connsiteX2" fmla="*/ 22860 w 331470"/>
                <a:gd name="connsiteY2" fmla="*/ 41910 h 118955"/>
                <a:gd name="connsiteX3" fmla="*/ 26670 w 331470"/>
                <a:gd name="connsiteY3" fmla="*/ 30480 h 118955"/>
                <a:gd name="connsiteX4" fmla="*/ 38100 w 331470"/>
                <a:gd name="connsiteY4" fmla="*/ 22860 h 118955"/>
                <a:gd name="connsiteX5" fmla="*/ 49530 w 331470"/>
                <a:gd name="connsiteY5" fmla="*/ 11430 h 118955"/>
                <a:gd name="connsiteX6" fmla="*/ 72390 w 331470"/>
                <a:gd name="connsiteY6" fmla="*/ 0 h 118955"/>
                <a:gd name="connsiteX7" fmla="*/ 114300 w 331470"/>
                <a:gd name="connsiteY7" fmla="*/ 3810 h 118955"/>
                <a:gd name="connsiteX8" fmla="*/ 137160 w 331470"/>
                <a:gd name="connsiteY8" fmla="*/ 15240 h 118955"/>
                <a:gd name="connsiteX9" fmla="*/ 156210 w 331470"/>
                <a:gd name="connsiteY9" fmla="*/ 41910 h 118955"/>
                <a:gd name="connsiteX10" fmla="*/ 176781 w 331470"/>
                <a:gd name="connsiteY10" fmla="*/ 72768 h 118955"/>
                <a:gd name="connsiteX11" fmla="*/ 207169 w 331470"/>
                <a:gd name="connsiteY11" fmla="*/ 113260 h 118955"/>
                <a:gd name="connsiteX12" fmla="*/ 244775 w 331470"/>
                <a:gd name="connsiteY12" fmla="*/ 116194 h 118955"/>
                <a:gd name="connsiteX13" fmla="*/ 289560 w 331470"/>
                <a:gd name="connsiteY13" fmla="*/ 93821 h 118955"/>
                <a:gd name="connsiteX14" fmla="*/ 316230 w 331470"/>
                <a:gd name="connsiteY14" fmla="*/ 64770 h 118955"/>
                <a:gd name="connsiteX15" fmla="*/ 323850 w 331470"/>
                <a:gd name="connsiteY15" fmla="*/ 53340 h 118955"/>
                <a:gd name="connsiteX16" fmla="*/ 331470 w 331470"/>
                <a:gd name="connsiteY16" fmla="*/ 41910 h 11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1470" h="118955">
                  <a:moveTo>
                    <a:pt x="0" y="68580"/>
                  </a:moveTo>
                  <a:cubicBezTo>
                    <a:pt x="3810" y="62230"/>
                    <a:pt x="6611" y="55153"/>
                    <a:pt x="11430" y="49530"/>
                  </a:cubicBezTo>
                  <a:cubicBezTo>
                    <a:pt x="14410" y="46053"/>
                    <a:pt x="19999" y="45486"/>
                    <a:pt x="22860" y="41910"/>
                  </a:cubicBezTo>
                  <a:cubicBezTo>
                    <a:pt x="25369" y="38774"/>
                    <a:pt x="24161" y="33616"/>
                    <a:pt x="26670" y="30480"/>
                  </a:cubicBezTo>
                  <a:cubicBezTo>
                    <a:pt x="29531" y="26904"/>
                    <a:pt x="34582" y="25791"/>
                    <a:pt x="38100" y="22860"/>
                  </a:cubicBezTo>
                  <a:cubicBezTo>
                    <a:pt x="42239" y="19411"/>
                    <a:pt x="45391" y="14879"/>
                    <a:pt x="49530" y="11430"/>
                  </a:cubicBezTo>
                  <a:cubicBezTo>
                    <a:pt x="59378" y="3224"/>
                    <a:pt x="60934" y="3819"/>
                    <a:pt x="72390" y="0"/>
                  </a:cubicBezTo>
                  <a:cubicBezTo>
                    <a:pt x="86360" y="1270"/>
                    <a:pt x="100413" y="1826"/>
                    <a:pt x="114300" y="3810"/>
                  </a:cubicBezTo>
                  <a:cubicBezTo>
                    <a:pt x="130354" y="6103"/>
                    <a:pt x="130175" y="8890"/>
                    <a:pt x="137160" y="15240"/>
                  </a:cubicBezTo>
                  <a:cubicBezTo>
                    <a:pt x="144145" y="21590"/>
                    <a:pt x="149607" y="32322"/>
                    <a:pt x="156210" y="41910"/>
                  </a:cubicBezTo>
                  <a:cubicBezTo>
                    <a:pt x="162814" y="51498"/>
                    <a:pt x="168288" y="60876"/>
                    <a:pt x="176781" y="72768"/>
                  </a:cubicBezTo>
                  <a:cubicBezTo>
                    <a:pt x="185274" y="84660"/>
                    <a:pt x="198218" y="104435"/>
                    <a:pt x="207169" y="113260"/>
                  </a:cubicBezTo>
                  <a:cubicBezTo>
                    <a:pt x="216120" y="122085"/>
                    <a:pt x="230646" y="118640"/>
                    <a:pt x="244775" y="116194"/>
                  </a:cubicBezTo>
                  <a:cubicBezTo>
                    <a:pt x="277795" y="113654"/>
                    <a:pt x="277651" y="102392"/>
                    <a:pt x="289560" y="93821"/>
                  </a:cubicBezTo>
                  <a:cubicBezTo>
                    <a:pt x="301469" y="85250"/>
                    <a:pt x="310515" y="71517"/>
                    <a:pt x="316230" y="64770"/>
                  </a:cubicBezTo>
                  <a:cubicBezTo>
                    <a:pt x="321945" y="58023"/>
                    <a:pt x="321310" y="57150"/>
                    <a:pt x="323850" y="53340"/>
                  </a:cubicBezTo>
                  <a:cubicBezTo>
                    <a:pt x="326390" y="49530"/>
                    <a:pt x="328723" y="45573"/>
                    <a:pt x="331470" y="4191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1731168" y="432943"/>
              <a:ext cx="331470" cy="118955"/>
            </a:xfrm>
            <a:custGeom>
              <a:avLst/>
              <a:gdLst>
                <a:gd name="connsiteX0" fmla="*/ 0 w 346710"/>
                <a:gd name="connsiteY0" fmla="*/ 68580 h 99060"/>
                <a:gd name="connsiteX1" fmla="*/ 11430 w 346710"/>
                <a:gd name="connsiteY1" fmla="*/ 49530 h 99060"/>
                <a:gd name="connsiteX2" fmla="*/ 22860 w 346710"/>
                <a:gd name="connsiteY2" fmla="*/ 41910 h 99060"/>
                <a:gd name="connsiteX3" fmla="*/ 26670 w 346710"/>
                <a:gd name="connsiteY3" fmla="*/ 30480 h 99060"/>
                <a:gd name="connsiteX4" fmla="*/ 38100 w 346710"/>
                <a:gd name="connsiteY4" fmla="*/ 22860 h 99060"/>
                <a:gd name="connsiteX5" fmla="*/ 49530 w 346710"/>
                <a:gd name="connsiteY5" fmla="*/ 11430 h 99060"/>
                <a:gd name="connsiteX6" fmla="*/ 72390 w 346710"/>
                <a:gd name="connsiteY6" fmla="*/ 0 h 99060"/>
                <a:gd name="connsiteX7" fmla="*/ 114300 w 346710"/>
                <a:gd name="connsiteY7" fmla="*/ 3810 h 99060"/>
                <a:gd name="connsiteX8" fmla="*/ 137160 w 346710"/>
                <a:gd name="connsiteY8" fmla="*/ 15240 h 99060"/>
                <a:gd name="connsiteX9" fmla="*/ 152400 w 346710"/>
                <a:gd name="connsiteY9" fmla="*/ 19050 h 99060"/>
                <a:gd name="connsiteX10" fmla="*/ 156210 w 346710"/>
                <a:gd name="connsiteY10" fmla="*/ 41910 h 99060"/>
                <a:gd name="connsiteX11" fmla="*/ 171450 w 346710"/>
                <a:gd name="connsiteY11" fmla="*/ 64770 h 99060"/>
                <a:gd name="connsiteX12" fmla="*/ 190500 w 346710"/>
                <a:gd name="connsiteY12" fmla="*/ 99060 h 99060"/>
                <a:gd name="connsiteX13" fmla="*/ 289560 w 346710"/>
                <a:gd name="connsiteY13" fmla="*/ 91440 h 99060"/>
                <a:gd name="connsiteX14" fmla="*/ 300990 w 346710"/>
                <a:gd name="connsiteY14" fmla="*/ 87630 h 99060"/>
                <a:gd name="connsiteX15" fmla="*/ 316230 w 346710"/>
                <a:gd name="connsiteY15" fmla="*/ 64770 h 99060"/>
                <a:gd name="connsiteX16" fmla="*/ 323850 w 346710"/>
                <a:gd name="connsiteY16" fmla="*/ 53340 h 99060"/>
                <a:gd name="connsiteX17" fmla="*/ 331470 w 346710"/>
                <a:gd name="connsiteY17" fmla="*/ 41910 h 99060"/>
                <a:gd name="connsiteX18" fmla="*/ 346710 w 346710"/>
                <a:gd name="connsiteY18" fmla="*/ 19050 h 99060"/>
                <a:gd name="connsiteX0" fmla="*/ 0 w 346710"/>
                <a:gd name="connsiteY0" fmla="*/ 68580 h 128385"/>
                <a:gd name="connsiteX1" fmla="*/ 11430 w 346710"/>
                <a:gd name="connsiteY1" fmla="*/ 49530 h 128385"/>
                <a:gd name="connsiteX2" fmla="*/ 22860 w 346710"/>
                <a:gd name="connsiteY2" fmla="*/ 41910 h 128385"/>
                <a:gd name="connsiteX3" fmla="*/ 26670 w 346710"/>
                <a:gd name="connsiteY3" fmla="*/ 30480 h 128385"/>
                <a:gd name="connsiteX4" fmla="*/ 38100 w 346710"/>
                <a:gd name="connsiteY4" fmla="*/ 22860 h 128385"/>
                <a:gd name="connsiteX5" fmla="*/ 49530 w 346710"/>
                <a:gd name="connsiteY5" fmla="*/ 11430 h 128385"/>
                <a:gd name="connsiteX6" fmla="*/ 72390 w 346710"/>
                <a:gd name="connsiteY6" fmla="*/ 0 h 128385"/>
                <a:gd name="connsiteX7" fmla="*/ 114300 w 346710"/>
                <a:gd name="connsiteY7" fmla="*/ 3810 h 128385"/>
                <a:gd name="connsiteX8" fmla="*/ 137160 w 346710"/>
                <a:gd name="connsiteY8" fmla="*/ 15240 h 128385"/>
                <a:gd name="connsiteX9" fmla="*/ 152400 w 346710"/>
                <a:gd name="connsiteY9" fmla="*/ 19050 h 128385"/>
                <a:gd name="connsiteX10" fmla="*/ 156210 w 346710"/>
                <a:gd name="connsiteY10" fmla="*/ 41910 h 128385"/>
                <a:gd name="connsiteX11" fmla="*/ 171450 w 346710"/>
                <a:gd name="connsiteY11" fmla="*/ 64770 h 128385"/>
                <a:gd name="connsiteX12" fmla="*/ 222490 w 346710"/>
                <a:gd name="connsiteY12" fmla="*/ 128385 h 128385"/>
                <a:gd name="connsiteX13" fmla="*/ 289560 w 346710"/>
                <a:gd name="connsiteY13" fmla="*/ 91440 h 128385"/>
                <a:gd name="connsiteX14" fmla="*/ 300990 w 346710"/>
                <a:gd name="connsiteY14" fmla="*/ 87630 h 128385"/>
                <a:gd name="connsiteX15" fmla="*/ 316230 w 346710"/>
                <a:gd name="connsiteY15" fmla="*/ 64770 h 128385"/>
                <a:gd name="connsiteX16" fmla="*/ 323850 w 346710"/>
                <a:gd name="connsiteY16" fmla="*/ 53340 h 128385"/>
                <a:gd name="connsiteX17" fmla="*/ 331470 w 346710"/>
                <a:gd name="connsiteY17" fmla="*/ 41910 h 128385"/>
                <a:gd name="connsiteX18" fmla="*/ 346710 w 346710"/>
                <a:gd name="connsiteY18" fmla="*/ 19050 h 128385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2400 w 346710"/>
                <a:gd name="connsiteY9" fmla="*/ 19050 h 125719"/>
                <a:gd name="connsiteX10" fmla="*/ 156210 w 346710"/>
                <a:gd name="connsiteY10" fmla="*/ 41910 h 125719"/>
                <a:gd name="connsiteX11" fmla="*/ 171450 w 346710"/>
                <a:gd name="connsiteY11" fmla="*/ 64770 h 125719"/>
                <a:gd name="connsiteX12" fmla="*/ 230488 w 346710"/>
                <a:gd name="connsiteY12" fmla="*/ 125719 h 125719"/>
                <a:gd name="connsiteX13" fmla="*/ 289560 w 346710"/>
                <a:gd name="connsiteY13" fmla="*/ 91440 h 125719"/>
                <a:gd name="connsiteX14" fmla="*/ 300990 w 346710"/>
                <a:gd name="connsiteY14" fmla="*/ 87630 h 125719"/>
                <a:gd name="connsiteX15" fmla="*/ 316230 w 346710"/>
                <a:gd name="connsiteY15" fmla="*/ 64770 h 125719"/>
                <a:gd name="connsiteX16" fmla="*/ 323850 w 346710"/>
                <a:gd name="connsiteY16" fmla="*/ 53340 h 125719"/>
                <a:gd name="connsiteX17" fmla="*/ 331470 w 346710"/>
                <a:gd name="connsiteY17" fmla="*/ 41910 h 125719"/>
                <a:gd name="connsiteX18" fmla="*/ 346710 w 346710"/>
                <a:gd name="connsiteY18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2400 w 346710"/>
                <a:gd name="connsiteY9" fmla="*/ 19050 h 125719"/>
                <a:gd name="connsiteX10" fmla="*/ 156210 w 346710"/>
                <a:gd name="connsiteY10" fmla="*/ 41910 h 125719"/>
                <a:gd name="connsiteX11" fmla="*/ 171450 w 346710"/>
                <a:gd name="connsiteY11" fmla="*/ 64770 h 125719"/>
                <a:gd name="connsiteX12" fmla="*/ 230488 w 346710"/>
                <a:gd name="connsiteY12" fmla="*/ 125719 h 125719"/>
                <a:gd name="connsiteX13" fmla="*/ 289560 w 346710"/>
                <a:gd name="connsiteY13" fmla="*/ 91440 h 125719"/>
                <a:gd name="connsiteX14" fmla="*/ 300990 w 346710"/>
                <a:gd name="connsiteY14" fmla="*/ 87630 h 125719"/>
                <a:gd name="connsiteX15" fmla="*/ 316230 w 346710"/>
                <a:gd name="connsiteY15" fmla="*/ 64770 h 125719"/>
                <a:gd name="connsiteX16" fmla="*/ 323850 w 346710"/>
                <a:gd name="connsiteY16" fmla="*/ 53340 h 125719"/>
                <a:gd name="connsiteX17" fmla="*/ 331470 w 346710"/>
                <a:gd name="connsiteY17" fmla="*/ 41910 h 125719"/>
                <a:gd name="connsiteX18" fmla="*/ 346710 w 346710"/>
                <a:gd name="connsiteY18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6210 w 346710"/>
                <a:gd name="connsiteY9" fmla="*/ 41910 h 125719"/>
                <a:gd name="connsiteX10" fmla="*/ 171450 w 346710"/>
                <a:gd name="connsiteY10" fmla="*/ 64770 h 125719"/>
                <a:gd name="connsiteX11" fmla="*/ 230488 w 346710"/>
                <a:gd name="connsiteY11" fmla="*/ 125719 h 125719"/>
                <a:gd name="connsiteX12" fmla="*/ 289560 w 346710"/>
                <a:gd name="connsiteY12" fmla="*/ 91440 h 125719"/>
                <a:gd name="connsiteX13" fmla="*/ 300990 w 346710"/>
                <a:gd name="connsiteY13" fmla="*/ 87630 h 125719"/>
                <a:gd name="connsiteX14" fmla="*/ 316230 w 346710"/>
                <a:gd name="connsiteY14" fmla="*/ 64770 h 125719"/>
                <a:gd name="connsiteX15" fmla="*/ 323850 w 346710"/>
                <a:gd name="connsiteY15" fmla="*/ 53340 h 125719"/>
                <a:gd name="connsiteX16" fmla="*/ 331470 w 346710"/>
                <a:gd name="connsiteY16" fmla="*/ 41910 h 125719"/>
                <a:gd name="connsiteX17" fmla="*/ 346710 w 346710"/>
                <a:gd name="connsiteY17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6210 w 346710"/>
                <a:gd name="connsiteY9" fmla="*/ 41910 h 125719"/>
                <a:gd name="connsiteX10" fmla="*/ 176781 w 346710"/>
                <a:gd name="connsiteY10" fmla="*/ 72768 h 125719"/>
                <a:gd name="connsiteX11" fmla="*/ 230488 w 346710"/>
                <a:gd name="connsiteY11" fmla="*/ 125719 h 125719"/>
                <a:gd name="connsiteX12" fmla="*/ 289560 w 346710"/>
                <a:gd name="connsiteY12" fmla="*/ 91440 h 125719"/>
                <a:gd name="connsiteX13" fmla="*/ 300990 w 346710"/>
                <a:gd name="connsiteY13" fmla="*/ 87630 h 125719"/>
                <a:gd name="connsiteX14" fmla="*/ 316230 w 346710"/>
                <a:gd name="connsiteY14" fmla="*/ 64770 h 125719"/>
                <a:gd name="connsiteX15" fmla="*/ 323850 w 346710"/>
                <a:gd name="connsiteY15" fmla="*/ 53340 h 125719"/>
                <a:gd name="connsiteX16" fmla="*/ 331470 w 346710"/>
                <a:gd name="connsiteY16" fmla="*/ 41910 h 125719"/>
                <a:gd name="connsiteX17" fmla="*/ 346710 w 346710"/>
                <a:gd name="connsiteY17" fmla="*/ 19050 h 125719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0990 w 346710"/>
                <a:gd name="connsiteY14" fmla="*/ 87630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284321 w 346710"/>
                <a:gd name="connsiteY14" fmla="*/ 106680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5753 w 346710"/>
                <a:gd name="connsiteY14" fmla="*/ 85249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5753 w 346710"/>
                <a:gd name="connsiteY14" fmla="*/ 94774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3821 h 126263"/>
                <a:gd name="connsiteX14" fmla="*/ 305753 w 346710"/>
                <a:gd name="connsiteY14" fmla="*/ 94774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3821 h 126263"/>
                <a:gd name="connsiteX14" fmla="*/ 316230 w 346710"/>
                <a:gd name="connsiteY14" fmla="*/ 64770 h 126263"/>
                <a:gd name="connsiteX15" fmla="*/ 323850 w 346710"/>
                <a:gd name="connsiteY15" fmla="*/ 53340 h 126263"/>
                <a:gd name="connsiteX16" fmla="*/ 331470 w 346710"/>
                <a:gd name="connsiteY16" fmla="*/ 41910 h 126263"/>
                <a:gd name="connsiteX17" fmla="*/ 346710 w 346710"/>
                <a:gd name="connsiteY17" fmla="*/ 19050 h 126263"/>
                <a:gd name="connsiteX0" fmla="*/ 0 w 331470"/>
                <a:gd name="connsiteY0" fmla="*/ 68580 h 126263"/>
                <a:gd name="connsiteX1" fmla="*/ 11430 w 331470"/>
                <a:gd name="connsiteY1" fmla="*/ 49530 h 126263"/>
                <a:gd name="connsiteX2" fmla="*/ 22860 w 331470"/>
                <a:gd name="connsiteY2" fmla="*/ 41910 h 126263"/>
                <a:gd name="connsiteX3" fmla="*/ 26670 w 331470"/>
                <a:gd name="connsiteY3" fmla="*/ 30480 h 126263"/>
                <a:gd name="connsiteX4" fmla="*/ 38100 w 331470"/>
                <a:gd name="connsiteY4" fmla="*/ 22860 h 126263"/>
                <a:gd name="connsiteX5" fmla="*/ 49530 w 331470"/>
                <a:gd name="connsiteY5" fmla="*/ 11430 h 126263"/>
                <a:gd name="connsiteX6" fmla="*/ 72390 w 331470"/>
                <a:gd name="connsiteY6" fmla="*/ 0 h 126263"/>
                <a:gd name="connsiteX7" fmla="*/ 114300 w 331470"/>
                <a:gd name="connsiteY7" fmla="*/ 3810 h 126263"/>
                <a:gd name="connsiteX8" fmla="*/ 137160 w 331470"/>
                <a:gd name="connsiteY8" fmla="*/ 15240 h 126263"/>
                <a:gd name="connsiteX9" fmla="*/ 156210 w 331470"/>
                <a:gd name="connsiteY9" fmla="*/ 41910 h 126263"/>
                <a:gd name="connsiteX10" fmla="*/ 176781 w 331470"/>
                <a:gd name="connsiteY10" fmla="*/ 72768 h 126263"/>
                <a:gd name="connsiteX11" fmla="*/ 207169 w 331470"/>
                <a:gd name="connsiteY11" fmla="*/ 113260 h 126263"/>
                <a:gd name="connsiteX12" fmla="*/ 230488 w 331470"/>
                <a:gd name="connsiteY12" fmla="*/ 125719 h 126263"/>
                <a:gd name="connsiteX13" fmla="*/ 289560 w 331470"/>
                <a:gd name="connsiteY13" fmla="*/ 93821 h 126263"/>
                <a:gd name="connsiteX14" fmla="*/ 316230 w 331470"/>
                <a:gd name="connsiteY14" fmla="*/ 64770 h 126263"/>
                <a:gd name="connsiteX15" fmla="*/ 323850 w 331470"/>
                <a:gd name="connsiteY15" fmla="*/ 53340 h 126263"/>
                <a:gd name="connsiteX16" fmla="*/ 331470 w 331470"/>
                <a:gd name="connsiteY16" fmla="*/ 41910 h 126263"/>
                <a:gd name="connsiteX0" fmla="*/ 0 w 331470"/>
                <a:gd name="connsiteY0" fmla="*/ 68580 h 118955"/>
                <a:gd name="connsiteX1" fmla="*/ 11430 w 331470"/>
                <a:gd name="connsiteY1" fmla="*/ 49530 h 118955"/>
                <a:gd name="connsiteX2" fmla="*/ 22860 w 331470"/>
                <a:gd name="connsiteY2" fmla="*/ 41910 h 118955"/>
                <a:gd name="connsiteX3" fmla="*/ 26670 w 331470"/>
                <a:gd name="connsiteY3" fmla="*/ 30480 h 118955"/>
                <a:gd name="connsiteX4" fmla="*/ 38100 w 331470"/>
                <a:gd name="connsiteY4" fmla="*/ 22860 h 118955"/>
                <a:gd name="connsiteX5" fmla="*/ 49530 w 331470"/>
                <a:gd name="connsiteY5" fmla="*/ 11430 h 118955"/>
                <a:gd name="connsiteX6" fmla="*/ 72390 w 331470"/>
                <a:gd name="connsiteY6" fmla="*/ 0 h 118955"/>
                <a:gd name="connsiteX7" fmla="*/ 114300 w 331470"/>
                <a:gd name="connsiteY7" fmla="*/ 3810 h 118955"/>
                <a:gd name="connsiteX8" fmla="*/ 137160 w 331470"/>
                <a:gd name="connsiteY8" fmla="*/ 15240 h 118955"/>
                <a:gd name="connsiteX9" fmla="*/ 156210 w 331470"/>
                <a:gd name="connsiteY9" fmla="*/ 41910 h 118955"/>
                <a:gd name="connsiteX10" fmla="*/ 176781 w 331470"/>
                <a:gd name="connsiteY10" fmla="*/ 72768 h 118955"/>
                <a:gd name="connsiteX11" fmla="*/ 207169 w 331470"/>
                <a:gd name="connsiteY11" fmla="*/ 113260 h 118955"/>
                <a:gd name="connsiteX12" fmla="*/ 244775 w 331470"/>
                <a:gd name="connsiteY12" fmla="*/ 116194 h 118955"/>
                <a:gd name="connsiteX13" fmla="*/ 289560 w 331470"/>
                <a:gd name="connsiteY13" fmla="*/ 93821 h 118955"/>
                <a:gd name="connsiteX14" fmla="*/ 316230 w 331470"/>
                <a:gd name="connsiteY14" fmla="*/ 64770 h 118955"/>
                <a:gd name="connsiteX15" fmla="*/ 323850 w 331470"/>
                <a:gd name="connsiteY15" fmla="*/ 53340 h 118955"/>
                <a:gd name="connsiteX16" fmla="*/ 331470 w 331470"/>
                <a:gd name="connsiteY16" fmla="*/ 41910 h 11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1470" h="118955">
                  <a:moveTo>
                    <a:pt x="0" y="68580"/>
                  </a:moveTo>
                  <a:cubicBezTo>
                    <a:pt x="3810" y="62230"/>
                    <a:pt x="6611" y="55153"/>
                    <a:pt x="11430" y="49530"/>
                  </a:cubicBezTo>
                  <a:cubicBezTo>
                    <a:pt x="14410" y="46053"/>
                    <a:pt x="19999" y="45486"/>
                    <a:pt x="22860" y="41910"/>
                  </a:cubicBezTo>
                  <a:cubicBezTo>
                    <a:pt x="25369" y="38774"/>
                    <a:pt x="24161" y="33616"/>
                    <a:pt x="26670" y="30480"/>
                  </a:cubicBezTo>
                  <a:cubicBezTo>
                    <a:pt x="29531" y="26904"/>
                    <a:pt x="34582" y="25791"/>
                    <a:pt x="38100" y="22860"/>
                  </a:cubicBezTo>
                  <a:cubicBezTo>
                    <a:pt x="42239" y="19411"/>
                    <a:pt x="45391" y="14879"/>
                    <a:pt x="49530" y="11430"/>
                  </a:cubicBezTo>
                  <a:cubicBezTo>
                    <a:pt x="59378" y="3224"/>
                    <a:pt x="60934" y="3819"/>
                    <a:pt x="72390" y="0"/>
                  </a:cubicBezTo>
                  <a:cubicBezTo>
                    <a:pt x="86360" y="1270"/>
                    <a:pt x="100413" y="1826"/>
                    <a:pt x="114300" y="3810"/>
                  </a:cubicBezTo>
                  <a:cubicBezTo>
                    <a:pt x="130354" y="6103"/>
                    <a:pt x="130175" y="8890"/>
                    <a:pt x="137160" y="15240"/>
                  </a:cubicBezTo>
                  <a:cubicBezTo>
                    <a:pt x="144145" y="21590"/>
                    <a:pt x="149607" y="32322"/>
                    <a:pt x="156210" y="41910"/>
                  </a:cubicBezTo>
                  <a:cubicBezTo>
                    <a:pt x="162814" y="51498"/>
                    <a:pt x="168288" y="60876"/>
                    <a:pt x="176781" y="72768"/>
                  </a:cubicBezTo>
                  <a:cubicBezTo>
                    <a:pt x="185274" y="84660"/>
                    <a:pt x="198218" y="104435"/>
                    <a:pt x="207169" y="113260"/>
                  </a:cubicBezTo>
                  <a:cubicBezTo>
                    <a:pt x="216120" y="122085"/>
                    <a:pt x="230646" y="118640"/>
                    <a:pt x="244775" y="116194"/>
                  </a:cubicBezTo>
                  <a:cubicBezTo>
                    <a:pt x="277795" y="113654"/>
                    <a:pt x="277651" y="102392"/>
                    <a:pt x="289560" y="93821"/>
                  </a:cubicBezTo>
                  <a:cubicBezTo>
                    <a:pt x="301469" y="85250"/>
                    <a:pt x="310515" y="71517"/>
                    <a:pt x="316230" y="64770"/>
                  </a:cubicBezTo>
                  <a:cubicBezTo>
                    <a:pt x="321945" y="58023"/>
                    <a:pt x="321310" y="57150"/>
                    <a:pt x="323850" y="53340"/>
                  </a:cubicBezTo>
                  <a:cubicBezTo>
                    <a:pt x="326390" y="49530"/>
                    <a:pt x="328723" y="45573"/>
                    <a:pt x="331470" y="4191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2045969" y="433292"/>
              <a:ext cx="331470" cy="118955"/>
            </a:xfrm>
            <a:custGeom>
              <a:avLst/>
              <a:gdLst>
                <a:gd name="connsiteX0" fmla="*/ 0 w 346710"/>
                <a:gd name="connsiteY0" fmla="*/ 68580 h 99060"/>
                <a:gd name="connsiteX1" fmla="*/ 11430 w 346710"/>
                <a:gd name="connsiteY1" fmla="*/ 49530 h 99060"/>
                <a:gd name="connsiteX2" fmla="*/ 22860 w 346710"/>
                <a:gd name="connsiteY2" fmla="*/ 41910 h 99060"/>
                <a:gd name="connsiteX3" fmla="*/ 26670 w 346710"/>
                <a:gd name="connsiteY3" fmla="*/ 30480 h 99060"/>
                <a:gd name="connsiteX4" fmla="*/ 38100 w 346710"/>
                <a:gd name="connsiteY4" fmla="*/ 22860 h 99060"/>
                <a:gd name="connsiteX5" fmla="*/ 49530 w 346710"/>
                <a:gd name="connsiteY5" fmla="*/ 11430 h 99060"/>
                <a:gd name="connsiteX6" fmla="*/ 72390 w 346710"/>
                <a:gd name="connsiteY6" fmla="*/ 0 h 99060"/>
                <a:gd name="connsiteX7" fmla="*/ 114300 w 346710"/>
                <a:gd name="connsiteY7" fmla="*/ 3810 h 99060"/>
                <a:gd name="connsiteX8" fmla="*/ 137160 w 346710"/>
                <a:gd name="connsiteY8" fmla="*/ 15240 h 99060"/>
                <a:gd name="connsiteX9" fmla="*/ 152400 w 346710"/>
                <a:gd name="connsiteY9" fmla="*/ 19050 h 99060"/>
                <a:gd name="connsiteX10" fmla="*/ 156210 w 346710"/>
                <a:gd name="connsiteY10" fmla="*/ 41910 h 99060"/>
                <a:gd name="connsiteX11" fmla="*/ 171450 w 346710"/>
                <a:gd name="connsiteY11" fmla="*/ 64770 h 99060"/>
                <a:gd name="connsiteX12" fmla="*/ 190500 w 346710"/>
                <a:gd name="connsiteY12" fmla="*/ 99060 h 99060"/>
                <a:gd name="connsiteX13" fmla="*/ 289560 w 346710"/>
                <a:gd name="connsiteY13" fmla="*/ 91440 h 99060"/>
                <a:gd name="connsiteX14" fmla="*/ 300990 w 346710"/>
                <a:gd name="connsiteY14" fmla="*/ 87630 h 99060"/>
                <a:gd name="connsiteX15" fmla="*/ 316230 w 346710"/>
                <a:gd name="connsiteY15" fmla="*/ 64770 h 99060"/>
                <a:gd name="connsiteX16" fmla="*/ 323850 w 346710"/>
                <a:gd name="connsiteY16" fmla="*/ 53340 h 99060"/>
                <a:gd name="connsiteX17" fmla="*/ 331470 w 346710"/>
                <a:gd name="connsiteY17" fmla="*/ 41910 h 99060"/>
                <a:gd name="connsiteX18" fmla="*/ 346710 w 346710"/>
                <a:gd name="connsiteY18" fmla="*/ 19050 h 99060"/>
                <a:gd name="connsiteX0" fmla="*/ 0 w 346710"/>
                <a:gd name="connsiteY0" fmla="*/ 68580 h 128385"/>
                <a:gd name="connsiteX1" fmla="*/ 11430 w 346710"/>
                <a:gd name="connsiteY1" fmla="*/ 49530 h 128385"/>
                <a:gd name="connsiteX2" fmla="*/ 22860 w 346710"/>
                <a:gd name="connsiteY2" fmla="*/ 41910 h 128385"/>
                <a:gd name="connsiteX3" fmla="*/ 26670 w 346710"/>
                <a:gd name="connsiteY3" fmla="*/ 30480 h 128385"/>
                <a:gd name="connsiteX4" fmla="*/ 38100 w 346710"/>
                <a:gd name="connsiteY4" fmla="*/ 22860 h 128385"/>
                <a:gd name="connsiteX5" fmla="*/ 49530 w 346710"/>
                <a:gd name="connsiteY5" fmla="*/ 11430 h 128385"/>
                <a:gd name="connsiteX6" fmla="*/ 72390 w 346710"/>
                <a:gd name="connsiteY6" fmla="*/ 0 h 128385"/>
                <a:gd name="connsiteX7" fmla="*/ 114300 w 346710"/>
                <a:gd name="connsiteY7" fmla="*/ 3810 h 128385"/>
                <a:gd name="connsiteX8" fmla="*/ 137160 w 346710"/>
                <a:gd name="connsiteY8" fmla="*/ 15240 h 128385"/>
                <a:gd name="connsiteX9" fmla="*/ 152400 w 346710"/>
                <a:gd name="connsiteY9" fmla="*/ 19050 h 128385"/>
                <a:gd name="connsiteX10" fmla="*/ 156210 w 346710"/>
                <a:gd name="connsiteY10" fmla="*/ 41910 h 128385"/>
                <a:gd name="connsiteX11" fmla="*/ 171450 w 346710"/>
                <a:gd name="connsiteY11" fmla="*/ 64770 h 128385"/>
                <a:gd name="connsiteX12" fmla="*/ 222490 w 346710"/>
                <a:gd name="connsiteY12" fmla="*/ 128385 h 128385"/>
                <a:gd name="connsiteX13" fmla="*/ 289560 w 346710"/>
                <a:gd name="connsiteY13" fmla="*/ 91440 h 128385"/>
                <a:gd name="connsiteX14" fmla="*/ 300990 w 346710"/>
                <a:gd name="connsiteY14" fmla="*/ 87630 h 128385"/>
                <a:gd name="connsiteX15" fmla="*/ 316230 w 346710"/>
                <a:gd name="connsiteY15" fmla="*/ 64770 h 128385"/>
                <a:gd name="connsiteX16" fmla="*/ 323850 w 346710"/>
                <a:gd name="connsiteY16" fmla="*/ 53340 h 128385"/>
                <a:gd name="connsiteX17" fmla="*/ 331470 w 346710"/>
                <a:gd name="connsiteY17" fmla="*/ 41910 h 128385"/>
                <a:gd name="connsiteX18" fmla="*/ 346710 w 346710"/>
                <a:gd name="connsiteY18" fmla="*/ 19050 h 128385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2400 w 346710"/>
                <a:gd name="connsiteY9" fmla="*/ 19050 h 125719"/>
                <a:gd name="connsiteX10" fmla="*/ 156210 w 346710"/>
                <a:gd name="connsiteY10" fmla="*/ 41910 h 125719"/>
                <a:gd name="connsiteX11" fmla="*/ 171450 w 346710"/>
                <a:gd name="connsiteY11" fmla="*/ 64770 h 125719"/>
                <a:gd name="connsiteX12" fmla="*/ 230488 w 346710"/>
                <a:gd name="connsiteY12" fmla="*/ 125719 h 125719"/>
                <a:gd name="connsiteX13" fmla="*/ 289560 w 346710"/>
                <a:gd name="connsiteY13" fmla="*/ 91440 h 125719"/>
                <a:gd name="connsiteX14" fmla="*/ 300990 w 346710"/>
                <a:gd name="connsiteY14" fmla="*/ 87630 h 125719"/>
                <a:gd name="connsiteX15" fmla="*/ 316230 w 346710"/>
                <a:gd name="connsiteY15" fmla="*/ 64770 h 125719"/>
                <a:gd name="connsiteX16" fmla="*/ 323850 w 346710"/>
                <a:gd name="connsiteY16" fmla="*/ 53340 h 125719"/>
                <a:gd name="connsiteX17" fmla="*/ 331470 w 346710"/>
                <a:gd name="connsiteY17" fmla="*/ 41910 h 125719"/>
                <a:gd name="connsiteX18" fmla="*/ 346710 w 346710"/>
                <a:gd name="connsiteY18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2400 w 346710"/>
                <a:gd name="connsiteY9" fmla="*/ 19050 h 125719"/>
                <a:gd name="connsiteX10" fmla="*/ 156210 w 346710"/>
                <a:gd name="connsiteY10" fmla="*/ 41910 h 125719"/>
                <a:gd name="connsiteX11" fmla="*/ 171450 w 346710"/>
                <a:gd name="connsiteY11" fmla="*/ 64770 h 125719"/>
                <a:gd name="connsiteX12" fmla="*/ 230488 w 346710"/>
                <a:gd name="connsiteY12" fmla="*/ 125719 h 125719"/>
                <a:gd name="connsiteX13" fmla="*/ 289560 w 346710"/>
                <a:gd name="connsiteY13" fmla="*/ 91440 h 125719"/>
                <a:gd name="connsiteX14" fmla="*/ 300990 w 346710"/>
                <a:gd name="connsiteY14" fmla="*/ 87630 h 125719"/>
                <a:gd name="connsiteX15" fmla="*/ 316230 w 346710"/>
                <a:gd name="connsiteY15" fmla="*/ 64770 h 125719"/>
                <a:gd name="connsiteX16" fmla="*/ 323850 w 346710"/>
                <a:gd name="connsiteY16" fmla="*/ 53340 h 125719"/>
                <a:gd name="connsiteX17" fmla="*/ 331470 w 346710"/>
                <a:gd name="connsiteY17" fmla="*/ 41910 h 125719"/>
                <a:gd name="connsiteX18" fmla="*/ 346710 w 346710"/>
                <a:gd name="connsiteY18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6210 w 346710"/>
                <a:gd name="connsiteY9" fmla="*/ 41910 h 125719"/>
                <a:gd name="connsiteX10" fmla="*/ 171450 w 346710"/>
                <a:gd name="connsiteY10" fmla="*/ 64770 h 125719"/>
                <a:gd name="connsiteX11" fmla="*/ 230488 w 346710"/>
                <a:gd name="connsiteY11" fmla="*/ 125719 h 125719"/>
                <a:gd name="connsiteX12" fmla="*/ 289560 w 346710"/>
                <a:gd name="connsiteY12" fmla="*/ 91440 h 125719"/>
                <a:gd name="connsiteX13" fmla="*/ 300990 w 346710"/>
                <a:gd name="connsiteY13" fmla="*/ 87630 h 125719"/>
                <a:gd name="connsiteX14" fmla="*/ 316230 w 346710"/>
                <a:gd name="connsiteY14" fmla="*/ 64770 h 125719"/>
                <a:gd name="connsiteX15" fmla="*/ 323850 w 346710"/>
                <a:gd name="connsiteY15" fmla="*/ 53340 h 125719"/>
                <a:gd name="connsiteX16" fmla="*/ 331470 w 346710"/>
                <a:gd name="connsiteY16" fmla="*/ 41910 h 125719"/>
                <a:gd name="connsiteX17" fmla="*/ 346710 w 346710"/>
                <a:gd name="connsiteY17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6210 w 346710"/>
                <a:gd name="connsiteY9" fmla="*/ 41910 h 125719"/>
                <a:gd name="connsiteX10" fmla="*/ 176781 w 346710"/>
                <a:gd name="connsiteY10" fmla="*/ 72768 h 125719"/>
                <a:gd name="connsiteX11" fmla="*/ 230488 w 346710"/>
                <a:gd name="connsiteY11" fmla="*/ 125719 h 125719"/>
                <a:gd name="connsiteX12" fmla="*/ 289560 w 346710"/>
                <a:gd name="connsiteY12" fmla="*/ 91440 h 125719"/>
                <a:gd name="connsiteX13" fmla="*/ 300990 w 346710"/>
                <a:gd name="connsiteY13" fmla="*/ 87630 h 125719"/>
                <a:gd name="connsiteX14" fmla="*/ 316230 w 346710"/>
                <a:gd name="connsiteY14" fmla="*/ 64770 h 125719"/>
                <a:gd name="connsiteX15" fmla="*/ 323850 w 346710"/>
                <a:gd name="connsiteY15" fmla="*/ 53340 h 125719"/>
                <a:gd name="connsiteX16" fmla="*/ 331470 w 346710"/>
                <a:gd name="connsiteY16" fmla="*/ 41910 h 125719"/>
                <a:gd name="connsiteX17" fmla="*/ 346710 w 346710"/>
                <a:gd name="connsiteY17" fmla="*/ 19050 h 125719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0990 w 346710"/>
                <a:gd name="connsiteY14" fmla="*/ 87630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284321 w 346710"/>
                <a:gd name="connsiteY14" fmla="*/ 106680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5753 w 346710"/>
                <a:gd name="connsiteY14" fmla="*/ 85249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5753 w 346710"/>
                <a:gd name="connsiteY14" fmla="*/ 94774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3821 h 126263"/>
                <a:gd name="connsiteX14" fmla="*/ 305753 w 346710"/>
                <a:gd name="connsiteY14" fmla="*/ 94774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3821 h 126263"/>
                <a:gd name="connsiteX14" fmla="*/ 316230 w 346710"/>
                <a:gd name="connsiteY14" fmla="*/ 64770 h 126263"/>
                <a:gd name="connsiteX15" fmla="*/ 323850 w 346710"/>
                <a:gd name="connsiteY15" fmla="*/ 53340 h 126263"/>
                <a:gd name="connsiteX16" fmla="*/ 331470 w 346710"/>
                <a:gd name="connsiteY16" fmla="*/ 41910 h 126263"/>
                <a:gd name="connsiteX17" fmla="*/ 346710 w 346710"/>
                <a:gd name="connsiteY17" fmla="*/ 19050 h 126263"/>
                <a:gd name="connsiteX0" fmla="*/ 0 w 331470"/>
                <a:gd name="connsiteY0" fmla="*/ 68580 h 126263"/>
                <a:gd name="connsiteX1" fmla="*/ 11430 w 331470"/>
                <a:gd name="connsiteY1" fmla="*/ 49530 h 126263"/>
                <a:gd name="connsiteX2" fmla="*/ 22860 w 331470"/>
                <a:gd name="connsiteY2" fmla="*/ 41910 h 126263"/>
                <a:gd name="connsiteX3" fmla="*/ 26670 w 331470"/>
                <a:gd name="connsiteY3" fmla="*/ 30480 h 126263"/>
                <a:gd name="connsiteX4" fmla="*/ 38100 w 331470"/>
                <a:gd name="connsiteY4" fmla="*/ 22860 h 126263"/>
                <a:gd name="connsiteX5" fmla="*/ 49530 w 331470"/>
                <a:gd name="connsiteY5" fmla="*/ 11430 h 126263"/>
                <a:gd name="connsiteX6" fmla="*/ 72390 w 331470"/>
                <a:gd name="connsiteY6" fmla="*/ 0 h 126263"/>
                <a:gd name="connsiteX7" fmla="*/ 114300 w 331470"/>
                <a:gd name="connsiteY7" fmla="*/ 3810 h 126263"/>
                <a:gd name="connsiteX8" fmla="*/ 137160 w 331470"/>
                <a:gd name="connsiteY8" fmla="*/ 15240 h 126263"/>
                <a:gd name="connsiteX9" fmla="*/ 156210 w 331470"/>
                <a:gd name="connsiteY9" fmla="*/ 41910 h 126263"/>
                <a:gd name="connsiteX10" fmla="*/ 176781 w 331470"/>
                <a:gd name="connsiteY10" fmla="*/ 72768 h 126263"/>
                <a:gd name="connsiteX11" fmla="*/ 207169 w 331470"/>
                <a:gd name="connsiteY11" fmla="*/ 113260 h 126263"/>
                <a:gd name="connsiteX12" fmla="*/ 230488 w 331470"/>
                <a:gd name="connsiteY12" fmla="*/ 125719 h 126263"/>
                <a:gd name="connsiteX13" fmla="*/ 289560 w 331470"/>
                <a:gd name="connsiteY13" fmla="*/ 93821 h 126263"/>
                <a:gd name="connsiteX14" fmla="*/ 316230 w 331470"/>
                <a:gd name="connsiteY14" fmla="*/ 64770 h 126263"/>
                <a:gd name="connsiteX15" fmla="*/ 323850 w 331470"/>
                <a:gd name="connsiteY15" fmla="*/ 53340 h 126263"/>
                <a:gd name="connsiteX16" fmla="*/ 331470 w 331470"/>
                <a:gd name="connsiteY16" fmla="*/ 41910 h 126263"/>
                <a:gd name="connsiteX0" fmla="*/ 0 w 331470"/>
                <a:gd name="connsiteY0" fmla="*/ 68580 h 118955"/>
                <a:gd name="connsiteX1" fmla="*/ 11430 w 331470"/>
                <a:gd name="connsiteY1" fmla="*/ 49530 h 118955"/>
                <a:gd name="connsiteX2" fmla="*/ 22860 w 331470"/>
                <a:gd name="connsiteY2" fmla="*/ 41910 h 118955"/>
                <a:gd name="connsiteX3" fmla="*/ 26670 w 331470"/>
                <a:gd name="connsiteY3" fmla="*/ 30480 h 118955"/>
                <a:gd name="connsiteX4" fmla="*/ 38100 w 331470"/>
                <a:gd name="connsiteY4" fmla="*/ 22860 h 118955"/>
                <a:gd name="connsiteX5" fmla="*/ 49530 w 331470"/>
                <a:gd name="connsiteY5" fmla="*/ 11430 h 118955"/>
                <a:gd name="connsiteX6" fmla="*/ 72390 w 331470"/>
                <a:gd name="connsiteY6" fmla="*/ 0 h 118955"/>
                <a:gd name="connsiteX7" fmla="*/ 114300 w 331470"/>
                <a:gd name="connsiteY7" fmla="*/ 3810 h 118955"/>
                <a:gd name="connsiteX8" fmla="*/ 137160 w 331470"/>
                <a:gd name="connsiteY8" fmla="*/ 15240 h 118955"/>
                <a:gd name="connsiteX9" fmla="*/ 156210 w 331470"/>
                <a:gd name="connsiteY9" fmla="*/ 41910 h 118955"/>
                <a:gd name="connsiteX10" fmla="*/ 176781 w 331470"/>
                <a:gd name="connsiteY10" fmla="*/ 72768 h 118955"/>
                <a:gd name="connsiteX11" fmla="*/ 207169 w 331470"/>
                <a:gd name="connsiteY11" fmla="*/ 113260 h 118955"/>
                <a:gd name="connsiteX12" fmla="*/ 244775 w 331470"/>
                <a:gd name="connsiteY12" fmla="*/ 116194 h 118955"/>
                <a:gd name="connsiteX13" fmla="*/ 289560 w 331470"/>
                <a:gd name="connsiteY13" fmla="*/ 93821 h 118955"/>
                <a:gd name="connsiteX14" fmla="*/ 316230 w 331470"/>
                <a:gd name="connsiteY14" fmla="*/ 64770 h 118955"/>
                <a:gd name="connsiteX15" fmla="*/ 323850 w 331470"/>
                <a:gd name="connsiteY15" fmla="*/ 53340 h 118955"/>
                <a:gd name="connsiteX16" fmla="*/ 331470 w 331470"/>
                <a:gd name="connsiteY16" fmla="*/ 41910 h 11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1470" h="118955">
                  <a:moveTo>
                    <a:pt x="0" y="68580"/>
                  </a:moveTo>
                  <a:cubicBezTo>
                    <a:pt x="3810" y="62230"/>
                    <a:pt x="6611" y="55153"/>
                    <a:pt x="11430" y="49530"/>
                  </a:cubicBezTo>
                  <a:cubicBezTo>
                    <a:pt x="14410" y="46053"/>
                    <a:pt x="19999" y="45486"/>
                    <a:pt x="22860" y="41910"/>
                  </a:cubicBezTo>
                  <a:cubicBezTo>
                    <a:pt x="25369" y="38774"/>
                    <a:pt x="24161" y="33616"/>
                    <a:pt x="26670" y="30480"/>
                  </a:cubicBezTo>
                  <a:cubicBezTo>
                    <a:pt x="29531" y="26904"/>
                    <a:pt x="34582" y="25791"/>
                    <a:pt x="38100" y="22860"/>
                  </a:cubicBezTo>
                  <a:cubicBezTo>
                    <a:pt x="42239" y="19411"/>
                    <a:pt x="45391" y="14879"/>
                    <a:pt x="49530" y="11430"/>
                  </a:cubicBezTo>
                  <a:cubicBezTo>
                    <a:pt x="59378" y="3224"/>
                    <a:pt x="60934" y="3819"/>
                    <a:pt x="72390" y="0"/>
                  </a:cubicBezTo>
                  <a:cubicBezTo>
                    <a:pt x="86360" y="1270"/>
                    <a:pt x="100413" y="1826"/>
                    <a:pt x="114300" y="3810"/>
                  </a:cubicBezTo>
                  <a:cubicBezTo>
                    <a:pt x="130354" y="6103"/>
                    <a:pt x="130175" y="8890"/>
                    <a:pt x="137160" y="15240"/>
                  </a:cubicBezTo>
                  <a:cubicBezTo>
                    <a:pt x="144145" y="21590"/>
                    <a:pt x="149607" y="32322"/>
                    <a:pt x="156210" y="41910"/>
                  </a:cubicBezTo>
                  <a:cubicBezTo>
                    <a:pt x="162814" y="51498"/>
                    <a:pt x="168288" y="60876"/>
                    <a:pt x="176781" y="72768"/>
                  </a:cubicBezTo>
                  <a:cubicBezTo>
                    <a:pt x="185274" y="84660"/>
                    <a:pt x="198218" y="104435"/>
                    <a:pt x="207169" y="113260"/>
                  </a:cubicBezTo>
                  <a:cubicBezTo>
                    <a:pt x="216120" y="122085"/>
                    <a:pt x="230646" y="118640"/>
                    <a:pt x="244775" y="116194"/>
                  </a:cubicBezTo>
                  <a:cubicBezTo>
                    <a:pt x="277795" y="113654"/>
                    <a:pt x="277651" y="102392"/>
                    <a:pt x="289560" y="93821"/>
                  </a:cubicBezTo>
                  <a:cubicBezTo>
                    <a:pt x="301469" y="85250"/>
                    <a:pt x="310515" y="71517"/>
                    <a:pt x="316230" y="64770"/>
                  </a:cubicBezTo>
                  <a:cubicBezTo>
                    <a:pt x="321945" y="58023"/>
                    <a:pt x="321310" y="57150"/>
                    <a:pt x="323850" y="53340"/>
                  </a:cubicBezTo>
                  <a:cubicBezTo>
                    <a:pt x="326390" y="49530"/>
                    <a:pt x="328723" y="45573"/>
                    <a:pt x="331470" y="4191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2364580" y="422506"/>
              <a:ext cx="331470" cy="118955"/>
            </a:xfrm>
            <a:custGeom>
              <a:avLst/>
              <a:gdLst>
                <a:gd name="connsiteX0" fmla="*/ 0 w 346710"/>
                <a:gd name="connsiteY0" fmla="*/ 68580 h 99060"/>
                <a:gd name="connsiteX1" fmla="*/ 11430 w 346710"/>
                <a:gd name="connsiteY1" fmla="*/ 49530 h 99060"/>
                <a:gd name="connsiteX2" fmla="*/ 22860 w 346710"/>
                <a:gd name="connsiteY2" fmla="*/ 41910 h 99060"/>
                <a:gd name="connsiteX3" fmla="*/ 26670 w 346710"/>
                <a:gd name="connsiteY3" fmla="*/ 30480 h 99060"/>
                <a:gd name="connsiteX4" fmla="*/ 38100 w 346710"/>
                <a:gd name="connsiteY4" fmla="*/ 22860 h 99060"/>
                <a:gd name="connsiteX5" fmla="*/ 49530 w 346710"/>
                <a:gd name="connsiteY5" fmla="*/ 11430 h 99060"/>
                <a:gd name="connsiteX6" fmla="*/ 72390 w 346710"/>
                <a:gd name="connsiteY6" fmla="*/ 0 h 99060"/>
                <a:gd name="connsiteX7" fmla="*/ 114300 w 346710"/>
                <a:gd name="connsiteY7" fmla="*/ 3810 h 99060"/>
                <a:gd name="connsiteX8" fmla="*/ 137160 w 346710"/>
                <a:gd name="connsiteY8" fmla="*/ 15240 h 99060"/>
                <a:gd name="connsiteX9" fmla="*/ 152400 w 346710"/>
                <a:gd name="connsiteY9" fmla="*/ 19050 h 99060"/>
                <a:gd name="connsiteX10" fmla="*/ 156210 w 346710"/>
                <a:gd name="connsiteY10" fmla="*/ 41910 h 99060"/>
                <a:gd name="connsiteX11" fmla="*/ 171450 w 346710"/>
                <a:gd name="connsiteY11" fmla="*/ 64770 h 99060"/>
                <a:gd name="connsiteX12" fmla="*/ 190500 w 346710"/>
                <a:gd name="connsiteY12" fmla="*/ 99060 h 99060"/>
                <a:gd name="connsiteX13" fmla="*/ 289560 w 346710"/>
                <a:gd name="connsiteY13" fmla="*/ 91440 h 99060"/>
                <a:gd name="connsiteX14" fmla="*/ 300990 w 346710"/>
                <a:gd name="connsiteY14" fmla="*/ 87630 h 99060"/>
                <a:gd name="connsiteX15" fmla="*/ 316230 w 346710"/>
                <a:gd name="connsiteY15" fmla="*/ 64770 h 99060"/>
                <a:gd name="connsiteX16" fmla="*/ 323850 w 346710"/>
                <a:gd name="connsiteY16" fmla="*/ 53340 h 99060"/>
                <a:gd name="connsiteX17" fmla="*/ 331470 w 346710"/>
                <a:gd name="connsiteY17" fmla="*/ 41910 h 99060"/>
                <a:gd name="connsiteX18" fmla="*/ 346710 w 346710"/>
                <a:gd name="connsiteY18" fmla="*/ 19050 h 99060"/>
                <a:gd name="connsiteX0" fmla="*/ 0 w 346710"/>
                <a:gd name="connsiteY0" fmla="*/ 68580 h 128385"/>
                <a:gd name="connsiteX1" fmla="*/ 11430 w 346710"/>
                <a:gd name="connsiteY1" fmla="*/ 49530 h 128385"/>
                <a:gd name="connsiteX2" fmla="*/ 22860 w 346710"/>
                <a:gd name="connsiteY2" fmla="*/ 41910 h 128385"/>
                <a:gd name="connsiteX3" fmla="*/ 26670 w 346710"/>
                <a:gd name="connsiteY3" fmla="*/ 30480 h 128385"/>
                <a:gd name="connsiteX4" fmla="*/ 38100 w 346710"/>
                <a:gd name="connsiteY4" fmla="*/ 22860 h 128385"/>
                <a:gd name="connsiteX5" fmla="*/ 49530 w 346710"/>
                <a:gd name="connsiteY5" fmla="*/ 11430 h 128385"/>
                <a:gd name="connsiteX6" fmla="*/ 72390 w 346710"/>
                <a:gd name="connsiteY6" fmla="*/ 0 h 128385"/>
                <a:gd name="connsiteX7" fmla="*/ 114300 w 346710"/>
                <a:gd name="connsiteY7" fmla="*/ 3810 h 128385"/>
                <a:gd name="connsiteX8" fmla="*/ 137160 w 346710"/>
                <a:gd name="connsiteY8" fmla="*/ 15240 h 128385"/>
                <a:gd name="connsiteX9" fmla="*/ 152400 w 346710"/>
                <a:gd name="connsiteY9" fmla="*/ 19050 h 128385"/>
                <a:gd name="connsiteX10" fmla="*/ 156210 w 346710"/>
                <a:gd name="connsiteY10" fmla="*/ 41910 h 128385"/>
                <a:gd name="connsiteX11" fmla="*/ 171450 w 346710"/>
                <a:gd name="connsiteY11" fmla="*/ 64770 h 128385"/>
                <a:gd name="connsiteX12" fmla="*/ 222490 w 346710"/>
                <a:gd name="connsiteY12" fmla="*/ 128385 h 128385"/>
                <a:gd name="connsiteX13" fmla="*/ 289560 w 346710"/>
                <a:gd name="connsiteY13" fmla="*/ 91440 h 128385"/>
                <a:gd name="connsiteX14" fmla="*/ 300990 w 346710"/>
                <a:gd name="connsiteY14" fmla="*/ 87630 h 128385"/>
                <a:gd name="connsiteX15" fmla="*/ 316230 w 346710"/>
                <a:gd name="connsiteY15" fmla="*/ 64770 h 128385"/>
                <a:gd name="connsiteX16" fmla="*/ 323850 w 346710"/>
                <a:gd name="connsiteY16" fmla="*/ 53340 h 128385"/>
                <a:gd name="connsiteX17" fmla="*/ 331470 w 346710"/>
                <a:gd name="connsiteY17" fmla="*/ 41910 h 128385"/>
                <a:gd name="connsiteX18" fmla="*/ 346710 w 346710"/>
                <a:gd name="connsiteY18" fmla="*/ 19050 h 128385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2400 w 346710"/>
                <a:gd name="connsiteY9" fmla="*/ 19050 h 125719"/>
                <a:gd name="connsiteX10" fmla="*/ 156210 w 346710"/>
                <a:gd name="connsiteY10" fmla="*/ 41910 h 125719"/>
                <a:gd name="connsiteX11" fmla="*/ 171450 w 346710"/>
                <a:gd name="connsiteY11" fmla="*/ 64770 h 125719"/>
                <a:gd name="connsiteX12" fmla="*/ 230488 w 346710"/>
                <a:gd name="connsiteY12" fmla="*/ 125719 h 125719"/>
                <a:gd name="connsiteX13" fmla="*/ 289560 w 346710"/>
                <a:gd name="connsiteY13" fmla="*/ 91440 h 125719"/>
                <a:gd name="connsiteX14" fmla="*/ 300990 w 346710"/>
                <a:gd name="connsiteY14" fmla="*/ 87630 h 125719"/>
                <a:gd name="connsiteX15" fmla="*/ 316230 w 346710"/>
                <a:gd name="connsiteY15" fmla="*/ 64770 h 125719"/>
                <a:gd name="connsiteX16" fmla="*/ 323850 w 346710"/>
                <a:gd name="connsiteY16" fmla="*/ 53340 h 125719"/>
                <a:gd name="connsiteX17" fmla="*/ 331470 w 346710"/>
                <a:gd name="connsiteY17" fmla="*/ 41910 h 125719"/>
                <a:gd name="connsiteX18" fmla="*/ 346710 w 346710"/>
                <a:gd name="connsiteY18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2400 w 346710"/>
                <a:gd name="connsiteY9" fmla="*/ 19050 h 125719"/>
                <a:gd name="connsiteX10" fmla="*/ 156210 w 346710"/>
                <a:gd name="connsiteY10" fmla="*/ 41910 h 125719"/>
                <a:gd name="connsiteX11" fmla="*/ 171450 w 346710"/>
                <a:gd name="connsiteY11" fmla="*/ 64770 h 125719"/>
                <a:gd name="connsiteX12" fmla="*/ 230488 w 346710"/>
                <a:gd name="connsiteY12" fmla="*/ 125719 h 125719"/>
                <a:gd name="connsiteX13" fmla="*/ 289560 w 346710"/>
                <a:gd name="connsiteY13" fmla="*/ 91440 h 125719"/>
                <a:gd name="connsiteX14" fmla="*/ 300990 w 346710"/>
                <a:gd name="connsiteY14" fmla="*/ 87630 h 125719"/>
                <a:gd name="connsiteX15" fmla="*/ 316230 w 346710"/>
                <a:gd name="connsiteY15" fmla="*/ 64770 h 125719"/>
                <a:gd name="connsiteX16" fmla="*/ 323850 w 346710"/>
                <a:gd name="connsiteY16" fmla="*/ 53340 h 125719"/>
                <a:gd name="connsiteX17" fmla="*/ 331470 w 346710"/>
                <a:gd name="connsiteY17" fmla="*/ 41910 h 125719"/>
                <a:gd name="connsiteX18" fmla="*/ 346710 w 346710"/>
                <a:gd name="connsiteY18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6210 w 346710"/>
                <a:gd name="connsiteY9" fmla="*/ 41910 h 125719"/>
                <a:gd name="connsiteX10" fmla="*/ 171450 w 346710"/>
                <a:gd name="connsiteY10" fmla="*/ 64770 h 125719"/>
                <a:gd name="connsiteX11" fmla="*/ 230488 w 346710"/>
                <a:gd name="connsiteY11" fmla="*/ 125719 h 125719"/>
                <a:gd name="connsiteX12" fmla="*/ 289560 w 346710"/>
                <a:gd name="connsiteY12" fmla="*/ 91440 h 125719"/>
                <a:gd name="connsiteX13" fmla="*/ 300990 w 346710"/>
                <a:gd name="connsiteY13" fmla="*/ 87630 h 125719"/>
                <a:gd name="connsiteX14" fmla="*/ 316230 w 346710"/>
                <a:gd name="connsiteY14" fmla="*/ 64770 h 125719"/>
                <a:gd name="connsiteX15" fmla="*/ 323850 w 346710"/>
                <a:gd name="connsiteY15" fmla="*/ 53340 h 125719"/>
                <a:gd name="connsiteX16" fmla="*/ 331470 w 346710"/>
                <a:gd name="connsiteY16" fmla="*/ 41910 h 125719"/>
                <a:gd name="connsiteX17" fmla="*/ 346710 w 346710"/>
                <a:gd name="connsiteY17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6210 w 346710"/>
                <a:gd name="connsiteY9" fmla="*/ 41910 h 125719"/>
                <a:gd name="connsiteX10" fmla="*/ 176781 w 346710"/>
                <a:gd name="connsiteY10" fmla="*/ 72768 h 125719"/>
                <a:gd name="connsiteX11" fmla="*/ 230488 w 346710"/>
                <a:gd name="connsiteY11" fmla="*/ 125719 h 125719"/>
                <a:gd name="connsiteX12" fmla="*/ 289560 w 346710"/>
                <a:gd name="connsiteY12" fmla="*/ 91440 h 125719"/>
                <a:gd name="connsiteX13" fmla="*/ 300990 w 346710"/>
                <a:gd name="connsiteY13" fmla="*/ 87630 h 125719"/>
                <a:gd name="connsiteX14" fmla="*/ 316230 w 346710"/>
                <a:gd name="connsiteY14" fmla="*/ 64770 h 125719"/>
                <a:gd name="connsiteX15" fmla="*/ 323850 w 346710"/>
                <a:gd name="connsiteY15" fmla="*/ 53340 h 125719"/>
                <a:gd name="connsiteX16" fmla="*/ 331470 w 346710"/>
                <a:gd name="connsiteY16" fmla="*/ 41910 h 125719"/>
                <a:gd name="connsiteX17" fmla="*/ 346710 w 346710"/>
                <a:gd name="connsiteY17" fmla="*/ 19050 h 125719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0990 w 346710"/>
                <a:gd name="connsiteY14" fmla="*/ 87630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284321 w 346710"/>
                <a:gd name="connsiteY14" fmla="*/ 106680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5753 w 346710"/>
                <a:gd name="connsiteY14" fmla="*/ 85249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5753 w 346710"/>
                <a:gd name="connsiteY14" fmla="*/ 94774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3821 h 126263"/>
                <a:gd name="connsiteX14" fmla="*/ 305753 w 346710"/>
                <a:gd name="connsiteY14" fmla="*/ 94774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3821 h 126263"/>
                <a:gd name="connsiteX14" fmla="*/ 316230 w 346710"/>
                <a:gd name="connsiteY14" fmla="*/ 64770 h 126263"/>
                <a:gd name="connsiteX15" fmla="*/ 323850 w 346710"/>
                <a:gd name="connsiteY15" fmla="*/ 53340 h 126263"/>
                <a:gd name="connsiteX16" fmla="*/ 331470 w 346710"/>
                <a:gd name="connsiteY16" fmla="*/ 41910 h 126263"/>
                <a:gd name="connsiteX17" fmla="*/ 346710 w 346710"/>
                <a:gd name="connsiteY17" fmla="*/ 19050 h 126263"/>
                <a:gd name="connsiteX0" fmla="*/ 0 w 331470"/>
                <a:gd name="connsiteY0" fmla="*/ 68580 h 126263"/>
                <a:gd name="connsiteX1" fmla="*/ 11430 w 331470"/>
                <a:gd name="connsiteY1" fmla="*/ 49530 h 126263"/>
                <a:gd name="connsiteX2" fmla="*/ 22860 w 331470"/>
                <a:gd name="connsiteY2" fmla="*/ 41910 h 126263"/>
                <a:gd name="connsiteX3" fmla="*/ 26670 w 331470"/>
                <a:gd name="connsiteY3" fmla="*/ 30480 h 126263"/>
                <a:gd name="connsiteX4" fmla="*/ 38100 w 331470"/>
                <a:gd name="connsiteY4" fmla="*/ 22860 h 126263"/>
                <a:gd name="connsiteX5" fmla="*/ 49530 w 331470"/>
                <a:gd name="connsiteY5" fmla="*/ 11430 h 126263"/>
                <a:gd name="connsiteX6" fmla="*/ 72390 w 331470"/>
                <a:gd name="connsiteY6" fmla="*/ 0 h 126263"/>
                <a:gd name="connsiteX7" fmla="*/ 114300 w 331470"/>
                <a:gd name="connsiteY7" fmla="*/ 3810 h 126263"/>
                <a:gd name="connsiteX8" fmla="*/ 137160 w 331470"/>
                <a:gd name="connsiteY8" fmla="*/ 15240 h 126263"/>
                <a:gd name="connsiteX9" fmla="*/ 156210 w 331470"/>
                <a:gd name="connsiteY9" fmla="*/ 41910 h 126263"/>
                <a:gd name="connsiteX10" fmla="*/ 176781 w 331470"/>
                <a:gd name="connsiteY10" fmla="*/ 72768 h 126263"/>
                <a:gd name="connsiteX11" fmla="*/ 207169 w 331470"/>
                <a:gd name="connsiteY11" fmla="*/ 113260 h 126263"/>
                <a:gd name="connsiteX12" fmla="*/ 230488 w 331470"/>
                <a:gd name="connsiteY12" fmla="*/ 125719 h 126263"/>
                <a:gd name="connsiteX13" fmla="*/ 289560 w 331470"/>
                <a:gd name="connsiteY13" fmla="*/ 93821 h 126263"/>
                <a:gd name="connsiteX14" fmla="*/ 316230 w 331470"/>
                <a:gd name="connsiteY14" fmla="*/ 64770 h 126263"/>
                <a:gd name="connsiteX15" fmla="*/ 323850 w 331470"/>
                <a:gd name="connsiteY15" fmla="*/ 53340 h 126263"/>
                <a:gd name="connsiteX16" fmla="*/ 331470 w 331470"/>
                <a:gd name="connsiteY16" fmla="*/ 41910 h 126263"/>
                <a:gd name="connsiteX0" fmla="*/ 0 w 331470"/>
                <a:gd name="connsiteY0" fmla="*/ 68580 h 118955"/>
                <a:gd name="connsiteX1" fmla="*/ 11430 w 331470"/>
                <a:gd name="connsiteY1" fmla="*/ 49530 h 118955"/>
                <a:gd name="connsiteX2" fmla="*/ 22860 w 331470"/>
                <a:gd name="connsiteY2" fmla="*/ 41910 h 118955"/>
                <a:gd name="connsiteX3" fmla="*/ 26670 w 331470"/>
                <a:gd name="connsiteY3" fmla="*/ 30480 h 118955"/>
                <a:gd name="connsiteX4" fmla="*/ 38100 w 331470"/>
                <a:gd name="connsiteY4" fmla="*/ 22860 h 118955"/>
                <a:gd name="connsiteX5" fmla="*/ 49530 w 331470"/>
                <a:gd name="connsiteY5" fmla="*/ 11430 h 118955"/>
                <a:gd name="connsiteX6" fmla="*/ 72390 w 331470"/>
                <a:gd name="connsiteY6" fmla="*/ 0 h 118955"/>
                <a:gd name="connsiteX7" fmla="*/ 114300 w 331470"/>
                <a:gd name="connsiteY7" fmla="*/ 3810 h 118955"/>
                <a:gd name="connsiteX8" fmla="*/ 137160 w 331470"/>
                <a:gd name="connsiteY8" fmla="*/ 15240 h 118955"/>
                <a:gd name="connsiteX9" fmla="*/ 156210 w 331470"/>
                <a:gd name="connsiteY9" fmla="*/ 41910 h 118955"/>
                <a:gd name="connsiteX10" fmla="*/ 176781 w 331470"/>
                <a:gd name="connsiteY10" fmla="*/ 72768 h 118955"/>
                <a:gd name="connsiteX11" fmla="*/ 207169 w 331470"/>
                <a:gd name="connsiteY11" fmla="*/ 113260 h 118955"/>
                <a:gd name="connsiteX12" fmla="*/ 244775 w 331470"/>
                <a:gd name="connsiteY12" fmla="*/ 116194 h 118955"/>
                <a:gd name="connsiteX13" fmla="*/ 289560 w 331470"/>
                <a:gd name="connsiteY13" fmla="*/ 93821 h 118955"/>
                <a:gd name="connsiteX14" fmla="*/ 316230 w 331470"/>
                <a:gd name="connsiteY14" fmla="*/ 64770 h 118955"/>
                <a:gd name="connsiteX15" fmla="*/ 323850 w 331470"/>
                <a:gd name="connsiteY15" fmla="*/ 53340 h 118955"/>
                <a:gd name="connsiteX16" fmla="*/ 331470 w 331470"/>
                <a:gd name="connsiteY16" fmla="*/ 41910 h 11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1470" h="118955">
                  <a:moveTo>
                    <a:pt x="0" y="68580"/>
                  </a:moveTo>
                  <a:cubicBezTo>
                    <a:pt x="3810" y="62230"/>
                    <a:pt x="6611" y="55153"/>
                    <a:pt x="11430" y="49530"/>
                  </a:cubicBezTo>
                  <a:cubicBezTo>
                    <a:pt x="14410" y="46053"/>
                    <a:pt x="19999" y="45486"/>
                    <a:pt x="22860" y="41910"/>
                  </a:cubicBezTo>
                  <a:cubicBezTo>
                    <a:pt x="25369" y="38774"/>
                    <a:pt x="24161" y="33616"/>
                    <a:pt x="26670" y="30480"/>
                  </a:cubicBezTo>
                  <a:cubicBezTo>
                    <a:pt x="29531" y="26904"/>
                    <a:pt x="34582" y="25791"/>
                    <a:pt x="38100" y="22860"/>
                  </a:cubicBezTo>
                  <a:cubicBezTo>
                    <a:pt x="42239" y="19411"/>
                    <a:pt x="45391" y="14879"/>
                    <a:pt x="49530" y="11430"/>
                  </a:cubicBezTo>
                  <a:cubicBezTo>
                    <a:pt x="59378" y="3224"/>
                    <a:pt x="60934" y="3819"/>
                    <a:pt x="72390" y="0"/>
                  </a:cubicBezTo>
                  <a:cubicBezTo>
                    <a:pt x="86360" y="1270"/>
                    <a:pt x="100413" y="1826"/>
                    <a:pt x="114300" y="3810"/>
                  </a:cubicBezTo>
                  <a:cubicBezTo>
                    <a:pt x="130354" y="6103"/>
                    <a:pt x="130175" y="8890"/>
                    <a:pt x="137160" y="15240"/>
                  </a:cubicBezTo>
                  <a:cubicBezTo>
                    <a:pt x="144145" y="21590"/>
                    <a:pt x="149607" y="32322"/>
                    <a:pt x="156210" y="41910"/>
                  </a:cubicBezTo>
                  <a:cubicBezTo>
                    <a:pt x="162814" y="51498"/>
                    <a:pt x="168288" y="60876"/>
                    <a:pt x="176781" y="72768"/>
                  </a:cubicBezTo>
                  <a:cubicBezTo>
                    <a:pt x="185274" y="84660"/>
                    <a:pt x="198218" y="104435"/>
                    <a:pt x="207169" y="113260"/>
                  </a:cubicBezTo>
                  <a:cubicBezTo>
                    <a:pt x="216120" y="122085"/>
                    <a:pt x="230646" y="118640"/>
                    <a:pt x="244775" y="116194"/>
                  </a:cubicBezTo>
                  <a:cubicBezTo>
                    <a:pt x="277795" y="113654"/>
                    <a:pt x="277651" y="102392"/>
                    <a:pt x="289560" y="93821"/>
                  </a:cubicBezTo>
                  <a:cubicBezTo>
                    <a:pt x="301469" y="85250"/>
                    <a:pt x="310515" y="71517"/>
                    <a:pt x="316230" y="64770"/>
                  </a:cubicBezTo>
                  <a:cubicBezTo>
                    <a:pt x="321945" y="58023"/>
                    <a:pt x="321310" y="57150"/>
                    <a:pt x="323850" y="53340"/>
                  </a:cubicBezTo>
                  <a:cubicBezTo>
                    <a:pt x="326390" y="49530"/>
                    <a:pt x="328723" y="45573"/>
                    <a:pt x="331470" y="4191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2679381" y="422855"/>
              <a:ext cx="331470" cy="118955"/>
            </a:xfrm>
            <a:custGeom>
              <a:avLst/>
              <a:gdLst>
                <a:gd name="connsiteX0" fmla="*/ 0 w 346710"/>
                <a:gd name="connsiteY0" fmla="*/ 68580 h 99060"/>
                <a:gd name="connsiteX1" fmla="*/ 11430 w 346710"/>
                <a:gd name="connsiteY1" fmla="*/ 49530 h 99060"/>
                <a:gd name="connsiteX2" fmla="*/ 22860 w 346710"/>
                <a:gd name="connsiteY2" fmla="*/ 41910 h 99060"/>
                <a:gd name="connsiteX3" fmla="*/ 26670 w 346710"/>
                <a:gd name="connsiteY3" fmla="*/ 30480 h 99060"/>
                <a:gd name="connsiteX4" fmla="*/ 38100 w 346710"/>
                <a:gd name="connsiteY4" fmla="*/ 22860 h 99060"/>
                <a:gd name="connsiteX5" fmla="*/ 49530 w 346710"/>
                <a:gd name="connsiteY5" fmla="*/ 11430 h 99060"/>
                <a:gd name="connsiteX6" fmla="*/ 72390 w 346710"/>
                <a:gd name="connsiteY6" fmla="*/ 0 h 99060"/>
                <a:gd name="connsiteX7" fmla="*/ 114300 w 346710"/>
                <a:gd name="connsiteY7" fmla="*/ 3810 h 99060"/>
                <a:gd name="connsiteX8" fmla="*/ 137160 w 346710"/>
                <a:gd name="connsiteY8" fmla="*/ 15240 h 99060"/>
                <a:gd name="connsiteX9" fmla="*/ 152400 w 346710"/>
                <a:gd name="connsiteY9" fmla="*/ 19050 h 99060"/>
                <a:gd name="connsiteX10" fmla="*/ 156210 w 346710"/>
                <a:gd name="connsiteY10" fmla="*/ 41910 h 99060"/>
                <a:gd name="connsiteX11" fmla="*/ 171450 w 346710"/>
                <a:gd name="connsiteY11" fmla="*/ 64770 h 99060"/>
                <a:gd name="connsiteX12" fmla="*/ 190500 w 346710"/>
                <a:gd name="connsiteY12" fmla="*/ 99060 h 99060"/>
                <a:gd name="connsiteX13" fmla="*/ 289560 w 346710"/>
                <a:gd name="connsiteY13" fmla="*/ 91440 h 99060"/>
                <a:gd name="connsiteX14" fmla="*/ 300990 w 346710"/>
                <a:gd name="connsiteY14" fmla="*/ 87630 h 99060"/>
                <a:gd name="connsiteX15" fmla="*/ 316230 w 346710"/>
                <a:gd name="connsiteY15" fmla="*/ 64770 h 99060"/>
                <a:gd name="connsiteX16" fmla="*/ 323850 w 346710"/>
                <a:gd name="connsiteY16" fmla="*/ 53340 h 99060"/>
                <a:gd name="connsiteX17" fmla="*/ 331470 w 346710"/>
                <a:gd name="connsiteY17" fmla="*/ 41910 h 99060"/>
                <a:gd name="connsiteX18" fmla="*/ 346710 w 346710"/>
                <a:gd name="connsiteY18" fmla="*/ 19050 h 99060"/>
                <a:gd name="connsiteX0" fmla="*/ 0 w 346710"/>
                <a:gd name="connsiteY0" fmla="*/ 68580 h 128385"/>
                <a:gd name="connsiteX1" fmla="*/ 11430 w 346710"/>
                <a:gd name="connsiteY1" fmla="*/ 49530 h 128385"/>
                <a:gd name="connsiteX2" fmla="*/ 22860 w 346710"/>
                <a:gd name="connsiteY2" fmla="*/ 41910 h 128385"/>
                <a:gd name="connsiteX3" fmla="*/ 26670 w 346710"/>
                <a:gd name="connsiteY3" fmla="*/ 30480 h 128385"/>
                <a:gd name="connsiteX4" fmla="*/ 38100 w 346710"/>
                <a:gd name="connsiteY4" fmla="*/ 22860 h 128385"/>
                <a:gd name="connsiteX5" fmla="*/ 49530 w 346710"/>
                <a:gd name="connsiteY5" fmla="*/ 11430 h 128385"/>
                <a:gd name="connsiteX6" fmla="*/ 72390 w 346710"/>
                <a:gd name="connsiteY6" fmla="*/ 0 h 128385"/>
                <a:gd name="connsiteX7" fmla="*/ 114300 w 346710"/>
                <a:gd name="connsiteY7" fmla="*/ 3810 h 128385"/>
                <a:gd name="connsiteX8" fmla="*/ 137160 w 346710"/>
                <a:gd name="connsiteY8" fmla="*/ 15240 h 128385"/>
                <a:gd name="connsiteX9" fmla="*/ 152400 w 346710"/>
                <a:gd name="connsiteY9" fmla="*/ 19050 h 128385"/>
                <a:gd name="connsiteX10" fmla="*/ 156210 w 346710"/>
                <a:gd name="connsiteY10" fmla="*/ 41910 h 128385"/>
                <a:gd name="connsiteX11" fmla="*/ 171450 w 346710"/>
                <a:gd name="connsiteY11" fmla="*/ 64770 h 128385"/>
                <a:gd name="connsiteX12" fmla="*/ 222490 w 346710"/>
                <a:gd name="connsiteY12" fmla="*/ 128385 h 128385"/>
                <a:gd name="connsiteX13" fmla="*/ 289560 w 346710"/>
                <a:gd name="connsiteY13" fmla="*/ 91440 h 128385"/>
                <a:gd name="connsiteX14" fmla="*/ 300990 w 346710"/>
                <a:gd name="connsiteY14" fmla="*/ 87630 h 128385"/>
                <a:gd name="connsiteX15" fmla="*/ 316230 w 346710"/>
                <a:gd name="connsiteY15" fmla="*/ 64770 h 128385"/>
                <a:gd name="connsiteX16" fmla="*/ 323850 w 346710"/>
                <a:gd name="connsiteY16" fmla="*/ 53340 h 128385"/>
                <a:gd name="connsiteX17" fmla="*/ 331470 w 346710"/>
                <a:gd name="connsiteY17" fmla="*/ 41910 h 128385"/>
                <a:gd name="connsiteX18" fmla="*/ 346710 w 346710"/>
                <a:gd name="connsiteY18" fmla="*/ 19050 h 128385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2400 w 346710"/>
                <a:gd name="connsiteY9" fmla="*/ 19050 h 125719"/>
                <a:gd name="connsiteX10" fmla="*/ 156210 w 346710"/>
                <a:gd name="connsiteY10" fmla="*/ 41910 h 125719"/>
                <a:gd name="connsiteX11" fmla="*/ 171450 w 346710"/>
                <a:gd name="connsiteY11" fmla="*/ 64770 h 125719"/>
                <a:gd name="connsiteX12" fmla="*/ 230488 w 346710"/>
                <a:gd name="connsiteY12" fmla="*/ 125719 h 125719"/>
                <a:gd name="connsiteX13" fmla="*/ 289560 w 346710"/>
                <a:gd name="connsiteY13" fmla="*/ 91440 h 125719"/>
                <a:gd name="connsiteX14" fmla="*/ 300990 w 346710"/>
                <a:gd name="connsiteY14" fmla="*/ 87630 h 125719"/>
                <a:gd name="connsiteX15" fmla="*/ 316230 w 346710"/>
                <a:gd name="connsiteY15" fmla="*/ 64770 h 125719"/>
                <a:gd name="connsiteX16" fmla="*/ 323850 w 346710"/>
                <a:gd name="connsiteY16" fmla="*/ 53340 h 125719"/>
                <a:gd name="connsiteX17" fmla="*/ 331470 w 346710"/>
                <a:gd name="connsiteY17" fmla="*/ 41910 h 125719"/>
                <a:gd name="connsiteX18" fmla="*/ 346710 w 346710"/>
                <a:gd name="connsiteY18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2400 w 346710"/>
                <a:gd name="connsiteY9" fmla="*/ 19050 h 125719"/>
                <a:gd name="connsiteX10" fmla="*/ 156210 w 346710"/>
                <a:gd name="connsiteY10" fmla="*/ 41910 h 125719"/>
                <a:gd name="connsiteX11" fmla="*/ 171450 w 346710"/>
                <a:gd name="connsiteY11" fmla="*/ 64770 h 125719"/>
                <a:gd name="connsiteX12" fmla="*/ 230488 w 346710"/>
                <a:gd name="connsiteY12" fmla="*/ 125719 h 125719"/>
                <a:gd name="connsiteX13" fmla="*/ 289560 w 346710"/>
                <a:gd name="connsiteY13" fmla="*/ 91440 h 125719"/>
                <a:gd name="connsiteX14" fmla="*/ 300990 w 346710"/>
                <a:gd name="connsiteY14" fmla="*/ 87630 h 125719"/>
                <a:gd name="connsiteX15" fmla="*/ 316230 w 346710"/>
                <a:gd name="connsiteY15" fmla="*/ 64770 h 125719"/>
                <a:gd name="connsiteX16" fmla="*/ 323850 w 346710"/>
                <a:gd name="connsiteY16" fmla="*/ 53340 h 125719"/>
                <a:gd name="connsiteX17" fmla="*/ 331470 w 346710"/>
                <a:gd name="connsiteY17" fmla="*/ 41910 h 125719"/>
                <a:gd name="connsiteX18" fmla="*/ 346710 w 346710"/>
                <a:gd name="connsiteY18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6210 w 346710"/>
                <a:gd name="connsiteY9" fmla="*/ 41910 h 125719"/>
                <a:gd name="connsiteX10" fmla="*/ 171450 w 346710"/>
                <a:gd name="connsiteY10" fmla="*/ 64770 h 125719"/>
                <a:gd name="connsiteX11" fmla="*/ 230488 w 346710"/>
                <a:gd name="connsiteY11" fmla="*/ 125719 h 125719"/>
                <a:gd name="connsiteX12" fmla="*/ 289560 w 346710"/>
                <a:gd name="connsiteY12" fmla="*/ 91440 h 125719"/>
                <a:gd name="connsiteX13" fmla="*/ 300990 w 346710"/>
                <a:gd name="connsiteY13" fmla="*/ 87630 h 125719"/>
                <a:gd name="connsiteX14" fmla="*/ 316230 w 346710"/>
                <a:gd name="connsiteY14" fmla="*/ 64770 h 125719"/>
                <a:gd name="connsiteX15" fmla="*/ 323850 w 346710"/>
                <a:gd name="connsiteY15" fmla="*/ 53340 h 125719"/>
                <a:gd name="connsiteX16" fmla="*/ 331470 w 346710"/>
                <a:gd name="connsiteY16" fmla="*/ 41910 h 125719"/>
                <a:gd name="connsiteX17" fmla="*/ 346710 w 346710"/>
                <a:gd name="connsiteY17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6210 w 346710"/>
                <a:gd name="connsiteY9" fmla="*/ 41910 h 125719"/>
                <a:gd name="connsiteX10" fmla="*/ 176781 w 346710"/>
                <a:gd name="connsiteY10" fmla="*/ 72768 h 125719"/>
                <a:gd name="connsiteX11" fmla="*/ 230488 w 346710"/>
                <a:gd name="connsiteY11" fmla="*/ 125719 h 125719"/>
                <a:gd name="connsiteX12" fmla="*/ 289560 w 346710"/>
                <a:gd name="connsiteY12" fmla="*/ 91440 h 125719"/>
                <a:gd name="connsiteX13" fmla="*/ 300990 w 346710"/>
                <a:gd name="connsiteY13" fmla="*/ 87630 h 125719"/>
                <a:gd name="connsiteX14" fmla="*/ 316230 w 346710"/>
                <a:gd name="connsiteY14" fmla="*/ 64770 h 125719"/>
                <a:gd name="connsiteX15" fmla="*/ 323850 w 346710"/>
                <a:gd name="connsiteY15" fmla="*/ 53340 h 125719"/>
                <a:gd name="connsiteX16" fmla="*/ 331470 w 346710"/>
                <a:gd name="connsiteY16" fmla="*/ 41910 h 125719"/>
                <a:gd name="connsiteX17" fmla="*/ 346710 w 346710"/>
                <a:gd name="connsiteY17" fmla="*/ 19050 h 125719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0990 w 346710"/>
                <a:gd name="connsiteY14" fmla="*/ 87630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284321 w 346710"/>
                <a:gd name="connsiteY14" fmla="*/ 106680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5753 w 346710"/>
                <a:gd name="connsiteY14" fmla="*/ 85249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5753 w 346710"/>
                <a:gd name="connsiteY14" fmla="*/ 94774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3821 h 126263"/>
                <a:gd name="connsiteX14" fmla="*/ 305753 w 346710"/>
                <a:gd name="connsiteY14" fmla="*/ 94774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3821 h 126263"/>
                <a:gd name="connsiteX14" fmla="*/ 316230 w 346710"/>
                <a:gd name="connsiteY14" fmla="*/ 64770 h 126263"/>
                <a:gd name="connsiteX15" fmla="*/ 323850 w 346710"/>
                <a:gd name="connsiteY15" fmla="*/ 53340 h 126263"/>
                <a:gd name="connsiteX16" fmla="*/ 331470 w 346710"/>
                <a:gd name="connsiteY16" fmla="*/ 41910 h 126263"/>
                <a:gd name="connsiteX17" fmla="*/ 346710 w 346710"/>
                <a:gd name="connsiteY17" fmla="*/ 19050 h 126263"/>
                <a:gd name="connsiteX0" fmla="*/ 0 w 331470"/>
                <a:gd name="connsiteY0" fmla="*/ 68580 h 126263"/>
                <a:gd name="connsiteX1" fmla="*/ 11430 w 331470"/>
                <a:gd name="connsiteY1" fmla="*/ 49530 h 126263"/>
                <a:gd name="connsiteX2" fmla="*/ 22860 w 331470"/>
                <a:gd name="connsiteY2" fmla="*/ 41910 h 126263"/>
                <a:gd name="connsiteX3" fmla="*/ 26670 w 331470"/>
                <a:gd name="connsiteY3" fmla="*/ 30480 h 126263"/>
                <a:gd name="connsiteX4" fmla="*/ 38100 w 331470"/>
                <a:gd name="connsiteY4" fmla="*/ 22860 h 126263"/>
                <a:gd name="connsiteX5" fmla="*/ 49530 w 331470"/>
                <a:gd name="connsiteY5" fmla="*/ 11430 h 126263"/>
                <a:gd name="connsiteX6" fmla="*/ 72390 w 331470"/>
                <a:gd name="connsiteY6" fmla="*/ 0 h 126263"/>
                <a:gd name="connsiteX7" fmla="*/ 114300 w 331470"/>
                <a:gd name="connsiteY7" fmla="*/ 3810 h 126263"/>
                <a:gd name="connsiteX8" fmla="*/ 137160 w 331470"/>
                <a:gd name="connsiteY8" fmla="*/ 15240 h 126263"/>
                <a:gd name="connsiteX9" fmla="*/ 156210 w 331470"/>
                <a:gd name="connsiteY9" fmla="*/ 41910 h 126263"/>
                <a:gd name="connsiteX10" fmla="*/ 176781 w 331470"/>
                <a:gd name="connsiteY10" fmla="*/ 72768 h 126263"/>
                <a:gd name="connsiteX11" fmla="*/ 207169 w 331470"/>
                <a:gd name="connsiteY11" fmla="*/ 113260 h 126263"/>
                <a:gd name="connsiteX12" fmla="*/ 230488 w 331470"/>
                <a:gd name="connsiteY12" fmla="*/ 125719 h 126263"/>
                <a:gd name="connsiteX13" fmla="*/ 289560 w 331470"/>
                <a:gd name="connsiteY13" fmla="*/ 93821 h 126263"/>
                <a:gd name="connsiteX14" fmla="*/ 316230 w 331470"/>
                <a:gd name="connsiteY14" fmla="*/ 64770 h 126263"/>
                <a:gd name="connsiteX15" fmla="*/ 323850 w 331470"/>
                <a:gd name="connsiteY15" fmla="*/ 53340 h 126263"/>
                <a:gd name="connsiteX16" fmla="*/ 331470 w 331470"/>
                <a:gd name="connsiteY16" fmla="*/ 41910 h 126263"/>
                <a:gd name="connsiteX0" fmla="*/ 0 w 331470"/>
                <a:gd name="connsiteY0" fmla="*/ 68580 h 118955"/>
                <a:gd name="connsiteX1" fmla="*/ 11430 w 331470"/>
                <a:gd name="connsiteY1" fmla="*/ 49530 h 118955"/>
                <a:gd name="connsiteX2" fmla="*/ 22860 w 331470"/>
                <a:gd name="connsiteY2" fmla="*/ 41910 h 118955"/>
                <a:gd name="connsiteX3" fmla="*/ 26670 w 331470"/>
                <a:gd name="connsiteY3" fmla="*/ 30480 h 118955"/>
                <a:gd name="connsiteX4" fmla="*/ 38100 w 331470"/>
                <a:gd name="connsiteY4" fmla="*/ 22860 h 118955"/>
                <a:gd name="connsiteX5" fmla="*/ 49530 w 331470"/>
                <a:gd name="connsiteY5" fmla="*/ 11430 h 118955"/>
                <a:gd name="connsiteX6" fmla="*/ 72390 w 331470"/>
                <a:gd name="connsiteY6" fmla="*/ 0 h 118955"/>
                <a:gd name="connsiteX7" fmla="*/ 114300 w 331470"/>
                <a:gd name="connsiteY7" fmla="*/ 3810 h 118955"/>
                <a:gd name="connsiteX8" fmla="*/ 137160 w 331470"/>
                <a:gd name="connsiteY8" fmla="*/ 15240 h 118955"/>
                <a:gd name="connsiteX9" fmla="*/ 156210 w 331470"/>
                <a:gd name="connsiteY9" fmla="*/ 41910 h 118955"/>
                <a:gd name="connsiteX10" fmla="*/ 176781 w 331470"/>
                <a:gd name="connsiteY10" fmla="*/ 72768 h 118955"/>
                <a:gd name="connsiteX11" fmla="*/ 207169 w 331470"/>
                <a:gd name="connsiteY11" fmla="*/ 113260 h 118955"/>
                <a:gd name="connsiteX12" fmla="*/ 244775 w 331470"/>
                <a:gd name="connsiteY12" fmla="*/ 116194 h 118955"/>
                <a:gd name="connsiteX13" fmla="*/ 289560 w 331470"/>
                <a:gd name="connsiteY13" fmla="*/ 93821 h 118955"/>
                <a:gd name="connsiteX14" fmla="*/ 316230 w 331470"/>
                <a:gd name="connsiteY14" fmla="*/ 64770 h 118955"/>
                <a:gd name="connsiteX15" fmla="*/ 323850 w 331470"/>
                <a:gd name="connsiteY15" fmla="*/ 53340 h 118955"/>
                <a:gd name="connsiteX16" fmla="*/ 331470 w 331470"/>
                <a:gd name="connsiteY16" fmla="*/ 41910 h 11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1470" h="118955">
                  <a:moveTo>
                    <a:pt x="0" y="68580"/>
                  </a:moveTo>
                  <a:cubicBezTo>
                    <a:pt x="3810" y="62230"/>
                    <a:pt x="6611" y="55153"/>
                    <a:pt x="11430" y="49530"/>
                  </a:cubicBezTo>
                  <a:cubicBezTo>
                    <a:pt x="14410" y="46053"/>
                    <a:pt x="19999" y="45486"/>
                    <a:pt x="22860" y="41910"/>
                  </a:cubicBezTo>
                  <a:cubicBezTo>
                    <a:pt x="25369" y="38774"/>
                    <a:pt x="24161" y="33616"/>
                    <a:pt x="26670" y="30480"/>
                  </a:cubicBezTo>
                  <a:cubicBezTo>
                    <a:pt x="29531" y="26904"/>
                    <a:pt x="34582" y="25791"/>
                    <a:pt x="38100" y="22860"/>
                  </a:cubicBezTo>
                  <a:cubicBezTo>
                    <a:pt x="42239" y="19411"/>
                    <a:pt x="45391" y="14879"/>
                    <a:pt x="49530" y="11430"/>
                  </a:cubicBezTo>
                  <a:cubicBezTo>
                    <a:pt x="59378" y="3224"/>
                    <a:pt x="60934" y="3819"/>
                    <a:pt x="72390" y="0"/>
                  </a:cubicBezTo>
                  <a:cubicBezTo>
                    <a:pt x="86360" y="1270"/>
                    <a:pt x="100413" y="1826"/>
                    <a:pt x="114300" y="3810"/>
                  </a:cubicBezTo>
                  <a:cubicBezTo>
                    <a:pt x="130354" y="6103"/>
                    <a:pt x="130175" y="8890"/>
                    <a:pt x="137160" y="15240"/>
                  </a:cubicBezTo>
                  <a:cubicBezTo>
                    <a:pt x="144145" y="21590"/>
                    <a:pt x="149607" y="32322"/>
                    <a:pt x="156210" y="41910"/>
                  </a:cubicBezTo>
                  <a:cubicBezTo>
                    <a:pt x="162814" y="51498"/>
                    <a:pt x="168288" y="60876"/>
                    <a:pt x="176781" y="72768"/>
                  </a:cubicBezTo>
                  <a:cubicBezTo>
                    <a:pt x="185274" y="84660"/>
                    <a:pt x="198218" y="104435"/>
                    <a:pt x="207169" y="113260"/>
                  </a:cubicBezTo>
                  <a:cubicBezTo>
                    <a:pt x="216120" y="122085"/>
                    <a:pt x="230646" y="118640"/>
                    <a:pt x="244775" y="116194"/>
                  </a:cubicBezTo>
                  <a:cubicBezTo>
                    <a:pt x="277795" y="113654"/>
                    <a:pt x="277651" y="102392"/>
                    <a:pt x="289560" y="93821"/>
                  </a:cubicBezTo>
                  <a:cubicBezTo>
                    <a:pt x="301469" y="85250"/>
                    <a:pt x="310515" y="71517"/>
                    <a:pt x="316230" y="64770"/>
                  </a:cubicBezTo>
                  <a:cubicBezTo>
                    <a:pt x="321945" y="58023"/>
                    <a:pt x="321310" y="57150"/>
                    <a:pt x="323850" y="53340"/>
                  </a:cubicBezTo>
                  <a:cubicBezTo>
                    <a:pt x="326390" y="49530"/>
                    <a:pt x="328723" y="45573"/>
                    <a:pt x="331470" y="4191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2997992" y="417744"/>
              <a:ext cx="331470" cy="118955"/>
            </a:xfrm>
            <a:custGeom>
              <a:avLst/>
              <a:gdLst>
                <a:gd name="connsiteX0" fmla="*/ 0 w 346710"/>
                <a:gd name="connsiteY0" fmla="*/ 68580 h 99060"/>
                <a:gd name="connsiteX1" fmla="*/ 11430 w 346710"/>
                <a:gd name="connsiteY1" fmla="*/ 49530 h 99060"/>
                <a:gd name="connsiteX2" fmla="*/ 22860 w 346710"/>
                <a:gd name="connsiteY2" fmla="*/ 41910 h 99060"/>
                <a:gd name="connsiteX3" fmla="*/ 26670 w 346710"/>
                <a:gd name="connsiteY3" fmla="*/ 30480 h 99060"/>
                <a:gd name="connsiteX4" fmla="*/ 38100 w 346710"/>
                <a:gd name="connsiteY4" fmla="*/ 22860 h 99060"/>
                <a:gd name="connsiteX5" fmla="*/ 49530 w 346710"/>
                <a:gd name="connsiteY5" fmla="*/ 11430 h 99060"/>
                <a:gd name="connsiteX6" fmla="*/ 72390 w 346710"/>
                <a:gd name="connsiteY6" fmla="*/ 0 h 99060"/>
                <a:gd name="connsiteX7" fmla="*/ 114300 w 346710"/>
                <a:gd name="connsiteY7" fmla="*/ 3810 h 99060"/>
                <a:gd name="connsiteX8" fmla="*/ 137160 w 346710"/>
                <a:gd name="connsiteY8" fmla="*/ 15240 h 99060"/>
                <a:gd name="connsiteX9" fmla="*/ 152400 w 346710"/>
                <a:gd name="connsiteY9" fmla="*/ 19050 h 99060"/>
                <a:gd name="connsiteX10" fmla="*/ 156210 w 346710"/>
                <a:gd name="connsiteY10" fmla="*/ 41910 h 99060"/>
                <a:gd name="connsiteX11" fmla="*/ 171450 w 346710"/>
                <a:gd name="connsiteY11" fmla="*/ 64770 h 99060"/>
                <a:gd name="connsiteX12" fmla="*/ 190500 w 346710"/>
                <a:gd name="connsiteY12" fmla="*/ 99060 h 99060"/>
                <a:gd name="connsiteX13" fmla="*/ 289560 w 346710"/>
                <a:gd name="connsiteY13" fmla="*/ 91440 h 99060"/>
                <a:gd name="connsiteX14" fmla="*/ 300990 w 346710"/>
                <a:gd name="connsiteY14" fmla="*/ 87630 h 99060"/>
                <a:gd name="connsiteX15" fmla="*/ 316230 w 346710"/>
                <a:gd name="connsiteY15" fmla="*/ 64770 h 99060"/>
                <a:gd name="connsiteX16" fmla="*/ 323850 w 346710"/>
                <a:gd name="connsiteY16" fmla="*/ 53340 h 99060"/>
                <a:gd name="connsiteX17" fmla="*/ 331470 w 346710"/>
                <a:gd name="connsiteY17" fmla="*/ 41910 h 99060"/>
                <a:gd name="connsiteX18" fmla="*/ 346710 w 346710"/>
                <a:gd name="connsiteY18" fmla="*/ 19050 h 99060"/>
                <a:gd name="connsiteX0" fmla="*/ 0 w 346710"/>
                <a:gd name="connsiteY0" fmla="*/ 68580 h 128385"/>
                <a:gd name="connsiteX1" fmla="*/ 11430 w 346710"/>
                <a:gd name="connsiteY1" fmla="*/ 49530 h 128385"/>
                <a:gd name="connsiteX2" fmla="*/ 22860 w 346710"/>
                <a:gd name="connsiteY2" fmla="*/ 41910 h 128385"/>
                <a:gd name="connsiteX3" fmla="*/ 26670 w 346710"/>
                <a:gd name="connsiteY3" fmla="*/ 30480 h 128385"/>
                <a:gd name="connsiteX4" fmla="*/ 38100 w 346710"/>
                <a:gd name="connsiteY4" fmla="*/ 22860 h 128385"/>
                <a:gd name="connsiteX5" fmla="*/ 49530 w 346710"/>
                <a:gd name="connsiteY5" fmla="*/ 11430 h 128385"/>
                <a:gd name="connsiteX6" fmla="*/ 72390 w 346710"/>
                <a:gd name="connsiteY6" fmla="*/ 0 h 128385"/>
                <a:gd name="connsiteX7" fmla="*/ 114300 w 346710"/>
                <a:gd name="connsiteY7" fmla="*/ 3810 h 128385"/>
                <a:gd name="connsiteX8" fmla="*/ 137160 w 346710"/>
                <a:gd name="connsiteY8" fmla="*/ 15240 h 128385"/>
                <a:gd name="connsiteX9" fmla="*/ 152400 w 346710"/>
                <a:gd name="connsiteY9" fmla="*/ 19050 h 128385"/>
                <a:gd name="connsiteX10" fmla="*/ 156210 w 346710"/>
                <a:gd name="connsiteY10" fmla="*/ 41910 h 128385"/>
                <a:gd name="connsiteX11" fmla="*/ 171450 w 346710"/>
                <a:gd name="connsiteY11" fmla="*/ 64770 h 128385"/>
                <a:gd name="connsiteX12" fmla="*/ 222490 w 346710"/>
                <a:gd name="connsiteY12" fmla="*/ 128385 h 128385"/>
                <a:gd name="connsiteX13" fmla="*/ 289560 w 346710"/>
                <a:gd name="connsiteY13" fmla="*/ 91440 h 128385"/>
                <a:gd name="connsiteX14" fmla="*/ 300990 w 346710"/>
                <a:gd name="connsiteY14" fmla="*/ 87630 h 128385"/>
                <a:gd name="connsiteX15" fmla="*/ 316230 w 346710"/>
                <a:gd name="connsiteY15" fmla="*/ 64770 h 128385"/>
                <a:gd name="connsiteX16" fmla="*/ 323850 w 346710"/>
                <a:gd name="connsiteY16" fmla="*/ 53340 h 128385"/>
                <a:gd name="connsiteX17" fmla="*/ 331470 w 346710"/>
                <a:gd name="connsiteY17" fmla="*/ 41910 h 128385"/>
                <a:gd name="connsiteX18" fmla="*/ 346710 w 346710"/>
                <a:gd name="connsiteY18" fmla="*/ 19050 h 128385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2400 w 346710"/>
                <a:gd name="connsiteY9" fmla="*/ 19050 h 125719"/>
                <a:gd name="connsiteX10" fmla="*/ 156210 w 346710"/>
                <a:gd name="connsiteY10" fmla="*/ 41910 h 125719"/>
                <a:gd name="connsiteX11" fmla="*/ 171450 w 346710"/>
                <a:gd name="connsiteY11" fmla="*/ 64770 h 125719"/>
                <a:gd name="connsiteX12" fmla="*/ 230488 w 346710"/>
                <a:gd name="connsiteY12" fmla="*/ 125719 h 125719"/>
                <a:gd name="connsiteX13" fmla="*/ 289560 w 346710"/>
                <a:gd name="connsiteY13" fmla="*/ 91440 h 125719"/>
                <a:gd name="connsiteX14" fmla="*/ 300990 w 346710"/>
                <a:gd name="connsiteY14" fmla="*/ 87630 h 125719"/>
                <a:gd name="connsiteX15" fmla="*/ 316230 w 346710"/>
                <a:gd name="connsiteY15" fmla="*/ 64770 h 125719"/>
                <a:gd name="connsiteX16" fmla="*/ 323850 w 346710"/>
                <a:gd name="connsiteY16" fmla="*/ 53340 h 125719"/>
                <a:gd name="connsiteX17" fmla="*/ 331470 w 346710"/>
                <a:gd name="connsiteY17" fmla="*/ 41910 h 125719"/>
                <a:gd name="connsiteX18" fmla="*/ 346710 w 346710"/>
                <a:gd name="connsiteY18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2400 w 346710"/>
                <a:gd name="connsiteY9" fmla="*/ 19050 h 125719"/>
                <a:gd name="connsiteX10" fmla="*/ 156210 w 346710"/>
                <a:gd name="connsiteY10" fmla="*/ 41910 h 125719"/>
                <a:gd name="connsiteX11" fmla="*/ 171450 w 346710"/>
                <a:gd name="connsiteY11" fmla="*/ 64770 h 125719"/>
                <a:gd name="connsiteX12" fmla="*/ 230488 w 346710"/>
                <a:gd name="connsiteY12" fmla="*/ 125719 h 125719"/>
                <a:gd name="connsiteX13" fmla="*/ 289560 w 346710"/>
                <a:gd name="connsiteY13" fmla="*/ 91440 h 125719"/>
                <a:gd name="connsiteX14" fmla="*/ 300990 w 346710"/>
                <a:gd name="connsiteY14" fmla="*/ 87630 h 125719"/>
                <a:gd name="connsiteX15" fmla="*/ 316230 w 346710"/>
                <a:gd name="connsiteY15" fmla="*/ 64770 h 125719"/>
                <a:gd name="connsiteX16" fmla="*/ 323850 w 346710"/>
                <a:gd name="connsiteY16" fmla="*/ 53340 h 125719"/>
                <a:gd name="connsiteX17" fmla="*/ 331470 w 346710"/>
                <a:gd name="connsiteY17" fmla="*/ 41910 h 125719"/>
                <a:gd name="connsiteX18" fmla="*/ 346710 w 346710"/>
                <a:gd name="connsiteY18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6210 w 346710"/>
                <a:gd name="connsiteY9" fmla="*/ 41910 h 125719"/>
                <a:gd name="connsiteX10" fmla="*/ 171450 w 346710"/>
                <a:gd name="connsiteY10" fmla="*/ 64770 h 125719"/>
                <a:gd name="connsiteX11" fmla="*/ 230488 w 346710"/>
                <a:gd name="connsiteY11" fmla="*/ 125719 h 125719"/>
                <a:gd name="connsiteX12" fmla="*/ 289560 w 346710"/>
                <a:gd name="connsiteY12" fmla="*/ 91440 h 125719"/>
                <a:gd name="connsiteX13" fmla="*/ 300990 w 346710"/>
                <a:gd name="connsiteY13" fmla="*/ 87630 h 125719"/>
                <a:gd name="connsiteX14" fmla="*/ 316230 w 346710"/>
                <a:gd name="connsiteY14" fmla="*/ 64770 h 125719"/>
                <a:gd name="connsiteX15" fmla="*/ 323850 w 346710"/>
                <a:gd name="connsiteY15" fmla="*/ 53340 h 125719"/>
                <a:gd name="connsiteX16" fmla="*/ 331470 w 346710"/>
                <a:gd name="connsiteY16" fmla="*/ 41910 h 125719"/>
                <a:gd name="connsiteX17" fmla="*/ 346710 w 346710"/>
                <a:gd name="connsiteY17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6210 w 346710"/>
                <a:gd name="connsiteY9" fmla="*/ 41910 h 125719"/>
                <a:gd name="connsiteX10" fmla="*/ 176781 w 346710"/>
                <a:gd name="connsiteY10" fmla="*/ 72768 h 125719"/>
                <a:gd name="connsiteX11" fmla="*/ 230488 w 346710"/>
                <a:gd name="connsiteY11" fmla="*/ 125719 h 125719"/>
                <a:gd name="connsiteX12" fmla="*/ 289560 w 346710"/>
                <a:gd name="connsiteY12" fmla="*/ 91440 h 125719"/>
                <a:gd name="connsiteX13" fmla="*/ 300990 w 346710"/>
                <a:gd name="connsiteY13" fmla="*/ 87630 h 125719"/>
                <a:gd name="connsiteX14" fmla="*/ 316230 w 346710"/>
                <a:gd name="connsiteY14" fmla="*/ 64770 h 125719"/>
                <a:gd name="connsiteX15" fmla="*/ 323850 w 346710"/>
                <a:gd name="connsiteY15" fmla="*/ 53340 h 125719"/>
                <a:gd name="connsiteX16" fmla="*/ 331470 w 346710"/>
                <a:gd name="connsiteY16" fmla="*/ 41910 h 125719"/>
                <a:gd name="connsiteX17" fmla="*/ 346710 w 346710"/>
                <a:gd name="connsiteY17" fmla="*/ 19050 h 125719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0990 w 346710"/>
                <a:gd name="connsiteY14" fmla="*/ 87630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284321 w 346710"/>
                <a:gd name="connsiteY14" fmla="*/ 106680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5753 w 346710"/>
                <a:gd name="connsiteY14" fmla="*/ 85249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5753 w 346710"/>
                <a:gd name="connsiteY14" fmla="*/ 94774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3821 h 126263"/>
                <a:gd name="connsiteX14" fmla="*/ 305753 w 346710"/>
                <a:gd name="connsiteY14" fmla="*/ 94774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3821 h 126263"/>
                <a:gd name="connsiteX14" fmla="*/ 316230 w 346710"/>
                <a:gd name="connsiteY14" fmla="*/ 64770 h 126263"/>
                <a:gd name="connsiteX15" fmla="*/ 323850 w 346710"/>
                <a:gd name="connsiteY15" fmla="*/ 53340 h 126263"/>
                <a:gd name="connsiteX16" fmla="*/ 331470 w 346710"/>
                <a:gd name="connsiteY16" fmla="*/ 41910 h 126263"/>
                <a:gd name="connsiteX17" fmla="*/ 346710 w 346710"/>
                <a:gd name="connsiteY17" fmla="*/ 19050 h 126263"/>
                <a:gd name="connsiteX0" fmla="*/ 0 w 331470"/>
                <a:gd name="connsiteY0" fmla="*/ 68580 h 126263"/>
                <a:gd name="connsiteX1" fmla="*/ 11430 w 331470"/>
                <a:gd name="connsiteY1" fmla="*/ 49530 h 126263"/>
                <a:gd name="connsiteX2" fmla="*/ 22860 w 331470"/>
                <a:gd name="connsiteY2" fmla="*/ 41910 h 126263"/>
                <a:gd name="connsiteX3" fmla="*/ 26670 w 331470"/>
                <a:gd name="connsiteY3" fmla="*/ 30480 h 126263"/>
                <a:gd name="connsiteX4" fmla="*/ 38100 w 331470"/>
                <a:gd name="connsiteY4" fmla="*/ 22860 h 126263"/>
                <a:gd name="connsiteX5" fmla="*/ 49530 w 331470"/>
                <a:gd name="connsiteY5" fmla="*/ 11430 h 126263"/>
                <a:gd name="connsiteX6" fmla="*/ 72390 w 331470"/>
                <a:gd name="connsiteY6" fmla="*/ 0 h 126263"/>
                <a:gd name="connsiteX7" fmla="*/ 114300 w 331470"/>
                <a:gd name="connsiteY7" fmla="*/ 3810 h 126263"/>
                <a:gd name="connsiteX8" fmla="*/ 137160 w 331470"/>
                <a:gd name="connsiteY8" fmla="*/ 15240 h 126263"/>
                <a:gd name="connsiteX9" fmla="*/ 156210 w 331470"/>
                <a:gd name="connsiteY9" fmla="*/ 41910 h 126263"/>
                <a:gd name="connsiteX10" fmla="*/ 176781 w 331470"/>
                <a:gd name="connsiteY10" fmla="*/ 72768 h 126263"/>
                <a:gd name="connsiteX11" fmla="*/ 207169 w 331470"/>
                <a:gd name="connsiteY11" fmla="*/ 113260 h 126263"/>
                <a:gd name="connsiteX12" fmla="*/ 230488 w 331470"/>
                <a:gd name="connsiteY12" fmla="*/ 125719 h 126263"/>
                <a:gd name="connsiteX13" fmla="*/ 289560 w 331470"/>
                <a:gd name="connsiteY13" fmla="*/ 93821 h 126263"/>
                <a:gd name="connsiteX14" fmla="*/ 316230 w 331470"/>
                <a:gd name="connsiteY14" fmla="*/ 64770 h 126263"/>
                <a:gd name="connsiteX15" fmla="*/ 323850 w 331470"/>
                <a:gd name="connsiteY15" fmla="*/ 53340 h 126263"/>
                <a:gd name="connsiteX16" fmla="*/ 331470 w 331470"/>
                <a:gd name="connsiteY16" fmla="*/ 41910 h 126263"/>
                <a:gd name="connsiteX0" fmla="*/ 0 w 331470"/>
                <a:gd name="connsiteY0" fmla="*/ 68580 h 118955"/>
                <a:gd name="connsiteX1" fmla="*/ 11430 w 331470"/>
                <a:gd name="connsiteY1" fmla="*/ 49530 h 118955"/>
                <a:gd name="connsiteX2" fmla="*/ 22860 w 331470"/>
                <a:gd name="connsiteY2" fmla="*/ 41910 h 118955"/>
                <a:gd name="connsiteX3" fmla="*/ 26670 w 331470"/>
                <a:gd name="connsiteY3" fmla="*/ 30480 h 118955"/>
                <a:gd name="connsiteX4" fmla="*/ 38100 w 331470"/>
                <a:gd name="connsiteY4" fmla="*/ 22860 h 118955"/>
                <a:gd name="connsiteX5" fmla="*/ 49530 w 331470"/>
                <a:gd name="connsiteY5" fmla="*/ 11430 h 118955"/>
                <a:gd name="connsiteX6" fmla="*/ 72390 w 331470"/>
                <a:gd name="connsiteY6" fmla="*/ 0 h 118955"/>
                <a:gd name="connsiteX7" fmla="*/ 114300 w 331470"/>
                <a:gd name="connsiteY7" fmla="*/ 3810 h 118955"/>
                <a:gd name="connsiteX8" fmla="*/ 137160 w 331470"/>
                <a:gd name="connsiteY8" fmla="*/ 15240 h 118955"/>
                <a:gd name="connsiteX9" fmla="*/ 156210 w 331470"/>
                <a:gd name="connsiteY9" fmla="*/ 41910 h 118955"/>
                <a:gd name="connsiteX10" fmla="*/ 176781 w 331470"/>
                <a:gd name="connsiteY10" fmla="*/ 72768 h 118955"/>
                <a:gd name="connsiteX11" fmla="*/ 207169 w 331470"/>
                <a:gd name="connsiteY11" fmla="*/ 113260 h 118955"/>
                <a:gd name="connsiteX12" fmla="*/ 244775 w 331470"/>
                <a:gd name="connsiteY12" fmla="*/ 116194 h 118955"/>
                <a:gd name="connsiteX13" fmla="*/ 289560 w 331470"/>
                <a:gd name="connsiteY13" fmla="*/ 93821 h 118955"/>
                <a:gd name="connsiteX14" fmla="*/ 316230 w 331470"/>
                <a:gd name="connsiteY14" fmla="*/ 64770 h 118955"/>
                <a:gd name="connsiteX15" fmla="*/ 323850 w 331470"/>
                <a:gd name="connsiteY15" fmla="*/ 53340 h 118955"/>
                <a:gd name="connsiteX16" fmla="*/ 331470 w 331470"/>
                <a:gd name="connsiteY16" fmla="*/ 41910 h 11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1470" h="118955">
                  <a:moveTo>
                    <a:pt x="0" y="68580"/>
                  </a:moveTo>
                  <a:cubicBezTo>
                    <a:pt x="3810" y="62230"/>
                    <a:pt x="6611" y="55153"/>
                    <a:pt x="11430" y="49530"/>
                  </a:cubicBezTo>
                  <a:cubicBezTo>
                    <a:pt x="14410" y="46053"/>
                    <a:pt x="19999" y="45486"/>
                    <a:pt x="22860" y="41910"/>
                  </a:cubicBezTo>
                  <a:cubicBezTo>
                    <a:pt x="25369" y="38774"/>
                    <a:pt x="24161" y="33616"/>
                    <a:pt x="26670" y="30480"/>
                  </a:cubicBezTo>
                  <a:cubicBezTo>
                    <a:pt x="29531" y="26904"/>
                    <a:pt x="34582" y="25791"/>
                    <a:pt x="38100" y="22860"/>
                  </a:cubicBezTo>
                  <a:cubicBezTo>
                    <a:pt x="42239" y="19411"/>
                    <a:pt x="45391" y="14879"/>
                    <a:pt x="49530" y="11430"/>
                  </a:cubicBezTo>
                  <a:cubicBezTo>
                    <a:pt x="59378" y="3224"/>
                    <a:pt x="60934" y="3819"/>
                    <a:pt x="72390" y="0"/>
                  </a:cubicBezTo>
                  <a:cubicBezTo>
                    <a:pt x="86360" y="1270"/>
                    <a:pt x="100413" y="1826"/>
                    <a:pt x="114300" y="3810"/>
                  </a:cubicBezTo>
                  <a:cubicBezTo>
                    <a:pt x="130354" y="6103"/>
                    <a:pt x="130175" y="8890"/>
                    <a:pt x="137160" y="15240"/>
                  </a:cubicBezTo>
                  <a:cubicBezTo>
                    <a:pt x="144145" y="21590"/>
                    <a:pt x="149607" y="32322"/>
                    <a:pt x="156210" y="41910"/>
                  </a:cubicBezTo>
                  <a:cubicBezTo>
                    <a:pt x="162814" y="51498"/>
                    <a:pt x="168288" y="60876"/>
                    <a:pt x="176781" y="72768"/>
                  </a:cubicBezTo>
                  <a:cubicBezTo>
                    <a:pt x="185274" y="84660"/>
                    <a:pt x="198218" y="104435"/>
                    <a:pt x="207169" y="113260"/>
                  </a:cubicBezTo>
                  <a:cubicBezTo>
                    <a:pt x="216120" y="122085"/>
                    <a:pt x="230646" y="118640"/>
                    <a:pt x="244775" y="116194"/>
                  </a:cubicBezTo>
                  <a:cubicBezTo>
                    <a:pt x="277795" y="113654"/>
                    <a:pt x="277651" y="102392"/>
                    <a:pt x="289560" y="93821"/>
                  </a:cubicBezTo>
                  <a:cubicBezTo>
                    <a:pt x="301469" y="85250"/>
                    <a:pt x="310515" y="71517"/>
                    <a:pt x="316230" y="64770"/>
                  </a:cubicBezTo>
                  <a:cubicBezTo>
                    <a:pt x="321945" y="58023"/>
                    <a:pt x="321310" y="57150"/>
                    <a:pt x="323850" y="53340"/>
                  </a:cubicBezTo>
                  <a:cubicBezTo>
                    <a:pt x="326390" y="49530"/>
                    <a:pt x="328723" y="45573"/>
                    <a:pt x="331470" y="4191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3312793" y="418093"/>
              <a:ext cx="331470" cy="118955"/>
            </a:xfrm>
            <a:custGeom>
              <a:avLst/>
              <a:gdLst>
                <a:gd name="connsiteX0" fmla="*/ 0 w 346710"/>
                <a:gd name="connsiteY0" fmla="*/ 68580 h 99060"/>
                <a:gd name="connsiteX1" fmla="*/ 11430 w 346710"/>
                <a:gd name="connsiteY1" fmla="*/ 49530 h 99060"/>
                <a:gd name="connsiteX2" fmla="*/ 22860 w 346710"/>
                <a:gd name="connsiteY2" fmla="*/ 41910 h 99060"/>
                <a:gd name="connsiteX3" fmla="*/ 26670 w 346710"/>
                <a:gd name="connsiteY3" fmla="*/ 30480 h 99060"/>
                <a:gd name="connsiteX4" fmla="*/ 38100 w 346710"/>
                <a:gd name="connsiteY4" fmla="*/ 22860 h 99060"/>
                <a:gd name="connsiteX5" fmla="*/ 49530 w 346710"/>
                <a:gd name="connsiteY5" fmla="*/ 11430 h 99060"/>
                <a:gd name="connsiteX6" fmla="*/ 72390 w 346710"/>
                <a:gd name="connsiteY6" fmla="*/ 0 h 99060"/>
                <a:gd name="connsiteX7" fmla="*/ 114300 w 346710"/>
                <a:gd name="connsiteY7" fmla="*/ 3810 h 99060"/>
                <a:gd name="connsiteX8" fmla="*/ 137160 w 346710"/>
                <a:gd name="connsiteY8" fmla="*/ 15240 h 99060"/>
                <a:gd name="connsiteX9" fmla="*/ 152400 w 346710"/>
                <a:gd name="connsiteY9" fmla="*/ 19050 h 99060"/>
                <a:gd name="connsiteX10" fmla="*/ 156210 w 346710"/>
                <a:gd name="connsiteY10" fmla="*/ 41910 h 99060"/>
                <a:gd name="connsiteX11" fmla="*/ 171450 w 346710"/>
                <a:gd name="connsiteY11" fmla="*/ 64770 h 99060"/>
                <a:gd name="connsiteX12" fmla="*/ 190500 w 346710"/>
                <a:gd name="connsiteY12" fmla="*/ 99060 h 99060"/>
                <a:gd name="connsiteX13" fmla="*/ 289560 w 346710"/>
                <a:gd name="connsiteY13" fmla="*/ 91440 h 99060"/>
                <a:gd name="connsiteX14" fmla="*/ 300990 w 346710"/>
                <a:gd name="connsiteY14" fmla="*/ 87630 h 99060"/>
                <a:gd name="connsiteX15" fmla="*/ 316230 w 346710"/>
                <a:gd name="connsiteY15" fmla="*/ 64770 h 99060"/>
                <a:gd name="connsiteX16" fmla="*/ 323850 w 346710"/>
                <a:gd name="connsiteY16" fmla="*/ 53340 h 99060"/>
                <a:gd name="connsiteX17" fmla="*/ 331470 w 346710"/>
                <a:gd name="connsiteY17" fmla="*/ 41910 h 99060"/>
                <a:gd name="connsiteX18" fmla="*/ 346710 w 346710"/>
                <a:gd name="connsiteY18" fmla="*/ 19050 h 99060"/>
                <a:gd name="connsiteX0" fmla="*/ 0 w 346710"/>
                <a:gd name="connsiteY0" fmla="*/ 68580 h 128385"/>
                <a:gd name="connsiteX1" fmla="*/ 11430 w 346710"/>
                <a:gd name="connsiteY1" fmla="*/ 49530 h 128385"/>
                <a:gd name="connsiteX2" fmla="*/ 22860 w 346710"/>
                <a:gd name="connsiteY2" fmla="*/ 41910 h 128385"/>
                <a:gd name="connsiteX3" fmla="*/ 26670 w 346710"/>
                <a:gd name="connsiteY3" fmla="*/ 30480 h 128385"/>
                <a:gd name="connsiteX4" fmla="*/ 38100 w 346710"/>
                <a:gd name="connsiteY4" fmla="*/ 22860 h 128385"/>
                <a:gd name="connsiteX5" fmla="*/ 49530 w 346710"/>
                <a:gd name="connsiteY5" fmla="*/ 11430 h 128385"/>
                <a:gd name="connsiteX6" fmla="*/ 72390 w 346710"/>
                <a:gd name="connsiteY6" fmla="*/ 0 h 128385"/>
                <a:gd name="connsiteX7" fmla="*/ 114300 w 346710"/>
                <a:gd name="connsiteY7" fmla="*/ 3810 h 128385"/>
                <a:gd name="connsiteX8" fmla="*/ 137160 w 346710"/>
                <a:gd name="connsiteY8" fmla="*/ 15240 h 128385"/>
                <a:gd name="connsiteX9" fmla="*/ 152400 w 346710"/>
                <a:gd name="connsiteY9" fmla="*/ 19050 h 128385"/>
                <a:gd name="connsiteX10" fmla="*/ 156210 w 346710"/>
                <a:gd name="connsiteY10" fmla="*/ 41910 h 128385"/>
                <a:gd name="connsiteX11" fmla="*/ 171450 w 346710"/>
                <a:gd name="connsiteY11" fmla="*/ 64770 h 128385"/>
                <a:gd name="connsiteX12" fmla="*/ 222490 w 346710"/>
                <a:gd name="connsiteY12" fmla="*/ 128385 h 128385"/>
                <a:gd name="connsiteX13" fmla="*/ 289560 w 346710"/>
                <a:gd name="connsiteY13" fmla="*/ 91440 h 128385"/>
                <a:gd name="connsiteX14" fmla="*/ 300990 w 346710"/>
                <a:gd name="connsiteY14" fmla="*/ 87630 h 128385"/>
                <a:gd name="connsiteX15" fmla="*/ 316230 w 346710"/>
                <a:gd name="connsiteY15" fmla="*/ 64770 h 128385"/>
                <a:gd name="connsiteX16" fmla="*/ 323850 w 346710"/>
                <a:gd name="connsiteY16" fmla="*/ 53340 h 128385"/>
                <a:gd name="connsiteX17" fmla="*/ 331470 w 346710"/>
                <a:gd name="connsiteY17" fmla="*/ 41910 h 128385"/>
                <a:gd name="connsiteX18" fmla="*/ 346710 w 346710"/>
                <a:gd name="connsiteY18" fmla="*/ 19050 h 128385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2400 w 346710"/>
                <a:gd name="connsiteY9" fmla="*/ 19050 h 125719"/>
                <a:gd name="connsiteX10" fmla="*/ 156210 w 346710"/>
                <a:gd name="connsiteY10" fmla="*/ 41910 h 125719"/>
                <a:gd name="connsiteX11" fmla="*/ 171450 w 346710"/>
                <a:gd name="connsiteY11" fmla="*/ 64770 h 125719"/>
                <a:gd name="connsiteX12" fmla="*/ 230488 w 346710"/>
                <a:gd name="connsiteY12" fmla="*/ 125719 h 125719"/>
                <a:gd name="connsiteX13" fmla="*/ 289560 w 346710"/>
                <a:gd name="connsiteY13" fmla="*/ 91440 h 125719"/>
                <a:gd name="connsiteX14" fmla="*/ 300990 w 346710"/>
                <a:gd name="connsiteY14" fmla="*/ 87630 h 125719"/>
                <a:gd name="connsiteX15" fmla="*/ 316230 w 346710"/>
                <a:gd name="connsiteY15" fmla="*/ 64770 h 125719"/>
                <a:gd name="connsiteX16" fmla="*/ 323850 w 346710"/>
                <a:gd name="connsiteY16" fmla="*/ 53340 h 125719"/>
                <a:gd name="connsiteX17" fmla="*/ 331470 w 346710"/>
                <a:gd name="connsiteY17" fmla="*/ 41910 h 125719"/>
                <a:gd name="connsiteX18" fmla="*/ 346710 w 346710"/>
                <a:gd name="connsiteY18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2400 w 346710"/>
                <a:gd name="connsiteY9" fmla="*/ 19050 h 125719"/>
                <a:gd name="connsiteX10" fmla="*/ 156210 w 346710"/>
                <a:gd name="connsiteY10" fmla="*/ 41910 h 125719"/>
                <a:gd name="connsiteX11" fmla="*/ 171450 w 346710"/>
                <a:gd name="connsiteY11" fmla="*/ 64770 h 125719"/>
                <a:gd name="connsiteX12" fmla="*/ 230488 w 346710"/>
                <a:gd name="connsiteY12" fmla="*/ 125719 h 125719"/>
                <a:gd name="connsiteX13" fmla="*/ 289560 w 346710"/>
                <a:gd name="connsiteY13" fmla="*/ 91440 h 125719"/>
                <a:gd name="connsiteX14" fmla="*/ 300990 w 346710"/>
                <a:gd name="connsiteY14" fmla="*/ 87630 h 125719"/>
                <a:gd name="connsiteX15" fmla="*/ 316230 w 346710"/>
                <a:gd name="connsiteY15" fmla="*/ 64770 h 125719"/>
                <a:gd name="connsiteX16" fmla="*/ 323850 w 346710"/>
                <a:gd name="connsiteY16" fmla="*/ 53340 h 125719"/>
                <a:gd name="connsiteX17" fmla="*/ 331470 w 346710"/>
                <a:gd name="connsiteY17" fmla="*/ 41910 h 125719"/>
                <a:gd name="connsiteX18" fmla="*/ 346710 w 346710"/>
                <a:gd name="connsiteY18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6210 w 346710"/>
                <a:gd name="connsiteY9" fmla="*/ 41910 h 125719"/>
                <a:gd name="connsiteX10" fmla="*/ 171450 w 346710"/>
                <a:gd name="connsiteY10" fmla="*/ 64770 h 125719"/>
                <a:gd name="connsiteX11" fmla="*/ 230488 w 346710"/>
                <a:gd name="connsiteY11" fmla="*/ 125719 h 125719"/>
                <a:gd name="connsiteX12" fmla="*/ 289560 w 346710"/>
                <a:gd name="connsiteY12" fmla="*/ 91440 h 125719"/>
                <a:gd name="connsiteX13" fmla="*/ 300990 w 346710"/>
                <a:gd name="connsiteY13" fmla="*/ 87630 h 125719"/>
                <a:gd name="connsiteX14" fmla="*/ 316230 w 346710"/>
                <a:gd name="connsiteY14" fmla="*/ 64770 h 125719"/>
                <a:gd name="connsiteX15" fmla="*/ 323850 w 346710"/>
                <a:gd name="connsiteY15" fmla="*/ 53340 h 125719"/>
                <a:gd name="connsiteX16" fmla="*/ 331470 w 346710"/>
                <a:gd name="connsiteY16" fmla="*/ 41910 h 125719"/>
                <a:gd name="connsiteX17" fmla="*/ 346710 w 346710"/>
                <a:gd name="connsiteY17" fmla="*/ 19050 h 125719"/>
                <a:gd name="connsiteX0" fmla="*/ 0 w 346710"/>
                <a:gd name="connsiteY0" fmla="*/ 68580 h 125719"/>
                <a:gd name="connsiteX1" fmla="*/ 11430 w 346710"/>
                <a:gd name="connsiteY1" fmla="*/ 49530 h 125719"/>
                <a:gd name="connsiteX2" fmla="*/ 22860 w 346710"/>
                <a:gd name="connsiteY2" fmla="*/ 41910 h 125719"/>
                <a:gd name="connsiteX3" fmla="*/ 26670 w 346710"/>
                <a:gd name="connsiteY3" fmla="*/ 30480 h 125719"/>
                <a:gd name="connsiteX4" fmla="*/ 38100 w 346710"/>
                <a:gd name="connsiteY4" fmla="*/ 22860 h 125719"/>
                <a:gd name="connsiteX5" fmla="*/ 49530 w 346710"/>
                <a:gd name="connsiteY5" fmla="*/ 11430 h 125719"/>
                <a:gd name="connsiteX6" fmla="*/ 72390 w 346710"/>
                <a:gd name="connsiteY6" fmla="*/ 0 h 125719"/>
                <a:gd name="connsiteX7" fmla="*/ 114300 w 346710"/>
                <a:gd name="connsiteY7" fmla="*/ 3810 h 125719"/>
                <a:gd name="connsiteX8" fmla="*/ 137160 w 346710"/>
                <a:gd name="connsiteY8" fmla="*/ 15240 h 125719"/>
                <a:gd name="connsiteX9" fmla="*/ 156210 w 346710"/>
                <a:gd name="connsiteY9" fmla="*/ 41910 h 125719"/>
                <a:gd name="connsiteX10" fmla="*/ 176781 w 346710"/>
                <a:gd name="connsiteY10" fmla="*/ 72768 h 125719"/>
                <a:gd name="connsiteX11" fmla="*/ 230488 w 346710"/>
                <a:gd name="connsiteY11" fmla="*/ 125719 h 125719"/>
                <a:gd name="connsiteX12" fmla="*/ 289560 w 346710"/>
                <a:gd name="connsiteY12" fmla="*/ 91440 h 125719"/>
                <a:gd name="connsiteX13" fmla="*/ 300990 w 346710"/>
                <a:gd name="connsiteY13" fmla="*/ 87630 h 125719"/>
                <a:gd name="connsiteX14" fmla="*/ 316230 w 346710"/>
                <a:gd name="connsiteY14" fmla="*/ 64770 h 125719"/>
                <a:gd name="connsiteX15" fmla="*/ 323850 w 346710"/>
                <a:gd name="connsiteY15" fmla="*/ 53340 h 125719"/>
                <a:gd name="connsiteX16" fmla="*/ 331470 w 346710"/>
                <a:gd name="connsiteY16" fmla="*/ 41910 h 125719"/>
                <a:gd name="connsiteX17" fmla="*/ 346710 w 346710"/>
                <a:gd name="connsiteY17" fmla="*/ 19050 h 125719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0990 w 346710"/>
                <a:gd name="connsiteY14" fmla="*/ 87630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284321 w 346710"/>
                <a:gd name="connsiteY14" fmla="*/ 106680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5753 w 346710"/>
                <a:gd name="connsiteY14" fmla="*/ 85249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1440 h 126263"/>
                <a:gd name="connsiteX14" fmla="*/ 305753 w 346710"/>
                <a:gd name="connsiteY14" fmla="*/ 94774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3821 h 126263"/>
                <a:gd name="connsiteX14" fmla="*/ 305753 w 346710"/>
                <a:gd name="connsiteY14" fmla="*/ 94774 h 126263"/>
                <a:gd name="connsiteX15" fmla="*/ 316230 w 346710"/>
                <a:gd name="connsiteY15" fmla="*/ 64770 h 126263"/>
                <a:gd name="connsiteX16" fmla="*/ 323850 w 346710"/>
                <a:gd name="connsiteY16" fmla="*/ 53340 h 126263"/>
                <a:gd name="connsiteX17" fmla="*/ 331470 w 346710"/>
                <a:gd name="connsiteY17" fmla="*/ 41910 h 126263"/>
                <a:gd name="connsiteX18" fmla="*/ 346710 w 346710"/>
                <a:gd name="connsiteY18" fmla="*/ 19050 h 126263"/>
                <a:gd name="connsiteX0" fmla="*/ 0 w 346710"/>
                <a:gd name="connsiteY0" fmla="*/ 68580 h 126263"/>
                <a:gd name="connsiteX1" fmla="*/ 11430 w 346710"/>
                <a:gd name="connsiteY1" fmla="*/ 49530 h 126263"/>
                <a:gd name="connsiteX2" fmla="*/ 22860 w 346710"/>
                <a:gd name="connsiteY2" fmla="*/ 41910 h 126263"/>
                <a:gd name="connsiteX3" fmla="*/ 26670 w 346710"/>
                <a:gd name="connsiteY3" fmla="*/ 30480 h 126263"/>
                <a:gd name="connsiteX4" fmla="*/ 38100 w 346710"/>
                <a:gd name="connsiteY4" fmla="*/ 22860 h 126263"/>
                <a:gd name="connsiteX5" fmla="*/ 49530 w 346710"/>
                <a:gd name="connsiteY5" fmla="*/ 11430 h 126263"/>
                <a:gd name="connsiteX6" fmla="*/ 72390 w 346710"/>
                <a:gd name="connsiteY6" fmla="*/ 0 h 126263"/>
                <a:gd name="connsiteX7" fmla="*/ 114300 w 346710"/>
                <a:gd name="connsiteY7" fmla="*/ 3810 h 126263"/>
                <a:gd name="connsiteX8" fmla="*/ 137160 w 346710"/>
                <a:gd name="connsiteY8" fmla="*/ 15240 h 126263"/>
                <a:gd name="connsiteX9" fmla="*/ 156210 w 346710"/>
                <a:gd name="connsiteY9" fmla="*/ 41910 h 126263"/>
                <a:gd name="connsiteX10" fmla="*/ 176781 w 346710"/>
                <a:gd name="connsiteY10" fmla="*/ 72768 h 126263"/>
                <a:gd name="connsiteX11" fmla="*/ 207169 w 346710"/>
                <a:gd name="connsiteY11" fmla="*/ 113260 h 126263"/>
                <a:gd name="connsiteX12" fmla="*/ 230488 w 346710"/>
                <a:gd name="connsiteY12" fmla="*/ 125719 h 126263"/>
                <a:gd name="connsiteX13" fmla="*/ 289560 w 346710"/>
                <a:gd name="connsiteY13" fmla="*/ 93821 h 126263"/>
                <a:gd name="connsiteX14" fmla="*/ 316230 w 346710"/>
                <a:gd name="connsiteY14" fmla="*/ 64770 h 126263"/>
                <a:gd name="connsiteX15" fmla="*/ 323850 w 346710"/>
                <a:gd name="connsiteY15" fmla="*/ 53340 h 126263"/>
                <a:gd name="connsiteX16" fmla="*/ 331470 w 346710"/>
                <a:gd name="connsiteY16" fmla="*/ 41910 h 126263"/>
                <a:gd name="connsiteX17" fmla="*/ 346710 w 346710"/>
                <a:gd name="connsiteY17" fmla="*/ 19050 h 126263"/>
                <a:gd name="connsiteX0" fmla="*/ 0 w 331470"/>
                <a:gd name="connsiteY0" fmla="*/ 68580 h 126263"/>
                <a:gd name="connsiteX1" fmla="*/ 11430 w 331470"/>
                <a:gd name="connsiteY1" fmla="*/ 49530 h 126263"/>
                <a:gd name="connsiteX2" fmla="*/ 22860 w 331470"/>
                <a:gd name="connsiteY2" fmla="*/ 41910 h 126263"/>
                <a:gd name="connsiteX3" fmla="*/ 26670 w 331470"/>
                <a:gd name="connsiteY3" fmla="*/ 30480 h 126263"/>
                <a:gd name="connsiteX4" fmla="*/ 38100 w 331470"/>
                <a:gd name="connsiteY4" fmla="*/ 22860 h 126263"/>
                <a:gd name="connsiteX5" fmla="*/ 49530 w 331470"/>
                <a:gd name="connsiteY5" fmla="*/ 11430 h 126263"/>
                <a:gd name="connsiteX6" fmla="*/ 72390 w 331470"/>
                <a:gd name="connsiteY6" fmla="*/ 0 h 126263"/>
                <a:gd name="connsiteX7" fmla="*/ 114300 w 331470"/>
                <a:gd name="connsiteY7" fmla="*/ 3810 h 126263"/>
                <a:gd name="connsiteX8" fmla="*/ 137160 w 331470"/>
                <a:gd name="connsiteY8" fmla="*/ 15240 h 126263"/>
                <a:gd name="connsiteX9" fmla="*/ 156210 w 331470"/>
                <a:gd name="connsiteY9" fmla="*/ 41910 h 126263"/>
                <a:gd name="connsiteX10" fmla="*/ 176781 w 331470"/>
                <a:gd name="connsiteY10" fmla="*/ 72768 h 126263"/>
                <a:gd name="connsiteX11" fmla="*/ 207169 w 331470"/>
                <a:gd name="connsiteY11" fmla="*/ 113260 h 126263"/>
                <a:gd name="connsiteX12" fmla="*/ 230488 w 331470"/>
                <a:gd name="connsiteY12" fmla="*/ 125719 h 126263"/>
                <a:gd name="connsiteX13" fmla="*/ 289560 w 331470"/>
                <a:gd name="connsiteY13" fmla="*/ 93821 h 126263"/>
                <a:gd name="connsiteX14" fmla="*/ 316230 w 331470"/>
                <a:gd name="connsiteY14" fmla="*/ 64770 h 126263"/>
                <a:gd name="connsiteX15" fmla="*/ 323850 w 331470"/>
                <a:gd name="connsiteY15" fmla="*/ 53340 h 126263"/>
                <a:gd name="connsiteX16" fmla="*/ 331470 w 331470"/>
                <a:gd name="connsiteY16" fmla="*/ 41910 h 126263"/>
                <a:gd name="connsiteX0" fmla="*/ 0 w 331470"/>
                <a:gd name="connsiteY0" fmla="*/ 68580 h 118955"/>
                <a:gd name="connsiteX1" fmla="*/ 11430 w 331470"/>
                <a:gd name="connsiteY1" fmla="*/ 49530 h 118955"/>
                <a:gd name="connsiteX2" fmla="*/ 22860 w 331470"/>
                <a:gd name="connsiteY2" fmla="*/ 41910 h 118955"/>
                <a:gd name="connsiteX3" fmla="*/ 26670 w 331470"/>
                <a:gd name="connsiteY3" fmla="*/ 30480 h 118955"/>
                <a:gd name="connsiteX4" fmla="*/ 38100 w 331470"/>
                <a:gd name="connsiteY4" fmla="*/ 22860 h 118955"/>
                <a:gd name="connsiteX5" fmla="*/ 49530 w 331470"/>
                <a:gd name="connsiteY5" fmla="*/ 11430 h 118955"/>
                <a:gd name="connsiteX6" fmla="*/ 72390 w 331470"/>
                <a:gd name="connsiteY6" fmla="*/ 0 h 118955"/>
                <a:gd name="connsiteX7" fmla="*/ 114300 w 331470"/>
                <a:gd name="connsiteY7" fmla="*/ 3810 h 118955"/>
                <a:gd name="connsiteX8" fmla="*/ 137160 w 331470"/>
                <a:gd name="connsiteY8" fmla="*/ 15240 h 118955"/>
                <a:gd name="connsiteX9" fmla="*/ 156210 w 331470"/>
                <a:gd name="connsiteY9" fmla="*/ 41910 h 118955"/>
                <a:gd name="connsiteX10" fmla="*/ 176781 w 331470"/>
                <a:gd name="connsiteY10" fmla="*/ 72768 h 118955"/>
                <a:gd name="connsiteX11" fmla="*/ 207169 w 331470"/>
                <a:gd name="connsiteY11" fmla="*/ 113260 h 118955"/>
                <a:gd name="connsiteX12" fmla="*/ 244775 w 331470"/>
                <a:gd name="connsiteY12" fmla="*/ 116194 h 118955"/>
                <a:gd name="connsiteX13" fmla="*/ 289560 w 331470"/>
                <a:gd name="connsiteY13" fmla="*/ 93821 h 118955"/>
                <a:gd name="connsiteX14" fmla="*/ 316230 w 331470"/>
                <a:gd name="connsiteY14" fmla="*/ 64770 h 118955"/>
                <a:gd name="connsiteX15" fmla="*/ 323850 w 331470"/>
                <a:gd name="connsiteY15" fmla="*/ 53340 h 118955"/>
                <a:gd name="connsiteX16" fmla="*/ 331470 w 331470"/>
                <a:gd name="connsiteY16" fmla="*/ 41910 h 11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1470" h="118955">
                  <a:moveTo>
                    <a:pt x="0" y="68580"/>
                  </a:moveTo>
                  <a:cubicBezTo>
                    <a:pt x="3810" y="62230"/>
                    <a:pt x="6611" y="55153"/>
                    <a:pt x="11430" y="49530"/>
                  </a:cubicBezTo>
                  <a:cubicBezTo>
                    <a:pt x="14410" y="46053"/>
                    <a:pt x="19999" y="45486"/>
                    <a:pt x="22860" y="41910"/>
                  </a:cubicBezTo>
                  <a:cubicBezTo>
                    <a:pt x="25369" y="38774"/>
                    <a:pt x="24161" y="33616"/>
                    <a:pt x="26670" y="30480"/>
                  </a:cubicBezTo>
                  <a:cubicBezTo>
                    <a:pt x="29531" y="26904"/>
                    <a:pt x="34582" y="25791"/>
                    <a:pt x="38100" y="22860"/>
                  </a:cubicBezTo>
                  <a:cubicBezTo>
                    <a:pt x="42239" y="19411"/>
                    <a:pt x="45391" y="14879"/>
                    <a:pt x="49530" y="11430"/>
                  </a:cubicBezTo>
                  <a:cubicBezTo>
                    <a:pt x="59378" y="3224"/>
                    <a:pt x="60934" y="3819"/>
                    <a:pt x="72390" y="0"/>
                  </a:cubicBezTo>
                  <a:cubicBezTo>
                    <a:pt x="86360" y="1270"/>
                    <a:pt x="100413" y="1826"/>
                    <a:pt x="114300" y="3810"/>
                  </a:cubicBezTo>
                  <a:cubicBezTo>
                    <a:pt x="130354" y="6103"/>
                    <a:pt x="130175" y="8890"/>
                    <a:pt x="137160" y="15240"/>
                  </a:cubicBezTo>
                  <a:cubicBezTo>
                    <a:pt x="144145" y="21590"/>
                    <a:pt x="149607" y="32322"/>
                    <a:pt x="156210" y="41910"/>
                  </a:cubicBezTo>
                  <a:cubicBezTo>
                    <a:pt x="162814" y="51498"/>
                    <a:pt x="168288" y="60876"/>
                    <a:pt x="176781" y="72768"/>
                  </a:cubicBezTo>
                  <a:cubicBezTo>
                    <a:pt x="185274" y="84660"/>
                    <a:pt x="198218" y="104435"/>
                    <a:pt x="207169" y="113260"/>
                  </a:cubicBezTo>
                  <a:cubicBezTo>
                    <a:pt x="216120" y="122085"/>
                    <a:pt x="230646" y="118640"/>
                    <a:pt x="244775" y="116194"/>
                  </a:cubicBezTo>
                  <a:cubicBezTo>
                    <a:pt x="277795" y="113654"/>
                    <a:pt x="277651" y="102392"/>
                    <a:pt x="289560" y="93821"/>
                  </a:cubicBezTo>
                  <a:cubicBezTo>
                    <a:pt x="301469" y="85250"/>
                    <a:pt x="310515" y="71517"/>
                    <a:pt x="316230" y="64770"/>
                  </a:cubicBezTo>
                  <a:cubicBezTo>
                    <a:pt x="321945" y="58023"/>
                    <a:pt x="321310" y="57150"/>
                    <a:pt x="323850" y="53340"/>
                  </a:cubicBezTo>
                  <a:cubicBezTo>
                    <a:pt x="326390" y="49530"/>
                    <a:pt x="328723" y="45573"/>
                    <a:pt x="331470" y="4191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9" name="Striped Right Arrow 48"/>
          <p:cNvSpPr/>
          <p:nvPr/>
        </p:nvSpPr>
        <p:spPr>
          <a:xfrm rot="5400000">
            <a:off x="1644297" y="1068081"/>
            <a:ext cx="131959" cy="304800"/>
          </a:xfrm>
          <a:prstGeom prst="stripedRightArrow">
            <a:avLst>
              <a:gd name="adj1" fmla="val 46364"/>
              <a:gd name="adj2" fmla="val 59091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Striped Right Arrow 54"/>
          <p:cNvSpPr/>
          <p:nvPr/>
        </p:nvSpPr>
        <p:spPr>
          <a:xfrm rot="5400000">
            <a:off x="2113383" y="1064365"/>
            <a:ext cx="131959" cy="304800"/>
          </a:xfrm>
          <a:prstGeom prst="stripedRightArrow">
            <a:avLst>
              <a:gd name="adj1" fmla="val 46364"/>
              <a:gd name="adj2" fmla="val 59091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Striped Right Arrow 55"/>
          <p:cNvSpPr/>
          <p:nvPr/>
        </p:nvSpPr>
        <p:spPr>
          <a:xfrm rot="5400000">
            <a:off x="2572817" y="1073285"/>
            <a:ext cx="131959" cy="304800"/>
          </a:xfrm>
          <a:prstGeom prst="stripedRightArrow">
            <a:avLst>
              <a:gd name="adj1" fmla="val 46364"/>
              <a:gd name="adj2" fmla="val 59091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Striped Right Arrow 56"/>
          <p:cNvSpPr/>
          <p:nvPr/>
        </p:nvSpPr>
        <p:spPr>
          <a:xfrm rot="5400000">
            <a:off x="3024063" y="1069569"/>
            <a:ext cx="131959" cy="304800"/>
          </a:xfrm>
          <a:prstGeom prst="stripedRightArrow">
            <a:avLst>
              <a:gd name="adj1" fmla="val 46364"/>
              <a:gd name="adj2" fmla="val 59091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Striped Right Arrow 57"/>
          <p:cNvSpPr/>
          <p:nvPr/>
        </p:nvSpPr>
        <p:spPr>
          <a:xfrm rot="5400000">
            <a:off x="3412120" y="1074033"/>
            <a:ext cx="131959" cy="304800"/>
          </a:xfrm>
          <a:prstGeom prst="stripedRightArrow">
            <a:avLst>
              <a:gd name="adj1" fmla="val 46364"/>
              <a:gd name="adj2" fmla="val 59091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Striped Right Arrow 58"/>
          <p:cNvSpPr/>
          <p:nvPr/>
        </p:nvSpPr>
        <p:spPr>
          <a:xfrm rot="5400000">
            <a:off x="3854446" y="1070317"/>
            <a:ext cx="131959" cy="304800"/>
          </a:xfrm>
          <a:prstGeom prst="stripedRightArrow">
            <a:avLst>
              <a:gd name="adj1" fmla="val 46364"/>
              <a:gd name="adj2" fmla="val 59091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Striped Right Arrow 75"/>
          <p:cNvSpPr/>
          <p:nvPr/>
        </p:nvSpPr>
        <p:spPr>
          <a:xfrm rot="16200000">
            <a:off x="3362508" y="1696521"/>
            <a:ext cx="131959" cy="304800"/>
          </a:xfrm>
          <a:prstGeom prst="stripedRightArrow">
            <a:avLst>
              <a:gd name="adj1" fmla="val 46364"/>
              <a:gd name="adj2" fmla="val 59091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Striped Right Arrow 76"/>
          <p:cNvSpPr/>
          <p:nvPr/>
        </p:nvSpPr>
        <p:spPr>
          <a:xfrm rot="16200000">
            <a:off x="2903634" y="1700241"/>
            <a:ext cx="131959" cy="304800"/>
          </a:xfrm>
          <a:prstGeom prst="stripedRightArrow">
            <a:avLst>
              <a:gd name="adj1" fmla="val 46364"/>
              <a:gd name="adj2" fmla="val 59091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Striped Right Arrow 77"/>
          <p:cNvSpPr/>
          <p:nvPr/>
        </p:nvSpPr>
        <p:spPr>
          <a:xfrm rot="16200000">
            <a:off x="2501979" y="1698216"/>
            <a:ext cx="131959" cy="304800"/>
          </a:xfrm>
          <a:prstGeom prst="stripedRightArrow">
            <a:avLst>
              <a:gd name="adj1" fmla="val 46364"/>
              <a:gd name="adj2" fmla="val 59091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Striped Right Arrow 78"/>
          <p:cNvSpPr/>
          <p:nvPr/>
        </p:nvSpPr>
        <p:spPr>
          <a:xfrm rot="16200000">
            <a:off x="3815086" y="1703023"/>
            <a:ext cx="131959" cy="304800"/>
          </a:xfrm>
          <a:prstGeom prst="stripedRightArrow">
            <a:avLst>
              <a:gd name="adj1" fmla="val 46364"/>
              <a:gd name="adj2" fmla="val 59091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Striped Right Arrow 79"/>
          <p:cNvSpPr/>
          <p:nvPr/>
        </p:nvSpPr>
        <p:spPr>
          <a:xfrm rot="16200000">
            <a:off x="1641405" y="1688629"/>
            <a:ext cx="131959" cy="304800"/>
          </a:xfrm>
          <a:prstGeom prst="stripedRightArrow">
            <a:avLst>
              <a:gd name="adj1" fmla="val 46364"/>
              <a:gd name="adj2" fmla="val 59091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Striped Right Arrow 80"/>
          <p:cNvSpPr/>
          <p:nvPr/>
        </p:nvSpPr>
        <p:spPr>
          <a:xfrm rot="16200000">
            <a:off x="2058303" y="1686211"/>
            <a:ext cx="131959" cy="304800"/>
          </a:xfrm>
          <a:prstGeom prst="stripedRightArrow">
            <a:avLst>
              <a:gd name="adj1" fmla="val 46364"/>
              <a:gd name="adj2" fmla="val 59091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>
            <a:off x="4155357" y="1089742"/>
            <a:ext cx="185307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4155357" y="1279345"/>
            <a:ext cx="185307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 flipH="1">
            <a:off x="3768024" y="684965"/>
            <a:ext cx="12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rPr>
              <a:t>Skin depth</a:t>
            </a:r>
            <a:endParaRPr kumimoji="0" lang="en-IN" sz="1400" b="0" i="1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dobe Caslon Pro" panose="0205050205050A020403" pitchFamily="18" charset="0"/>
              <a:ea typeface="+mn-ea"/>
              <a:cs typeface="+mn-cs"/>
            </a:endParaRPr>
          </a:p>
        </p:txBody>
      </p:sp>
      <p:cxnSp>
        <p:nvCxnSpPr>
          <p:cNvPr id="89" name="Straight Arrow Connector 88"/>
          <p:cNvCxnSpPr/>
          <p:nvPr/>
        </p:nvCxnSpPr>
        <p:spPr>
          <a:xfrm>
            <a:off x="1309100" y="900712"/>
            <a:ext cx="259582" cy="22424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 flipH="1">
            <a:off x="837394" y="633877"/>
            <a:ext cx="121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rPr>
              <a:t>AC current</a:t>
            </a:r>
            <a:endParaRPr kumimoji="0" lang="en-IN" sz="14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dobe Caslon Pro" panose="0205050205050A020403" pitchFamily="18" charset="0"/>
              <a:ea typeface="+mn-ea"/>
              <a:cs typeface="+mn-cs"/>
            </a:endParaRPr>
          </a:p>
        </p:txBody>
      </p:sp>
      <p:cxnSp>
        <p:nvCxnSpPr>
          <p:cNvPr id="93" name="Straight Arrow Connector 92"/>
          <p:cNvCxnSpPr/>
          <p:nvPr/>
        </p:nvCxnSpPr>
        <p:spPr>
          <a:xfrm flipH="1">
            <a:off x="2667691" y="898027"/>
            <a:ext cx="214954" cy="239205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 flipH="1">
            <a:off x="2467365" y="533404"/>
            <a:ext cx="1377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rPr>
              <a:t>Energy transfer</a:t>
            </a:r>
            <a:endParaRPr kumimoji="0" lang="en-IN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dobe Caslon Pro" panose="0205050205050A020403" pitchFamily="18" charset="0"/>
              <a:ea typeface="+mn-ea"/>
              <a:cs typeface="+mn-cs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H="1">
            <a:off x="4199206" y="962606"/>
            <a:ext cx="61662" cy="246216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0" b="4082"/>
          <a:stretch/>
        </p:blipFill>
        <p:spPr>
          <a:xfrm>
            <a:off x="5648740" y="919038"/>
            <a:ext cx="455149" cy="974014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 flipH="1">
            <a:off x="5208032" y="1906117"/>
            <a:ext cx="2859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rPr>
              <a:t>Heating of the material due to energy dissipation</a:t>
            </a:r>
            <a:endParaRPr kumimoji="0" lang="en-IN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dobe Caslon Pro" panose="0205050205050A020403" pitchFamily="18" charset="0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 flipH="1">
            <a:off x="1353053" y="2080208"/>
            <a:ext cx="3778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rPr>
              <a:t>AC flowing through a conductor</a:t>
            </a:r>
            <a:endParaRPr kumimoji="0" lang="en-IN" sz="1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dobe Caslon Pro" panose="0205050205050A020403" pitchFamily="18" charset="0"/>
              <a:ea typeface="+mn-ea"/>
              <a:cs typeface="+mn-cs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8" b="4082"/>
          <a:stretch/>
        </p:blipFill>
        <p:spPr>
          <a:xfrm>
            <a:off x="7222500" y="919038"/>
            <a:ext cx="472919" cy="974014"/>
          </a:xfrm>
          <a:prstGeom prst="rect">
            <a:avLst/>
          </a:prstGeom>
        </p:spPr>
      </p:pic>
      <p:sp>
        <p:nvSpPr>
          <p:cNvPr id="1046" name="Chevron 1045"/>
          <p:cNvSpPr/>
          <p:nvPr/>
        </p:nvSpPr>
        <p:spPr>
          <a:xfrm>
            <a:off x="6480361" y="1282220"/>
            <a:ext cx="406214" cy="247650"/>
          </a:xfrm>
          <a:prstGeom prst="chevron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3497" y="2419717"/>
            <a:ext cx="8492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References:</a:t>
            </a:r>
            <a:endParaRPr kumimoji="0" lang="en-IN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[1] </a:t>
            </a:r>
            <a:r>
              <a:rPr kumimoji="0" lang="en-IN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Doležal</a:t>
            </a: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M. </a:t>
            </a:r>
            <a:r>
              <a:rPr kumimoji="0" lang="en-IN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</a:t>
            </a:r>
            <a:r>
              <a:rPr kumimoji="0" lang="en-IN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., </a:t>
            </a:r>
            <a:r>
              <a:rPr kumimoji="0" lang="en-IN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Metrologia</a:t>
            </a: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en-IN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52, </a:t>
            </a:r>
            <a:r>
              <a:rPr kumimoji="0" lang="en-IN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842 (2015).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[2] Keller</a:t>
            </a: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J</a:t>
            </a:r>
            <a:r>
              <a:rPr kumimoji="0" lang="en-IN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IN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</a:t>
            </a: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.,  </a:t>
            </a:r>
            <a:r>
              <a:rPr kumimoji="0" lang="en-IN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  <a:r>
              <a:rPr kumimoji="0" lang="en-IN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IN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Phys. Conf. Ser.</a:t>
            </a: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723</a:t>
            </a: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012027 (2016</a:t>
            </a:r>
            <a:r>
              <a:rPr kumimoji="0" lang="en-IN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[3] Zhang</a:t>
            </a: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P. </a:t>
            </a:r>
            <a:r>
              <a:rPr kumimoji="0" lang="en-IN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</a:t>
            </a:r>
            <a:r>
              <a:rPr kumimoji="0" lang="en-IN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.,</a:t>
            </a: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en-IN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J. Appl. Phys. B</a:t>
            </a: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</a:t>
            </a: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015002 (</a:t>
            </a:r>
            <a:r>
              <a:rPr kumimoji="0" lang="en-IN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2016).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26061" y="40667"/>
            <a:ext cx="91179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Absorption of the RF and resulting heating of the Ion-trap</a:t>
            </a:r>
            <a:endParaRPr kumimoji="0" lang="en-IN" sz="2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adley Hand ITC" panose="03070402050302030203" pitchFamily="66" charset="0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072223" y="3386169"/>
            <a:ext cx="3929379" cy="3437631"/>
            <a:chOff x="5072223" y="3359010"/>
            <a:chExt cx="3929379" cy="343763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/>
            <a:srcRect l="59605" t="32019" r="24642" b="23175"/>
            <a:stretch/>
          </p:blipFill>
          <p:spPr>
            <a:xfrm>
              <a:off x="5114051" y="3359010"/>
              <a:ext cx="3703508" cy="2962898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5072223" y="6211866"/>
              <a:ext cx="39293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1.72 K temperature increase of Ca-ion results to BBR shift of 5.4 x 10</a:t>
              </a:r>
              <a:r>
                <a:rPr kumimoji="0" lang="en-US" sz="16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-18</a:t>
              </a:r>
              <a:r>
                <a:rPr kumimoji="0" lang="en-IN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I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IN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(P. </a:t>
              </a:r>
              <a:r>
                <a:rPr kumimoji="0" lang="en-IN" sz="1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Zang</a:t>
              </a:r>
              <a:r>
                <a:rPr kumimoji="0" lang="en-IN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IN" sz="16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et. al.)</a:t>
              </a:r>
              <a:endParaRPr kumimoji="0" lang="en-IN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7685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-2.22222E-6 L 0.00017 0.033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9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44444E-6 2.22222E-6 L 0.00018 0.03379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9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66667E-6 3.33333E-6 L 0.00018 0.0337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9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7778E-6 -3.7037E-6 L 0.00017 0.033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9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52 3.33333E-6 L -0.00035 0.03379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9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16667E-6 -3.7037E-6 L 0.00017 0.0338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9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39 0.00069 L 0.00139 -0.03542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0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39 0.0007 L 0.00139 -0.03541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0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39 0.00069 L 0.00139 -0.03542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0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38 0.0007 L 0.00138 -0.03541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0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39 0.00069 L 0.00139 -0.03542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0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39 0.00069 L 0.00139 -0.0354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ounded Rectangle 80"/>
          <p:cNvSpPr/>
          <p:nvPr/>
        </p:nvSpPr>
        <p:spPr>
          <a:xfrm>
            <a:off x="144382" y="484608"/>
            <a:ext cx="8862572" cy="4131063"/>
          </a:xfrm>
          <a:prstGeom prst="roundRect">
            <a:avLst>
              <a:gd name="adj" fmla="val 4579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95250" y="595138"/>
            <a:ext cx="4452593" cy="3745148"/>
            <a:chOff x="95250" y="2960451"/>
            <a:chExt cx="4452593" cy="3745148"/>
          </a:xfrm>
        </p:grpSpPr>
        <p:grpSp>
          <p:nvGrpSpPr>
            <p:cNvPr id="83" name="Group 82"/>
            <p:cNvGrpSpPr/>
            <p:nvPr/>
          </p:nvGrpSpPr>
          <p:grpSpPr>
            <a:xfrm>
              <a:off x="1691222" y="3250092"/>
              <a:ext cx="909047" cy="1094022"/>
              <a:chOff x="3743386" y="3318387"/>
              <a:chExt cx="909047" cy="109402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6" name="Flowchart: Display 105"/>
              <p:cNvSpPr/>
              <p:nvPr/>
            </p:nvSpPr>
            <p:spPr>
              <a:xfrm rot="16200000">
                <a:off x="3649888" y="3411885"/>
                <a:ext cx="1094022" cy="907026"/>
              </a:xfrm>
              <a:prstGeom prst="flowChartDisplay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3743386" y="3318387"/>
                <a:ext cx="909047" cy="364613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 rot="10800000">
              <a:off x="1691223" y="5305554"/>
              <a:ext cx="909047" cy="1094022"/>
              <a:chOff x="3743386" y="3318387"/>
              <a:chExt cx="909047" cy="109402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4" name="Flowchart: Display 103"/>
              <p:cNvSpPr/>
              <p:nvPr/>
            </p:nvSpPr>
            <p:spPr>
              <a:xfrm rot="16200000">
                <a:off x="3649888" y="3411885"/>
                <a:ext cx="1094022" cy="907026"/>
              </a:xfrm>
              <a:prstGeom prst="flowChartDisplay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3743386" y="3318387"/>
                <a:ext cx="909047" cy="364613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85" name="Straight Connector 84"/>
            <p:cNvCxnSpPr/>
            <p:nvPr/>
          </p:nvCxnSpPr>
          <p:spPr>
            <a:xfrm flipH="1">
              <a:off x="2144543" y="6210300"/>
              <a:ext cx="0" cy="479087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2140788" y="2960451"/>
              <a:ext cx="0" cy="478074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538451" y="2993059"/>
              <a:ext cx="1621153" cy="8173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V="1">
              <a:off x="544936" y="6666872"/>
              <a:ext cx="1621153" cy="8173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>
              <a:endCxn id="91" idx="0"/>
            </p:cNvCxnSpPr>
            <p:nvPr/>
          </p:nvCxnSpPr>
          <p:spPr>
            <a:xfrm flipH="1">
              <a:off x="561478" y="2976664"/>
              <a:ext cx="3242" cy="1570809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>
              <a:stCxn id="91" idx="4"/>
            </p:cNvCxnSpPr>
            <p:nvPr/>
          </p:nvCxnSpPr>
          <p:spPr>
            <a:xfrm>
              <a:off x="561478" y="5016042"/>
              <a:ext cx="1" cy="1689557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Oval 90"/>
            <p:cNvSpPr/>
            <p:nvPr/>
          </p:nvSpPr>
          <p:spPr>
            <a:xfrm>
              <a:off x="160747" y="4547473"/>
              <a:ext cx="801461" cy="468569"/>
            </a:xfrm>
            <a:prstGeom prst="ellipse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2" name="Curved Connector 91"/>
            <p:cNvCxnSpPr/>
            <p:nvPr/>
          </p:nvCxnSpPr>
          <p:spPr>
            <a:xfrm rot="13500000" flipH="1">
              <a:off x="352836" y="4590162"/>
              <a:ext cx="417280" cy="407167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urved Connector 92"/>
            <p:cNvCxnSpPr/>
            <p:nvPr/>
          </p:nvCxnSpPr>
          <p:spPr>
            <a:xfrm rot="-2580000">
              <a:off x="2730903" y="3799674"/>
              <a:ext cx="1097778" cy="1096708"/>
            </a:xfrm>
            <a:prstGeom prst="curvedConnector3">
              <a:avLst>
                <a:gd name="adj1" fmla="val 49375"/>
              </a:avLst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V="1">
              <a:off x="2146748" y="4343369"/>
              <a:ext cx="2080906" cy="2237"/>
            </a:xfrm>
            <a:prstGeom prst="line">
              <a:avLst/>
            </a:prstGeom>
            <a:ln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urved Connector 94"/>
            <p:cNvCxnSpPr/>
            <p:nvPr/>
          </p:nvCxnSpPr>
          <p:spPr>
            <a:xfrm rot="-2580000">
              <a:off x="2728884" y="4756081"/>
              <a:ext cx="1097778" cy="1096708"/>
            </a:xfrm>
            <a:prstGeom prst="curvedConnector3">
              <a:avLst>
                <a:gd name="adj1" fmla="val 49375"/>
              </a:avLst>
            </a:prstGeom>
            <a:ln w="38100">
              <a:solidFill>
                <a:srgbClr val="00206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2139436" y="5304435"/>
              <a:ext cx="2056357" cy="0"/>
            </a:xfrm>
            <a:prstGeom prst="line">
              <a:avLst/>
            </a:prstGeom>
            <a:ln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/>
            <p:cNvSpPr txBox="1"/>
            <p:nvPr/>
          </p:nvSpPr>
          <p:spPr>
            <a:xfrm rot="16200000" flipH="1">
              <a:off x="546353" y="4612060"/>
              <a:ext cx="15867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Equal path lengths on both sides</a:t>
              </a:r>
              <a:endParaRPr kumimoji="0" lang="en-IN" sz="1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endParaRPr>
            </a:p>
          </p:txBody>
        </p:sp>
        <p:cxnSp>
          <p:nvCxnSpPr>
            <p:cNvPr id="98" name="Straight Arrow Connector 97"/>
            <p:cNvCxnSpPr/>
            <p:nvPr/>
          </p:nvCxnSpPr>
          <p:spPr>
            <a:xfrm flipV="1">
              <a:off x="1247782" y="3098939"/>
              <a:ext cx="293769" cy="1101553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>
              <a:off x="1198261" y="5590106"/>
              <a:ext cx="455104" cy="1013539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 flipH="1">
              <a:off x="95250" y="4324394"/>
              <a:ext cx="5315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AC </a:t>
              </a:r>
              <a:endParaRPr kumimoji="0" lang="en-IN" sz="1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endParaRPr>
            </a:p>
          </p:txBody>
        </p:sp>
        <p:cxnSp>
          <p:nvCxnSpPr>
            <p:cNvPr id="101" name="Straight Connector 100"/>
            <p:cNvCxnSpPr/>
            <p:nvPr/>
          </p:nvCxnSpPr>
          <p:spPr>
            <a:xfrm>
              <a:off x="1762507" y="4790085"/>
              <a:ext cx="981384" cy="0"/>
            </a:xfrm>
            <a:prstGeom prst="line">
              <a:avLst/>
            </a:prstGeom>
            <a:ln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101"/>
            <p:cNvSpPr txBox="1"/>
            <p:nvPr/>
          </p:nvSpPr>
          <p:spPr>
            <a:xfrm>
              <a:off x="4126577" y="4159448"/>
              <a:ext cx="421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</a:t>
              </a:r>
              <a:endParaRPr kumimoji="0" lang="en-I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4124844" y="5098872"/>
              <a:ext cx="421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</a:t>
              </a:r>
              <a:endParaRPr kumimoji="0" lang="en-I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95250" y="595138"/>
            <a:ext cx="4728732" cy="3745148"/>
            <a:chOff x="4625901" y="2948287"/>
            <a:chExt cx="4728732" cy="3745148"/>
          </a:xfrm>
        </p:grpSpPr>
        <p:sp>
          <p:nvSpPr>
            <p:cNvPr id="109" name="TextBox 108"/>
            <p:cNvSpPr txBox="1"/>
            <p:nvPr/>
          </p:nvSpPr>
          <p:spPr>
            <a:xfrm flipH="1">
              <a:off x="4625901" y="4312230"/>
              <a:ext cx="5315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AC </a:t>
              </a:r>
              <a:endParaRPr kumimoji="0" lang="en-IN" sz="1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endParaRPr>
            </a:p>
          </p:txBody>
        </p:sp>
        <p:grpSp>
          <p:nvGrpSpPr>
            <p:cNvPr id="110" name="Group 109"/>
            <p:cNvGrpSpPr/>
            <p:nvPr/>
          </p:nvGrpSpPr>
          <p:grpSpPr>
            <a:xfrm>
              <a:off x="6221873" y="3599878"/>
              <a:ext cx="909047" cy="1094022"/>
              <a:chOff x="3743386" y="3318387"/>
              <a:chExt cx="909047" cy="109402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2" name="Flowchart: Display 131"/>
              <p:cNvSpPr/>
              <p:nvPr/>
            </p:nvSpPr>
            <p:spPr>
              <a:xfrm rot="16200000">
                <a:off x="3649888" y="3411885"/>
                <a:ext cx="1094022" cy="907026"/>
              </a:xfrm>
              <a:prstGeom prst="flowChartDisplay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3743386" y="3318387"/>
                <a:ext cx="909047" cy="364613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 rot="10800000">
              <a:off x="6221874" y="5293390"/>
              <a:ext cx="909047" cy="1094022"/>
              <a:chOff x="3743386" y="3318387"/>
              <a:chExt cx="909047" cy="109402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0" name="Flowchart: Display 129"/>
              <p:cNvSpPr/>
              <p:nvPr/>
            </p:nvSpPr>
            <p:spPr>
              <a:xfrm rot="16200000">
                <a:off x="3649888" y="3411885"/>
                <a:ext cx="1094022" cy="907026"/>
              </a:xfrm>
              <a:prstGeom prst="flowChartDisplay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3743386" y="3318387"/>
                <a:ext cx="909047" cy="364613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12" name="Straight Connector 111"/>
            <p:cNvCxnSpPr/>
            <p:nvPr/>
          </p:nvCxnSpPr>
          <p:spPr>
            <a:xfrm flipH="1">
              <a:off x="6675194" y="6198136"/>
              <a:ext cx="0" cy="479087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flipH="1">
              <a:off x="6670087" y="2948287"/>
              <a:ext cx="1352" cy="814088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V="1">
              <a:off x="5069102" y="2980895"/>
              <a:ext cx="1621153" cy="8173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V="1">
              <a:off x="5075587" y="6654708"/>
              <a:ext cx="1621153" cy="8173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>
              <a:endCxn id="118" idx="0"/>
            </p:cNvCxnSpPr>
            <p:nvPr/>
          </p:nvCxnSpPr>
          <p:spPr>
            <a:xfrm flipH="1">
              <a:off x="5092129" y="2964500"/>
              <a:ext cx="3242" cy="1570809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>
              <a:stCxn id="118" idx="4"/>
            </p:cNvCxnSpPr>
            <p:nvPr/>
          </p:nvCxnSpPr>
          <p:spPr>
            <a:xfrm>
              <a:off x="5092129" y="5003878"/>
              <a:ext cx="1" cy="1689557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Oval 117"/>
            <p:cNvSpPr/>
            <p:nvPr/>
          </p:nvSpPr>
          <p:spPr>
            <a:xfrm>
              <a:off x="4691398" y="4535309"/>
              <a:ext cx="801461" cy="468569"/>
            </a:xfrm>
            <a:prstGeom prst="ellipse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19" name="Curved Connector 118"/>
            <p:cNvCxnSpPr/>
            <p:nvPr/>
          </p:nvCxnSpPr>
          <p:spPr>
            <a:xfrm rot="13500000" flipH="1">
              <a:off x="4883487" y="4577998"/>
              <a:ext cx="417280" cy="407167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119"/>
            <p:cNvSpPr txBox="1"/>
            <p:nvPr/>
          </p:nvSpPr>
          <p:spPr>
            <a:xfrm rot="16200000" flipH="1">
              <a:off x="5077004" y="4599896"/>
              <a:ext cx="15867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Equal path lengths on both sides</a:t>
              </a:r>
              <a:endParaRPr kumimoji="0" lang="en-IN" sz="1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endParaRPr>
            </a:p>
          </p:txBody>
        </p:sp>
        <p:cxnSp>
          <p:nvCxnSpPr>
            <p:cNvPr id="121" name="Straight Arrow Connector 120"/>
            <p:cNvCxnSpPr/>
            <p:nvPr/>
          </p:nvCxnSpPr>
          <p:spPr>
            <a:xfrm flipV="1">
              <a:off x="5778433" y="3086775"/>
              <a:ext cx="293769" cy="1101553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/>
            <p:nvPr/>
          </p:nvCxnSpPr>
          <p:spPr>
            <a:xfrm>
              <a:off x="5728912" y="5577942"/>
              <a:ext cx="455104" cy="1013539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6195412" y="4826492"/>
              <a:ext cx="981384" cy="0"/>
            </a:xfrm>
            <a:prstGeom prst="line">
              <a:avLst/>
            </a:prstGeom>
            <a:ln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urved Connector 123"/>
            <p:cNvCxnSpPr/>
            <p:nvPr/>
          </p:nvCxnSpPr>
          <p:spPr>
            <a:xfrm rot="19020000">
              <a:off x="7509822" y="4145547"/>
              <a:ext cx="1097778" cy="1096708"/>
            </a:xfrm>
            <a:prstGeom prst="curvedConnector3">
              <a:avLst>
                <a:gd name="adj1" fmla="val 49375"/>
              </a:avLst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urved Connector 124"/>
            <p:cNvCxnSpPr/>
            <p:nvPr/>
          </p:nvCxnSpPr>
          <p:spPr>
            <a:xfrm rot="19020000">
              <a:off x="7116147" y="4745039"/>
              <a:ext cx="1097778" cy="1096708"/>
            </a:xfrm>
            <a:prstGeom prst="curvedConnector3">
              <a:avLst>
                <a:gd name="adj1" fmla="val 49375"/>
              </a:avLst>
            </a:prstGeom>
            <a:ln w="38100">
              <a:solidFill>
                <a:srgbClr val="00206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6744692" y="4691481"/>
              <a:ext cx="2251353" cy="0"/>
            </a:xfrm>
            <a:prstGeom prst="line">
              <a:avLst/>
            </a:prstGeom>
            <a:ln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flipV="1">
              <a:off x="6679099" y="5273027"/>
              <a:ext cx="2254268" cy="0"/>
            </a:xfrm>
            <a:prstGeom prst="line">
              <a:avLst/>
            </a:prstGeom>
            <a:ln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TextBox 127"/>
            <p:cNvSpPr txBox="1"/>
            <p:nvPr/>
          </p:nvSpPr>
          <p:spPr>
            <a:xfrm>
              <a:off x="8913240" y="4435341"/>
              <a:ext cx="421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</a:t>
              </a:r>
              <a:endParaRPr kumimoji="0" lang="en-I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8933367" y="5078836"/>
              <a:ext cx="421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</a:t>
              </a:r>
              <a:endParaRPr kumimoji="0" lang="en-I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26061" y="16021"/>
            <a:ext cx="91179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Heating of the Ion-trap Due to </a:t>
            </a:r>
            <a:r>
              <a:rPr kumimoji="0" lang="en-I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P</a:t>
            </a:r>
            <a:r>
              <a:rPr kumimoji="0" lang="en-IN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hase</a:t>
            </a:r>
            <a:r>
              <a:rPr kumimoji="0" lang="en-IN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 Difference in RF</a:t>
            </a:r>
            <a:endParaRPr kumimoji="0" lang="en-IN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adley Hand ITC" panose="03070402050302030203" pitchFamily="66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803855" y="559750"/>
            <a:ext cx="3904047" cy="3789737"/>
            <a:chOff x="10023944" y="3224793"/>
            <a:chExt cx="3904047" cy="3789737"/>
          </a:xfrm>
        </p:grpSpPr>
        <p:sp>
          <p:nvSpPr>
            <p:cNvPr id="135" name="Rectangle 134"/>
            <p:cNvSpPr/>
            <p:nvPr/>
          </p:nvSpPr>
          <p:spPr>
            <a:xfrm>
              <a:off x="10023944" y="3224793"/>
              <a:ext cx="3904047" cy="375278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10170943" y="5921885"/>
              <a:ext cx="35721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Relative phase shift results to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Potential difference V</a:t>
              </a:r>
              <a:r>
                <a:rPr kumimoji="0" lang="en-US" sz="2000" b="0" i="0" u="none" strike="noStrike" kern="1200" cap="none" spc="0" normalizeH="0" baseline="-2500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0" name="Picture 13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57324" y="3834038"/>
              <a:ext cx="891476" cy="226099"/>
            </a:xfrm>
            <a:prstGeom prst="rect">
              <a:avLst/>
            </a:prstGeom>
          </p:spPr>
        </p:pic>
        <p:pic>
          <p:nvPicPr>
            <p:cNvPr id="141" name="Picture 14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76450" y="5290410"/>
              <a:ext cx="1310396" cy="231052"/>
            </a:xfrm>
            <a:prstGeom prst="rect">
              <a:avLst/>
            </a:prstGeom>
          </p:spPr>
        </p:pic>
        <p:sp>
          <p:nvSpPr>
            <p:cNvPr id="142" name="TextBox 141"/>
            <p:cNvSpPr txBox="1"/>
            <p:nvPr/>
          </p:nvSpPr>
          <p:spPr>
            <a:xfrm flipH="1">
              <a:off x="10412779" y="6645198"/>
              <a:ext cx="33339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Analogous to  a Capacitor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09929" y="3224793"/>
              <a:ext cx="1579001" cy="121074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14889" y="4439243"/>
              <a:ext cx="1585097" cy="1329725"/>
            </a:xfrm>
            <a:prstGeom prst="rect">
              <a:avLst/>
            </a:prstGeom>
          </p:spPr>
        </p:pic>
        <p:cxnSp>
          <p:nvCxnSpPr>
            <p:cNvPr id="68" name="Straight Connector 67"/>
            <p:cNvCxnSpPr/>
            <p:nvPr/>
          </p:nvCxnSpPr>
          <p:spPr>
            <a:xfrm>
              <a:off x="10744650" y="3495507"/>
              <a:ext cx="0" cy="1504149"/>
            </a:xfrm>
            <a:prstGeom prst="line">
              <a:avLst/>
            </a:prstGeom>
            <a:ln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0725602" y="5188513"/>
              <a:ext cx="2202609" cy="0"/>
            </a:xfrm>
            <a:prstGeom prst="line">
              <a:avLst/>
            </a:prstGeom>
            <a:ln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10744650" y="3426171"/>
              <a:ext cx="2202609" cy="0"/>
            </a:xfrm>
            <a:prstGeom prst="line">
              <a:avLst/>
            </a:prstGeom>
            <a:ln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/>
            <p:cNvSpPr txBox="1"/>
            <p:nvPr/>
          </p:nvSpPr>
          <p:spPr>
            <a:xfrm>
              <a:off x="10526116" y="4061939"/>
              <a:ext cx="56020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</a:t>
              </a:r>
              <a:r>
                <a:rPr kumimoji="0" lang="en-US" sz="2800" b="0" i="1" u="none" strike="noStrike" kern="1200" cap="none" spc="0" normalizeH="0" baseline="-2500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</a:t>
              </a: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en-IN" sz="2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25496" y="4698949"/>
            <a:ext cx="7198143" cy="2136470"/>
            <a:chOff x="225496" y="4698949"/>
            <a:chExt cx="7198143" cy="213647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5868" y="4698949"/>
              <a:ext cx="1957771" cy="605195"/>
            </a:xfrm>
            <a:prstGeom prst="rect">
              <a:avLst/>
            </a:prstGeom>
          </p:spPr>
        </p:pic>
        <p:sp>
          <p:nvSpPr>
            <p:cNvPr id="78" name="TextBox 77"/>
            <p:cNvSpPr txBox="1"/>
            <p:nvPr/>
          </p:nvSpPr>
          <p:spPr>
            <a:xfrm flipH="1">
              <a:off x="225500" y="4754302"/>
              <a:ext cx="52775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Phase difference of the RF at opposite ends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 flipH="1">
              <a:off x="225499" y="5424877"/>
              <a:ext cx="26663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Resulting current flow 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4608" y="5394190"/>
              <a:ext cx="1390146" cy="57982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4031" y="6135062"/>
              <a:ext cx="2230767" cy="700357"/>
            </a:xfrm>
            <a:prstGeom prst="rect">
              <a:avLst/>
            </a:prstGeom>
          </p:spPr>
        </p:pic>
        <p:sp>
          <p:nvSpPr>
            <p:cNvPr id="143" name="TextBox 142"/>
            <p:cNvSpPr txBox="1"/>
            <p:nvPr/>
          </p:nvSpPr>
          <p:spPr>
            <a:xfrm flipH="1">
              <a:off x="225496" y="6235681"/>
              <a:ext cx="35641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Increase of temperature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079631" y="5006508"/>
            <a:ext cx="4998038" cy="1624740"/>
            <a:chOff x="4079631" y="5006508"/>
            <a:chExt cx="4998038" cy="1624740"/>
          </a:xfrm>
        </p:grpSpPr>
        <p:cxnSp>
          <p:nvCxnSpPr>
            <p:cNvPr id="14" name="Straight Arrow Connector 13"/>
            <p:cNvCxnSpPr/>
            <p:nvPr/>
          </p:nvCxnSpPr>
          <p:spPr>
            <a:xfrm flipH="1">
              <a:off x="4079631" y="5223520"/>
              <a:ext cx="3446584" cy="558302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/>
            <p:cNvCxnSpPr/>
            <p:nvPr/>
          </p:nvCxnSpPr>
          <p:spPr>
            <a:xfrm flipH="1">
              <a:off x="4132312" y="5345781"/>
              <a:ext cx="3457210" cy="1285467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extBox 144"/>
            <p:cNvSpPr txBox="1"/>
            <p:nvPr/>
          </p:nvSpPr>
          <p:spPr>
            <a:xfrm flipH="1">
              <a:off x="7488245" y="5006508"/>
              <a:ext cx="15894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Total resistance of the RF path</a:t>
              </a: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2606952" y="4326446"/>
            <a:ext cx="3484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J. Berkeland et. al., J. Appl. Phys.</a:t>
            </a:r>
            <a:r>
              <a:rPr kumimoji="0" lang="en-IN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83, 503 (1998)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01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2" cstate="print"/>
          <a:srcRect l="26289" t="12371" r="11624" b="7079"/>
          <a:stretch>
            <a:fillRect/>
          </a:stretch>
        </p:blipFill>
        <p:spPr bwMode="auto">
          <a:xfrm>
            <a:off x="-180736" y="-32215"/>
            <a:ext cx="939756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" descr="http://www.vancouversun.com/cms/binary/707916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7" r="32722" b="9879"/>
          <a:stretch/>
        </p:blipFill>
        <p:spPr bwMode="auto">
          <a:xfrm>
            <a:off x="3592710" y="2732213"/>
            <a:ext cx="528352" cy="66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://www.vancouversun.com/cms/binary/707916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6"/>
          <a:stretch/>
        </p:blipFill>
        <p:spPr bwMode="auto">
          <a:xfrm>
            <a:off x="1475656" y="1268760"/>
            <a:ext cx="6195770" cy="460208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6345143" y="219998"/>
            <a:ext cx="2665191" cy="796550"/>
          </a:xfrm>
          <a:prstGeom prst="round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Navigation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45712" y="380594"/>
            <a:ext cx="2992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Caslon Pro Bold" panose="0205070206050A020403" pitchFamily="18" charset="0"/>
                <a:ea typeface="+mn-ea"/>
                <a:cs typeface="+mn-cs"/>
              </a:rPr>
              <a:t>Let us start with</a:t>
            </a:r>
            <a:endParaRPr kumimoji="0" lang="en-IN" sz="28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dobe Caslon Pro Bold" panose="0205070206050A0204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500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Box 154"/>
          <p:cNvSpPr txBox="1"/>
          <p:nvPr/>
        </p:nvSpPr>
        <p:spPr>
          <a:xfrm>
            <a:off x="26061" y="57643"/>
            <a:ext cx="91179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Loads Resulting from the Trap</a:t>
            </a:r>
            <a:endParaRPr kumimoji="0" lang="en-IN" sz="2400" b="1" i="1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adley Hand ITC" panose="03070402050302030203" pitchFamily="66" charset="0"/>
              <a:ea typeface="+mn-ea"/>
              <a:cs typeface="+mn-cs"/>
            </a:endParaRPr>
          </a:p>
        </p:txBody>
      </p:sp>
      <p:pic>
        <p:nvPicPr>
          <p:cNvPr id="145" name="Picture 1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762" y="626890"/>
            <a:ext cx="3567318" cy="6191568"/>
          </a:xfrm>
          <a:prstGeom prst="rect">
            <a:avLst/>
          </a:prstGeom>
        </p:spPr>
      </p:pic>
      <p:grpSp>
        <p:nvGrpSpPr>
          <p:cNvPr id="144" name="Group 143"/>
          <p:cNvGrpSpPr>
            <a:grpSpLocks noChangeAspect="1"/>
          </p:cNvGrpSpPr>
          <p:nvPr/>
        </p:nvGrpSpPr>
        <p:grpSpPr>
          <a:xfrm rot="16200000">
            <a:off x="-665154" y="2374955"/>
            <a:ext cx="6132655" cy="2747517"/>
            <a:chOff x="677174" y="1524000"/>
            <a:chExt cx="8420100" cy="3772325"/>
          </a:xfrm>
        </p:grpSpPr>
        <p:cxnSp>
          <p:nvCxnSpPr>
            <p:cNvPr id="146" name="Straight Connector 145"/>
            <p:cNvCxnSpPr/>
            <p:nvPr/>
          </p:nvCxnSpPr>
          <p:spPr>
            <a:xfrm>
              <a:off x="677174" y="1905000"/>
              <a:ext cx="4885426" cy="1588"/>
            </a:xfrm>
            <a:prstGeom prst="line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</a:ln>
            <a:effectLst/>
          </p:spPr>
        </p:cxnSp>
        <p:grpSp>
          <p:nvGrpSpPr>
            <p:cNvPr id="147" name="Group 164"/>
            <p:cNvGrpSpPr/>
            <p:nvPr/>
          </p:nvGrpSpPr>
          <p:grpSpPr>
            <a:xfrm>
              <a:off x="685800" y="1524000"/>
              <a:ext cx="8411474" cy="3772325"/>
              <a:chOff x="685800" y="1524000"/>
              <a:chExt cx="8411474" cy="3772325"/>
            </a:xfrm>
          </p:grpSpPr>
          <p:cxnSp>
            <p:nvCxnSpPr>
              <p:cNvPr id="148" name="Straight Connector 147"/>
              <p:cNvCxnSpPr/>
              <p:nvPr/>
            </p:nvCxnSpPr>
            <p:spPr>
              <a:xfrm rot="5400000" flipH="1" flipV="1">
                <a:off x="3924697" y="2018903"/>
                <a:ext cx="228600" cy="794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149" name="Straight Connector 148"/>
              <p:cNvCxnSpPr/>
              <p:nvPr/>
            </p:nvCxnSpPr>
            <p:spPr>
              <a:xfrm rot="5400000" flipH="1" flipV="1">
                <a:off x="7195257" y="3084665"/>
                <a:ext cx="381000" cy="2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150" name="Straight Connector 149"/>
              <p:cNvCxnSpPr/>
              <p:nvPr/>
            </p:nvCxnSpPr>
            <p:spPr>
              <a:xfrm>
                <a:off x="7216104" y="3275166"/>
                <a:ext cx="304800" cy="158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51" name="Straight Connector 150"/>
              <p:cNvCxnSpPr/>
              <p:nvPr/>
            </p:nvCxnSpPr>
            <p:spPr>
              <a:xfrm>
                <a:off x="7216104" y="3351366"/>
                <a:ext cx="304800" cy="158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52" name="Straight Connector 151"/>
              <p:cNvCxnSpPr/>
              <p:nvPr/>
            </p:nvCxnSpPr>
            <p:spPr>
              <a:xfrm rot="5400000" flipH="1" flipV="1">
                <a:off x="7195258" y="3541864"/>
                <a:ext cx="381000" cy="4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153" name="Straight Connector 152"/>
              <p:cNvCxnSpPr/>
              <p:nvPr/>
            </p:nvCxnSpPr>
            <p:spPr>
              <a:xfrm rot="5400000" flipH="1" flipV="1">
                <a:off x="7711405" y="3084665"/>
                <a:ext cx="381000" cy="2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7749504" y="3273578"/>
                <a:ext cx="304800" cy="158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56" name="Straight Connector 155"/>
              <p:cNvCxnSpPr/>
              <p:nvPr/>
            </p:nvCxnSpPr>
            <p:spPr>
              <a:xfrm>
                <a:off x="7749504" y="3349778"/>
                <a:ext cx="304800" cy="158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57" name="Straight Connector 156"/>
              <p:cNvCxnSpPr/>
              <p:nvPr/>
            </p:nvCxnSpPr>
            <p:spPr>
              <a:xfrm rot="16200000" flipV="1">
                <a:off x="7458439" y="3805689"/>
                <a:ext cx="915834" cy="7188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158" name="Straight Connector 157"/>
              <p:cNvCxnSpPr/>
              <p:nvPr/>
            </p:nvCxnSpPr>
            <p:spPr>
              <a:xfrm rot="5400000" flipH="1" flipV="1">
                <a:off x="8563875" y="3084665"/>
                <a:ext cx="381000" cy="2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159" name="Straight Connector 158"/>
              <p:cNvCxnSpPr/>
              <p:nvPr/>
            </p:nvCxnSpPr>
            <p:spPr>
              <a:xfrm>
                <a:off x="8601974" y="3273578"/>
                <a:ext cx="304800" cy="158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8601974" y="3349778"/>
                <a:ext cx="304800" cy="158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61" name="Straight Connector 160"/>
              <p:cNvCxnSpPr/>
              <p:nvPr/>
            </p:nvCxnSpPr>
            <p:spPr>
              <a:xfrm rot="5400000" flipH="1" flipV="1">
                <a:off x="8563876" y="3541864"/>
                <a:ext cx="381000" cy="4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162" name="Straight Connector 161"/>
              <p:cNvCxnSpPr/>
              <p:nvPr/>
            </p:nvCxnSpPr>
            <p:spPr>
              <a:xfrm>
                <a:off x="7386550" y="2895600"/>
                <a:ext cx="1371600" cy="1588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163" name="Straight Connector 162"/>
              <p:cNvCxnSpPr/>
              <p:nvPr/>
            </p:nvCxnSpPr>
            <p:spPr>
              <a:xfrm>
                <a:off x="7386550" y="3733800"/>
                <a:ext cx="1371600" cy="1588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sp>
            <p:nvSpPr>
              <p:cNvPr id="164" name="TextBox 163"/>
              <p:cNvSpPr txBox="1"/>
              <p:nvPr/>
            </p:nvSpPr>
            <p:spPr>
              <a:xfrm rot="16200000" flipV="1">
                <a:off x="1907182" y="1899751"/>
                <a:ext cx="533471" cy="439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R</a:t>
                </a:r>
                <a:r>
                  <a:rPr kumimoji="0" lang="en-US" sz="14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cxnSp>
            <p:nvCxnSpPr>
              <p:cNvPr id="165" name="Straight Connector 164"/>
              <p:cNvCxnSpPr/>
              <p:nvPr/>
            </p:nvCxnSpPr>
            <p:spPr>
              <a:xfrm rot="5400000" flipH="1" flipV="1">
                <a:off x="4738953" y="2588649"/>
                <a:ext cx="1371600" cy="4302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166" name="Straight Connector 165"/>
              <p:cNvCxnSpPr/>
              <p:nvPr/>
            </p:nvCxnSpPr>
            <p:spPr>
              <a:xfrm rot="5400000" flipH="1" flipV="1">
                <a:off x="7245669" y="1904997"/>
                <a:ext cx="609600" cy="6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7034318" y="2209800"/>
                <a:ext cx="304800" cy="158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cene3d>
                <a:camera prst="orthographicFront">
                  <a:rot lat="0" lon="0" rev="5400000"/>
                </a:camera>
                <a:lightRig rig="threePt" dir="t"/>
              </a:scene3d>
            </p:spPr>
          </p:cxnSp>
          <p:cxnSp>
            <p:nvCxnSpPr>
              <p:cNvPr id="168" name="Straight Connector 167"/>
              <p:cNvCxnSpPr/>
              <p:nvPr/>
            </p:nvCxnSpPr>
            <p:spPr>
              <a:xfrm>
                <a:off x="6950926" y="2209800"/>
                <a:ext cx="304800" cy="158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cene3d>
                <a:camera prst="orthographicFront">
                  <a:rot lat="0" lon="0" rev="5400000"/>
                </a:camera>
                <a:lightRig rig="threePt" dir="t"/>
              </a:scene3d>
            </p:spPr>
          </p:cxnSp>
          <p:cxnSp>
            <p:nvCxnSpPr>
              <p:cNvPr id="169" name="Straight Connector 168"/>
              <p:cNvCxnSpPr/>
              <p:nvPr/>
            </p:nvCxnSpPr>
            <p:spPr>
              <a:xfrm rot="5400000" flipH="1" flipV="1">
                <a:off x="2172494" y="2628900"/>
                <a:ext cx="1447006" cy="794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170" name="Straight Connector 169"/>
              <p:cNvCxnSpPr/>
              <p:nvPr/>
            </p:nvCxnSpPr>
            <p:spPr>
              <a:xfrm>
                <a:off x="2743200" y="3351212"/>
                <a:ext cx="304800" cy="158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2743200" y="3427412"/>
                <a:ext cx="304800" cy="158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72" name="Straight Connector 171"/>
              <p:cNvCxnSpPr/>
              <p:nvPr/>
            </p:nvCxnSpPr>
            <p:spPr>
              <a:xfrm rot="5400000" flipH="1" flipV="1">
                <a:off x="2171700" y="4152900"/>
                <a:ext cx="1447800" cy="1588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5557750" y="1600200"/>
                <a:ext cx="1992716" cy="1588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174" name="Straight Connector 173"/>
              <p:cNvCxnSpPr/>
              <p:nvPr/>
            </p:nvCxnSpPr>
            <p:spPr>
              <a:xfrm rot="5400000" flipH="1" flipV="1">
                <a:off x="5264469" y="1904997"/>
                <a:ext cx="609600" cy="6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5557750" y="2209800"/>
                <a:ext cx="1535516" cy="1588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7185284" y="2209800"/>
                <a:ext cx="381000" cy="1588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5566391" y="4572000"/>
                <a:ext cx="381000" cy="1588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178" name="Straight Connector 177"/>
              <p:cNvCxnSpPr/>
              <p:nvPr/>
            </p:nvCxnSpPr>
            <p:spPr>
              <a:xfrm rot="5400000" flipH="1" flipV="1">
                <a:off x="7242794" y="4876797"/>
                <a:ext cx="609600" cy="6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179" name="Straight Connector 178"/>
              <p:cNvCxnSpPr/>
              <p:nvPr/>
            </p:nvCxnSpPr>
            <p:spPr>
              <a:xfrm>
                <a:off x="7031443" y="4572000"/>
                <a:ext cx="304800" cy="158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cene3d>
                <a:camera prst="orthographicFront">
                  <a:rot lat="0" lon="0" rev="5400000"/>
                </a:camera>
                <a:lightRig rig="threePt" dir="t"/>
              </a:scene3d>
            </p:spPr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6956677" y="4572000"/>
                <a:ext cx="304800" cy="158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cene3d>
                <a:camera prst="orthographicFront">
                  <a:rot lat="0" lon="0" rev="5400000"/>
                </a:camera>
                <a:lightRig rig="threePt" dir="t"/>
              </a:scene3d>
            </p:spPr>
          </p:cxnSp>
          <p:cxnSp>
            <p:nvCxnSpPr>
              <p:cNvPr id="181" name="Straight Connector 180"/>
              <p:cNvCxnSpPr/>
              <p:nvPr/>
            </p:nvCxnSpPr>
            <p:spPr>
              <a:xfrm>
                <a:off x="5633950" y="4572000"/>
                <a:ext cx="1456441" cy="1588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182" name="Straight Connector 181"/>
              <p:cNvCxnSpPr/>
              <p:nvPr/>
            </p:nvCxnSpPr>
            <p:spPr>
              <a:xfrm rot="5400000" flipH="1" flipV="1">
                <a:off x="5261594" y="4876797"/>
                <a:ext cx="609600" cy="6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183" name="Straight Connector 182"/>
              <p:cNvCxnSpPr/>
              <p:nvPr/>
            </p:nvCxnSpPr>
            <p:spPr>
              <a:xfrm>
                <a:off x="5557750" y="5181600"/>
                <a:ext cx="1989841" cy="1588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7166591" y="4572000"/>
                <a:ext cx="381000" cy="1588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185" name="Straight Connector 184"/>
              <p:cNvCxnSpPr/>
              <p:nvPr/>
            </p:nvCxnSpPr>
            <p:spPr>
              <a:xfrm>
                <a:off x="3581400" y="2133600"/>
                <a:ext cx="914400" cy="1588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3246120" y="2590800"/>
                <a:ext cx="320618" cy="1588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187" name="Straight Connector 186"/>
              <p:cNvCxnSpPr/>
              <p:nvPr/>
            </p:nvCxnSpPr>
            <p:spPr>
              <a:xfrm rot="5400000" flipH="1" flipV="1">
                <a:off x="3055620" y="2781300"/>
                <a:ext cx="381000" cy="1588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3246120" y="4191000"/>
                <a:ext cx="320618" cy="1588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189" name="Straight Connector 188"/>
              <p:cNvCxnSpPr/>
              <p:nvPr/>
            </p:nvCxnSpPr>
            <p:spPr>
              <a:xfrm rot="5400000" flipH="1" flipV="1">
                <a:off x="2484120" y="3429000"/>
                <a:ext cx="1524000" cy="1588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190" name="Straight Connector 189"/>
              <p:cNvCxnSpPr/>
              <p:nvPr/>
            </p:nvCxnSpPr>
            <p:spPr>
              <a:xfrm>
                <a:off x="3551714" y="2590800"/>
                <a:ext cx="320618" cy="1588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191" name="Straight Connector 190"/>
              <p:cNvCxnSpPr/>
              <p:nvPr/>
            </p:nvCxnSpPr>
            <p:spPr>
              <a:xfrm rot="5400000" flipH="1" flipV="1">
                <a:off x="3664425" y="2781300"/>
                <a:ext cx="381000" cy="1588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192" name="Straight Connector 191"/>
              <p:cNvCxnSpPr/>
              <p:nvPr/>
            </p:nvCxnSpPr>
            <p:spPr>
              <a:xfrm rot="16200000" flipV="1">
                <a:off x="3323511" y="3200797"/>
                <a:ext cx="106600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193" name="Straight Connector 192"/>
              <p:cNvCxnSpPr/>
              <p:nvPr/>
            </p:nvCxnSpPr>
            <p:spPr>
              <a:xfrm>
                <a:off x="3703320" y="3732212"/>
                <a:ext cx="304800" cy="158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94" name="Straight Connector 193"/>
              <p:cNvCxnSpPr/>
              <p:nvPr/>
            </p:nvCxnSpPr>
            <p:spPr>
              <a:xfrm>
                <a:off x="3703320" y="3808412"/>
                <a:ext cx="304800" cy="158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95" name="Straight Connector 194"/>
              <p:cNvCxnSpPr/>
              <p:nvPr/>
            </p:nvCxnSpPr>
            <p:spPr>
              <a:xfrm rot="5400000" flipH="1" flipV="1">
                <a:off x="3669822" y="4000500"/>
                <a:ext cx="381000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196" name="Straight Connector 195"/>
              <p:cNvCxnSpPr/>
              <p:nvPr/>
            </p:nvCxnSpPr>
            <p:spPr>
              <a:xfrm>
                <a:off x="3550920" y="4191000"/>
                <a:ext cx="320618" cy="1588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197" name="Straight Connector 196"/>
              <p:cNvCxnSpPr/>
              <p:nvPr/>
            </p:nvCxnSpPr>
            <p:spPr>
              <a:xfrm>
                <a:off x="7750298" y="2436812"/>
                <a:ext cx="304800" cy="158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98" name="Straight Connector 197"/>
              <p:cNvCxnSpPr/>
              <p:nvPr/>
            </p:nvCxnSpPr>
            <p:spPr>
              <a:xfrm>
                <a:off x="7750298" y="2513012"/>
                <a:ext cx="304800" cy="158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99" name="Straight Connector 198"/>
              <p:cNvCxnSpPr/>
              <p:nvPr/>
            </p:nvCxnSpPr>
            <p:spPr>
              <a:xfrm rot="16200000" flipV="1">
                <a:off x="4658451" y="4112649"/>
                <a:ext cx="1524000" cy="4302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200" name="Straight Connector 199"/>
              <p:cNvCxnSpPr/>
              <p:nvPr/>
            </p:nvCxnSpPr>
            <p:spPr>
              <a:xfrm>
                <a:off x="5270202" y="3276600"/>
                <a:ext cx="304800" cy="158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01" name="Straight Connector 200"/>
              <p:cNvCxnSpPr/>
              <p:nvPr/>
            </p:nvCxnSpPr>
            <p:spPr>
              <a:xfrm>
                <a:off x="5270202" y="3352800"/>
                <a:ext cx="304800" cy="158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02" name="Straight Connector 201"/>
              <p:cNvCxnSpPr/>
              <p:nvPr/>
            </p:nvCxnSpPr>
            <p:spPr>
              <a:xfrm rot="5400000" flipH="1" flipV="1">
                <a:off x="4000897" y="3084115"/>
                <a:ext cx="532606" cy="1588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203" name="Straight Connector 202"/>
              <p:cNvCxnSpPr/>
              <p:nvPr/>
            </p:nvCxnSpPr>
            <p:spPr>
              <a:xfrm>
                <a:off x="685800" y="4876800"/>
                <a:ext cx="4876800" cy="1588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204" name="Straight Connector 203"/>
              <p:cNvCxnSpPr/>
              <p:nvPr/>
            </p:nvCxnSpPr>
            <p:spPr>
              <a:xfrm rot="16200000" flipV="1">
                <a:off x="7636003" y="2171700"/>
                <a:ext cx="533399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205" name="Straight Connector 204"/>
              <p:cNvCxnSpPr/>
              <p:nvPr/>
            </p:nvCxnSpPr>
            <p:spPr>
              <a:xfrm>
                <a:off x="7530324" y="1905000"/>
                <a:ext cx="381000" cy="1588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206" name="Straight Connector 205"/>
              <p:cNvCxnSpPr/>
              <p:nvPr/>
            </p:nvCxnSpPr>
            <p:spPr>
              <a:xfrm>
                <a:off x="7538950" y="4876800"/>
                <a:ext cx="381000" cy="1588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207" name="Straight Connector 206"/>
              <p:cNvCxnSpPr/>
              <p:nvPr/>
            </p:nvCxnSpPr>
            <p:spPr>
              <a:xfrm>
                <a:off x="7767550" y="4267200"/>
                <a:ext cx="304800" cy="158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08" name="Straight Connector 207"/>
              <p:cNvCxnSpPr/>
              <p:nvPr/>
            </p:nvCxnSpPr>
            <p:spPr>
              <a:xfrm>
                <a:off x="7767550" y="4343400"/>
                <a:ext cx="304800" cy="158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09" name="Straight Connector 208"/>
              <p:cNvCxnSpPr/>
              <p:nvPr/>
            </p:nvCxnSpPr>
            <p:spPr>
              <a:xfrm>
                <a:off x="4119102" y="2741612"/>
                <a:ext cx="304800" cy="158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10" name="Straight Connector 209"/>
              <p:cNvCxnSpPr/>
              <p:nvPr/>
            </p:nvCxnSpPr>
            <p:spPr>
              <a:xfrm>
                <a:off x="4119102" y="2817812"/>
                <a:ext cx="304800" cy="158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11" name="Straight Connector 210"/>
              <p:cNvCxnSpPr/>
              <p:nvPr/>
            </p:nvCxnSpPr>
            <p:spPr>
              <a:xfrm rot="5400000" flipH="1" flipV="1">
                <a:off x="7653250" y="4610100"/>
                <a:ext cx="533400" cy="1588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212" name="Straight Connector 211"/>
              <p:cNvCxnSpPr/>
              <p:nvPr/>
            </p:nvCxnSpPr>
            <p:spPr>
              <a:xfrm rot="16200000" flipV="1">
                <a:off x="7635998" y="2772673"/>
                <a:ext cx="533399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sp>
            <p:nvSpPr>
              <p:cNvPr id="213" name="TextBox 212"/>
              <p:cNvSpPr txBox="1"/>
              <p:nvPr/>
            </p:nvSpPr>
            <p:spPr>
              <a:xfrm rot="16200000" flipV="1">
                <a:off x="1877271" y="4427785"/>
                <a:ext cx="592949" cy="439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R</a:t>
                </a:r>
                <a:r>
                  <a:rPr kumimoji="0" lang="en-US" sz="14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1</a:t>
                </a:r>
                <a:r>
                  <a:rPr kumimoji="0" lang="en-US" sz="1400" b="1" i="0" u="none" strike="noStrike" kern="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haroni" pitchFamily="2" charset="-79"/>
                    <a:cs typeface="Aharoni" pitchFamily="2" charset="-79"/>
                  </a:rPr>
                  <a:t>’</a:t>
                </a:r>
                <a:endParaRPr kumimoji="0" lang="en-US" sz="1400" b="1" i="0" u="none" strike="noStrike" kern="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214" name="Straight Connector 213"/>
              <p:cNvCxnSpPr/>
              <p:nvPr/>
            </p:nvCxnSpPr>
            <p:spPr>
              <a:xfrm rot="5400000" flipH="1" flipV="1">
                <a:off x="4039394" y="2513012"/>
                <a:ext cx="456406" cy="794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215" name="Straight Connector 214"/>
              <p:cNvCxnSpPr/>
              <p:nvPr/>
            </p:nvCxnSpPr>
            <p:spPr>
              <a:xfrm>
                <a:off x="4267200" y="2284412"/>
                <a:ext cx="457200" cy="1588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216" name="Straight Connector 215"/>
              <p:cNvCxnSpPr/>
              <p:nvPr/>
            </p:nvCxnSpPr>
            <p:spPr>
              <a:xfrm rot="5400000" flipH="1" flipV="1">
                <a:off x="4191794" y="2817018"/>
                <a:ext cx="1066800" cy="1588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217" name="Straight Connector 216"/>
              <p:cNvCxnSpPr/>
              <p:nvPr/>
            </p:nvCxnSpPr>
            <p:spPr>
              <a:xfrm rot="5400000" flipH="1" flipV="1">
                <a:off x="3716764" y="3573198"/>
                <a:ext cx="274320" cy="1588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218" name="Straight Connector 217"/>
              <p:cNvCxnSpPr/>
              <p:nvPr/>
            </p:nvCxnSpPr>
            <p:spPr>
              <a:xfrm rot="5400000" flipH="1" flipV="1">
                <a:off x="4419600" y="3429000"/>
                <a:ext cx="152400" cy="1588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219" name="Straight Connector 218"/>
              <p:cNvCxnSpPr/>
              <p:nvPr/>
            </p:nvCxnSpPr>
            <p:spPr>
              <a:xfrm>
                <a:off x="4267200" y="3351212"/>
                <a:ext cx="457200" cy="1588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220" name="Straight Connector 219"/>
              <p:cNvCxnSpPr/>
              <p:nvPr/>
            </p:nvCxnSpPr>
            <p:spPr>
              <a:xfrm rot="5400000" flipH="1" flipV="1">
                <a:off x="3996595" y="4304903"/>
                <a:ext cx="532606" cy="1588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221" name="Straight Connector 220"/>
              <p:cNvCxnSpPr/>
              <p:nvPr/>
            </p:nvCxnSpPr>
            <p:spPr>
              <a:xfrm>
                <a:off x="4114800" y="3962400"/>
                <a:ext cx="304800" cy="158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22" name="Straight Connector 221"/>
              <p:cNvCxnSpPr/>
              <p:nvPr/>
            </p:nvCxnSpPr>
            <p:spPr>
              <a:xfrm>
                <a:off x="4114800" y="4038600"/>
                <a:ext cx="304800" cy="158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23" name="Straight Connector 222"/>
              <p:cNvCxnSpPr/>
              <p:nvPr/>
            </p:nvCxnSpPr>
            <p:spPr>
              <a:xfrm rot="5400000" flipH="1" flipV="1">
                <a:off x="4035092" y="3733800"/>
                <a:ext cx="456406" cy="794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224" name="Straight Connector 223"/>
              <p:cNvCxnSpPr/>
              <p:nvPr/>
            </p:nvCxnSpPr>
            <p:spPr>
              <a:xfrm>
                <a:off x="4262898" y="3505200"/>
                <a:ext cx="457200" cy="1588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225" name="Straight Connector 224"/>
              <p:cNvCxnSpPr/>
              <p:nvPr/>
            </p:nvCxnSpPr>
            <p:spPr>
              <a:xfrm rot="5400000" flipH="1" flipV="1">
                <a:off x="4187492" y="4037806"/>
                <a:ext cx="1066800" cy="1588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4262898" y="4572000"/>
                <a:ext cx="457200" cy="1588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227" name="Straight Connector 226"/>
              <p:cNvCxnSpPr/>
              <p:nvPr/>
            </p:nvCxnSpPr>
            <p:spPr>
              <a:xfrm rot="5400000" flipH="1" flipV="1">
                <a:off x="3353197" y="2361803"/>
                <a:ext cx="457200" cy="794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228" name="Straight Connector 227"/>
              <p:cNvCxnSpPr/>
              <p:nvPr/>
            </p:nvCxnSpPr>
            <p:spPr>
              <a:xfrm rot="5400000" flipH="1" flipV="1">
                <a:off x="4419997" y="2209403"/>
                <a:ext cx="152400" cy="794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229" name="Straight Connector 228"/>
              <p:cNvCxnSpPr/>
              <p:nvPr/>
            </p:nvCxnSpPr>
            <p:spPr>
              <a:xfrm rot="5400000" flipH="1" flipV="1">
                <a:off x="3947557" y="4782373"/>
                <a:ext cx="182880" cy="794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230" name="Straight Connector 229"/>
              <p:cNvCxnSpPr/>
              <p:nvPr/>
            </p:nvCxnSpPr>
            <p:spPr>
              <a:xfrm>
                <a:off x="3581400" y="4706994"/>
                <a:ext cx="914400" cy="1588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231" name="Straight Connector 230"/>
              <p:cNvCxnSpPr/>
              <p:nvPr/>
            </p:nvCxnSpPr>
            <p:spPr>
              <a:xfrm rot="5400000" flipH="1" flipV="1">
                <a:off x="4419997" y="4647803"/>
                <a:ext cx="152400" cy="794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232" name="Straight Connector 231"/>
              <p:cNvCxnSpPr/>
              <p:nvPr/>
            </p:nvCxnSpPr>
            <p:spPr>
              <a:xfrm rot="5400000" flipH="1" flipV="1">
                <a:off x="3314700" y="4457700"/>
                <a:ext cx="533400" cy="1588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sp>
            <p:nvSpPr>
              <p:cNvPr id="233" name="TextBox 232"/>
              <p:cNvSpPr txBox="1"/>
              <p:nvPr/>
            </p:nvSpPr>
            <p:spPr>
              <a:xfrm rot="16200000" flipV="1">
                <a:off x="3114888" y="3511951"/>
                <a:ext cx="533471" cy="439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R</a:t>
                </a:r>
                <a:r>
                  <a:rPr kumimoji="0" lang="en-US" sz="14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  <p:sp>
            <p:nvSpPr>
              <p:cNvPr id="234" name="TextBox 233"/>
              <p:cNvSpPr txBox="1"/>
              <p:nvPr/>
            </p:nvSpPr>
            <p:spPr>
              <a:xfrm rot="16200000" flipV="1">
                <a:off x="3791931" y="2784455"/>
                <a:ext cx="533471" cy="439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R</a:t>
                </a:r>
                <a:r>
                  <a:rPr kumimoji="0" lang="en-US" sz="14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  <p:sp>
            <p:nvSpPr>
              <p:cNvPr id="235" name="TextBox 234"/>
              <p:cNvSpPr txBox="1"/>
              <p:nvPr/>
            </p:nvSpPr>
            <p:spPr>
              <a:xfrm rot="16200000" flipV="1">
                <a:off x="4679018" y="2614804"/>
                <a:ext cx="533471" cy="439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R</a:t>
                </a:r>
                <a:r>
                  <a:rPr kumimoji="0" lang="en-US" sz="14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  <p:sp>
            <p:nvSpPr>
              <p:cNvPr id="236" name="TextBox 235"/>
              <p:cNvSpPr txBox="1"/>
              <p:nvPr/>
            </p:nvSpPr>
            <p:spPr>
              <a:xfrm rot="5400000">
                <a:off x="6368034" y="1714302"/>
                <a:ext cx="533471" cy="439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R</a:t>
                </a:r>
                <a:r>
                  <a:rPr kumimoji="0" lang="en-US" sz="14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5</a:t>
                </a:r>
              </a:p>
            </p:txBody>
          </p:sp>
          <p:sp>
            <p:nvSpPr>
              <p:cNvPr id="237" name="TextBox 236"/>
              <p:cNvSpPr txBox="1"/>
              <p:nvPr/>
            </p:nvSpPr>
            <p:spPr>
              <a:xfrm rot="16200000" flipV="1">
                <a:off x="5891025" y="2214491"/>
                <a:ext cx="533471" cy="439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R</a:t>
                </a:r>
                <a:r>
                  <a:rPr kumimoji="0" lang="en-US" sz="14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6</a:t>
                </a:r>
              </a:p>
            </p:txBody>
          </p:sp>
          <p:sp>
            <p:nvSpPr>
              <p:cNvPr id="238" name="TextBox 237"/>
              <p:cNvSpPr txBox="1"/>
              <p:nvPr/>
            </p:nvSpPr>
            <p:spPr>
              <a:xfrm rot="5400000">
                <a:off x="6329880" y="4780239"/>
                <a:ext cx="592949" cy="439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R</a:t>
                </a:r>
                <a:r>
                  <a:rPr kumimoji="0" lang="en-US" sz="14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5</a:t>
                </a:r>
                <a:r>
                  <a:rPr kumimoji="0" lang="en-US" sz="1400" b="1" i="0" u="none" strike="noStrike" kern="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haroni" pitchFamily="2" charset="-79"/>
                    <a:cs typeface="Aharoni" pitchFamily="2" charset="-79"/>
                  </a:rPr>
                  <a:t>’</a:t>
                </a:r>
                <a:endParaRPr kumimoji="0" lang="en-US" sz="1400" b="1" i="0" u="none" strike="noStrike" kern="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9" name="TextBox 238"/>
              <p:cNvSpPr txBox="1"/>
              <p:nvPr/>
            </p:nvSpPr>
            <p:spPr>
              <a:xfrm rot="5400000">
                <a:off x="5774211" y="4161472"/>
                <a:ext cx="640990" cy="439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R</a:t>
                </a:r>
                <a:r>
                  <a:rPr kumimoji="0" lang="en-US" sz="14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6</a:t>
                </a:r>
                <a:r>
                  <a:rPr kumimoji="0" lang="en-US" sz="1400" b="1" i="0" u="none" strike="noStrike" kern="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haroni" pitchFamily="2" charset="-79"/>
                    <a:cs typeface="Aharoni" pitchFamily="2" charset="-79"/>
                  </a:rPr>
                  <a:t> ’</a:t>
                </a:r>
                <a:endParaRPr kumimoji="0" lang="en-US" sz="1400" b="1" i="0" u="none" strike="noStrike" kern="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0" name="TextBox 239"/>
              <p:cNvSpPr txBox="1"/>
              <p:nvPr/>
            </p:nvSpPr>
            <p:spPr>
              <a:xfrm rot="16200000" flipV="1">
                <a:off x="2518106" y="3356177"/>
                <a:ext cx="533471" cy="439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C</a:t>
                </a:r>
                <a:r>
                  <a:rPr kumimoji="0" lang="en-US" sz="14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241" name="TextBox 240"/>
              <p:cNvSpPr txBox="1"/>
              <p:nvPr/>
            </p:nvSpPr>
            <p:spPr>
              <a:xfrm rot="16200000" flipV="1">
                <a:off x="3531656" y="3720067"/>
                <a:ext cx="533471" cy="439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C</a:t>
                </a:r>
                <a:r>
                  <a:rPr kumimoji="0" lang="en-US" sz="14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  <p:sp>
            <p:nvSpPr>
              <p:cNvPr id="242" name="TextBox 241"/>
              <p:cNvSpPr txBox="1"/>
              <p:nvPr/>
            </p:nvSpPr>
            <p:spPr>
              <a:xfrm rot="16200000" flipV="1">
                <a:off x="4105321" y="3998758"/>
                <a:ext cx="592949" cy="439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C</a:t>
                </a:r>
                <a:r>
                  <a:rPr kumimoji="0" lang="en-US" sz="14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kumimoji="0" lang="en-US" sz="1400" b="1" i="0" u="none" strike="noStrike" kern="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haroni" pitchFamily="2" charset="-79"/>
                    <a:cs typeface="Aharoni" pitchFamily="2" charset="-79"/>
                  </a:rPr>
                  <a:t>’</a:t>
                </a:r>
                <a:endParaRPr kumimoji="0" lang="en-US" sz="1400" b="1" i="0" u="none" strike="noStrike" kern="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3" name="TextBox 242"/>
              <p:cNvSpPr txBox="1"/>
              <p:nvPr/>
            </p:nvSpPr>
            <p:spPr>
              <a:xfrm rot="16200000" flipV="1">
                <a:off x="4141426" y="2361759"/>
                <a:ext cx="533471" cy="439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C</a:t>
                </a:r>
                <a:r>
                  <a:rPr kumimoji="0" lang="en-US" sz="14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  <p:sp>
            <p:nvSpPr>
              <p:cNvPr id="244" name="TextBox 243"/>
              <p:cNvSpPr txBox="1"/>
              <p:nvPr/>
            </p:nvSpPr>
            <p:spPr>
              <a:xfrm rot="16200000" flipV="1">
                <a:off x="5433827" y="3089256"/>
                <a:ext cx="533471" cy="439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C</a:t>
                </a:r>
                <a:r>
                  <a:rPr kumimoji="0" lang="en-US" sz="14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  <p:sp>
            <p:nvSpPr>
              <p:cNvPr id="245" name="TextBox 244"/>
              <p:cNvSpPr txBox="1"/>
              <p:nvPr/>
            </p:nvSpPr>
            <p:spPr>
              <a:xfrm rot="5400000">
                <a:off x="7049402" y="1889560"/>
                <a:ext cx="533471" cy="439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C</a:t>
                </a:r>
                <a:r>
                  <a:rPr kumimoji="0" lang="en-US" sz="14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5</a:t>
                </a:r>
              </a:p>
            </p:txBody>
          </p:sp>
          <p:sp>
            <p:nvSpPr>
              <p:cNvPr id="246" name="TextBox 245"/>
              <p:cNvSpPr txBox="1"/>
              <p:nvPr/>
            </p:nvSpPr>
            <p:spPr>
              <a:xfrm rot="5400000">
                <a:off x="7020745" y="4590885"/>
                <a:ext cx="592949" cy="439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C</a:t>
                </a:r>
                <a:r>
                  <a:rPr kumimoji="0" lang="en-US" sz="14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5</a:t>
                </a:r>
                <a:r>
                  <a:rPr kumimoji="0" lang="en-US" sz="1400" b="1" i="0" u="none" strike="noStrike" kern="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haroni" pitchFamily="2" charset="-79"/>
                    <a:cs typeface="Aharoni" pitchFamily="2" charset="-79"/>
                  </a:rPr>
                  <a:t>’</a:t>
                </a:r>
                <a:endParaRPr kumimoji="0" lang="en-US" sz="1400" b="1" i="0" u="none" strike="noStrike" kern="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7" name="TextBox 246"/>
              <p:cNvSpPr txBox="1"/>
              <p:nvPr/>
            </p:nvSpPr>
            <p:spPr>
              <a:xfrm rot="5400000">
                <a:off x="7738203" y="2075029"/>
                <a:ext cx="533471" cy="439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C</a:t>
                </a:r>
                <a:r>
                  <a:rPr kumimoji="0" lang="en-US" sz="14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6</a:t>
                </a:r>
              </a:p>
            </p:txBody>
          </p:sp>
          <p:sp>
            <p:nvSpPr>
              <p:cNvPr id="248" name="TextBox 247"/>
              <p:cNvSpPr txBox="1"/>
              <p:nvPr/>
            </p:nvSpPr>
            <p:spPr>
              <a:xfrm rot="5400000">
                <a:off x="7751801" y="3931562"/>
                <a:ext cx="592949" cy="439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C</a:t>
                </a:r>
                <a:r>
                  <a:rPr kumimoji="0" lang="en-US" sz="14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6</a:t>
                </a:r>
                <a:r>
                  <a:rPr kumimoji="0" lang="en-US" sz="1400" b="1" i="0" u="none" strike="noStrike" kern="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haroni" pitchFamily="2" charset="-79"/>
                    <a:cs typeface="Aharoni" pitchFamily="2" charset="-79"/>
                  </a:rPr>
                  <a:t>’</a:t>
                </a:r>
                <a:endParaRPr kumimoji="0" lang="en-US" sz="1400" b="1" i="0" u="none" strike="noStrike" kern="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9" name="TextBox 248"/>
              <p:cNvSpPr txBox="1"/>
              <p:nvPr/>
            </p:nvSpPr>
            <p:spPr>
              <a:xfrm rot="5400000">
                <a:off x="7239328" y="2923464"/>
                <a:ext cx="533471" cy="439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C</a:t>
                </a:r>
                <a:r>
                  <a:rPr kumimoji="0" lang="en-US" sz="14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7</a:t>
                </a:r>
              </a:p>
            </p:txBody>
          </p:sp>
          <p:sp>
            <p:nvSpPr>
              <p:cNvPr id="250" name="TextBox 249"/>
              <p:cNvSpPr txBox="1"/>
              <p:nvPr/>
            </p:nvSpPr>
            <p:spPr>
              <a:xfrm rot="5400000">
                <a:off x="7769859" y="2924897"/>
                <a:ext cx="533471" cy="439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C</a:t>
                </a:r>
                <a:r>
                  <a:rPr kumimoji="0" lang="en-US" sz="14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8</a:t>
                </a:r>
              </a:p>
            </p:txBody>
          </p:sp>
          <p:sp>
            <p:nvSpPr>
              <p:cNvPr id="251" name="TextBox 250"/>
              <p:cNvSpPr txBox="1"/>
              <p:nvPr/>
            </p:nvSpPr>
            <p:spPr>
              <a:xfrm rot="5400000">
                <a:off x="8610927" y="2924897"/>
                <a:ext cx="533471" cy="439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C</a:t>
                </a:r>
                <a:r>
                  <a:rPr kumimoji="0" lang="en-US" sz="14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9</a:t>
                </a:r>
              </a:p>
            </p:txBody>
          </p:sp>
          <p:sp>
            <p:nvSpPr>
              <p:cNvPr id="252" name="TextBox 251"/>
              <p:cNvSpPr txBox="1"/>
              <p:nvPr/>
            </p:nvSpPr>
            <p:spPr>
              <a:xfrm rot="16200000" flipV="1">
                <a:off x="4668538" y="3862925"/>
                <a:ext cx="592949" cy="439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R</a:t>
                </a:r>
                <a:r>
                  <a:rPr kumimoji="0" lang="en-US" sz="14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4</a:t>
                </a:r>
                <a:r>
                  <a:rPr kumimoji="0" lang="en-US" sz="1400" b="1" i="0" u="none" strike="noStrike" kern="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haroni" pitchFamily="2" charset="-79"/>
                    <a:cs typeface="Aharoni" pitchFamily="2" charset="-79"/>
                  </a:rPr>
                  <a:t>’</a:t>
                </a:r>
                <a:endParaRPr kumimoji="0" lang="en-US" sz="1400" b="1" i="0" u="none" strike="noStrike" kern="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53" name="Rectangle 252"/>
              <p:cNvSpPr/>
              <p:nvPr/>
            </p:nvSpPr>
            <p:spPr>
              <a:xfrm rot="5400000">
                <a:off x="4572000" y="3962400"/>
                <a:ext cx="304800" cy="152400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4" name="Rectangle 253"/>
              <p:cNvSpPr/>
              <p:nvPr/>
            </p:nvSpPr>
            <p:spPr>
              <a:xfrm rot="5400000">
                <a:off x="3699296" y="2895600"/>
                <a:ext cx="304800" cy="152400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5" name="Rectangle 254"/>
              <p:cNvSpPr/>
              <p:nvPr/>
            </p:nvSpPr>
            <p:spPr>
              <a:xfrm rot="5400000">
                <a:off x="3089696" y="3328356"/>
                <a:ext cx="304800" cy="152400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6" name="Rectangle 255"/>
              <p:cNvSpPr/>
              <p:nvPr/>
            </p:nvSpPr>
            <p:spPr>
              <a:xfrm>
                <a:off x="1981200" y="1828800"/>
                <a:ext cx="304800" cy="152400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7" name="Rectangle 256"/>
              <p:cNvSpPr/>
              <p:nvPr/>
            </p:nvSpPr>
            <p:spPr>
              <a:xfrm>
                <a:off x="1981200" y="4800600"/>
                <a:ext cx="304800" cy="152400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8" name="Rectangle 257"/>
              <p:cNvSpPr/>
              <p:nvPr/>
            </p:nvSpPr>
            <p:spPr>
              <a:xfrm>
                <a:off x="6477000" y="1524000"/>
                <a:ext cx="304800" cy="152400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9" name="Rectangle 258"/>
              <p:cNvSpPr/>
              <p:nvPr/>
            </p:nvSpPr>
            <p:spPr>
              <a:xfrm>
                <a:off x="5943600" y="2133600"/>
                <a:ext cx="304800" cy="152400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0" name="Rectangle 259"/>
              <p:cNvSpPr/>
              <p:nvPr/>
            </p:nvSpPr>
            <p:spPr>
              <a:xfrm>
                <a:off x="6477000" y="5105400"/>
                <a:ext cx="304800" cy="152400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1" name="Rectangle 260"/>
              <p:cNvSpPr/>
              <p:nvPr/>
            </p:nvSpPr>
            <p:spPr>
              <a:xfrm>
                <a:off x="5943600" y="4495800"/>
                <a:ext cx="304800" cy="152400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2" name="Rectangle 261"/>
              <p:cNvSpPr/>
              <p:nvPr/>
            </p:nvSpPr>
            <p:spPr>
              <a:xfrm rot="5400000">
                <a:off x="4572000" y="2743200"/>
                <a:ext cx="304800" cy="152400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3" name="Rectangle 262"/>
              <p:cNvSpPr/>
              <p:nvPr/>
            </p:nvSpPr>
            <p:spPr>
              <a:xfrm>
                <a:off x="1066800" y="1828800"/>
                <a:ext cx="304800" cy="152400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4" name="Rectangle 263"/>
              <p:cNvSpPr/>
              <p:nvPr/>
            </p:nvSpPr>
            <p:spPr>
              <a:xfrm>
                <a:off x="1066800" y="4800600"/>
                <a:ext cx="304800" cy="152400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5" name="TextBox 264"/>
              <p:cNvSpPr txBox="1"/>
              <p:nvPr/>
            </p:nvSpPr>
            <p:spPr>
              <a:xfrm rot="16200000" flipV="1">
                <a:off x="996974" y="1899872"/>
                <a:ext cx="533471" cy="439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R</a:t>
                </a:r>
                <a:r>
                  <a:rPr kumimoji="0" lang="en-US" sz="14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7</a:t>
                </a:r>
              </a:p>
            </p:txBody>
          </p:sp>
          <p:sp>
            <p:nvSpPr>
              <p:cNvPr id="266" name="TextBox 265"/>
              <p:cNvSpPr txBox="1"/>
              <p:nvPr/>
            </p:nvSpPr>
            <p:spPr>
              <a:xfrm rot="16200000" flipV="1">
                <a:off x="977065" y="4436413"/>
                <a:ext cx="592949" cy="439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R</a:t>
                </a:r>
                <a:r>
                  <a:rPr kumimoji="0" lang="en-US" sz="14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7</a:t>
                </a:r>
                <a:r>
                  <a:rPr kumimoji="0" lang="en-US" sz="1400" b="1" i="0" u="none" strike="noStrike" kern="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haroni" pitchFamily="2" charset="-79"/>
                    <a:cs typeface="Aharoni" pitchFamily="2" charset="-79"/>
                  </a:rPr>
                  <a:t>’</a:t>
                </a:r>
              </a:p>
            </p:txBody>
          </p:sp>
          <p:sp>
            <p:nvSpPr>
              <p:cNvPr id="267" name="Oval 266"/>
              <p:cNvSpPr/>
              <p:nvPr/>
            </p:nvSpPr>
            <p:spPr>
              <a:xfrm>
                <a:off x="2864662" y="1875496"/>
                <a:ext cx="64008" cy="64008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8" name="Oval 267"/>
              <p:cNvSpPr/>
              <p:nvPr/>
            </p:nvSpPr>
            <p:spPr>
              <a:xfrm>
                <a:off x="3999036" y="1866870"/>
                <a:ext cx="64008" cy="64008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9" name="Oval 268"/>
              <p:cNvSpPr/>
              <p:nvPr/>
            </p:nvSpPr>
            <p:spPr>
              <a:xfrm>
                <a:off x="2862530" y="4838670"/>
                <a:ext cx="64008" cy="64008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0" name="Oval 269"/>
              <p:cNvSpPr/>
              <p:nvPr/>
            </p:nvSpPr>
            <p:spPr>
              <a:xfrm>
                <a:off x="4016288" y="4835104"/>
                <a:ext cx="64008" cy="64008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1" name="Oval 270"/>
              <p:cNvSpPr/>
              <p:nvPr/>
            </p:nvSpPr>
            <p:spPr>
              <a:xfrm>
                <a:off x="4012722" y="4665452"/>
                <a:ext cx="64008" cy="64008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2" name="Oval 271"/>
              <p:cNvSpPr/>
              <p:nvPr/>
            </p:nvSpPr>
            <p:spPr>
              <a:xfrm>
                <a:off x="4000470" y="2096904"/>
                <a:ext cx="64008" cy="64008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3" name="Oval 272"/>
              <p:cNvSpPr/>
              <p:nvPr/>
            </p:nvSpPr>
            <p:spPr>
              <a:xfrm>
                <a:off x="3551896" y="2552670"/>
                <a:ext cx="64008" cy="64008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4" name="Oval 273"/>
              <p:cNvSpPr/>
              <p:nvPr/>
            </p:nvSpPr>
            <p:spPr>
              <a:xfrm>
                <a:off x="4464862" y="2249304"/>
                <a:ext cx="64008" cy="64008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5" name="Oval 274"/>
              <p:cNvSpPr/>
              <p:nvPr/>
            </p:nvSpPr>
            <p:spPr>
              <a:xfrm>
                <a:off x="4464862" y="3314670"/>
                <a:ext cx="64008" cy="64008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6" name="Oval 275"/>
              <p:cNvSpPr/>
              <p:nvPr/>
            </p:nvSpPr>
            <p:spPr>
              <a:xfrm>
                <a:off x="4464862" y="4528870"/>
                <a:ext cx="64008" cy="64008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7" name="Oval 276"/>
              <p:cNvSpPr/>
              <p:nvPr/>
            </p:nvSpPr>
            <p:spPr>
              <a:xfrm>
                <a:off x="4466296" y="3470696"/>
                <a:ext cx="64008" cy="64008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8" name="Oval 277"/>
              <p:cNvSpPr/>
              <p:nvPr/>
            </p:nvSpPr>
            <p:spPr>
              <a:xfrm>
                <a:off x="5405140" y="1879122"/>
                <a:ext cx="64008" cy="64008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9" name="Oval 278"/>
              <p:cNvSpPr/>
              <p:nvPr/>
            </p:nvSpPr>
            <p:spPr>
              <a:xfrm>
                <a:off x="5538156" y="1870496"/>
                <a:ext cx="64008" cy="64008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0" name="Oval 279"/>
              <p:cNvSpPr/>
              <p:nvPr/>
            </p:nvSpPr>
            <p:spPr>
              <a:xfrm>
                <a:off x="7521488" y="1876254"/>
                <a:ext cx="64008" cy="64008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1" name="Oval 280"/>
              <p:cNvSpPr/>
              <p:nvPr/>
            </p:nvSpPr>
            <p:spPr>
              <a:xfrm>
                <a:off x="7869418" y="2857470"/>
                <a:ext cx="64008" cy="64008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2" name="Oval 281"/>
              <p:cNvSpPr/>
              <p:nvPr/>
            </p:nvSpPr>
            <p:spPr>
              <a:xfrm>
                <a:off x="5540288" y="4838670"/>
                <a:ext cx="64008" cy="64008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3" name="Oval 282"/>
              <p:cNvSpPr/>
              <p:nvPr/>
            </p:nvSpPr>
            <p:spPr>
              <a:xfrm>
                <a:off x="5397948" y="4843730"/>
                <a:ext cx="64008" cy="64008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4" name="Oval 283"/>
              <p:cNvSpPr/>
              <p:nvPr/>
            </p:nvSpPr>
            <p:spPr>
              <a:xfrm>
                <a:off x="7521488" y="4850922"/>
                <a:ext cx="64008" cy="64008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5" name="Oval 284"/>
              <p:cNvSpPr/>
              <p:nvPr/>
            </p:nvSpPr>
            <p:spPr>
              <a:xfrm>
                <a:off x="7878044" y="3707922"/>
                <a:ext cx="64008" cy="64008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86" name="Straight Connector 285"/>
              <p:cNvCxnSpPr/>
              <p:nvPr/>
            </p:nvCxnSpPr>
            <p:spPr>
              <a:xfrm rot="5400000" flipH="1" flipV="1">
                <a:off x="8115301" y="3077473"/>
                <a:ext cx="381000" cy="2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287" name="Straight Connector 286"/>
              <p:cNvCxnSpPr/>
              <p:nvPr/>
            </p:nvCxnSpPr>
            <p:spPr>
              <a:xfrm>
                <a:off x="8153400" y="3266386"/>
                <a:ext cx="304800" cy="158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88" name="Straight Connector 287"/>
              <p:cNvCxnSpPr/>
              <p:nvPr/>
            </p:nvCxnSpPr>
            <p:spPr>
              <a:xfrm>
                <a:off x="8153400" y="3342586"/>
                <a:ext cx="304800" cy="158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89" name="Straight Connector 288"/>
              <p:cNvCxnSpPr/>
              <p:nvPr/>
            </p:nvCxnSpPr>
            <p:spPr>
              <a:xfrm rot="5400000" flipH="1" flipV="1">
                <a:off x="8115302" y="3534672"/>
                <a:ext cx="381000" cy="4"/>
              </a:xfrm>
              <a:prstGeom prst="line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</p:cxnSp>
          <p:sp>
            <p:nvSpPr>
              <p:cNvPr id="290" name="TextBox 289"/>
              <p:cNvSpPr txBox="1"/>
              <p:nvPr/>
            </p:nvSpPr>
            <p:spPr>
              <a:xfrm rot="5400000">
                <a:off x="8150438" y="2924138"/>
                <a:ext cx="592949" cy="439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C</a:t>
                </a:r>
                <a:r>
                  <a:rPr kumimoji="0" lang="en-US" sz="14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8</a:t>
                </a:r>
                <a:r>
                  <a:rPr kumimoji="0" lang="en-US" sz="1400" b="1" i="0" u="none" strike="noStrike" kern="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haroni" pitchFamily="2" charset="-79"/>
                    <a:cs typeface="Aharoni" pitchFamily="2" charset="-79"/>
                  </a:rPr>
                  <a:t>’</a:t>
                </a:r>
                <a:endParaRPr kumimoji="0" lang="en-US" sz="1400" b="1" i="0" u="none" strike="noStrike" kern="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9191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1" y="361"/>
            <a:ext cx="9144000" cy="685728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IN" sz="1633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208800" y="53640"/>
            <a:ext cx="4285440" cy="6693120"/>
          </a:xfrm>
          <a:prstGeom prst="roundRect">
            <a:avLst>
              <a:gd name="adj" fmla="val 4192"/>
            </a:avLst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IN" sz="1633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69" y="200544"/>
            <a:ext cx="4139998" cy="48941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3926" y="5079894"/>
            <a:ext cx="4210667" cy="1641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IN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I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resonant frequency and (b) quality factor with capacitance for the </a:t>
            </a:r>
            <a:r>
              <a:rPr lang="en-IN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resonator itself</a:t>
            </a:r>
            <a:r>
              <a:rPr lang="en-I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and for the </a:t>
            </a:r>
            <a:r>
              <a:rPr lang="en-I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resonator + connector without the ion-</a:t>
            </a:r>
            <a:r>
              <a:rPr lang="en-I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trap</a:t>
            </a:r>
            <a:r>
              <a:rPr lang="en-IN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I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experimental data (black) </a:t>
            </a:r>
            <a:r>
              <a:rPr lang="en-IN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I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I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measured capacitance </a:t>
            </a:r>
            <a:r>
              <a:rPr lang="en-I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(blue)</a:t>
            </a:r>
            <a:r>
              <a:rPr lang="en-IN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N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686047" y="64479"/>
            <a:ext cx="4285440" cy="6712897"/>
            <a:chOff x="4686047" y="64479"/>
            <a:chExt cx="4285440" cy="6712897"/>
          </a:xfrm>
        </p:grpSpPr>
        <p:grpSp>
          <p:nvGrpSpPr>
            <p:cNvPr id="18" name="Group 17"/>
            <p:cNvGrpSpPr/>
            <p:nvPr/>
          </p:nvGrpSpPr>
          <p:grpSpPr>
            <a:xfrm>
              <a:off x="4686047" y="64479"/>
              <a:ext cx="4285440" cy="6693120"/>
              <a:chOff x="4619211" y="64479"/>
              <a:chExt cx="4285440" cy="6693120"/>
            </a:xfrm>
          </p:grpSpPr>
          <p:sp>
            <p:nvSpPr>
              <p:cNvPr id="14" name="Rounded Rectangle 13"/>
              <p:cNvSpPr/>
              <p:nvPr/>
            </p:nvSpPr>
            <p:spPr bwMode="auto">
              <a:xfrm>
                <a:off x="4619211" y="64479"/>
                <a:ext cx="4285440" cy="6693120"/>
              </a:xfrm>
              <a:prstGeom prst="roundRect">
                <a:avLst>
                  <a:gd name="adj" fmla="val 4192"/>
                </a:avLst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82944" tIns="41472" rIns="82944" bIns="4147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526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IN" sz="1633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pic>
            <p:nvPicPr>
              <p:cNvPr id="11" name="Picture 3"/>
              <p:cNvPicPr>
                <a:picLocks noChangeAspect="1" noChangeArrowheads="1"/>
              </p:cNvPicPr>
              <p:nvPr/>
            </p:nvPicPr>
            <p:blipFill>
              <a:blip r:embed="rId4"/>
              <a:srcRect b="993"/>
              <a:stretch>
                <a:fillRect/>
              </a:stretch>
            </p:blipFill>
            <p:spPr bwMode="auto">
              <a:xfrm>
                <a:off x="4676194" y="255637"/>
                <a:ext cx="4140000" cy="46017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4645102" y="5137395"/>
                <a:ext cx="4227377" cy="1383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407526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r>
                  <a:rPr lang="en-IN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(a) Excess capacitance (</a:t>
                </a:r>
                <a:r>
                  <a:rPr lang="en-IN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IN" baseline="-250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</a:t>
                </a:r>
                <a:r>
                  <a:rPr lang="en-IN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IN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IN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phase di-</a:t>
                </a:r>
                <a:br>
                  <a:rPr lang="en-IN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IN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erence and (b) the BBR shift at RF amplitudes </a:t>
                </a:r>
                <a:r>
                  <a:rPr lang="en-IN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250 V,</a:t>
                </a:r>
                <a:r>
                  <a:rPr lang="en-IN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IN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500 V</a:t>
                </a:r>
                <a:r>
                  <a:rPr lang="en-IN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IN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750 V</a:t>
                </a:r>
                <a:r>
                  <a:rPr lang="en-IN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en-I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1000 V</a:t>
                </a:r>
                <a:r>
                  <a:rPr lang="en-IN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resulting from the machining inaccuracy are shown.</a:t>
                </a: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26583" y="2704468"/>
                <a:ext cx="2481789" cy="348243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98741" y="556445"/>
                <a:ext cx="1175584" cy="184192"/>
              </a:xfrm>
              <a:prstGeom prst="rect">
                <a:avLst/>
              </a:prstGeom>
            </p:spPr>
          </p:pic>
        </p:grpSp>
        <p:sp>
          <p:nvSpPr>
            <p:cNvPr id="19" name="Rectangle 18"/>
            <p:cNvSpPr/>
            <p:nvPr/>
          </p:nvSpPr>
          <p:spPr>
            <a:xfrm>
              <a:off x="5068378" y="6500377"/>
              <a:ext cx="364903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err="1" smtClean="0"/>
                <a:t>Lakhi</a:t>
              </a:r>
              <a:r>
                <a:rPr lang="en-US" sz="1200" dirty="0" smtClean="0"/>
                <a:t> Sharma et. al., Sci</a:t>
              </a:r>
              <a:r>
                <a:rPr lang="en-US" sz="1200" dirty="0"/>
                <a:t>. Reports </a:t>
              </a:r>
              <a:r>
                <a:rPr lang="en-US" sz="1200" b="1" dirty="0"/>
                <a:t>8</a:t>
              </a:r>
              <a:r>
                <a:rPr lang="en-US" sz="1200" dirty="0"/>
                <a:t>, 16884 (2018). 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4789955" y="1953432"/>
            <a:ext cx="4154400" cy="2415123"/>
          </a:xfrm>
          <a:prstGeom prst="rect">
            <a:avLst/>
          </a:prstGeom>
          <a:solidFill>
            <a:srgbClr val="FFFFFF"/>
          </a:solidFill>
          <a:ln>
            <a:solidFill>
              <a:srgbClr val="60606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algn="just"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At </a:t>
            </a:r>
            <a:r>
              <a:rPr lang="en-US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 kV, </a:t>
            </a:r>
            <a:r>
              <a:rPr lang="en-US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en-US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MHz RF and with  ±10µm machining inaccuracy will result to  ±0.42 </a:t>
            </a:r>
            <a:r>
              <a:rPr lang="en-US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 heating of the trap. This results to  43 </a:t>
            </a:r>
            <a:r>
              <a:rPr lang="en-US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mHz</a:t>
            </a:r>
            <a:r>
              <a:rPr lang="en-US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shift for the </a:t>
            </a:r>
            <a:r>
              <a:rPr lang="en-US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Yb</a:t>
            </a:r>
            <a:r>
              <a:rPr lang="en-US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ion E3-clock transition that corresponds to </a:t>
            </a:r>
            <a:r>
              <a:rPr lang="en-US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fractional frequency </a:t>
            </a:r>
            <a:endParaRPr lang="en-US" sz="24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un</a:t>
            </a:r>
            <a:r>
              <a:rPr lang="en-US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-certainty </a:t>
            </a:r>
            <a:r>
              <a:rPr lang="en-US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6.6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400" b="1" i="1" baseline="30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-17</a:t>
            </a:r>
            <a:r>
              <a:rPr lang="en-US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due </a:t>
            </a:r>
            <a:r>
              <a:rPr lang="en-US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to the BBR effect.</a:t>
            </a:r>
            <a:endParaRPr lang="en-US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0082" y="262874"/>
            <a:ext cx="2050731" cy="54335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1368" y="2533048"/>
            <a:ext cx="1569010" cy="49031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00508" y="1985736"/>
            <a:ext cx="4227377" cy="2339617"/>
            <a:chOff x="-4227377" y="1453903"/>
            <a:chExt cx="4227377" cy="2339617"/>
          </a:xfrm>
        </p:grpSpPr>
        <p:sp>
          <p:nvSpPr>
            <p:cNvPr id="2" name="Rectangle 1"/>
            <p:cNvSpPr/>
            <p:nvPr/>
          </p:nvSpPr>
          <p:spPr bwMode="auto">
            <a:xfrm>
              <a:off x="-4227377" y="1453903"/>
              <a:ext cx="4227377" cy="2339617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grpSp>
          <p:nvGrpSpPr>
            <p:cNvPr id="3" name="Group 2"/>
            <p:cNvGrpSpPr>
              <a:grpSpLocks noChangeAspect="1"/>
            </p:cNvGrpSpPr>
            <p:nvPr/>
          </p:nvGrpSpPr>
          <p:grpSpPr>
            <a:xfrm>
              <a:off x="-4191444" y="1539227"/>
              <a:ext cx="4191444" cy="2237581"/>
              <a:chOff x="5573712" y="2408237"/>
              <a:chExt cx="4393724" cy="2598868"/>
            </a:xfrm>
            <a:solidFill>
              <a:srgbClr val="FFFFFF"/>
            </a:solidFill>
          </p:grpSpPr>
          <p:pic>
            <p:nvPicPr>
              <p:cNvPr id="6" name="Picture 1"/>
              <p:cNvPicPr>
                <a:picLocks noChangeAspect="1" noChangeArrowheads="1"/>
              </p:cNvPicPr>
              <p:nvPr/>
            </p:nvPicPr>
            <p:blipFill rotWithShape="1">
              <a:blip r:embed="rId9"/>
              <a:srcRect t="69940"/>
              <a:stretch/>
            </p:blipFill>
            <p:spPr bwMode="auto">
              <a:xfrm>
                <a:off x="5573712" y="2789237"/>
                <a:ext cx="4260842" cy="98252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98800" y="3856037"/>
                <a:ext cx="4258947" cy="1151068"/>
              </a:xfrm>
              <a:prstGeom prst="rect">
                <a:avLst/>
              </a:prstGeom>
              <a:grpFill/>
            </p:spPr>
          </p:pic>
          <p:pic>
            <p:nvPicPr>
              <p:cNvPr id="8" name="Picture 1"/>
              <p:cNvPicPr>
                <a:picLocks noChangeAspect="1" noChangeArrowheads="1"/>
              </p:cNvPicPr>
              <p:nvPr/>
            </p:nvPicPr>
            <p:blipFill rotWithShape="1">
              <a:blip r:embed="rId9"/>
              <a:srcRect b="88631"/>
              <a:stretch/>
            </p:blipFill>
            <p:spPr bwMode="auto">
              <a:xfrm>
                <a:off x="5598800" y="2408237"/>
                <a:ext cx="4368636" cy="3810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9931950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3126018" y="3167391"/>
            <a:ext cx="68580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Indigenously Developed Electronics</a:t>
            </a:r>
            <a:endParaRPr kumimoji="0" lang="en-IN" sz="2800" b="1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adley Hand ITC" panose="03070402050302030203" pitchFamily="66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132919" y="39391"/>
            <a:ext cx="7593947" cy="6797873"/>
            <a:chOff x="1132919" y="39391"/>
            <a:chExt cx="7593947" cy="6797873"/>
          </a:xfrm>
        </p:grpSpPr>
        <p:pic>
          <p:nvPicPr>
            <p:cNvPr id="8" name="Picture 2" descr="C:\Users\Subhadeep\Desktop\AnnualReport\PoerSupply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27"/>
            <a:stretch/>
          </p:blipFill>
          <p:spPr bwMode="auto">
            <a:xfrm>
              <a:off x="1145164" y="39391"/>
              <a:ext cx="3340498" cy="13660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C:\Users\Subhadeep\Desktop\AnnualReport\PDReadout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99" b="35028"/>
            <a:stretch/>
          </p:blipFill>
          <p:spPr bwMode="auto">
            <a:xfrm>
              <a:off x="1145164" y="1455915"/>
              <a:ext cx="3335677" cy="1622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C:\Users\Subhadeep\Desktop\AnnualReport\DSC_0085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6" t="15096" r="7961" b="24633"/>
            <a:stretch/>
          </p:blipFill>
          <p:spPr bwMode="auto">
            <a:xfrm>
              <a:off x="5352500" y="41128"/>
              <a:ext cx="3336527" cy="13941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080"/>
            <a:stretch/>
          </p:blipFill>
          <p:spPr>
            <a:xfrm>
              <a:off x="5352499" y="1473311"/>
              <a:ext cx="3336527" cy="16313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1132920" y="51151"/>
              <a:ext cx="33356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DC Power supply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145449" y="1742419"/>
              <a:ext cx="33356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Photodiode amplifier and readout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52500" y="83512"/>
              <a:ext cx="33365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Camera multiplexor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5351752" y="4534135"/>
              <a:ext cx="3375114" cy="1656272"/>
              <a:chOff x="385924" y="4938302"/>
              <a:chExt cx="4001480" cy="1963649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385924" y="4949371"/>
                <a:ext cx="3948874" cy="19525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prstDash val="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9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313170" y="5195613"/>
                <a:ext cx="2012651" cy="1614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447067" y="4938302"/>
                <a:ext cx="3940337" cy="3648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dobe Caslon Pro" panose="0205050205050A020403" pitchFamily="18" charset="0"/>
                    <a:ea typeface="+mn-ea"/>
                    <a:cs typeface="+mn-cs"/>
                  </a:rPr>
                  <a:t>All-digital locking electronics</a:t>
                </a:r>
              </a:p>
            </p:txBody>
          </p:sp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440035" y="5218449"/>
                <a:ext cx="1997121" cy="1621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81" b="21628"/>
            <a:stretch/>
          </p:blipFill>
          <p:spPr>
            <a:xfrm>
              <a:off x="5359031" y="3140221"/>
              <a:ext cx="3323464" cy="133460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5359031" y="3331585"/>
              <a:ext cx="33356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Data acquisition system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351753" y="2674234"/>
              <a:ext cx="33231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Computer controlled dc voltage source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814"/>
            <a:stretch/>
          </p:blipFill>
          <p:spPr>
            <a:xfrm>
              <a:off x="1145163" y="3129294"/>
              <a:ext cx="3335677" cy="108040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145"/>
            <a:stretch/>
          </p:blipFill>
          <p:spPr>
            <a:xfrm>
              <a:off x="1132919" y="4254153"/>
              <a:ext cx="3335677" cy="127228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380"/>
            <a:stretch/>
          </p:blipFill>
          <p:spPr>
            <a:xfrm>
              <a:off x="1132919" y="5570888"/>
              <a:ext cx="3335677" cy="126637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162755" y="3140221"/>
              <a:ext cx="330584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AOM/ EOM drivers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143617" y="4251260"/>
              <a:ext cx="330584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Shutter drivers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48758" y="5550795"/>
              <a:ext cx="333208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Computer controlled current source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4582437" y="6188721"/>
            <a:ext cx="47014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N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Batra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et. al.,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IEEE Conf. Proc of 2</a:t>
            </a:r>
            <a:r>
              <a:rPr kumimoji="0" lang="en-US" sz="900" b="0" i="1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nd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International conference on control, instrumentation, energy and communication, Kolkata, 78 (2016). </a:t>
            </a:r>
            <a:r>
              <a:rPr kumimoji="0" lang="en-US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Doi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10.1109/CIEC.2016.7513823.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</a:t>
            </a:r>
            <a:r>
              <a:rPr kumimoji="0" lang="en-IN" sz="9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 </a:t>
            </a:r>
            <a:r>
              <a:rPr kumimoji="0" lang="en-IN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Acharya et. al, </a:t>
            </a:r>
            <a:r>
              <a:rPr kumimoji="0" lang="en-IN" sz="9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Measurements 61, 16 (2015). </a:t>
            </a:r>
            <a:endParaRPr kumimoji="0" lang="en-IN" sz="900" b="0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3. A. Roy et. al., Metrology</a:t>
            </a:r>
            <a:r>
              <a:rPr kumimoji="0" lang="en-US" sz="900" b="0" i="1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Soc. of India </a:t>
            </a:r>
            <a:r>
              <a:rPr kumimoji="0" lang="en-US" sz="900" b="0" i="1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Mapan</a:t>
            </a:r>
            <a:r>
              <a:rPr kumimoji="0" lang="en-US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(2017)</a:t>
            </a:r>
            <a:endParaRPr kumimoji="0" lang="en-IN" sz="9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322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roup 140"/>
          <p:cNvGrpSpPr/>
          <p:nvPr/>
        </p:nvGrpSpPr>
        <p:grpSpPr>
          <a:xfrm>
            <a:off x="395536" y="1156181"/>
            <a:ext cx="8498722" cy="5589427"/>
            <a:chOff x="395536" y="1074901"/>
            <a:chExt cx="8498722" cy="5589427"/>
          </a:xfrm>
        </p:grpSpPr>
        <p:pic>
          <p:nvPicPr>
            <p:cNvPr id="1028" name="Picture 4" descr="Model 4030, Entry level analog pulse generator with no pc interf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6" t="2637" r="1121" b="15701"/>
            <a:stretch/>
          </p:blipFill>
          <p:spPr bwMode="auto">
            <a:xfrm rot="10800000">
              <a:off x="5130657" y="3012292"/>
              <a:ext cx="3763601" cy="136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2" name="Picture 6" descr="http://www.thinksrs.com/assets/instr/SR810830/SR810_FPlg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7" t="8902" r="2564" b="11282"/>
            <a:stretch/>
          </p:blipFill>
          <p:spPr bwMode="auto">
            <a:xfrm>
              <a:off x="2200621" y="4869160"/>
              <a:ext cx="4182130" cy="1301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http://www.precisionphotonics.com/Newsletter/images/servocontroller.gif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61" t="15795" r="11185" b="12906"/>
            <a:stretch/>
          </p:blipFill>
          <p:spPr bwMode="auto">
            <a:xfrm>
              <a:off x="677682" y="2815353"/>
              <a:ext cx="3166197" cy="1528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24" name="Group 1023"/>
            <p:cNvGrpSpPr/>
            <p:nvPr/>
          </p:nvGrpSpPr>
          <p:grpSpPr>
            <a:xfrm>
              <a:off x="6658852" y="5899918"/>
              <a:ext cx="1153508" cy="764410"/>
              <a:chOff x="4430905" y="4417286"/>
              <a:chExt cx="1153508" cy="764410"/>
            </a:xfrm>
          </p:grpSpPr>
          <p:sp>
            <p:nvSpPr>
              <p:cNvPr id="159" name="Rectangle 158"/>
              <p:cNvSpPr/>
              <p:nvPr/>
            </p:nvSpPr>
            <p:spPr>
              <a:xfrm>
                <a:off x="4430905" y="4417286"/>
                <a:ext cx="1153508" cy="7644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Text Box 125"/>
              <p:cNvSpPr txBox="1">
                <a:spLocks noChangeArrowheads="1"/>
              </p:cNvSpPr>
              <p:nvPr/>
            </p:nvSpPr>
            <p:spPr bwMode="auto">
              <a:xfrm>
                <a:off x="4502914" y="4529945"/>
                <a:ext cx="1081499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Lock-in amplifier</a:t>
                </a:r>
                <a:endPara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8" name="Group 167"/>
            <p:cNvGrpSpPr/>
            <p:nvPr/>
          </p:nvGrpSpPr>
          <p:grpSpPr>
            <a:xfrm>
              <a:off x="395536" y="1916832"/>
              <a:ext cx="1370135" cy="764410"/>
              <a:chOff x="-1258665" y="2854794"/>
              <a:chExt cx="1370135" cy="764410"/>
            </a:xfrm>
          </p:grpSpPr>
          <p:sp>
            <p:nvSpPr>
              <p:cNvPr id="169" name="Rectangle 168"/>
              <p:cNvSpPr/>
              <p:nvPr/>
            </p:nvSpPr>
            <p:spPr>
              <a:xfrm>
                <a:off x="-1258665" y="2854794"/>
                <a:ext cx="1370135" cy="7644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" name="Text Box 125"/>
              <p:cNvSpPr txBox="1">
                <a:spLocks noChangeArrowheads="1"/>
              </p:cNvSpPr>
              <p:nvPr/>
            </p:nvSpPr>
            <p:spPr bwMode="auto">
              <a:xfrm>
                <a:off x="-1186657" y="2968835"/>
                <a:ext cx="1154111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PID Servo </a:t>
                </a: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Controller</a:t>
                </a:r>
                <a:endPara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endParaRPr>
              </a:p>
            </p:txBody>
          </p:sp>
        </p:grpSp>
        <p:cxnSp>
          <p:nvCxnSpPr>
            <p:cNvPr id="1027" name="Straight Arrow Connector 1026"/>
            <p:cNvCxnSpPr/>
            <p:nvPr/>
          </p:nvCxnSpPr>
          <p:spPr>
            <a:xfrm>
              <a:off x="1779730" y="2514662"/>
              <a:ext cx="222248" cy="369274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3" name="Group 172"/>
            <p:cNvGrpSpPr/>
            <p:nvPr/>
          </p:nvGrpSpPr>
          <p:grpSpPr>
            <a:xfrm>
              <a:off x="7380312" y="1890778"/>
              <a:ext cx="1296144" cy="764410"/>
              <a:chOff x="-1127633" y="4147807"/>
              <a:chExt cx="1296144" cy="764410"/>
            </a:xfrm>
          </p:grpSpPr>
          <p:sp>
            <p:nvSpPr>
              <p:cNvPr id="174" name="Rectangle 173"/>
              <p:cNvSpPr/>
              <p:nvPr/>
            </p:nvSpPr>
            <p:spPr>
              <a:xfrm>
                <a:off x="-1127633" y="4147807"/>
                <a:ext cx="1296144" cy="7644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" name="Text Box 125"/>
              <p:cNvSpPr txBox="1">
                <a:spLocks noChangeArrowheads="1"/>
              </p:cNvSpPr>
              <p:nvPr/>
            </p:nvSpPr>
            <p:spPr bwMode="auto">
              <a:xfrm>
                <a:off x="-1055625" y="4210382"/>
                <a:ext cx="1192644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Function </a:t>
                </a: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Generator</a:t>
                </a:r>
                <a:endPara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endParaRPr>
              </a:p>
            </p:txBody>
          </p:sp>
        </p:grpSp>
        <p:cxnSp>
          <p:nvCxnSpPr>
            <p:cNvPr id="176" name="Straight Arrow Connector 175"/>
            <p:cNvCxnSpPr/>
            <p:nvPr/>
          </p:nvCxnSpPr>
          <p:spPr>
            <a:xfrm flipH="1" flipV="1">
              <a:off x="6382751" y="5778548"/>
              <a:ext cx="276101" cy="24274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Arrow Connector 170"/>
            <p:cNvCxnSpPr/>
            <p:nvPr/>
          </p:nvCxnSpPr>
          <p:spPr>
            <a:xfrm flipH="1">
              <a:off x="7744896" y="2636569"/>
              <a:ext cx="265421" cy="375723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0" name="Picture 2" descr="http://in.tek.com/sites/tek.com/files/imagecache/node_productseriespage_product_largeimage/media/image/Tek-tds2024c_02a_h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8267" y="1074901"/>
              <a:ext cx="2256788" cy="1585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3" name="Group 182"/>
            <p:cNvGrpSpPr/>
            <p:nvPr/>
          </p:nvGrpSpPr>
          <p:grpSpPr>
            <a:xfrm>
              <a:off x="6073477" y="1224942"/>
              <a:ext cx="1378842" cy="516974"/>
              <a:chOff x="-1127633" y="4395457"/>
              <a:chExt cx="1378842" cy="516974"/>
            </a:xfrm>
          </p:grpSpPr>
          <p:sp>
            <p:nvSpPr>
              <p:cNvPr id="184" name="Rectangle 183"/>
              <p:cNvSpPr/>
              <p:nvPr/>
            </p:nvSpPr>
            <p:spPr>
              <a:xfrm>
                <a:off x="-1127633" y="4395457"/>
                <a:ext cx="1378842" cy="5169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5" name="Text Box 125"/>
              <p:cNvSpPr txBox="1">
                <a:spLocks noChangeArrowheads="1"/>
              </p:cNvSpPr>
              <p:nvPr/>
            </p:nvSpPr>
            <p:spPr bwMode="auto">
              <a:xfrm>
                <a:off x="-1074676" y="4467557"/>
                <a:ext cx="130683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Oscilloscope</a:t>
                </a:r>
                <a:endPara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endParaRPr>
              </a:p>
            </p:txBody>
          </p:sp>
        </p:grpSp>
        <p:cxnSp>
          <p:nvCxnSpPr>
            <p:cNvPr id="186" name="Straight Arrow Connector 185"/>
            <p:cNvCxnSpPr/>
            <p:nvPr/>
          </p:nvCxnSpPr>
          <p:spPr>
            <a:xfrm flipH="1">
              <a:off x="5742607" y="1494266"/>
              <a:ext cx="343547" cy="164749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oup 142"/>
          <p:cNvGrpSpPr/>
          <p:nvPr/>
        </p:nvGrpSpPr>
        <p:grpSpPr>
          <a:xfrm>
            <a:off x="0" y="654820"/>
            <a:ext cx="9144000" cy="6238560"/>
            <a:chOff x="0" y="661273"/>
            <a:chExt cx="9144000" cy="6238560"/>
          </a:xfrm>
        </p:grpSpPr>
        <p:sp>
          <p:nvSpPr>
            <p:cNvPr id="142" name="Rectangle 141"/>
            <p:cNvSpPr/>
            <p:nvPr/>
          </p:nvSpPr>
          <p:spPr>
            <a:xfrm>
              <a:off x="0" y="661273"/>
              <a:ext cx="9144000" cy="619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7" name="Picture 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262045" y="1063068"/>
              <a:ext cx="7189296" cy="5836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" name="Rounded Rectangle 1"/>
          <p:cNvSpPr/>
          <p:nvPr/>
        </p:nvSpPr>
        <p:spPr>
          <a:xfrm>
            <a:off x="4077232" y="3366040"/>
            <a:ext cx="1028692" cy="954774"/>
          </a:xfrm>
          <a:prstGeom prst="roundRect">
            <a:avLst>
              <a:gd name="adj" fmla="val 21383"/>
            </a:avLst>
          </a:prstGeom>
          <a:noFill/>
          <a:ln w="76200">
            <a:solidFill>
              <a:srgbClr val="FFFFB9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907095" y="2591030"/>
            <a:ext cx="14827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 Bold" pitchFamily="18" charset="0"/>
                <a:ea typeface="+mn-ea"/>
                <a:cs typeface="+mn-cs"/>
              </a:rPr>
              <a:t>FPGA</a:t>
            </a:r>
            <a:endParaRPr kumimoji="0" lang="en-IN" sz="4000" b="1" i="0" u="none" strike="noStrike" kern="1200" cap="none" spc="0" normalizeH="0" baseline="0" noProof="0" dirty="0">
              <a:ln>
                <a:noFill/>
              </a:ln>
              <a:solidFill>
                <a:srgbClr val="FFFF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dobe Garamond Pro Bold" pitchFamily="18" charset="0"/>
              <a:ea typeface="+mn-ea"/>
              <a:cs typeface="+mn-cs"/>
            </a:endParaRPr>
          </a:p>
        </p:txBody>
      </p:sp>
      <p:sp>
        <p:nvSpPr>
          <p:cNvPr id="187" name="Rectangle 186"/>
          <p:cNvSpPr/>
          <p:nvPr/>
        </p:nvSpPr>
        <p:spPr>
          <a:xfrm>
            <a:off x="0" y="-1"/>
            <a:ext cx="9144000" cy="68355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26061" y="96577"/>
            <a:ext cx="91179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2400" b="1" dirty="0" smtClean="0">
                <a:solidFill>
                  <a:srgbClr val="7030A0"/>
                </a:solidFill>
                <a:latin typeface="Bookman Old Style" pitchFamily="18" charset="0"/>
              </a:rPr>
              <a:t>PID SERVO </a:t>
            </a:r>
            <a:r>
              <a:rPr kumimoji="0" lang="en-I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and </a:t>
            </a:r>
            <a:r>
              <a:rPr kumimoji="0" lang="en-IN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Lock-in</a:t>
            </a:r>
            <a:endParaRPr kumimoji="0" lang="en-IN" sz="24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85173"/>
            <a:ext cx="9144000" cy="616637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37" y="756732"/>
            <a:ext cx="5365978" cy="301516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54961" y="750865"/>
            <a:ext cx="31793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Adobe Caslon Pro" panose="0205050205050A020403" pitchFamily="18" charset="0"/>
              </a:rPr>
              <a:t>Digital control and software implementation for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Adobe Caslon Pro" panose="0205050205050A020403" pitchFamily="18" charset="0"/>
              </a:rPr>
              <a:t>Synthesizer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Adobe Caslon Pro" panose="0205050205050A020403" pitchFamily="18" charset="0"/>
              </a:rPr>
              <a:t>Filters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Adobe Caslon Pro" panose="0205050205050A020403" pitchFamily="18" charset="0"/>
              </a:rPr>
              <a:t>Phase sensitive detection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Adobe Caslon Pro" panose="0205050205050A020403" pitchFamily="18" charset="0"/>
              </a:rPr>
              <a:t>PID</a:t>
            </a:r>
            <a:endParaRPr lang="en-US" sz="1600" b="1" dirty="0" smtClean="0">
              <a:solidFill>
                <a:schemeClr val="accent1">
                  <a:lumMod val="20000"/>
                  <a:lumOff val="80000"/>
                </a:schemeClr>
              </a:solidFill>
              <a:latin typeface="Adobe Caslon Pro" panose="0205050205050A020403" pitchFamily="18" charset="0"/>
            </a:endParaRPr>
          </a:p>
          <a:p>
            <a:pPr lvl="0">
              <a:defRPr/>
            </a:pPr>
            <a:r>
              <a:rPr lang="en-US" sz="16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dobe Caslon Pro" panose="0205050205050A020403" pitchFamily="18" charset="0"/>
              </a:rPr>
              <a:t>Salient features</a:t>
            </a:r>
            <a:endParaRPr lang="en-US" sz="1600" b="1" dirty="0">
              <a:solidFill>
                <a:schemeClr val="accent4">
                  <a:lumMod val="40000"/>
                  <a:lumOff val="60000"/>
                </a:schemeClr>
              </a:solidFill>
              <a:latin typeface="Adobe Caslon Pro" panose="0205050205050A020403" pitchFamily="18" charset="0"/>
            </a:endParaRPr>
          </a:p>
          <a:p>
            <a:pPr marL="342900" lvl="0" indent="-342900">
              <a:buFontTx/>
              <a:buChar char="-"/>
              <a:defRPr/>
            </a:pPr>
            <a:r>
              <a:rPr lang="en-US" sz="1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dobe Caslon Pro" panose="0205050205050A020403" pitchFamily="18" charset="0"/>
              </a:rPr>
              <a:t>Compact</a:t>
            </a:r>
            <a:endParaRPr lang="en-US" sz="1600" dirty="0">
              <a:solidFill>
                <a:schemeClr val="accent4">
                  <a:lumMod val="40000"/>
                  <a:lumOff val="60000"/>
                </a:schemeClr>
              </a:solidFill>
              <a:latin typeface="Adobe Caslon Pro" panose="0205050205050A020403" pitchFamily="18" charset="0"/>
            </a:endParaRPr>
          </a:p>
          <a:p>
            <a:pPr marL="342900" lvl="0" indent="-342900">
              <a:buFontTx/>
              <a:buChar char="-"/>
              <a:defRPr/>
            </a:pPr>
            <a:r>
              <a:rPr lang="en-US" sz="1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dobe Caslon Pro" panose="0205050205050A020403" pitchFamily="18" charset="0"/>
              </a:rPr>
              <a:t>Less insensitive to noise pickup</a:t>
            </a:r>
            <a:endParaRPr lang="en-US" sz="1600" dirty="0">
              <a:solidFill>
                <a:schemeClr val="accent4">
                  <a:lumMod val="40000"/>
                  <a:lumOff val="60000"/>
                </a:schemeClr>
              </a:solidFill>
              <a:latin typeface="Adobe Caslon Pro" panose="0205050205050A020403" pitchFamily="18" charset="0"/>
            </a:endParaRPr>
          </a:p>
          <a:p>
            <a:pPr marL="342900" lvl="0" indent="-342900">
              <a:buFontTx/>
              <a:buChar char="-"/>
              <a:defRPr/>
            </a:pPr>
            <a:r>
              <a:rPr lang="en-US" sz="1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dobe Caslon Pro" panose="0205050205050A020403" pitchFamily="18" charset="0"/>
              </a:rPr>
              <a:t>Computer controlled</a:t>
            </a:r>
            <a:endParaRPr lang="en-US" sz="1600" dirty="0">
              <a:solidFill>
                <a:schemeClr val="accent4">
                  <a:lumMod val="40000"/>
                  <a:lumOff val="60000"/>
                </a:schemeClr>
              </a:solidFill>
              <a:latin typeface="Adobe Caslon Pro" panose="0205050205050A020403" pitchFamily="18" charset="0"/>
            </a:endParaRPr>
          </a:p>
          <a:p>
            <a:pPr marL="342900" lvl="0" indent="-342900">
              <a:buFontTx/>
              <a:buChar char="-"/>
              <a:defRPr/>
            </a:pPr>
            <a:r>
              <a:rPr lang="en-US" sz="1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dobe Caslon Pro" panose="0205050205050A020403" pitchFamily="18" charset="0"/>
              </a:rPr>
              <a:t>Low cost</a:t>
            </a:r>
            <a:endParaRPr lang="en-US" sz="1600" dirty="0">
              <a:solidFill>
                <a:schemeClr val="accent4">
                  <a:lumMod val="40000"/>
                  <a:lumOff val="60000"/>
                </a:schemeClr>
              </a:solidFill>
              <a:latin typeface="Adobe Caslon Pro" panose="0205050205050A020403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269" y="3776809"/>
            <a:ext cx="8429341" cy="308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50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4" grpId="0"/>
      <p:bldP spid="4" grpId="0" animBg="1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/>
          <p:cNvGrpSpPr/>
          <p:nvPr/>
        </p:nvGrpSpPr>
        <p:grpSpPr>
          <a:xfrm>
            <a:off x="0" y="0"/>
            <a:ext cx="3034712" cy="6858000"/>
            <a:chOff x="0" y="0"/>
            <a:chExt cx="3034712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2980944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 cap="flat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19700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grpSp>
          <p:nvGrpSpPr>
            <p:cNvPr id="33" name="Group 32"/>
            <p:cNvGrpSpPr>
              <a:grpSpLocks noChangeAspect="1"/>
            </p:cNvGrpSpPr>
            <p:nvPr/>
          </p:nvGrpSpPr>
          <p:grpSpPr>
            <a:xfrm>
              <a:off x="17627" y="2563931"/>
              <a:ext cx="2838305" cy="1765780"/>
              <a:chOff x="-3422657" y="-2525737"/>
              <a:chExt cx="9312917" cy="5793794"/>
            </a:xfrm>
          </p:grpSpPr>
          <p:pic>
            <p:nvPicPr>
              <p:cNvPr id="14" name="Picture 3" descr="C:\Users\user\Downloads\p1_burned.png"/>
              <p:cNvPicPr>
                <a:picLocks noChangeAspect="1" noChangeArrowheads="1"/>
              </p:cNvPicPr>
              <p:nvPr/>
            </p:nvPicPr>
            <p:blipFill>
              <a:blip r:embed="rId2"/>
              <a:srcRect l="9231" r="10769" b="13097"/>
              <a:stretch>
                <a:fillRect/>
              </a:stretch>
            </p:blipFill>
            <p:spPr bwMode="auto">
              <a:xfrm>
                <a:off x="-2034540" y="-2525737"/>
                <a:ext cx="7924800" cy="4572000"/>
              </a:xfrm>
              <a:prstGeom prst="rect">
                <a:avLst/>
              </a:prstGeom>
              <a:noFill/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-2894054" y="-2297136"/>
                <a:ext cx="1088139" cy="776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1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2.0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-2894054" y="-1554247"/>
                <a:ext cx="1088139" cy="776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1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1.5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-2894054" y="-792248"/>
                <a:ext cx="1088139" cy="776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1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1.0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-2894054" y="-87338"/>
                <a:ext cx="1088139" cy="776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1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0.5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-2894054" y="674663"/>
                <a:ext cx="1088139" cy="776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1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0.0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-2970252" y="1436662"/>
                <a:ext cx="1224665" cy="776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1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-0.5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-2210850" y="1970065"/>
                <a:ext cx="1290395" cy="776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1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0.30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-1296449" y="1989174"/>
                <a:ext cx="1290395" cy="776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1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0.35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-305848" y="1970065"/>
                <a:ext cx="1290395" cy="776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1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0.40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08554" y="1970065"/>
                <a:ext cx="1290395" cy="776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1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0.45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599155" y="1970065"/>
                <a:ext cx="1290395" cy="776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1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0.50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589752" y="1970065"/>
                <a:ext cx="1290395" cy="776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1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0.55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504154" y="1970065"/>
                <a:ext cx="1290395" cy="776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1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0.60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494751" y="1970065"/>
                <a:ext cx="1290395" cy="776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1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0.65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 rot="16200000">
                <a:off x="-5197747" y="-369649"/>
                <a:ext cx="4358070" cy="807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197005"/>
                <a:r>
                  <a:rPr lang="en-US" sz="10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Voltage ( </a:t>
                </a:r>
                <a:r>
                  <a:rPr lang="en-US" sz="1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× 100 mV )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703336" y="2460168"/>
                <a:ext cx="2373177" cy="8078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4197005"/>
                <a:r>
                  <a:rPr lang="en-US" sz="1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Time (ms)</a:t>
                </a:r>
              </a:p>
            </p:txBody>
          </p:sp>
          <p:pic>
            <p:nvPicPr>
              <p:cNvPr id="32" name="Picture 8" descr="C:\Users\user\Desktop\p1.png"/>
              <p:cNvPicPr>
                <a:picLocks noChangeAspect="1" noChangeArrowheads="1"/>
              </p:cNvPicPr>
              <p:nvPr/>
            </p:nvPicPr>
            <p:blipFill>
              <a:blip r:embed="rId3"/>
              <a:srcRect l="33716" t="5683" r="56983" b="73006"/>
              <a:stretch>
                <a:fillRect/>
              </a:stretch>
            </p:blipFill>
            <p:spPr bwMode="auto">
              <a:xfrm>
                <a:off x="3528060" y="-2144737"/>
                <a:ext cx="1828800" cy="1143000"/>
              </a:xfrm>
              <a:prstGeom prst="rect">
                <a:avLst/>
              </a:prstGeom>
              <a:noFill/>
            </p:spPr>
          </p:pic>
        </p:grpSp>
        <p:grpSp>
          <p:nvGrpSpPr>
            <p:cNvPr id="64" name="Group 63"/>
            <p:cNvGrpSpPr/>
            <p:nvPr/>
          </p:nvGrpSpPr>
          <p:grpSpPr>
            <a:xfrm>
              <a:off x="0" y="4110439"/>
              <a:ext cx="3034712" cy="2722410"/>
              <a:chOff x="45884" y="2788029"/>
              <a:chExt cx="3034712" cy="2722410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429064" y="3033366"/>
                <a:ext cx="2472752" cy="2015481"/>
                <a:chOff x="-15815469" y="27478224"/>
                <a:chExt cx="7010400" cy="5866383"/>
              </a:xfrm>
            </p:grpSpPr>
            <p:pic>
              <p:nvPicPr>
                <p:cNvPr id="35" name="Picture 34" descr="C:\Users\user\Downloads\p3_burned.png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l="10939" r="9756" b="23211"/>
                <a:stretch>
                  <a:fillRect/>
                </a:stretch>
              </p:blipFill>
              <p:spPr bwMode="auto">
                <a:xfrm>
                  <a:off x="-15815469" y="27478224"/>
                  <a:ext cx="7010400" cy="28956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36" name="Picture 6" descr="C:\Users\user\Downloads\p4_burned.png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 l="7719" r="4477" b="20011"/>
                <a:stretch>
                  <a:fillRect/>
                </a:stretch>
              </p:blipFill>
              <p:spPr bwMode="auto">
                <a:xfrm>
                  <a:off x="-15815469" y="30372808"/>
                  <a:ext cx="6934200" cy="2971799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37" name="Picture 2" descr="C:\Users\user\Desktop\wave_lock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53538" t="12463" r="31165" b="75915"/>
              <a:stretch>
                <a:fillRect/>
              </a:stretch>
            </p:blipFill>
            <p:spPr bwMode="auto">
              <a:xfrm>
                <a:off x="1649881" y="3060389"/>
                <a:ext cx="671943" cy="201583"/>
              </a:xfrm>
              <a:prstGeom prst="rect">
                <a:avLst/>
              </a:prstGeom>
              <a:noFill/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185443" y="2993174"/>
                <a:ext cx="32893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9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0.9</a:t>
                </a:r>
                <a:endParaRPr lang="en-US" sz="9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85443" y="3161181"/>
                <a:ext cx="32893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9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0.8</a:t>
                </a:r>
                <a:endParaRPr lang="en-US" sz="9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86667" y="3349325"/>
                <a:ext cx="32893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9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0.7</a:t>
                </a:r>
                <a:endParaRPr lang="en-US" sz="9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86667" y="3530729"/>
                <a:ext cx="32893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9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0.6</a:t>
                </a:r>
                <a:endParaRPr lang="en-US" sz="9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86667" y="3718873"/>
                <a:ext cx="32893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9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0.5</a:t>
                </a:r>
                <a:endParaRPr lang="en-US" sz="9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86667" y="3880139"/>
                <a:ext cx="32893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9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0.4</a:t>
                </a:r>
                <a:endParaRPr lang="en-US" sz="9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 rot="16200000">
                <a:off x="-582883" y="3423325"/>
                <a:ext cx="1501423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197005"/>
                <a:r>
                  <a:rPr lang="en-US" sz="9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Wavelength </a:t>
                </a:r>
                <a:r>
                  <a:rPr lang="en-US" sz="9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change (pm</a:t>
                </a:r>
                <a:r>
                  <a:rPr lang="en-US" sz="9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97098" y="4588759"/>
                <a:ext cx="30008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9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20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207595" y="4093154"/>
                <a:ext cx="34204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197005"/>
                <a:r>
                  <a:rPr lang="en-US" sz="9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24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97098" y="4830659"/>
                <a:ext cx="30008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9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18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97098" y="4319982"/>
                <a:ext cx="30008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9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22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 rot="16200000">
                <a:off x="-349379" y="4537039"/>
                <a:ext cx="1021357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197005"/>
                <a:r>
                  <a:rPr lang="en-US" sz="9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Temperature (C)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339737" y="5053311"/>
                <a:ext cx="44755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9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10:30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724719" y="5049196"/>
                <a:ext cx="44755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9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14:30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092313" y="5049196"/>
                <a:ext cx="44755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9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18:30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1495479" y="5049196"/>
                <a:ext cx="44755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9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22:30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1880462" y="5049196"/>
                <a:ext cx="44755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9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02:30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256750" y="5053311"/>
                <a:ext cx="44755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9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06:30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2633038" y="5049196"/>
                <a:ext cx="44755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9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10:30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343407" y="5148417"/>
                <a:ext cx="470000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9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Day 1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606160" y="5156707"/>
                <a:ext cx="470000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9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Day 2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1320655" y="5264218"/>
                <a:ext cx="47000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4197005"/>
                <a:r>
                  <a:rPr lang="en-US" sz="1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Time</a:t>
                </a:r>
              </a:p>
            </p:txBody>
          </p:sp>
        </p:grpSp>
        <p:pic>
          <p:nvPicPr>
            <p:cNvPr id="65" name="Picture 27" descr="E:\FPGA_Atish_Poster\Pics\IMAG3572.jpg"/>
            <p:cNvPicPr>
              <a:picLocks noChangeAspect="1" noChangeArrowheads="1"/>
            </p:cNvPicPr>
            <p:nvPr/>
          </p:nvPicPr>
          <p:blipFill>
            <a:blip r:embed="rId7" cstate="print"/>
            <a:srcRect l="2437" t="8696" r="3722" b="17391"/>
            <a:stretch>
              <a:fillRect/>
            </a:stretch>
          </p:blipFill>
          <p:spPr bwMode="auto">
            <a:xfrm>
              <a:off x="174897" y="1137993"/>
              <a:ext cx="2639879" cy="1386603"/>
            </a:xfrm>
            <a:prstGeom prst="rect">
              <a:avLst/>
            </a:prstGeom>
            <a:noFill/>
          </p:spPr>
        </p:pic>
        <p:sp>
          <p:nvSpPr>
            <p:cNvPr id="68" name="Rectangle 67"/>
            <p:cNvSpPr/>
            <p:nvPr/>
          </p:nvSpPr>
          <p:spPr>
            <a:xfrm>
              <a:off x="22281" y="109822"/>
              <a:ext cx="295866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N" b="1" dirty="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Laser frequency stabilization at CSIR-NPL</a:t>
              </a:r>
              <a:endParaRPr lang="en-IN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018044" y="6350"/>
            <a:ext cx="6345472" cy="6858000"/>
            <a:chOff x="3018044" y="6350"/>
            <a:chExt cx="6345472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18044" y="6350"/>
              <a:ext cx="5610435" cy="68580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7989620" y="221714"/>
              <a:ext cx="1300005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2B103"/>
                  </a:solidFill>
                </a:rPr>
                <a:t>PD voltage</a:t>
              </a:r>
              <a:endParaRPr lang="en-US" sz="2000" dirty="0">
                <a:solidFill>
                  <a:srgbClr val="02B103"/>
                </a:solidFill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8177475" y="616240"/>
              <a:ext cx="319885" cy="546646"/>
            </a:xfrm>
            <a:prstGeom prst="straightConnector1">
              <a:avLst/>
            </a:prstGeom>
            <a:ln>
              <a:solidFill>
                <a:srgbClr val="02B10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8329280" y="1898759"/>
              <a:ext cx="952857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solidFill>
                    <a:srgbClr val="D872C3"/>
                  </a:solidFill>
                </a:rPr>
                <a:t>Piezo</a:t>
              </a:r>
              <a:r>
                <a:rPr lang="en-US" sz="2000" dirty="0" smtClean="0">
                  <a:solidFill>
                    <a:srgbClr val="D872C3"/>
                  </a:solidFill>
                </a:rPr>
                <a:t> voltage</a:t>
              </a:r>
              <a:endParaRPr lang="en-US" sz="2000" dirty="0">
                <a:solidFill>
                  <a:srgbClr val="D872C3"/>
                </a:solidFill>
              </a:endParaRPr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 flipH="1" flipV="1">
              <a:off x="8030472" y="1886067"/>
              <a:ext cx="452365" cy="227603"/>
            </a:xfrm>
            <a:prstGeom prst="straightConnector1">
              <a:avLst/>
            </a:prstGeom>
            <a:ln>
              <a:solidFill>
                <a:srgbClr val="D872C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8422658" y="2946315"/>
              <a:ext cx="940858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00FF"/>
                  </a:solidFill>
                </a:rPr>
                <a:t>Error signal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  <p:cxnSp>
          <p:nvCxnSpPr>
            <p:cNvPr id="82" name="Straight Arrow Connector 81"/>
            <p:cNvCxnSpPr/>
            <p:nvPr/>
          </p:nvCxnSpPr>
          <p:spPr>
            <a:xfrm flipH="1" flipV="1">
              <a:off x="8317838" y="2662981"/>
              <a:ext cx="254224" cy="418217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7825042" y="3979293"/>
              <a:ext cx="1468366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FF0000"/>
                  </a:solidFill>
                </a:rPr>
                <a:t>Wavelength meter reading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 flipH="1">
              <a:off x="8026592" y="4988581"/>
              <a:ext cx="366580" cy="53409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328" y="1242097"/>
            <a:ext cx="6160672" cy="40130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84961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/>
          <p:cNvGrpSpPr/>
          <p:nvPr/>
        </p:nvGrpSpPr>
        <p:grpSpPr>
          <a:xfrm>
            <a:off x="0" y="0"/>
            <a:ext cx="3034712" cy="6858000"/>
            <a:chOff x="0" y="0"/>
            <a:chExt cx="3034712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2980944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 cap="flat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19700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grpSp>
          <p:nvGrpSpPr>
            <p:cNvPr id="33" name="Group 32"/>
            <p:cNvGrpSpPr>
              <a:grpSpLocks noChangeAspect="1"/>
            </p:cNvGrpSpPr>
            <p:nvPr/>
          </p:nvGrpSpPr>
          <p:grpSpPr>
            <a:xfrm>
              <a:off x="17627" y="2563931"/>
              <a:ext cx="2838305" cy="1765780"/>
              <a:chOff x="-3422657" y="-2525737"/>
              <a:chExt cx="9312917" cy="5793794"/>
            </a:xfrm>
          </p:grpSpPr>
          <p:pic>
            <p:nvPicPr>
              <p:cNvPr id="14" name="Picture 3" descr="C:\Users\user\Downloads\p1_burned.png"/>
              <p:cNvPicPr>
                <a:picLocks noChangeAspect="1" noChangeArrowheads="1"/>
              </p:cNvPicPr>
              <p:nvPr/>
            </p:nvPicPr>
            <p:blipFill>
              <a:blip r:embed="rId2"/>
              <a:srcRect l="9231" r="10769" b="13097"/>
              <a:stretch>
                <a:fillRect/>
              </a:stretch>
            </p:blipFill>
            <p:spPr bwMode="auto">
              <a:xfrm>
                <a:off x="-2034540" y="-2525737"/>
                <a:ext cx="7924800" cy="4572000"/>
              </a:xfrm>
              <a:prstGeom prst="rect">
                <a:avLst/>
              </a:prstGeom>
              <a:noFill/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-2894054" y="-2297136"/>
                <a:ext cx="1088139" cy="776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1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2.0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-2894054" y="-1554247"/>
                <a:ext cx="1088139" cy="776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1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1.5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-2894054" y="-792248"/>
                <a:ext cx="1088139" cy="776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1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1.0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-2894054" y="-87338"/>
                <a:ext cx="1088139" cy="776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1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0.5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-2894054" y="674663"/>
                <a:ext cx="1088139" cy="776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1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0.0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-2970252" y="1436662"/>
                <a:ext cx="1224665" cy="776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1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-0.5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-2210850" y="1970065"/>
                <a:ext cx="1290395" cy="776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1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0.30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-1296449" y="1989174"/>
                <a:ext cx="1290395" cy="776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1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0.35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-305848" y="1970065"/>
                <a:ext cx="1290395" cy="776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1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0.40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08554" y="1970065"/>
                <a:ext cx="1290395" cy="776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1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0.45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599155" y="1970065"/>
                <a:ext cx="1290395" cy="776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1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0.50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589752" y="1970065"/>
                <a:ext cx="1290395" cy="776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1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0.55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504154" y="1970065"/>
                <a:ext cx="1290395" cy="776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1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0.60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494751" y="1970065"/>
                <a:ext cx="1290395" cy="776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1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0.65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 rot="16200000">
                <a:off x="-5197747" y="-369649"/>
                <a:ext cx="4358070" cy="807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197005"/>
                <a:r>
                  <a:rPr lang="en-US" sz="10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Voltage ( </a:t>
                </a:r>
                <a:r>
                  <a:rPr lang="en-US" sz="1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× 100 mV )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703336" y="2460168"/>
                <a:ext cx="2373177" cy="8078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4197005"/>
                <a:r>
                  <a:rPr lang="en-US" sz="1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Time (ms)</a:t>
                </a:r>
              </a:p>
            </p:txBody>
          </p:sp>
          <p:pic>
            <p:nvPicPr>
              <p:cNvPr id="32" name="Picture 8" descr="C:\Users\user\Desktop\p1.png"/>
              <p:cNvPicPr>
                <a:picLocks noChangeAspect="1" noChangeArrowheads="1"/>
              </p:cNvPicPr>
              <p:nvPr/>
            </p:nvPicPr>
            <p:blipFill>
              <a:blip r:embed="rId3"/>
              <a:srcRect l="33716" t="5683" r="56983" b="73006"/>
              <a:stretch>
                <a:fillRect/>
              </a:stretch>
            </p:blipFill>
            <p:spPr bwMode="auto">
              <a:xfrm>
                <a:off x="3528060" y="-2144737"/>
                <a:ext cx="1828800" cy="1143000"/>
              </a:xfrm>
              <a:prstGeom prst="rect">
                <a:avLst/>
              </a:prstGeom>
              <a:noFill/>
            </p:spPr>
          </p:pic>
        </p:grpSp>
        <p:grpSp>
          <p:nvGrpSpPr>
            <p:cNvPr id="64" name="Group 63"/>
            <p:cNvGrpSpPr/>
            <p:nvPr/>
          </p:nvGrpSpPr>
          <p:grpSpPr>
            <a:xfrm>
              <a:off x="0" y="4110439"/>
              <a:ext cx="3034712" cy="2722410"/>
              <a:chOff x="45884" y="2788029"/>
              <a:chExt cx="3034712" cy="2722410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429064" y="3033366"/>
                <a:ext cx="2472752" cy="2015481"/>
                <a:chOff x="-15815469" y="27478224"/>
                <a:chExt cx="7010400" cy="5866383"/>
              </a:xfrm>
            </p:grpSpPr>
            <p:pic>
              <p:nvPicPr>
                <p:cNvPr id="35" name="Picture 34" descr="C:\Users\user\Downloads\p3_burned.png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l="10939" r="9756" b="23211"/>
                <a:stretch>
                  <a:fillRect/>
                </a:stretch>
              </p:blipFill>
              <p:spPr bwMode="auto">
                <a:xfrm>
                  <a:off x="-15815469" y="27478224"/>
                  <a:ext cx="7010400" cy="28956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36" name="Picture 6" descr="C:\Users\user\Downloads\p4_burned.png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 l="7719" r="4477" b="20011"/>
                <a:stretch>
                  <a:fillRect/>
                </a:stretch>
              </p:blipFill>
              <p:spPr bwMode="auto">
                <a:xfrm>
                  <a:off x="-15815469" y="30372808"/>
                  <a:ext cx="6934200" cy="2971799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37" name="Picture 2" descr="C:\Users\user\Desktop\wave_lock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53538" t="12463" r="31165" b="75915"/>
              <a:stretch>
                <a:fillRect/>
              </a:stretch>
            </p:blipFill>
            <p:spPr bwMode="auto">
              <a:xfrm>
                <a:off x="1649881" y="3060389"/>
                <a:ext cx="671943" cy="201583"/>
              </a:xfrm>
              <a:prstGeom prst="rect">
                <a:avLst/>
              </a:prstGeom>
              <a:noFill/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185443" y="2993174"/>
                <a:ext cx="32893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9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0.9</a:t>
                </a:r>
                <a:endParaRPr lang="en-US" sz="9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85443" y="3161181"/>
                <a:ext cx="32893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9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0.8</a:t>
                </a:r>
                <a:endParaRPr lang="en-US" sz="9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86667" y="3349325"/>
                <a:ext cx="32893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9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0.7</a:t>
                </a:r>
                <a:endParaRPr lang="en-US" sz="9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86667" y="3530729"/>
                <a:ext cx="32893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9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0.6</a:t>
                </a:r>
                <a:endParaRPr lang="en-US" sz="9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86667" y="3718873"/>
                <a:ext cx="32893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9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0.5</a:t>
                </a:r>
                <a:endParaRPr lang="en-US" sz="9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86667" y="3880139"/>
                <a:ext cx="32893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9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0.4</a:t>
                </a:r>
                <a:endParaRPr lang="en-US" sz="9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 rot="16200000">
                <a:off x="-582883" y="3423325"/>
                <a:ext cx="1501423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197005"/>
                <a:r>
                  <a:rPr lang="en-US" sz="9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Wavelength </a:t>
                </a:r>
                <a:r>
                  <a:rPr lang="en-US" sz="9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change (pm</a:t>
                </a:r>
                <a:r>
                  <a:rPr lang="en-US" sz="9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97098" y="4588759"/>
                <a:ext cx="30008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9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20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207595" y="4093154"/>
                <a:ext cx="34204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197005"/>
                <a:r>
                  <a:rPr lang="en-US" sz="9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24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97098" y="4830659"/>
                <a:ext cx="30008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9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18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97098" y="4319982"/>
                <a:ext cx="30008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9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22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 rot="16200000">
                <a:off x="-349379" y="4537039"/>
                <a:ext cx="1021357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197005"/>
                <a:r>
                  <a:rPr lang="en-US" sz="9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Temperature (C)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339737" y="5053311"/>
                <a:ext cx="44755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9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10:30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724719" y="5049196"/>
                <a:ext cx="44755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9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14:30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092313" y="5049196"/>
                <a:ext cx="44755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9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18:30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1495479" y="5049196"/>
                <a:ext cx="44755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9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22:30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1880462" y="5049196"/>
                <a:ext cx="44755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9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02:30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256750" y="5053311"/>
                <a:ext cx="44755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9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06:30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2633038" y="5049196"/>
                <a:ext cx="44755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9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10:30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343407" y="5148417"/>
                <a:ext cx="470000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9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Day 1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606160" y="5156707"/>
                <a:ext cx="470000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97005"/>
                <a:r>
                  <a:rPr lang="en-US" sz="9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Day 2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1320655" y="5264218"/>
                <a:ext cx="47000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4197005"/>
                <a:r>
                  <a:rPr lang="en-US" sz="1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Time</a:t>
                </a:r>
              </a:p>
            </p:txBody>
          </p:sp>
        </p:grpSp>
        <p:pic>
          <p:nvPicPr>
            <p:cNvPr id="65" name="Picture 27" descr="E:\FPGA_Atish_Poster\Pics\IMAG3572.jpg"/>
            <p:cNvPicPr>
              <a:picLocks noChangeAspect="1" noChangeArrowheads="1"/>
            </p:cNvPicPr>
            <p:nvPr/>
          </p:nvPicPr>
          <p:blipFill>
            <a:blip r:embed="rId7" cstate="print"/>
            <a:srcRect l="2437" t="8696" r="3722" b="17391"/>
            <a:stretch>
              <a:fillRect/>
            </a:stretch>
          </p:blipFill>
          <p:spPr bwMode="auto">
            <a:xfrm>
              <a:off x="174897" y="1137993"/>
              <a:ext cx="2639879" cy="1386603"/>
            </a:xfrm>
            <a:prstGeom prst="rect">
              <a:avLst/>
            </a:prstGeom>
            <a:noFill/>
          </p:spPr>
        </p:pic>
        <p:sp>
          <p:nvSpPr>
            <p:cNvPr id="68" name="Rectangle 67"/>
            <p:cNvSpPr/>
            <p:nvPr/>
          </p:nvSpPr>
          <p:spPr>
            <a:xfrm>
              <a:off x="22281" y="109822"/>
              <a:ext cx="295866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N" b="1" dirty="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Laser frequency stabilization at CSIR-NPL</a:t>
              </a:r>
              <a:endParaRPr lang="en-IN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232222" y="0"/>
            <a:ext cx="2980944" cy="6858000"/>
            <a:chOff x="6232222" y="0"/>
            <a:chExt cx="2980944" cy="6858000"/>
          </a:xfrm>
        </p:grpSpPr>
        <p:sp>
          <p:nvSpPr>
            <p:cNvPr id="67" name="Rectangle 66"/>
            <p:cNvSpPr/>
            <p:nvPr/>
          </p:nvSpPr>
          <p:spPr>
            <a:xfrm>
              <a:off x="6232222" y="0"/>
              <a:ext cx="2980944" cy="6858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 cap="flat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19700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6237888" y="109821"/>
              <a:ext cx="295866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N" b="1" dirty="0" smtClean="0">
                  <a:solidFill>
                    <a:srgbClr val="0070C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Low coherence optical interferometry </a:t>
              </a:r>
            </a:p>
            <a:p>
              <a:pPr algn="ctr"/>
              <a:r>
                <a:rPr lang="en-IN" b="1" dirty="0" smtClean="0">
                  <a:solidFill>
                    <a:srgbClr val="0070C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at BARC </a:t>
              </a:r>
              <a:r>
                <a:rPr lang="en-IN" b="1" dirty="0" err="1" smtClean="0">
                  <a:solidFill>
                    <a:srgbClr val="0070C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Vizag</a:t>
              </a:r>
              <a:endParaRPr lang="en-IN" dirty="0">
                <a:solidFill>
                  <a:srgbClr val="0070C0"/>
                </a:solidFill>
              </a:endParaRPr>
            </a:p>
          </p:txBody>
        </p:sp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05793" y="1270934"/>
              <a:ext cx="2838207" cy="2128656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05792" y="3583869"/>
              <a:ext cx="2838207" cy="2149899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3071184" y="0"/>
            <a:ext cx="3102381" cy="6860962"/>
            <a:chOff x="3071184" y="0"/>
            <a:chExt cx="3102381" cy="6860962"/>
          </a:xfrm>
        </p:grpSpPr>
        <p:sp>
          <p:nvSpPr>
            <p:cNvPr id="66" name="Rectangle 65"/>
            <p:cNvSpPr/>
            <p:nvPr/>
          </p:nvSpPr>
          <p:spPr>
            <a:xfrm rot="10800000">
              <a:off x="3116111" y="0"/>
              <a:ext cx="2980944" cy="6858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 cap="flat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419700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3071184" y="109822"/>
              <a:ext cx="310238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N" b="1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Auger electron spectroscopy at </a:t>
              </a:r>
              <a:r>
                <a:rPr lang="en-IN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CSIR-NPL</a:t>
              </a:r>
              <a:endParaRPr lang="en-IN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113225" y="3471816"/>
              <a:ext cx="2846141" cy="1579507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151226" y="5155305"/>
              <a:ext cx="2916229" cy="1705657"/>
            </a:xfrm>
            <a:prstGeom prst="rect">
              <a:avLst/>
            </a:prstGeom>
          </p:spPr>
        </p:pic>
        <p:pic>
          <p:nvPicPr>
            <p:cNvPr id="80" name="Picture 2" descr="C:\Users\user\Downloads\IMAG5944.jpg"/>
            <p:cNvPicPr>
              <a:picLocks noChangeAspect="1" noChangeArrowheads="1"/>
            </p:cNvPicPr>
            <p:nvPr/>
          </p:nvPicPr>
          <p:blipFill rotWithShape="1">
            <a:blip r:embed="rId12" cstate="print"/>
            <a:srcRect t="25366" b="9524"/>
            <a:stretch/>
          </p:blipFill>
          <p:spPr bwMode="auto">
            <a:xfrm>
              <a:off x="3330659" y="827901"/>
              <a:ext cx="2583429" cy="256257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451220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4850928" y="456599"/>
            <a:ext cx="4293072" cy="3293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/>
              <a:t>(1) </a:t>
            </a:r>
            <a:r>
              <a:rPr lang="en-US" sz="1300" dirty="0" smtClean="0"/>
              <a:t>Sci. Reports </a:t>
            </a:r>
            <a:r>
              <a:rPr lang="en-US" sz="1300" b="1" dirty="0" smtClean="0"/>
              <a:t>8</a:t>
            </a:r>
            <a:r>
              <a:rPr lang="en-US" sz="1300" dirty="0" smtClean="0"/>
              <a:t>, 16884 (2018). </a:t>
            </a:r>
          </a:p>
          <a:p>
            <a:r>
              <a:rPr lang="en-US" sz="1300" dirty="0" smtClean="0"/>
              <a:t>(2) J</a:t>
            </a:r>
            <a:r>
              <a:rPr lang="en-US" sz="1300" dirty="0"/>
              <a:t>. Phys. </a:t>
            </a:r>
            <a:r>
              <a:rPr lang="en-US" sz="1300" dirty="0" err="1"/>
              <a:t>B:At</a:t>
            </a:r>
            <a:r>
              <a:rPr lang="en-US" sz="1300" dirty="0"/>
              <a:t>. Mol. Opt. Phys. </a:t>
            </a:r>
            <a:r>
              <a:rPr lang="en-US" sz="1300" b="1" dirty="0"/>
              <a:t>50</a:t>
            </a:r>
            <a:r>
              <a:rPr lang="en-US" sz="1300" dirty="0"/>
              <a:t> 205201 (2017).</a:t>
            </a:r>
            <a:endParaRPr lang="en-US" sz="1300" b="1" dirty="0"/>
          </a:p>
          <a:p>
            <a:r>
              <a:rPr lang="en-US" sz="1300" dirty="0" smtClean="0"/>
              <a:t>(3) </a:t>
            </a:r>
            <a:r>
              <a:rPr lang="en-US" sz="1300" dirty="0" err="1" smtClean="0"/>
              <a:t>Mapan</a:t>
            </a:r>
            <a:r>
              <a:rPr lang="en-US" sz="1300" dirty="0"/>
              <a:t>-J. </a:t>
            </a:r>
            <a:r>
              <a:rPr lang="en-US" sz="1300" dirty="0" err="1"/>
              <a:t>Metrol</a:t>
            </a:r>
            <a:r>
              <a:rPr lang="en-US" sz="1300" dirty="0"/>
              <a:t>. Soc. India, DOI </a:t>
            </a:r>
            <a:r>
              <a:rPr lang="en-IN" sz="1300" dirty="0"/>
              <a:t>10.1007/s12647-017-0241-5 (2017).</a:t>
            </a:r>
            <a:endParaRPr lang="en-US" sz="1300" dirty="0"/>
          </a:p>
          <a:p>
            <a:r>
              <a:rPr lang="en-US" sz="1300" dirty="0" smtClean="0"/>
              <a:t>(4) MAPAN</a:t>
            </a:r>
            <a:r>
              <a:rPr lang="en-US" sz="1300" dirty="0"/>
              <a:t>-J. </a:t>
            </a:r>
            <a:r>
              <a:rPr lang="en-US" sz="1300" dirty="0" err="1"/>
              <a:t>Metrol</a:t>
            </a:r>
            <a:r>
              <a:rPr lang="en-US" sz="1300" dirty="0"/>
              <a:t>. Soc. India, DOI 10.1007/s12647-017-0209-5 (2017).</a:t>
            </a:r>
            <a:endParaRPr lang="en-US" sz="1300" b="1" dirty="0"/>
          </a:p>
          <a:p>
            <a:r>
              <a:rPr lang="en-US" sz="1300" dirty="0" smtClean="0"/>
              <a:t>(5) Chin</a:t>
            </a:r>
            <a:r>
              <a:rPr lang="en-US" sz="1300" dirty="0"/>
              <a:t>. Phys. B 25, 113703 (2016).</a:t>
            </a:r>
            <a:endParaRPr lang="en-US" sz="1300" b="1" dirty="0"/>
          </a:p>
          <a:p>
            <a:r>
              <a:rPr lang="en-US" sz="1300" dirty="0" smtClean="0"/>
              <a:t>(6) IEEE </a:t>
            </a:r>
            <a:r>
              <a:rPr lang="en-US" sz="1300" dirty="0"/>
              <a:t>Conf. </a:t>
            </a:r>
            <a:r>
              <a:rPr lang="en-US" sz="1300" dirty="0" err="1"/>
              <a:t>Proc</a:t>
            </a:r>
            <a:r>
              <a:rPr lang="en-US" sz="1300" dirty="0"/>
              <a:t> of 2</a:t>
            </a:r>
            <a:r>
              <a:rPr lang="en-US" sz="1300" baseline="30000" dirty="0"/>
              <a:t>nd</a:t>
            </a:r>
            <a:r>
              <a:rPr lang="en-US" sz="1300" dirty="0"/>
              <a:t> International conference on control, instrumentation, energy and </a:t>
            </a:r>
            <a:r>
              <a:rPr lang="en-US" sz="1300" dirty="0" smtClean="0"/>
              <a:t>communication (</a:t>
            </a:r>
            <a:r>
              <a:rPr lang="en-US" sz="1300" dirty="0"/>
              <a:t>2016).</a:t>
            </a:r>
            <a:endParaRPr lang="en-US" sz="1300" b="1" dirty="0"/>
          </a:p>
          <a:p>
            <a:r>
              <a:rPr lang="en-US" sz="1300" dirty="0" smtClean="0"/>
              <a:t>(7) MAPAN</a:t>
            </a:r>
            <a:r>
              <a:rPr lang="en-US" sz="1300" dirty="0"/>
              <a:t>-J. </a:t>
            </a:r>
            <a:r>
              <a:rPr lang="en-US" sz="1300" dirty="0" err="1"/>
              <a:t>Metrol</a:t>
            </a:r>
            <a:r>
              <a:rPr lang="en-US" sz="1300" dirty="0"/>
              <a:t>. Soc. India </a:t>
            </a:r>
            <a:r>
              <a:rPr lang="en-US" sz="1300" b="1" dirty="0"/>
              <a:t>30</a:t>
            </a:r>
            <a:r>
              <a:rPr lang="en-US" sz="1300" dirty="0"/>
              <a:t>, 169 (2015).</a:t>
            </a:r>
            <a:endParaRPr lang="en-US" sz="1300" b="1" dirty="0"/>
          </a:p>
          <a:p>
            <a:r>
              <a:rPr lang="en-US" sz="1300" dirty="0" smtClean="0"/>
              <a:t>(8) Rev</a:t>
            </a:r>
            <a:r>
              <a:rPr lang="en-US" sz="1300" dirty="0"/>
              <a:t>. Sci. </a:t>
            </a:r>
            <a:r>
              <a:rPr lang="en-US" sz="1300" dirty="0" err="1"/>
              <a:t>Instrum</a:t>
            </a:r>
            <a:r>
              <a:rPr lang="en-US" sz="1300" dirty="0"/>
              <a:t>. </a:t>
            </a:r>
            <a:r>
              <a:rPr lang="en-US" sz="1300" b="1" dirty="0"/>
              <a:t>86</a:t>
            </a:r>
            <a:r>
              <a:rPr lang="en-US" sz="1300" dirty="0"/>
              <a:t>, 056104 (2015).</a:t>
            </a:r>
            <a:r>
              <a:rPr lang="en-US" sz="1300" b="1" dirty="0"/>
              <a:t>	</a:t>
            </a:r>
            <a:endParaRPr lang="en-US" sz="1300" dirty="0"/>
          </a:p>
          <a:p>
            <a:r>
              <a:rPr lang="en-US" sz="1300" dirty="0" smtClean="0"/>
              <a:t>(9) arXiv</a:t>
            </a:r>
            <a:r>
              <a:rPr lang="en-US" sz="1300" dirty="0"/>
              <a:t>:1405.5399 (2015).</a:t>
            </a:r>
          </a:p>
          <a:p>
            <a:r>
              <a:rPr lang="en-US" sz="1300" dirty="0" smtClean="0"/>
              <a:t>(10) </a:t>
            </a:r>
            <a:r>
              <a:rPr lang="da-DK" sz="1300" dirty="0" smtClean="0"/>
              <a:t>Int</a:t>
            </a:r>
            <a:r>
              <a:rPr lang="da-DK" sz="1300" dirty="0"/>
              <a:t>. J. Mod. </a:t>
            </a:r>
            <a:r>
              <a:rPr lang="da-DK" sz="1300" dirty="0" err="1"/>
              <a:t>Phys</a:t>
            </a:r>
            <a:r>
              <a:rPr lang="da-DK" sz="1300" dirty="0"/>
              <a:t>. B </a:t>
            </a:r>
            <a:r>
              <a:rPr lang="da-DK" sz="1300" b="1" dirty="0"/>
              <a:t>29</a:t>
            </a:r>
            <a:r>
              <a:rPr lang="da-DK" sz="1300" dirty="0"/>
              <a:t>, 1550051 (2015).</a:t>
            </a:r>
            <a:endParaRPr lang="en-US" sz="1300" dirty="0"/>
          </a:p>
          <a:p>
            <a:r>
              <a:rPr lang="en-US" sz="1300" dirty="0" smtClean="0"/>
              <a:t>(11) Measurements </a:t>
            </a:r>
            <a:r>
              <a:rPr lang="en-US" sz="1300" b="1" dirty="0"/>
              <a:t>61</a:t>
            </a:r>
            <a:r>
              <a:rPr lang="en-US" sz="1300" dirty="0"/>
              <a:t> 16 (2015). </a:t>
            </a:r>
          </a:p>
          <a:p>
            <a:r>
              <a:rPr lang="en-US" sz="1300" dirty="0"/>
              <a:t>(</a:t>
            </a:r>
            <a:r>
              <a:rPr lang="en-US" sz="1300" dirty="0" smtClean="0"/>
              <a:t>12) Current </a:t>
            </a:r>
            <a:r>
              <a:rPr lang="en-US" sz="1300" dirty="0"/>
              <a:t>Science </a:t>
            </a:r>
            <a:r>
              <a:rPr lang="en-US" sz="1300" b="1" dirty="0"/>
              <a:t>106</a:t>
            </a:r>
            <a:r>
              <a:rPr lang="en-US" sz="1300" dirty="0"/>
              <a:t> 1348 (2014)</a:t>
            </a:r>
            <a:r>
              <a:rPr lang="en-US" sz="1300" dirty="0" smtClean="0"/>
              <a:t>.</a:t>
            </a:r>
          </a:p>
          <a:p>
            <a:r>
              <a:rPr lang="en-US" sz="1300" dirty="0" smtClean="0"/>
              <a:t>(13) </a:t>
            </a:r>
            <a:r>
              <a:rPr lang="en-US" sz="1300" dirty="0"/>
              <a:t>Appl. Phys. B: lasers and optics </a:t>
            </a:r>
            <a:r>
              <a:rPr lang="en-US" sz="1300" b="1" dirty="0"/>
              <a:t>114</a:t>
            </a:r>
            <a:r>
              <a:rPr lang="en-US" sz="1300" dirty="0"/>
              <a:t> 527 (2014)</a:t>
            </a:r>
            <a:r>
              <a:rPr lang="en-IN" sz="1300" dirty="0"/>
              <a:t>. </a:t>
            </a:r>
            <a:endParaRPr lang="en-US" sz="13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7521" y="4723532"/>
            <a:ext cx="8028486" cy="1017917"/>
            <a:chOff x="25879" y="4723532"/>
            <a:chExt cx="8028486" cy="1017917"/>
          </a:xfrm>
        </p:grpSpPr>
        <p:sp>
          <p:nvSpPr>
            <p:cNvPr id="35" name="Rectangle 34"/>
            <p:cNvSpPr/>
            <p:nvPr/>
          </p:nvSpPr>
          <p:spPr>
            <a:xfrm>
              <a:off x="25879" y="4723532"/>
              <a:ext cx="4718649" cy="1017917"/>
            </a:xfrm>
            <a:prstGeom prst="rect">
              <a:avLst/>
            </a:prstGeom>
            <a:solidFill>
              <a:srgbClr val="FF0000"/>
            </a:solidFill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 bwMode="auto">
            <a:xfrm>
              <a:off x="5462926" y="5052234"/>
              <a:ext cx="2591439" cy="33855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In the planning phase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aslon Pro" panose="0205050205050A020403" pitchFamily="18" charset="0"/>
              </a:endParaRPr>
            </a:p>
          </p:txBody>
        </p:sp>
        <p:sp>
          <p:nvSpPr>
            <p:cNvPr id="3" name="Down Arrow 2"/>
            <p:cNvSpPr/>
            <p:nvPr/>
          </p:nvSpPr>
          <p:spPr>
            <a:xfrm rot="16200000">
              <a:off x="4595125" y="4863526"/>
              <a:ext cx="1002699" cy="732902"/>
            </a:xfrm>
            <a:prstGeom prst="downArrow">
              <a:avLst>
                <a:gd name="adj1" fmla="val 10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3" name="Rectangle 52"/>
          <p:cNvSpPr/>
          <p:nvPr/>
        </p:nvSpPr>
        <p:spPr>
          <a:xfrm>
            <a:off x="1" y="-17809"/>
            <a:ext cx="90786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Conclusion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4266" y="629229"/>
            <a:ext cx="4572000" cy="6107184"/>
            <a:chOff x="2167077" y="629229"/>
            <a:chExt cx="4572000" cy="6107184"/>
          </a:xfrm>
        </p:grpSpPr>
        <p:sp>
          <p:nvSpPr>
            <p:cNvPr id="37" name="TextBox 36"/>
            <p:cNvSpPr txBox="1"/>
            <p:nvPr/>
          </p:nvSpPr>
          <p:spPr bwMode="auto">
            <a:xfrm>
              <a:off x="2167077" y="2686629"/>
              <a:ext cx="1403350" cy="922337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110000"/>
                    <a:satMod val="105000"/>
                    <a:tint val="67000"/>
                  </a:schemeClr>
                </a:gs>
                <a:gs pos="50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RF resonator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endParaRPr>
            </a:p>
          </p:txBody>
        </p:sp>
        <p:sp>
          <p:nvSpPr>
            <p:cNvPr id="38" name="TextBox 37"/>
            <p:cNvSpPr txBox="1"/>
            <p:nvPr/>
          </p:nvSpPr>
          <p:spPr bwMode="auto">
            <a:xfrm>
              <a:off x="2167077" y="1643641"/>
              <a:ext cx="1403350" cy="922338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110000"/>
                    <a:satMod val="105000"/>
                    <a:tint val="67000"/>
                  </a:schemeClr>
                </a:gs>
                <a:gs pos="50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Lasers and optics</a:t>
              </a:r>
            </a:p>
          </p:txBody>
        </p:sp>
        <p:sp>
          <p:nvSpPr>
            <p:cNvPr id="39" name="TextBox 38"/>
            <p:cNvSpPr txBox="1"/>
            <p:nvPr/>
          </p:nvSpPr>
          <p:spPr bwMode="auto">
            <a:xfrm>
              <a:off x="5335727" y="1643641"/>
              <a:ext cx="1403350" cy="922338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110000"/>
                    <a:satMod val="105000"/>
                    <a:tint val="67000"/>
                  </a:schemeClr>
                </a:gs>
                <a:gs pos="50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Necessary electronics</a:t>
              </a:r>
            </a:p>
          </p:txBody>
        </p:sp>
        <p:sp>
          <p:nvSpPr>
            <p:cNvPr id="41" name="TextBox 40"/>
            <p:cNvSpPr txBox="1"/>
            <p:nvPr/>
          </p:nvSpPr>
          <p:spPr bwMode="auto">
            <a:xfrm>
              <a:off x="2167077" y="629229"/>
              <a:ext cx="1403350" cy="92233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Ion trap design</a:t>
              </a:r>
            </a:p>
          </p:txBody>
        </p:sp>
        <p:sp>
          <p:nvSpPr>
            <p:cNvPr id="42" name="TextBox 41"/>
            <p:cNvSpPr txBox="1"/>
            <p:nvPr/>
          </p:nvSpPr>
          <p:spPr bwMode="auto">
            <a:xfrm>
              <a:off x="3741877" y="629229"/>
              <a:ext cx="1404937" cy="922337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110000"/>
                    <a:satMod val="105000"/>
                    <a:tint val="67000"/>
                  </a:schemeClr>
                </a:gs>
                <a:gs pos="50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Ultra high Vacuum </a:t>
              </a:r>
            </a:p>
          </p:txBody>
        </p:sp>
        <p:sp>
          <p:nvSpPr>
            <p:cNvPr id="43" name="TextBox 42"/>
            <p:cNvSpPr txBox="1"/>
            <p:nvPr/>
          </p:nvSpPr>
          <p:spPr bwMode="auto">
            <a:xfrm>
              <a:off x="5316677" y="629229"/>
              <a:ext cx="1403350" cy="922337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110000"/>
                    <a:satMod val="105000"/>
                    <a:tint val="67000"/>
                  </a:schemeClr>
                </a:gs>
                <a:gs pos="50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Ytterbium oven </a:t>
              </a:r>
            </a:p>
          </p:txBody>
        </p:sp>
        <p:sp>
          <p:nvSpPr>
            <p:cNvPr id="44" name="TextBox 43"/>
            <p:cNvSpPr txBox="1"/>
            <p:nvPr/>
          </p:nvSpPr>
          <p:spPr bwMode="auto">
            <a:xfrm>
              <a:off x="3741877" y="1643641"/>
              <a:ext cx="1404937" cy="922338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110000"/>
                    <a:satMod val="105000"/>
                    <a:tint val="67000"/>
                  </a:schemeClr>
                </a:gs>
                <a:gs pos="50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Frequency stabilization </a:t>
              </a:r>
            </a:p>
          </p:txBody>
        </p:sp>
        <p:sp>
          <p:nvSpPr>
            <p:cNvPr id="45" name="TextBox 44"/>
            <p:cNvSpPr txBox="1"/>
            <p:nvPr/>
          </p:nvSpPr>
          <p:spPr bwMode="auto">
            <a:xfrm>
              <a:off x="2167077" y="4773582"/>
              <a:ext cx="1404937" cy="92333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>
              <a:solidFill>
                <a:srgbClr val="D60093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Ultra stable cavity</a:t>
              </a:r>
            </a:p>
          </p:txBody>
        </p:sp>
        <p:sp>
          <p:nvSpPr>
            <p:cNvPr id="46" name="TextBox 45"/>
            <p:cNvSpPr txBox="1"/>
            <p:nvPr/>
          </p:nvSpPr>
          <p:spPr bwMode="auto">
            <a:xfrm>
              <a:off x="3741877" y="4758315"/>
              <a:ext cx="1403350" cy="923925"/>
            </a:xfrm>
            <a:prstGeom prst="rect">
              <a:avLst/>
            </a:prstGeom>
            <a:solidFill>
              <a:srgbClr val="FCBEFE"/>
            </a:solidFill>
            <a:ln>
              <a:solidFill>
                <a:srgbClr val="C00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Frequency comb</a:t>
              </a:r>
            </a:p>
          </p:txBody>
        </p:sp>
        <p:sp>
          <p:nvSpPr>
            <p:cNvPr id="47" name="TextBox 46"/>
            <p:cNvSpPr txBox="1"/>
            <p:nvPr/>
          </p:nvSpPr>
          <p:spPr bwMode="auto">
            <a:xfrm>
              <a:off x="3741877" y="2678691"/>
              <a:ext cx="1404937" cy="92392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Imaging/ detection</a:t>
              </a:r>
            </a:p>
          </p:txBody>
        </p:sp>
        <p:sp>
          <p:nvSpPr>
            <p:cNvPr id="48" name="TextBox 47"/>
            <p:cNvSpPr txBox="1"/>
            <p:nvPr/>
          </p:nvSpPr>
          <p:spPr bwMode="auto">
            <a:xfrm>
              <a:off x="5335727" y="2678691"/>
              <a:ext cx="1403350" cy="92392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110000"/>
                    <a:satMod val="105000"/>
                    <a:tint val="67000"/>
                  </a:schemeClr>
                </a:gs>
                <a:gs pos="50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Automation/control system</a:t>
              </a:r>
            </a:p>
          </p:txBody>
        </p:sp>
        <p:sp>
          <p:nvSpPr>
            <p:cNvPr id="49" name="TextBox 48"/>
            <p:cNvSpPr txBox="1"/>
            <p:nvPr/>
          </p:nvSpPr>
          <p:spPr bwMode="auto">
            <a:xfrm>
              <a:off x="2167078" y="5859250"/>
              <a:ext cx="1403350" cy="83099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8046C"/>
                  </a:solidFill>
                  <a:effectLst/>
                  <a:uLnTx/>
                  <a:uFillTx/>
                  <a:latin typeface="Adobe Caslon Pro Bold" panose="0205070206050A020403" pitchFamily="18" charset="0"/>
                  <a:ea typeface="+mn-ea"/>
                  <a:cs typeface="+mn-cs"/>
                </a:rPr>
                <a:t>Generation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8046C"/>
                  </a:solidFill>
                  <a:effectLst/>
                  <a:uLnTx/>
                  <a:uFillTx/>
                  <a:latin typeface="Adobe Caslon Pro Bold" panose="0205070206050A020403" pitchFamily="18" charset="0"/>
                  <a:ea typeface="+mn-ea"/>
                  <a:cs typeface="+mn-cs"/>
                </a:rPr>
                <a:t>of  UTC(NPLI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8046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dobe Caslon Pro Bold" panose="0205070206050A020403" pitchFamily="18" charset="0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50" name="TextBox 49"/>
            <p:cNvSpPr txBox="1"/>
            <p:nvPr/>
          </p:nvSpPr>
          <p:spPr bwMode="auto">
            <a:xfrm>
              <a:off x="3741877" y="5813083"/>
              <a:ext cx="1403350" cy="923330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GPS link with BIPM</a:t>
              </a:r>
            </a:p>
          </p:txBody>
        </p:sp>
        <p:sp>
          <p:nvSpPr>
            <p:cNvPr id="51" name="TextBox 50"/>
            <p:cNvSpPr txBox="1"/>
            <p:nvPr/>
          </p:nvSpPr>
          <p:spPr bwMode="auto">
            <a:xfrm>
              <a:off x="5316677" y="5813083"/>
              <a:ext cx="1403350" cy="923330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aslon Pro" panose="0205050205050A020403" pitchFamily="18" charset="0"/>
                <a:ea typeface="ＭＳ Ｐゴシック"/>
                <a:cs typeface="Arial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ＭＳ Ｐゴシック"/>
                  <a:cs typeface="Arial" pitchFamily="34" charset="0"/>
                </a:rPr>
                <a:t>TWSTFT with NIMs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endParaRPr>
            </a:p>
          </p:txBody>
        </p:sp>
        <p:sp>
          <p:nvSpPr>
            <p:cNvPr id="52" name="TextBox 51"/>
            <p:cNvSpPr txBox="1"/>
            <p:nvPr/>
          </p:nvSpPr>
          <p:spPr bwMode="auto">
            <a:xfrm>
              <a:off x="2167077" y="3716701"/>
              <a:ext cx="1403350" cy="92333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C00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dobe Caslon Pro Bold" panose="0205070206050A020403" pitchFamily="18" charset="0"/>
                  <a:ea typeface="+mn-ea"/>
                  <a:cs typeface="+mn-cs"/>
                </a:rPr>
                <a:t>Production of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dobe Caslon Pro Bold" panose="0205070206050A020403" pitchFamily="18" charset="0"/>
                  <a:ea typeface="+mn-ea"/>
                  <a:cs typeface="+mn-cs"/>
                </a:rPr>
                <a:t>ions</a:t>
              </a:r>
            </a:p>
          </p:txBody>
        </p:sp>
        <p:sp>
          <p:nvSpPr>
            <p:cNvPr id="54" name="TextBox 53"/>
            <p:cNvSpPr txBox="1"/>
            <p:nvPr/>
          </p:nvSpPr>
          <p:spPr bwMode="auto">
            <a:xfrm>
              <a:off x="3743464" y="3715328"/>
              <a:ext cx="1403350" cy="92333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C00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Caslon Pro Bold" panose="0205070206050A020403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dobe Caslon Pro Bold" panose="0205070206050A020403" pitchFamily="18" charset="0"/>
                  <a:ea typeface="+mn-ea"/>
                  <a:cs typeface="+mn-cs"/>
                </a:rPr>
                <a:t>Ion trapping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Caslon Pro Bold" panose="0205070206050A020403" pitchFamily="18" charset="0"/>
                <a:ea typeface="+mn-ea"/>
                <a:cs typeface="+mn-cs"/>
              </a:endParaRPr>
            </a:p>
          </p:txBody>
        </p:sp>
        <p:sp>
          <p:nvSpPr>
            <p:cNvPr id="55" name="TextBox 54"/>
            <p:cNvSpPr txBox="1"/>
            <p:nvPr/>
          </p:nvSpPr>
          <p:spPr bwMode="auto">
            <a:xfrm>
              <a:off x="5316677" y="3715327"/>
              <a:ext cx="1403350" cy="92333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C00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Caslon Pro Bold" panose="0205070206050A020403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dobe Caslon Pro Bold" panose="0205070206050A020403" pitchFamily="18" charset="0"/>
                  <a:ea typeface="+mn-ea"/>
                  <a:cs typeface="+mn-cs"/>
                </a:rPr>
                <a:t>Laser cooling</a:t>
              </a:r>
            </a:p>
          </p:txBody>
        </p:sp>
        <p:sp>
          <p:nvSpPr>
            <p:cNvPr id="56" name="TextBox 55"/>
            <p:cNvSpPr txBox="1"/>
            <p:nvPr/>
          </p:nvSpPr>
          <p:spPr bwMode="auto">
            <a:xfrm>
              <a:off x="5316677" y="4773582"/>
              <a:ext cx="1403350" cy="92333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" panose="0205050205050A020403" pitchFamily="18" charset="0"/>
                  <a:ea typeface="+mn-ea"/>
                  <a:cs typeface="+mn-cs"/>
                </a:rPr>
                <a:t>Probing the clock transition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248965" y="5762455"/>
            <a:ext cx="225059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i="1" dirty="0">
                <a:solidFill>
                  <a:srgbClr val="002060"/>
                </a:solidFill>
                <a:latin typeface="Calibri"/>
              </a:rPr>
              <a:t>T</a:t>
            </a:r>
            <a:r>
              <a:rPr kumimoji="0" lang="en-US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ime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keeping</a:t>
            </a:r>
            <a:endParaRPr kumimoji="0" lang="en-IN" sz="16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828463" y="3615598"/>
            <a:ext cx="3783843" cy="1053191"/>
            <a:chOff x="4796821" y="3615598"/>
            <a:chExt cx="3783843" cy="1053191"/>
          </a:xfrm>
        </p:grpSpPr>
        <p:sp>
          <p:nvSpPr>
            <p:cNvPr id="4" name="Horizontal Scroll 3"/>
            <p:cNvSpPr/>
            <p:nvPr/>
          </p:nvSpPr>
          <p:spPr>
            <a:xfrm>
              <a:off x="5412921" y="3615598"/>
              <a:ext cx="3167743" cy="1053191"/>
            </a:xfrm>
            <a:prstGeom prst="horizontalScroll">
              <a:avLst/>
            </a:prstGeom>
            <a:solidFill>
              <a:srgbClr val="FFFF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Trapping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and laser 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cooling</a:t>
              </a:r>
              <a:endPara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89755" y="3803639"/>
              <a:ext cx="22249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Work is in progress</a:t>
              </a:r>
              <a:endParaRPr kumimoji="0" lang="en-IN" sz="1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Down Arrow 35"/>
            <p:cNvSpPr/>
            <p:nvPr/>
          </p:nvSpPr>
          <p:spPr>
            <a:xfrm rot="16200000">
              <a:off x="4635007" y="3860742"/>
              <a:ext cx="939728" cy="616099"/>
            </a:xfrm>
            <a:prstGeom prst="downArrow">
              <a:avLst>
                <a:gd name="adj1" fmla="val 100000"/>
                <a:gd name="adj2" fmla="val 50000"/>
              </a:avLst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 rot="1055427">
            <a:off x="1407892" y="702759"/>
            <a:ext cx="2351148" cy="3036982"/>
            <a:chOff x="7366062" y="334960"/>
            <a:chExt cx="1175365" cy="15254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Diagonal Stripe 5"/>
            <p:cNvSpPr/>
            <p:nvPr/>
          </p:nvSpPr>
          <p:spPr>
            <a:xfrm>
              <a:off x="7731582" y="334960"/>
              <a:ext cx="809845" cy="1525490"/>
            </a:xfrm>
            <a:prstGeom prst="diagStripe">
              <a:avLst>
                <a:gd name="adj" fmla="val 86754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Diagonal Stripe 57"/>
            <p:cNvSpPr/>
            <p:nvPr/>
          </p:nvSpPr>
          <p:spPr>
            <a:xfrm rot="6594123">
              <a:off x="7424382" y="1400988"/>
              <a:ext cx="316716" cy="433356"/>
            </a:xfrm>
            <a:prstGeom prst="diagStripe">
              <a:avLst>
                <a:gd name="adj" fmla="val 72201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0628" y="5788479"/>
            <a:ext cx="8005379" cy="1003083"/>
            <a:chOff x="204108" y="5788479"/>
            <a:chExt cx="8005379" cy="1003083"/>
          </a:xfrm>
        </p:grpSpPr>
        <p:sp>
          <p:nvSpPr>
            <p:cNvPr id="66" name="Rectangle 65"/>
            <p:cNvSpPr/>
            <p:nvPr/>
          </p:nvSpPr>
          <p:spPr>
            <a:xfrm>
              <a:off x="204108" y="5788479"/>
              <a:ext cx="4661807" cy="1000510"/>
            </a:xfrm>
            <a:prstGeom prst="rect">
              <a:avLst/>
            </a:prstGeom>
            <a:noFill/>
            <a:ln w="28575">
              <a:solidFill>
                <a:srgbClr val="378BF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Down Arrow 60"/>
            <p:cNvSpPr/>
            <p:nvPr/>
          </p:nvSpPr>
          <p:spPr>
            <a:xfrm rot="16200000">
              <a:off x="4736588" y="5923762"/>
              <a:ext cx="1002699" cy="732902"/>
            </a:xfrm>
            <a:prstGeom prst="downArrow">
              <a:avLst>
                <a:gd name="adj1" fmla="val 100000"/>
                <a:gd name="adj2" fmla="val 50000"/>
              </a:avLst>
            </a:prstGeom>
            <a:noFill/>
            <a:ln w="28575">
              <a:solidFill>
                <a:srgbClr val="378BF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845625" y="5810101"/>
              <a:ext cx="108858" cy="9676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TextBox 62"/>
            <p:cNvSpPr txBox="1"/>
            <p:nvPr/>
          </p:nvSpPr>
          <p:spPr bwMode="auto">
            <a:xfrm>
              <a:off x="5621668" y="6116736"/>
              <a:ext cx="2587819" cy="338554"/>
            </a:xfrm>
            <a:prstGeom prst="rect">
              <a:avLst/>
            </a:prstGeom>
            <a:noFill/>
            <a:ln w="28575">
              <a:solidFill>
                <a:srgbClr val="378BF1"/>
              </a:solidFill>
              <a:prstDash val="dash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i="1" dirty="0" smtClean="0">
                  <a:solidFill>
                    <a:srgbClr val="000099"/>
                  </a:solidFill>
                  <a:latin typeface="Adobe Caslon Pro" panose="0205050205050A020403" pitchFamily="18" charset="0"/>
                </a:rPr>
                <a:t>already exist at CSIR-NPL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0743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606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93213" y="710373"/>
            <a:ext cx="8890313" cy="2162483"/>
            <a:chOff x="1871650" y="-2010656"/>
            <a:chExt cx="8890313" cy="2162483"/>
          </a:xfrm>
        </p:grpSpPr>
        <p:pic>
          <p:nvPicPr>
            <p:cNvPr id="23" name="Picture 4" descr="https://lh3.googleusercontent.com/cI2mWekBwQZifNBXhSMekYouCAtfLzsEfC4Bp0d6_WchTMSMhWURywioLOcZ78_17z7ZuUd1CwFOebCzA2bYbl1ByA0ju2VKi2bO-jFnR5W7rwOfdv42MYbHSbjFUQVSim9pu-yV3pjBDP06SLp9pIBZV_vCLI8XqlV6fqs6HlDKOtVY1gYAWY_RKJWVjvOOyDrrE04C4ihCHRd1Nf3LBmAOy4j_DzU-VsV8nv-Wm6_1b0aPJxfO8sZc_v0-X86VslxL4qj4CS44MGbavNPh_JYX9jF2VkdHYXaeGO854ZXP07HmUrHNyH15femvnBIGgzoKVqEk9mbS_hujuvr0milZfpeLVvVitibEi1j9sieA_9eyyqm1aG8o72FzTAEfglDD1znssDR6BmRINV7EZVnCWPtw9n9eeC84cS_BdURz5Disn99QhowwAPb-HgHH6aoGL4_B94wXdkdpatv-N1W57fLXQl0VTRrVLN6yNLFXUfHsFvt53qPG1BXBlA_oYRVCJhfZScwHJcJxomFJNXPldzA8BQq31p3wuzINuHew-2drJ0q3hrWvCKQq8QyHqzYLmVhh9Xrg9v-pZ9u76GfT9OIRbYY1OCd89ondeVsCgGGhgI7a=w1234-h925-no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30" t="11820" r="7597" b="20968"/>
            <a:stretch/>
          </p:blipFill>
          <p:spPr bwMode="auto">
            <a:xfrm>
              <a:off x="1938091" y="-1989224"/>
              <a:ext cx="1277625" cy="2093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8" descr="https://lh3.googleusercontent.com/LSSrPtsCTKi1TnrMwbgq1Jxg5pc3vruolxc5ckoh6XtW1TLra7EN_6ipyfNzq8-ZuvqbCBmyfDuS__U-irsF4gdfWf42Xyjuz1KipyayMpPcuwwbeGN4rtNiw78Ws7-ntqUl0jgMjCVPwhlLbAYLqaeGPpwTHBCU7aeEgE6KJs_UG-jPqUYJ9Kdwemzel8HcUMr_4CBGBExYt5XYIv_1mHa3p-1_vnKOqENS8LBa4LEQ7-I-NIu4cxPqKSI-YimpUxZszdy389a3NY2ktZ2pf3I7WrxEusTw8NwLOKCXEaRTMMUC8-dhYte-bp5XV9P_jpjwv7qv3l32T2ofrWuX6BsbXPCu5CyIrgr8whm0ILUEi79gBPU-Ga2x47BuGcXEYZMJyRsjxtCGwcmD8KTITgNTJ0z3BdOUf3HUgimlgjq9kwuJFEKh81ik0-s7axus0LLIdRSKKLEL0Vs1IBnkMCH9RV3OlwqqQ_Nyw48xjBVyNY0fJfbBDd93WbYPO-nbvQiOguagnzHJp3sByWaX_QaTcAuLQPozrsn8UMJFOzXkijSYb5UvdHL_wRBOdcp8GdrQDuCeVLAthEj1CoXU3sY6XdeWzkk_gIcic6H8FF1iPG7g=w1234-h925-no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09" t="41142" r="56957" b="14156"/>
            <a:stretch/>
          </p:blipFill>
          <p:spPr bwMode="auto">
            <a:xfrm>
              <a:off x="9204474" y="-2010656"/>
              <a:ext cx="1447916" cy="2089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6" descr="Image may contain: 2 people, people smili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57" r="35126"/>
            <a:stretch/>
          </p:blipFill>
          <p:spPr bwMode="auto">
            <a:xfrm>
              <a:off x="3339849" y="-1989224"/>
              <a:ext cx="1096635" cy="2106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1871650" y="-269942"/>
              <a:ext cx="13630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Atish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Roy</a:t>
              </a: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41552" y="-352461"/>
              <a:ext cx="16204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Subhasis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Panja</a:t>
              </a: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262598" y="-525969"/>
              <a:ext cx="1249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Lakhi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Sharma</a:t>
              </a: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Picture 4" descr="IMG-20181203-WA0010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2813" y="-2005500"/>
              <a:ext cx="1428975" cy="2088000"/>
            </a:xfrm>
            <a:prstGeom prst="rect">
              <a:avLst/>
            </a:prstGeom>
          </p:spPr>
        </p:pic>
        <p:pic>
          <p:nvPicPr>
            <p:cNvPr id="7" name="Picture 6" descr="IMG-20181203-WA0007.jp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598"/>
            <a:stretch/>
          </p:blipFill>
          <p:spPr>
            <a:xfrm>
              <a:off x="4515307" y="-1982898"/>
              <a:ext cx="1681601" cy="2088000"/>
            </a:xfrm>
            <a:prstGeom prst="rect">
              <a:avLst/>
            </a:prstGeom>
          </p:spPr>
        </p:pic>
        <p:pic>
          <p:nvPicPr>
            <p:cNvPr id="9" name="Picture 8" descr="IMG-20181203-WA0002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9024" y="-2005548"/>
              <a:ext cx="1384581" cy="2088000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4765558" y="-494504"/>
              <a:ext cx="1249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Harish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 smtClean="0">
                  <a:solidFill>
                    <a:srgbClr val="FFC000">
                      <a:lumMod val="20000"/>
                      <a:lumOff val="80000"/>
                    </a:srgbClr>
                  </a:solidFill>
                  <a:latin typeface="Calibri"/>
                </a:rPr>
                <a:t>Rathor</a:t>
              </a: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317695" y="-545551"/>
              <a:ext cx="1249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Kavita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Kumari</a:t>
              </a: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813688" y="-292944"/>
              <a:ext cx="1249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Neelam</a:t>
              </a: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39014" y="5252283"/>
            <a:ext cx="5629130" cy="1582015"/>
            <a:chOff x="239014" y="5252283"/>
            <a:chExt cx="5629130" cy="1582015"/>
          </a:xfrm>
        </p:grpSpPr>
        <p:pic>
          <p:nvPicPr>
            <p:cNvPr id="8" name="Picture 7" descr="csirlogo.jp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39014" y="5252283"/>
              <a:ext cx="1577503" cy="1577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5031" y="5268582"/>
              <a:ext cx="1763113" cy="1565716"/>
            </a:xfrm>
            <a:prstGeom prst="rect">
              <a:avLst/>
            </a:prstGeom>
          </p:spPr>
        </p:pic>
        <p:pic>
          <p:nvPicPr>
            <p:cNvPr id="1026" name="Picture 2" descr="http://jobsplazza.com/wp-content/uploads/2014/02/Science-and-Engineering-Research-Board-Recruitment-2014.png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516" t="-22967" r="-3868" b="-17589"/>
            <a:stretch/>
          </p:blipFill>
          <p:spPr bwMode="auto">
            <a:xfrm>
              <a:off x="1955408" y="5261317"/>
              <a:ext cx="1997613" cy="1533377"/>
            </a:xfrm>
            <a:prstGeom prst="rect">
              <a:avLst/>
            </a:prstGeom>
            <a:solidFill>
              <a:srgbClr val="FFFFFF"/>
            </a:solidFill>
            <a:extLst/>
          </p:spPr>
        </p:pic>
      </p:grpSp>
      <p:pic>
        <p:nvPicPr>
          <p:cNvPr id="22" name="Picture 2" descr="https://lh3.googleusercontent.com/Az3aZU_p31-c4par8An9JX_bltCdB4GD7LOpMEirzzEqOl5j73u12V5eaf785hKp0sOm5DHbfUJNs9BxIKCc8PupkZsKTYt8W-uQ8d95YNaHbcgS4ckFrxvwRY6nekm9GLY5b5Qa8Hqqv4TvZuvXbc1Yxy_UWoIhfoyUUc4-ffgtqHtb6kA3nH5V1URnWg3Sr4sWqnClmvvlsdiZSaaSG4rrzvlC5TgMRKEplJIk7u4iaX-MebMe2bcD2TovE50i0ISODcNzvoyFbb9BjY8FrKEQqczHBYxXE57XD1PH7ZsaFx14BQ1F0LVPIaFaF2gHmqPWvmOoHOqcVXBxSfn-s8FzcaLgm-HslhSjJVW9GDBEVPyawTYMYlsDkYCWnOFVMMiZ1YN7fCGh1Ij8rabm37RyhLPr-mW2xhYKZilAPdQEb3g9_NcB9DeYUjlEMGjm6pSFhFPgIx-3a_RZKjxsHK7phopvxrhQU9ErAH6yfzjfSz0eNULH4RgnpJhZhBDlcetWg100tAv5gqwRtDPklWmU1cOdAdFFQuZJ3rYRPoImFZQzA_i_-ry3_ROYd3AEiXWVZLc4J49vgEJYRdmK8gazq_kSfIpYjUwkqfxy-d87XwE9dUiI=w692-h925-n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888" y="2991200"/>
            <a:ext cx="1567926" cy="208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3891403" y="4679875"/>
            <a:ext cx="1620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Sankar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Majhi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10" descr="https://114c17d2-a-62cb3a1a-s-sites.googlegroups.com/site/nplitimesde/team-members/Anind.jpg?attachauth=ANoY7crJ58yvQvZledk_vodbNV21uQg_D4mp_YtacrZSLsV0J4FEjqewob_--D6K9rezd3sX3GflT58yFwRL10d5fI8Qr22zFlyKJNPen_x31GjjX4E8-I_JInuxy6px7MAX7QMM4FYLVzudv9m5WliMsex4lpK9I6mciGfia-oDE5XWuIBDTaZOAcOLU8wE2p53UO9hYOmiccJUEc8CduZX3pQsKZ9M_LBzLuqHI30pjjgOcFfWThQ%3D&amp;attredirects=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0" y="2998385"/>
            <a:ext cx="1990506" cy="206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https://114c17d2-a-62cb3a1a-s-sites.googlegroups.com/site/nplitimesde/team-members/Sathi.png?attachauth=ANoY7cojXJCOIHxjpeve0GcXxrZ_AzqnLzMk6Pkm0rsZQ4erOEmbWb427PX-6-EpuJKeMtrdPwdA6Gu2IqbBLDE_-Jllab2eMRygN0ZJ12U8jykRqXjiTnvl2ea5CDQjphk6dnRWJb9SOENNpx0pZbLNNIKJr5_nF9T5tCK4BnUSFT8B5WZxGbqJLYhPKcfPS8vYTMMoo8THp62T0YUGQSbWWGlNrn7hknROecJaIXkUSUUqE9i0k-w%3D&amp;attredirects=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296" y="2998385"/>
            <a:ext cx="1449347" cy="207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4" descr="https://114c17d2-a-62cb3a1a-s-sites.googlegroups.com/site/nplitimesde/team-members/ASG.png?attachauth=ANoY7cp0dTXo-Xs42G_JMgzQut_7hjofnjmQBsxXtLxeslRWVutqOQPIMrsYm1w2UUe79pwn7Xinjy4VgLGv19Nul7cqpu1wuRk8ttERK9yBJLXNd61DXVPBw7EaRnISVQjGJgvI90hP6zhF5KoBYFGrcuRMf0U7eszZ5ZXxqNNnfWIuVW1PuItrb0SDz4TO1i3aJlyUI2EFjjvKWcSo6BTo0KZlU4VKcLH_eEaycbegxH2beBdJ-qQ%3D&amp;attredirects=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206" y="2980350"/>
            <a:ext cx="1732948" cy="206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618053" y="4411775"/>
            <a:ext cx="1249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Anindya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Rastogi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416933" y="4411774"/>
            <a:ext cx="1397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Sathi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Chakraborty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10695" y="4393738"/>
            <a:ext cx="1249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Amitava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Sengupta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084168" y="5163655"/>
            <a:ext cx="305983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8EDEA3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Collaborators: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EDEA3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rPr>
              <a:t>Aranya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DEA3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EDEA3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rPr>
              <a:t>Bhattachariya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DEA3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rPr>
              <a:t>, JNU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EDEA3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rPr>
              <a:t>Bindiya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DEA3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rPr>
              <a:t> Arora, GNDU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EDEA3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rPr>
              <a:t>Bijoy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DEA3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rPr>
              <a:t> K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EDEA3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rPr>
              <a:t>Sahoo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DEA3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rPr>
              <a:t>, PRL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DEA3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rPr>
              <a:t>S R Mishra, RRCAT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EDEA3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rPr>
              <a:t>Jeroen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DEA3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EDEA3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rPr>
              <a:t>Koelmeij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DEA3"/>
                </a:solidFill>
                <a:effectLst/>
                <a:uLnTx/>
                <a:uFillTx/>
                <a:latin typeface="Adobe Caslon Pro" panose="0205050205050A020403" pitchFamily="18" charset="0"/>
                <a:ea typeface="+mn-ea"/>
                <a:cs typeface="+mn-cs"/>
              </a:rPr>
              <a:t>, VU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8EDEA3"/>
              </a:solidFill>
              <a:effectLst/>
              <a:uLnTx/>
              <a:uFillTx/>
              <a:latin typeface="Adobe Caslon Pro" panose="0205050205050A020403" pitchFamily="18" charset="0"/>
              <a:ea typeface="+mn-ea"/>
              <a:cs typeface="+mn-cs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39552" y="1083394"/>
            <a:ext cx="1084297" cy="1143000"/>
          </a:xfrm>
          <a:solidFill>
            <a:schemeClr val="tx1"/>
          </a:solidFill>
          <a:effectLst>
            <a:glow rad="101600">
              <a:srgbClr val="FFFF00">
                <a:alpha val="40000"/>
              </a:srgbClr>
            </a:glow>
            <a:softEdge rad="127000"/>
          </a:effectLst>
        </p:spPr>
        <p:txBody>
          <a:bodyPr>
            <a:noAutofit/>
          </a:bodyPr>
          <a:lstStyle/>
          <a:p>
            <a:pPr algn="ctr"/>
            <a:r>
              <a:rPr lang="en-US" sz="9600" b="1" i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T</a:t>
            </a:r>
            <a:endParaRPr lang="en-US" sz="9600" b="1" i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1959418" y="2155538"/>
            <a:ext cx="1084297" cy="1143000"/>
          </a:xfrm>
          <a:prstGeom prst="rect">
            <a:avLst/>
          </a:prstGeom>
          <a:solidFill>
            <a:schemeClr val="tx1"/>
          </a:solidFill>
          <a:effectLst>
            <a:glow rad="101600">
              <a:srgbClr val="FFFF00">
                <a:alpha val="40000"/>
              </a:srgbClr>
            </a:glow>
            <a:softEdge rad="1270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1" u="none" strike="noStrike" kern="1200" cap="none" spc="0" normalizeH="0" baseline="0" noProof="0" dirty="0" smtClean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</a:t>
            </a:r>
            <a:endParaRPr kumimoji="0" lang="en-US" sz="9600" b="1" i="1" u="none" strike="noStrike" kern="1200" cap="none" spc="0" normalizeH="0" baseline="0" noProof="0" dirty="0">
              <a:ln w="12700" cmpd="sng">
                <a:solidFill>
                  <a:srgbClr val="8064A2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3354204" y="2919912"/>
            <a:ext cx="1084297" cy="1143000"/>
          </a:xfrm>
          <a:prstGeom prst="rect">
            <a:avLst/>
          </a:prstGeom>
          <a:solidFill>
            <a:schemeClr val="tx1"/>
          </a:solidFill>
          <a:effectLst>
            <a:glow rad="101600">
              <a:srgbClr val="FFFF00">
                <a:alpha val="40000"/>
              </a:srgbClr>
            </a:glow>
            <a:softEdge rad="1270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1" u="none" strike="noStrike" kern="1200" cap="none" spc="0" normalizeH="0" baseline="0" noProof="0" dirty="0" smtClean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</a:t>
            </a:r>
            <a:endParaRPr kumimoji="0" lang="en-US" sz="9600" b="1" i="1" u="none" strike="noStrike" kern="1200" cap="none" spc="0" normalizeH="0" baseline="0" noProof="0" dirty="0">
              <a:ln w="12700" cmpd="sng">
                <a:solidFill>
                  <a:srgbClr val="8064A2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4753376" y="3670900"/>
            <a:ext cx="1084297" cy="1143000"/>
          </a:xfrm>
          <a:prstGeom prst="rect">
            <a:avLst/>
          </a:prstGeom>
          <a:solidFill>
            <a:schemeClr val="tx1"/>
          </a:solidFill>
          <a:effectLst>
            <a:glow rad="101600">
              <a:srgbClr val="FFFF00">
                <a:alpha val="40000"/>
              </a:srgbClr>
            </a:glow>
            <a:softEdge rad="1270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1" u="none" strike="noStrike" kern="1200" cap="none" spc="0" normalizeH="0" baseline="0" noProof="0" dirty="0" smtClean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</a:t>
            </a:r>
            <a:endParaRPr kumimoji="0" lang="en-US" sz="9600" b="1" i="1" u="none" strike="noStrike" kern="1200" cap="none" spc="0" normalizeH="0" baseline="0" noProof="0" dirty="0">
              <a:ln w="12700" cmpd="sng">
                <a:solidFill>
                  <a:srgbClr val="8064A2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7690742" y="5097642"/>
            <a:ext cx="1084297" cy="1143000"/>
          </a:xfrm>
          <a:prstGeom prst="rect">
            <a:avLst/>
          </a:prstGeom>
          <a:solidFill>
            <a:schemeClr val="tx1"/>
          </a:solidFill>
          <a:effectLst>
            <a:glow rad="101600">
              <a:srgbClr val="FFFF00">
                <a:alpha val="40000"/>
              </a:srgbClr>
            </a:glow>
            <a:softEdge rad="1270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1" u="none" strike="noStrike" kern="1200" cap="none" spc="0" normalizeH="0" baseline="0" noProof="0" dirty="0" smtClean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</a:t>
            </a:r>
            <a:endParaRPr kumimoji="0" lang="en-US" sz="9600" b="1" i="1" u="none" strike="noStrike" kern="1200" cap="none" spc="0" normalizeH="0" baseline="0" noProof="0" dirty="0">
              <a:ln w="12700" cmpd="sng">
                <a:solidFill>
                  <a:srgbClr val="8064A2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0" name="TextBox 49"/>
          <p:cNvSpPr txBox="1"/>
          <p:nvPr/>
        </p:nvSpPr>
        <p:spPr>
          <a:xfrm rot="16200000">
            <a:off x="-949529" y="1757318"/>
            <a:ext cx="2136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Present members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40000"/>
                  <a:lumOff val="60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 rot="16200000">
            <a:off x="-901433" y="3953317"/>
            <a:ext cx="2059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Former members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-659744" y="5887146"/>
            <a:ext cx="1577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Funds: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-7763" y="2754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C5BCD"/>
                </a:solidFill>
                <a:effectLst/>
                <a:uLnTx/>
                <a:uFillTx/>
                <a:latin typeface="Bauhaus 93" pitchFamily="82" charset="0"/>
                <a:ea typeface="+mn-ea"/>
                <a:cs typeface="+mn-cs"/>
              </a:rPr>
              <a:t>S</a:t>
            </a:r>
            <a:r>
              <a:rPr kumimoji="0" lang="en-I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uhaus 93" pitchFamily="82" charset="0"/>
                <a:ea typeface="+mn-ea"/>
                <a:cs typeface="+mn-cs"/>
              </a:rPr>
              <a:t>ingle</a:t>
            </a:r>
            <a:r>
              <a:rPr kumimoji="0" lang="en-I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uhaus 93" pitchFamily="82" charset="0"/>
                <a:ea typeface="+mn-ea"/>
                <a:cs typeface="+mn-cs"/>
              </a:rPr>
              <a:t> </a:t>
            </a: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uhaus 93" pitchFamily="82" charset="0"/>
                <a:ea typeface="+mn-ea"/>
                <a:cs typeface="+mn-cs"/>
              </a:rPr>
              <a:t>T</a:t>
            </a: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uhaus 93" pitchFamily="82" charset="0"/>
                <a:ea typeface="+mn-ea"/>
                <a:cs typeface="+mn-cs"/>
              </a:rPr>
              <a:t>rapped</a:t>
            </a: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uhaus 93" pitchFamily="82" charset="0"/>
                <a:ea typeface="+mn-ea"/>
                <a:cs typeface="+mn-cs"/>
              </a:rPr>
              <a:t> </a:t>
            </a:r>
            <a:r>
              <a:rPr kumimoji="0" lang="en-IN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gneto" panose="04030805050802020D02" pitchFamily="82" charset="0"/>
                <a:ea typeface="+mn-ea"/>
                <a:cs typeface="+mn-cs"/>
              </a:rPr>
              <a:t>i</a:t>
            </a:r>
            <a:r>
              <a:rPr kumimoji="0" lang="en-I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uhaus 93" pitchFamily="82" charset="0"/>
                <a:ea typeface="+mn-ea"/>
                <a:cs typeface="+mn-cs"/>
              </a:rPr>
              <a:t>on</a:t>
            </a:r>
            <a:r>
              <a:rPr kumimoji="0" lang="en-I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uhaus 93" pitchFamily="82" charset="0"/>
                <a:ea typeface="+mn-ea"/>
                <a:cs typeface="+mn-cs"/>
              </a:rPr>
              <a:t> </a:t>
            </a:r>
            <a:r>
              <a:rPr kumimoji="0" lang="en-I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uhaus 93" pitchFamily="82" charset="0"/>
                <a:ea typeface="+mn-ea"/>
                <a:cs typeface="+mn-cs"/>
              </a:rPr>
              <a:t>O</a:t>
            </a:r>
            <a:r>
              <a:rPr kumimoji="0" lang="en-I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uhaus 93" pitchFamily="82" charset="0"/>
                <a:ea typeface="+mn-ea"/>
                <a:cs typeface="+mn-cs"/>
              </a:rPr>
              <a:t>ptical-</a:t>
            </a:r>
            <a:r>
              <a:rPr kumimoji="0" lang="en-I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uhaus 93" pitchFamily="82" charset="0"/>
                <a:ea typeface="+mn-ea"/>
                <a:cs typeface="+mn-cs"/>
                <a:sym typeface="Symbol" panose="05050102010706020507" pitchFamily="18" charset="2"/>
              </a:rPr>
              <a:t></a:t>
            </a:r>
            <a:r>
              <a:rPr kumimoji="0" lang="en-I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uhaus 93" pitchFamily="82" charset="0"/>
                <a:ea typeface="+mn-ea"/>
                <a:cs typeface="+mn-cs"/>
              </a:rPr>
              <a:t> </a:t>
            </a:r>
            <a:r>
              <a:rPr kumimoji="0" lang="en-I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966"/>
                </a:solidFill>
                <a:effectLst/>
                <a:uLnTx/>
                <a:uFillTx/>
                <a:latin typeface="Bauhaus 93" pitchFamily="82" charset="0"/>
                <a:ea typeface="+mn-ea"/>
                <a:cs typeface="+mn-cs"/>
              </a:rPr>
              <a:t>S</a:t>
            </a:r>
            <a:r>
              <a:rPr kumimoji="0" lang="en-I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uhaus 93" pitchFamily="82" charset="0"/>
                <a:ea typeface="+mn-ea"/>
                <a:cs typeface="+mn-cs"/>
              </a:rPr>
              <a:t>tandard</a:t>
            </a:r>
            <a:endParaRPr kumimoji="0" lang="en-I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uhaus 93" pitchFamily="82" charset="0"/>
              <a:ea typeface="+mn-ea"/>
              <a:cs typeface="+mn-cs"/>
            </a:endParaRPr>
          </a:p>
        </p:txBody>
      </p:sp>
      <p:pic>
        <p:nvPicPr>
          <p:cNvPr id="48" name="Picture 2" descr="Image result for v n ojha npl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4" r="16228"/>
          <a:stretch/>
        </p:blipFill>
        <p:spPr bwMode="auto">
          <a:xfrm>
            <a:off x="6745148" y="2971971"/>
            <a:ext cx="1368152" cy="209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6636905" y="4677970"/>
            <a:ext cx="1620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 N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Ojha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6204639" y="4407505"/>
            <a:ext cx="1084297" cy="1143000"/>
          </a:xfrm>
          <a:prstGeom prst="rect">
            <a:avLst/>
          </a:prstGeom>
          <a:solidFill>
            <a:schemeClr val="tx1"/>
          </a:solidFill>
          <a:effectLst>
            <a:glow rad="101600">
              <a:srgbClr val="FFFF00">
                <a:alpha val="40000"/>
              </a:srgbClr>
            </a:glow>
            <a:softEdge rad="1270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1" u="none" strike="noStrike" kern="1200" cap="none" spc="0" normalizeH="0" baseline="0" noProof="0" dirty="0" smtClean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K</a:t>
            </a:r>
            <a:endParaRPr kumimoji="0" lang="en-US" sz="9600" b="1" i="1" u="none" strike="noStrike" kern="1200" cap="none" spc="0" normalizeH="0" baseline="0" noProof="0" dirty="0">
              <a:ln w="12700" cmpd="sng">
                <a:solidFill>
                  <a:srgbClr val="8064A2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24" name="Picture 6" descr="https://lh3.googleusercontent.com/tEV53jTgyztl8hP4R_QgEAkP6xg8C0Sc8k7kv_OPrrqCtkdt3L1qJiFhPc1VccSOgrDAUG8NpEurBHpb4eGSUp9g7RZuh3ESS-eFqnMwvOi99itQoJWF4MdNl9MEj9Yno1ND97LsBZ890gLOEERaMcsEb_VbYe2N3hYq8XkmJQz2qcCPOyxE6AgFwvdi6Knql9sb74_ROTlazusaotPXOrERqmShvaESUDfCaovIKq7Qv2Wq4MNhCIuLkX1UG1pNYwoYxgHfJwrgbytSnCxP4HpSwVRZOewZneRY3s7-W7o2wxmiTZnGKwLsCHIofXJMtZnyb0msWvJ1C2KlR9G5Ev4Kj2Igw9w9QCJNc2xzZTyDhrjWWtvvug4eOXxNaTYoQT_eiW8hH2nbUR2SaAB0s7-tjA-DufUYJ0PYBYdQop9Uv8E3RT4peRP4K-BG1bMRk9VXc9G-jlQ45iHOTPFINOKBvO1yEER8bKCHFeUR4RzDQme7Lgcr4ktZGLHD5eSEyKXZ8pHltOZS1lFwgdOI2mLDKE9NDAmfJOw0nAJ7teJR3N5ji4AzedvJQFk38cRACiuxaMCt-qb7JZ_PLsfXuOIEbV9nLaXcrXkVQvXn82_tzp2JMPpb=w1235-h926-no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1" t="8454" r="47155" b="18647"/>
          <a:stretch/>
        </p:blipFill>
        <p:spPr bwMode="auto">
          <a:xfrm>
            <a:off x="7550551" y="2983753"/>
            <a:ext cx="1573291" cy="213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606404" y="4706891"/>
            <a:ext cx="1363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Neha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Batra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710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4" grpId="0" animBg="1"/>
      <p:bldP spid="45" grpId="0" animBg="1"/>
      <p:bldP spid="46" grpId="0" animBg="1"/>
      <p:bldP spid="41" grpId="0" animBg="1"/>
      <p:bldP spid="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>
            <a:spLocks noChangeAspect="1"/>
          </p:cNvSpPr>
          <p:nvPr/>
        </p:nvSpPr>
        <p:spPr>
          <a:xfrm>
            <a:off x="791929" y="358476"/>
            <a:ext cx="609600" cy="6096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96187" y="432855"/>
            <a:ext cx="2389" cy="518679"/>
            <a:chOff x="1576790" y="835206"/>
            <a:chExt cx="2389" cy="518679"/>
          </a:xfrm>
        </p:grpSpPr>
        <p:cxnSp>
          <p:nvCxnSpPr>
            <p:cNvPr id="7" name="Straight Arrow Connector 6"/>
            <p:cNvCxnSpPr/>
            <p:nvPr/>
          </p:nvCxnSpPr>
          <p:spPr>
            <a:xfrm rot="5400000" flipH="1" flipV="1">
              <a:off x="1450369" y="962428"/>
              <a:ext cx="256032" cy="1588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rot="16200000" flipV="1">
              <a:off x="1449176" y="1225467"/>
              <a:ext cx="256032" cy="803"/>
            </a:xfrm>
            <a:prstGeom prst="straightConnector1">
              <a:avLst/>
            </a:prstGeom>
            <a:ln>
              <a:noFill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040561" y="503212"/>
            <a:ext cx="103545" cy="350275"/>
            <a:chOff x="1475452" y="539071"/>
            <a:chExt cx="103545" cy="350275"/>
          </a:xfrm>
        </p:grpSpPr>
        <p:cxnSp>
          <p:nvCxnSpPr>
            <p:cNvPr id="10" name="Straight Arrow Connector 9"/>
            <p:cNvCxnSpPr/>
            <p:nvPr/>
          </p:nvCxnSpPr>
          <p:spPr>
            <a:xfrm rot="7200000" flipH="1" flipV="1">
              <a:off x="1486763" y="629717"/>
              <a:ext cx="182880" cy="1588"/>
            </a:xfrm>
            <a:prstGeom prst="straightConnector1">
              <a:avLst/>
            </a:prstGeom>
            <a:ln>
              <a:solidFill>
                <a:schemeClr val="accent1">
                  <a:shade val="95000"/>
                  <a:satMod val="105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7200000" flipH="1" flipV="1">
              <a:off x="1384806" y="797112"/>
              <a:ext cx="182880" cy="1588"/>
            </a:xfrm>
            <a:prstGeom prst="straightConnector1">
              <a:avLst/>
            </a:prstGeom>
            <a:ln>
              <a:noFill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Oval 11"/>
          <p:cNvSpPr>
            <a:spLocks noChangeAspect="1"/>
          </p:cNvSpPr>
          <p:nvPr/>
        </p:nvSpPr>
        <p:spPr>
          <a:xfrm>
            <a:off x="1083945" y="652145"/>
            <a:ext cx="27432" cy="2743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91565" y="370205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95375" y="928370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 rot="5400000">
            <a:off x="803910" y="648335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 rot="5400000">
            <a:off x="1381125" y="642620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 rot="1800000">
            <a:off x="950594" y="892176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 rot="1800000">
            <a:off x="1234438" y="396875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 rot="3600000">
            <a:off x="1343023" y="501651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 rot="3600000">
            <a:off x="847723" y="791211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 rot="-3600000">
            <a:off x="847723" y="503556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 rot="-3600000">
            <a:off x="1337307" y="785498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 rot="-1800000">
            <a:off x="1236343" y="894080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 rot="-1800000">
            <a:off x="948689" y="400685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8" descr="Transmission Tower Antenna Clip 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758" y="474293"/>
            <a:ext cx="570217" cy="670844"/>
          </a:xfrm>
          <a:prstGeom prst="rect">
            <a:avLst/>
          </a:prstGeom>
          <a:noFill/>
        </p:spPr>
      </p:pic>
      <p:sp>
        <p:nvSpPr>
          <p:cNvPr id="26" name="Oval 25"/>
          <p:cNvSpPr>
            <a:spLocks noChangeAspect="1"/>
          </p:cNvSpPr>
          <p:nvPr/>
        </p:nvSpPr>
        <p:spPr>
          <a:xfrm>
            <a:off x="203909" y="419692"/>
            <a:ext cx="548640" cy="548640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Arc 33"/>
          <p:cNvSpPr>
            <a:spLocks noChangeAspect="1"/>
          </p:cNvSpPr>
          <p:nvPr/>
        </p:nvSpPr>
        <p:spPr>
          <a:xfrm rot="5400000">
            <a:off x="-3728434" y="-3760754"/>
            <a:ext cx="8686800" cy="86868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463639" y="695459"/>
            <a:ext cx="3331121" cy="2834125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-68995" y="1134820"/>
            <a:ext cx="1285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Position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P1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102484" y="2285095"/>
            <a:ext cx="457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</a:t>
            </a:r>
            <a:r>
              <a:rPr kumimoji="0" lang="en-US" sz="20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0" y="528550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Transmitter sends the signal at time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</a:t>
            </a:r>
            <a:r>
              <a:rPr kumimoji="0" lang="en-US" sz="1800" b="1" i="1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with a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“time stamp”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on it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Receiver receives the signal at time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</a:t>
            </a:r>
            <a:r>
              <a:rPr kumimoji="0" lang="en-US" sz="1800" b="1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with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another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“time stamp”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on it 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Transmitter and receiver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“clocks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are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synchronized”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Distance between transmitter and the receiver is calculated as 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</a:t>
            </a:r>
            <a:r>
              <a:rPr kumimoji="0" lang="en-US" sz="1800" b="1" i="1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1</a:t>
            </a:r>
            <a:r>
              <a:rPr kumimoji="0" lang="en-US" sz="18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= 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×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(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</a:t>
            </a:r>
            <a:r>
              <a:rPr kumimoji="0" lang="en-US" sz="1800" b="1" i="1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</a:t>
            </a:r>
            <a:r>
              <a:rPr kumimoji="0" lang="en-US" sz="1800" b="1" i="1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–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</a:t>
            </a:r>
            <a:r>
              <a:rPr kumimoji="0" lang="en-US" sz="1800" b="1" i="1" u="none" strike="noStrike" kern="1200" cap="none" spc="0" normalizeH="0" baseline="-2500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	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				velocity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of light “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” is a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constant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65" name="Picture 2" descr="http://www.vancouversun.com/cms/binary/707916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7" r="32722" b="9879"/>
          <a:stretch/>
        </p:blipFill>
        <p:spPr bwMode="auto">
          <a:xfrm>
            <a:off x="3570147" y="2767219"/>
            <a:ext cx="528352" cy="66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60124" y="9613"/>
            <a:ext cx="1700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Transmitter - I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281993" y="2401987"/>
            <a:ext cx="1087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Receiver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102484" y="1833536"/>
            <a:ext cx="982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  <a:r>
              <a:rPr kumimoji="0" lang="en-US" sz="2000" b="1" i="1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km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173755" y="409456"/>
            <a:ext cx="523476" cy="523477"/>
            <a:chOff x="1311217" y="2605178"/>
            <a:chExt cx="523476" cy="523477"/>
          </a:xfrm>
        </p:grpSpPr>
        <p:sp>
          <p:nvSpPr>
            <p:cNvPr id="69" name="Arc 68"/>
            <p:cNvSpPr/>
            <p:nvPr/>
          </p:nvSpPr>
          <p:spPr>
            <a:xfrm rot="4869931">
              <a:off x="1311216" y="2605179"/>
              <a:ext cx="345057" cy="345056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Arc 69"/>
            <p:cNvSpPr/>
            <p:nvPr/>
          </p:nvSpPr>
          <p:spPr>
            <a:xfrm rot="4869931">
              <a:off x="1400426" y="2698107"/>
              <a:ext cx="345057" cy="345056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Arc 70"/>
            <p:cNvSpPr/>
            <p:nvPr/>
          </p:nvSpPr>
          <p:spPr>
            <a:xfrm rot="4869931">
              <a:off x="1489636" y="2783599"/>
              <a:ext cx="345057" cy="345056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695129" y="3294330"/>
            <a:ext cx="373512" cy="331749"/>
            <a:chOff x="942594" y="-891480"/>
            <a:chExt cx="613791" cy="609600"/>
          </a:xfrm>
        </p:grpSpPr>
        <p:sp>
          <p:nvSpPr>
            <p:cNvPr id="43" name="Oval 42"/>
            <p:cNvSpPr>
              <a:spLocks noChangeAspect="1"/>
            </p:cNvSpPr>
            <p:nvPr/>
          </p:nvSpPr>
          <p:spPr>
            <a:xfrm>
              <a:off x="944329" y="-891480"/>
              <a:ext cx="609600" cy="6096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1248587" y="-817101"/>
              <a:ext cx="2389" cy="518679"/>
              <a:chOff x="1576790" y="835206"/>
              <a:chExt cx="2389" cy="518679"/>
            </a:xfrm>
          </p:grpSpPr>
          <p:cxnSp>
            <p:nvCxnSpPr>
              <p:cNvPr id="45" name="Straight Arrow Connector 44"/>
              <p:cNvCxnSpPr/>
              <p:nvPr/>
            </p:nvCxnSpPr>
            <p:spPr>
              <a:xfrm rot="5400000" flipH="1" flipV="1">
                <a:off x="1450369" y="962428"/>
                <a:ext cx="256032" cy="1588"/>
              </a:xfrm>
              <a:prstGeom prst="straightConnector1">
                <a:avLst/>
              </a:prstGeom>
              <a:ln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 rot="16200000" flipV="1">
                <a:off x="1449176" y="1225467"/>
                <a:ext cx="256032" cy="803"/>
              </a:xfrm>
              <a:prstGeom prst="straightConnector1">
                <a:avLst/>
              </a:prstGeom>
              <a:ln>
                <a:noFill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/>
            <p:cNvGrpSpPr/>
            <p:nvPr/>
          </p:nvGrpSpPr>
          <p:grpSpPr>
            <a:xfrm>
              <a:off x="1192961" y="-746744"/>
              <a:ext cx="103545" cy="350275"/>
              <a:chOff x="1475452" y="539071"/>
              <a:chExt cx="103545" cy="350275"/>
            </a:xfrm>
          </p:grpSpPr>
          <p:cxnSp>
            <p:nvCxnSpPr>
              <p:cNvPr id="48" name="Straight Arrow Connector 47"/>
              <p:cNvCxnSpPr/>
              <p:nvPr/>
            </p:nvCxnSpPr>
            <p:spPr>
              <a:xfrm rot="7200000" flipH="1" flipV="1">
                <a:off x="1486763" y="629717"/>
                <a:ext cx="182880" cy="1588"/>
              </a:xfrm>
              <a:prstGeom prst="straightConnector1">
                <a:avLst/>
              </a:prstGeom>
              <a:ln>
                <a:solidFill>
                  <a:schemeClr val="accent1">
                    <a:shade val="95000"/>
                    <a:satMod val="105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 rot="7200000" flipH="1" flipV="1">
                <a:off x="1384806" y="797112"/>
                <a:ext cx="182880" cy="1588"/>
              </a:xfrm>
              <a:prstGeom prst="straightConnector1">
                <a:avLst/>
              </a:prstGeom>
              <a:ln>
                <a:noFill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1236345" y="-597811"/>
              <a:ext cx="27432" cy="2743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243965" y="-879751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247775" y="-321586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 rot="5400000">
              <a:off x="956310" y="-601621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 rot="5400000">
              <a:off x="1533525" y="-607336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 rot="1800000">
              <a:off x="1102994" y="-357780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 rot="1800000">
              <a:off x="1386838" y="-853081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 rot="3600000">
              <a:off x="1495423" y="-748305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 rot="3600000">
              <a:off x="1000123" y="-458745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 rot="-3600000">
              <a:off x="1000123" y="-746400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 rot="-3600000">
              <a:off x="1489707" y="-464458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 rot="-1800000">
              <a:off x="1388743" y="-355876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 rot="-1800000">
              <a:off x="1101089" y="-849271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069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1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720000">
                                      <p:cBhvr>
                                        <p:cTn id="8" dur="1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55556E-7 3.33333E-6 L 0.35573 0.4067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78" y="2032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>
            <a:spLocks noChangeAspect="1"/>
          </p:cNvSpPr>
          <p:nvPr/>
        </p:nvSpPr>
        <p:spPr>
          <a:xfrm>
            <a:off x="6898089" y="2451436"/>
            <a:ext cx="609600" cy="6096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202347" y="2525815"/>
            <a:ext cx="2389" cy="518679"/>
            <a:chOff x="1576790" y="835206"/>
            <a:chExt cx="2389" cy="518679"/>
          </a:xfrm>
        </p:grpSpPr>
        <p:cxnSp>
          <p:nvCxnSpPr>
            <p:cNvPr id="7" name="Straight Arrow Connector 6"/>
            <p:cNvCxnSpPr/>
            <p:nvPr/>
          </p:nvCxnSpPr>
          <p:spPr>
            <a:xfrm rot="5400000" flipH="1" flipV="1">
              <a:off x="1450369" y="962428"/>
              <a:ext cx="256032" cy="1588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rot="16200000" flipV="1">
              <a:off x="1449176" y="1225467"/>
              <a:ext cx="256032" cy="803"/>
            </a:xfrm>
            <a:prstGeom prst="straightConnector1">
              <a:avLst/>
            </a:prstGeom>
            <a:ln>
              <a:noFill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7146721" y="2596172"/>
            <a:ext cx="103545" cy="350275"/>
            <a:chOff x="1475452" y="539071"/>
            <a:chExt cx="103545" cy="350275"/>
          </a:xfrm>
        </p:grpSpPr>
        <p:cxnSp>
          <p:nvCxnSpPr>
            <p:cNvPr id="10" name="Straight Arrow Connector 9"/>
            <p:cNvCxnSpPr/>
            <p:nvPr/>
          </p:nvCxnSpPr>
          <p:spPr>
            <a:xfrm rot="7200000" flipH="1" flipV="1">
              <a:off x="1486763" y="629717"/>
              <a:ext cx="182880" cy="1588"/>
            </a:xfrm>
            <a:prstGeom prst="straightConnector1">
              <a:avLst/>
            </a:prstGeom>
            <a:ln>
              <a:solidFill>
                <a:schemeClr val="accent1">
                  <a:shade val="95000"/>
                  <a:satMod val="105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7200000" flipH="1" flipV="1">
              <a:off x="1384806" y="797112"/>
              <a:ext cx="182880" cy="1588"/>
            </a:xfrm>
            <a:prstGeom prst="straightConnector1">
              <a:avLst/>
            </a:prstGeom>
            <a:ln>
              <a:noFill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Oval 11"/>
          <p:cNvSpPr>
            <a:spLocks noChangeAspect="1"/>
          </p:cNvSpPr>
          <p:nvPr/>
        </p:nvSpPr>
        <p:spPr>
          <a:xfrm>
            <a:off x="7190105" y="2745105"/>
            <a:ext cx="27432" cy="2743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97725" y="2463165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201535" y="3021330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 rot="5400000">
            <a:off x="6910070" y="2741295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 rot="5400000">
            <a:off x="7487285" y="2735580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 rot="1800000">
            <a:off x="7056754" y="2985136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 rot="1800000">
            <a:off x="7340598" y="2489835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 rot="3600000">
            <a:off x="7449183" y="2594611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 rot="3600000">
            <a:off x="6953883" y="2884171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 rot="-3600000">
            <a:off x="6953883" y="2596516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 rot="-3600000">
            <a:off x="7443467" y="2878458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 rot="-1800000">
            <a:off x="7342503" y="2987040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 rot="-1800000">
            <a:off x="7054849" y="2493645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 rot="5400000">
            <a:off x="6934253" y="2799106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 rot="3600000">
            <a:off x="6978066" y="2941982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 rot="-3600000">
            <a:off x="6978066" y="2654327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8" descr="Transmission Tower Antenna Clip 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0101" y="2625064"/>
            <a:ext cx="570217" cy="670844"/>
          </a:xfrm>
          <a:prstGeom prst="rect">
            <a:avLst/>
          </a:prstGeom>
          <a:noFill/>
        </p:spPr>
      </p:pic>
      <p:sp>
        <p:nvSpPr>
          <p:cNvPr id="29" name="Oval 28"/>
          <p:cNvSpPr>
            <a:spLocks noChangeAspect="1"/>
          </p:cNvSpPr>
          <p:nvPr/>
        </p:nvSpPr>
        <p:spPr>
          <a:xfrm>
            <a:off x="6334252" y="2570463"/>
            <a:ext cx="548640" cy="548640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791929" y="358476"/>
            <a:ext cx="609600" cy="6096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096187" y="432855"/>
            <a:ext cx="2389" cy="518679"/>
            <a:chOff x="1576790" y="835206"/>
            <a:chExt cx="2389" cy="518679"/>
          </a:xfrm>
        </p:grpSpPr>
        <p:cxnSp>
          <p:nvCxnSpPr>
            <p:cNvPr id="32" name="Straight Arrow Connector 31"/>
            <p:cNvCxnSpPr/>
            <p:nvPr/>
          </p:nvCxnSpPr>
          <p:spPr>
            <a:xfrm rot="5400000" flipH="1" flipV="1">
              <a:off x="1450369" y="962428"/>
              <a:ext cx="256032" cy="1588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16200000" flipV="1">
              <a:off x="1449176" y="1225467"/>
              <a:ext cx="256032" cy="803"/>
            </a:xfrm>
            <a:prstGeom prst="straightConnector1">
              <a:avLst/>
            </a:prstGeom>
            <a:ln>
              <a:noFill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1040561" y="503212"/>
            <a:ext cx="103545" cy="350275"/>
            <a:chOff x="1475452" y="539071"/>
            <a:chExt cx="103545" cy="350275"/>
          </a:xfrm>
        </p:grpSpPr>
        <p:cxnSp>
          <p:nvCxnSpPr>
            <p:cNvPr id="35" name="Straight Arrow Connector 34"/>
            <p:cNvCxnSpPr/>
            <p:nvPr/>
          </p:nvCxnSpPr>
          <p:spPr>
            <a:xfrm rot="7200000" flipH="1" flipV="1">
              <a:off x="1486763" y="629717"/>
              <a:ext cx="182880" cy="1588"/>
            </a:xfrm>
            <a:prstGeom prst="straightConnector1">
              <a:avLst/>
            </a:prstGeom>
            <a:ln>
              <a:solidFill>
                <a:schemeClr val="accent1">
                  <a:shade val="95000"/>
                  <a:satMod val="105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rot="7200000" flipH="1" flipV="1">
              <a:off x="1384806" y="797112"/>
              <a:ext cx="182880" cy="1588"/>
            </a:xfrm>
            <a:prstGeom prst="straightConnector1">
              <a:avLst/>
            </a:prstGeom>
            <a:ln>
              <a:noFill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Oval 36"/>
          <p:cNvSpPr>
            <a:spLocks noChangeAspect="1"/>
          </p:cNvSpPr>
          <p:nvPr/>
        </p:nvSpPr>
        <p:spPr>
          <a:xfrm>
            <a:off x="1083945" y="652145"/>
            <a:ext cx="27432" cy="2743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091565" y="370205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095375" y="928370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 rot="5400000">
            <a:off x="803910" y="648335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 rot="5400000">
            <a:off x="1381125" y="642620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 rot="1800000">
            <a:off x="950594" y="892176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 rot="1800000">
            <a:off x="1234438" y="396875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 rot="3600000">
            <a:off x="1343023" y="501651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 rot="3600000">
            <a:off x="847723" y="791211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 rot="-3600000">
            <a:off x="847723" y="503556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 rot="-3600000">
            <a:off x="1337307" y="785498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 rot="-1800000">
            <a:off x="1236343" y="894080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ctangle 48"/>
          <p:cNvSpPr/>
          <p:nvPr/>
        </p:nvSpPr>
        <p:spPr>
          <a:xfrm rot="-1800000">
            <a:off x="948689" y="400685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0" name="Picture 8" descr="Transmission Tower Antenna Clip 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758" y="474293"/>
            <a:ext cx="570217" cy="670844"/>
          </a:xfrm>
          <a:prstGeom prst="rect">
            <a:avLst/>
          </a:prstGeom>
          <a:noFill/>
        </p:spPr>
      </p:pic>
      <p:sp>
        <p:nvSpPr>
          <p:cNvPr id="51" name="Oval 50"/>
          <p:cNvSpPr>
            <a:spLocks noChangeAspect="1"/>
          </p:cNvSpPr>
          <p:nvPr/>
        </p:nvSpPr>
        <p:spPr>
          <a:xfrm>
            <a:off x="203909" y="419692"/>
            <a:ext cx="548640" cy="548640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Arc 52"/>
          <p:cNvSpPr>
            <a:spLocks noChangeAspect="1"/>
          </p:cNvSpPr>
          <p:nvPr/>
        </p:nvSpPr>
        <p:spPr>
          <a:xfrm rot="5100000">
            <a:off x="-3728434" y="-3760754"/>
            <a:ext cx="8686800" cy="86868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463639" y="695459"/>
            <a:ext cx="4252377" cy="1149365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Arc 54"/>
          <p:cNvSpPr>
            <a:spLocks noChangeAspect="1"/>
          </p:cNvSpPr>
          <p:nvPr/>
        </p:nvSpPr>
        <p:spPr>
          <a:xfrm rot="14100000">
            <a:off x="3772223" y="14573"/>
            <a:ext cx="5669280" cy="5669280"/>
          </a:xfrm>
          <a:prstGeom prst="arc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7" name="Straight Arrow Connector 66"/>
          <p:cNvCxnSpPr/>
          <p:nvPr/>
        </p:nvCxnSpPr>
        <p:spPr>
          <a:xfrm rot="10800000" flipV="1">
            <a:off x="3977641" y="2859108"/>
            <a:ext cx="2629227" cy="1091099"/>
          </a:xfrm>
          <a:prstGeom prst="straightConnector1">
            <a:avLst/>
          </a:prstGeom>
          <a:ln w="38100"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>
            <a:spLocks/>
          </p:cNvSpPr>
          <p:nvPr/>
        </p:nvSpPr>
        <p:spPr>
          <a:xfrm>
            <a:off x="4846320" y="448056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410346" y="912368"/>
            <a:ext cx="982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  <a:r>
              <a:rPr kumimoji="0" lang="en-US" sz="2000" b="1" i="1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km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-68995" y="1134820"/>
            <a:ext cx="1285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Position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P1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589827" y="1319050"/>
            <a:ext cx="457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</a:t>
            </a:r>
            <a:r>
              <a:rPr kumimoji="0" lang="en-US" sz="20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683790" y="3044494"/>
            <a:ext cx="982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  <a:r>
              <a:rPr kumimoji="0" lang="en-US" sz="2000" b="1" i="1" u="none" strike="noStrike" kern="1200" cap="none" spc="0" normalizeH="0" baseline="-25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km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863271" y="3451176"/>
            <a:ext cx="457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6163957" y="1974377"/>
            <a:ext cx="1285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Position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P2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15" name="Picture 2" descr="http://www.vancouversun.com/cms/binary/707916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7" r="32722" b="9879"/>
          <a:stretch/>
        </p:blipFill>
        <p:spPr bwMode="auto">
          <a:xfrm>
            <a:off x="3360389" y="2741207"/>
            <a:ext cx="528352" cy="66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Group 71"/>
          <p:cNvGrpSpPr/>
          <p:nvPr/>
        </p:nvGrpSpPr>
        <p:grpSpPr>
          <a:xfrm>
            <a:off x="3407787" y="3270356"/>
            <a:ext cx="373512" cy="331749"/>
            <a:chOff x="942594" y="-891480"/>
            <a:chExt cx="613791" cy="609600"/>
          </a:xfrm>
        </p:grpSpPr>
        <p:sp>
          <p:nvSpPr>
            <p:cNvPr id="73" name="Oval 72"/>
            <p:cNvSpPr>
              <a:spLocks noChangeAspect="1"/>
            </p:cNvSpPr>
            <p:nvPr/>
          </p:nvSpPr>
          <p:spPr>
            <a:xfrm>
              <a:off x="944329" y="-891480"/>
              <a:ext cx="609600" cy="6096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74" name="Group 73"/>
            <p:cNvGrpSpPr/>
            <p:nvPr/>
          </p:nvGrpSpPr>
          <p:grpSpPr>
            <a:xfrm>
              <a:off x="1248587" y="-817101"/>
              <a:ext cx="2389" cy="518679"/>
              <a:chOff x="1576790" y="835206"/>
              <a:chExt cx="2389" cy="518679"/>
            </a:xfrm>
          </p:grpSpPr>
          <p:cxnSp>
            <p:nvCxnSpPr>
              <p:cNvPr id="91" name="Straight Arrow Connector 90"/>
              <p:cNvCxnSpPr/>
              <p:nvPr/>
            </p:nvCxnSpPr>
            <p:spPr>
              <a:xfrm rot="5400000" flipH="1" flipV="1">
                <a:off x="1450369" y="962428"/>
                <a:ext cx="256032" cy="1588"/>
              </a:xfrm>
              <a:prstGeom prst="straightConnector1">
                <a:avLst/>
              </a:prstGeom>
              <a:ln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/>
              <p:cNvCxnSpPr/>
              <p:nvPr/>
            </p:nvCxnSpPr>
            <p:spPr>
              <a:xfrm rot="16200000" flipV="1">
                <a:off x="1449176" y="1225467"/>
                <a:ext cx="256032" cy="803"/>
              </a:xfrm>
              <a:prstGeom prst="straightConnector1">
                <a:avLst/>
              </a:prstGeom>
              <a:ln>
                <a:noFill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Group 74"/>
            <p:cNvGrpSpPr/>
            <p:nvPr/>
          </p:nvGrpSpPr>
          <p:grpSpPr>
            <a:xfrm>
              <a:off x="1192961" y="-746744"/>
              <a:ext cx="103545" cy="350275"/>
              <a:chOff x="1475452" y="539071"/>
              <a:chExt cx="103545" cy="350275"/>
            </a:xfrm>
          </p:grpSpPr>
          <p:cxnSp>
            <p:nvCxnSpPr>
              <p:cNvPr id="89" name="Straight Arrow Connector 88"/>
              <p:cNvCxnSpPr/>
              <p:nvPr/>
            </p:nvCxnSpPr>
            <p:spPr>
              <a:xfrm rot="7200000" flipH="1" flipV="1">
                <a:off x="1486763" y="629717"/>
                <a:ext cx="182880" cy="1588"/>
              </a:xfrm>
              <a:prstGeom prst="straightConnector1">
                <a:avLst/>
              </a:prstGeom>
              <a:ln>
                <a:solidFill>
                  <a:schemeClr val="accent1">
                    <a:shade val="95000"/>
                    <a:satMod val="105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/>
              <p:cNvCxnSpPr/>
              <p:nvPr/>
            </p:nvCxnSpPr>
            <p:spPr>
              <a:xfrm rot="7200000" flipH="1" flipV="1">
                <a:off x="1384806" y="797112"/>
                <a:ext cx="182880" cy="1588"/>
              </a:xfrm>
              <a:prstGeom prst="straightConnector1">
                <a:avLst/>
              </a:prstGeom>
              <a:ln>
                <a:noFill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6" name="Oval 75"/>
            <p:cNvSpPr>
              <a:spLocks noChangeAspect="1"/>
            </p:cNvSpPr>
            <p:nvPr/>
          </p:nvSpPr>
          <p:spPr>
            <a:xfrm>
              <a:off x="1236345" y="-597811"/>
              <a:ext cx="27432" cy="2743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243965" y="-879751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247775" y="-321586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 rot="5400000">
              <a:off x="956310" y="-601621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 rot="5400000">
              <a:off x="1533525" y="-607336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 rot="1800000">
              <a:off x="1102994" y="-357780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 rot="1800000">
              <a:off x="1386838" y="-853081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 rot="3600000">
              <a:off x="1495423" y="-748305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 rot="3600000">
              <a:off x="1000123" y="-458745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 rot="-3600000">
              <a:off x="1000123" y="-746400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 rot="-3600000">
              <a:off x="1489707" y="-464458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 rot="-1800000">
              <a:off x="1388743" y="-355876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 rot="-1800000">
              <a:off x="1101089" y="-849271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5" name="Oval 64"/>
          <p:cNvSpPr>
            <a:spLocks/>
          </p:cNvSpPr>
          <p:nvPr/>
        </p:nvSpPr>
        <p:spPr>
          <a:xfrm>
            <a:off x="3758184" y="3392424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7" name="Picture 2" descr="http://www.vancouversun.com/cms/binary/707916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7" r="32722" b="9879"/>
          <a:stretch/>
        </p:blipFill>
        <p:spPr bwMode="auto">
          <a:xfrm>
            <a:off x="5027718" y="134555"/>
            <a:ext cx="528352" cy="66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3" name="Group 92"/>
          <p:cNvGrpSpPr/>
          <p:nvPr/>
        </p:nvGrpSpPr>
        <p:grpSpPr>
          <a:xfrm>
            <a:off x="5097206" y="697453"/>
            <a:ext cx="373512" cy="331749"/>
            <a:chOff x="942594" y="-891480"/>
            <a:chExt cx="613791" cy="609600"/>
          </a:xfrm>
        </p:grpSpPr>
        <p:sp>
          <p:nvSpPr>
            <p:cNvPr id="94" name="Oval 93"/>
            <p:cNvSpPr>
              <a:spLocks noChangeAspect="1"/>
            </p:cNvSpPr>
            <p:nvPr/>
          </p:nvSpPr>
          <p:spPr>
            <a:xfrm>
              <a:off x="944329" y="-891480"/>
              <a:ext cx="609600" cy="6096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1248587" y="-817101"/>
              <a:ext cx="2389" cy="518679"/>
              <a:chOff x="1576790" y="835206"/>
              <a:chExt cx="2389" cy="518679"/>
            </a:xfrm>
          </p:grpSpPr>
          <p:cxnSp>
            <p:nvCxnSpPr>
              <p:cNvPr id="112" name="Straight Arrow Connector 111"/>
              <p:cNvCxnSpPr/>
              <p:nvPr/>
            </p:nvCxnSpPr>
            <p:spPr>
              <a:xfrm rot="5400000" flipH="1" flipV="1">
                <a:off x="1450369" y="962428"/>
                <a:ext cx="256032" cy="1588"/>
              </a:xfrm>
              <a:prstGeom prst="straightConnector1">
                <a:avLst/>
              </a:prstGeom>
              <a:ln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Arrow Connector 112"/>
              <p:cNvCxnSpPr/>
              <p:nvPr/>
            </p:nvCxnSpPr>
            <p:spPr>
              <a:xfrm rot="16200000" flipV="1">
                <a:off x="1449176" y="1225467"/>
                <a:ext cx="256032" cy="803"/>
              </a:xfrm>
              <a:prstGeom prst="straightConnector1">
                <a:avLst/>
              </a:prstGeom>
              <a:ln>
                <a:noFill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up 95"/>
            <p:cNvGrpSpPr/>
            <p:nvPr/>
          </p:nvGrpSpPr>
          <p:grpSpPr>
            <a:xfrm>
              <a:off x="1192961" y="-746744"/>
              <a:ext cx="103545" cy="350275"/>
              <a:chOff x="1475452" y="539071"/>
              <a:chExt cx="103545" cy="350275"/>
            </a:xfrm>
          </p:grpSpPr>
          <p:cxnSp>
            <p:nvCxnSpPr>
              <p:cNvPr id="110" name="Straight Arrow Connector 109"/>
              <p:cNvCxnSpPr/>
              <p:nvPr/>
            </p:nvCxnSpPr>
            <p:spPr>
              <a:xfrm rot="7200000" flipH="1" flipV="1">
                <a:off x="1486763" y="629717"/>
                <a:ext cx="182880" cy="1588"/>
              </a:xfrm>
              <a:prstGeom prst="straightConnector1">
                <a:avLst/>
              </a:prstGeom>
              <a:ln>
                <a:solidFill>
                  <a:schemeClr val="accent1">
                    <a:shade val="95000"/>
                    <a:satMod val="105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Arrow Connector 110"/>
              <p:cNvCxnSpPr/>
              <p:nvPr/>
            </p:nvCxnSpPr>
            <p:spPr>
              <a:xfrm rot="7200000" flipH="1" flipV="1">
                <a:off x="1384806" y="797112"/>
                <a:ext cx="182880" cy="1588"/>
              </a:xfrm>
              <a:prstGeom prst="straightConnector1">
                <a:avLst/>
              </a:prstGeom>
              <a:ln>
                <a:noFill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7" name="Oval 96"/>
            <p:cNvSpPr>
              <a:spLocks noChangeAspect="1"/>
            </p:cNvSpPr>
            <p:nvPr/>
          </p:nvSpPr>
          <p:spPr>
            <a:xfrm>
              <a:off x="1236345" y="-597811"/>
              <a:ext cx="27432" cy="2743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1243965" y="-879751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247775" y="-321586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 rot="5400000">
              <a:off x="956310" y="-601621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 rot="5400000">
              <a:off x="1533525" y="-607336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 rot="1800000">
              <a:off x="1102994" y="-357780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 rot="1800000">
              <a:off x="1386838" y="-853081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 rot="3600000">
              <a:off x="1495423" y="-748305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 rot="3600000">
              <a:off x="1000123" y="-458745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 rot="-3600000">
              <a:off x="1000123" y="-746400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 rot="-3600000">
              <a:off x="1489707" y="-464458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 rot="-1800000">
              <a:off x="1388743" y="-355876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 rot="-1800000">
              <a:off x="1101089" y="-849271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8" name="TextBox 117"/>
          <p:cNvSpPr txBox="1"/>
          <p:nvPr/>
        </p:nvSpPr>
        <p:spPr>
          <a:xfrm>
            <a:off x="-60124" y="9613"/>
            <a:ext cx="1700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Transmitter - I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3281993" y="2401987"/>
            <a:ext cx="1087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Receiver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6208234" y="3314878"/>
            <a:ext cx="1700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Transmitter - II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689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1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720000">
                                      <p:cBhvr>
                                        <p:cTn id="8" dur="1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" dur="12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720000">
                                      <p:cBhvr>
                                        <p:cTn id="12" dur="12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>
            <a:spLocks noChangeAspect="1"/>
          </p:cNvSpPr>
          <p:nvPr/>
        </p:nvSpPr>
        <p:spPr>
          <a:xfrm>
            <a:off x="6898089" y="2451436"/>
            <a:ext cx="609600" cy="6096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202347" y="2525815"/>
            <a:ext cx="2389" cy="518679"/>
            <a:chOff x="1576790" y="835206"/>
            <a:chExt cx="2389" cy="518679"/>
          </a:xfrm>
        </p:grpSpPr>
        <p:cxnSp>
          <p:nvCxnSpPr>
            <p:cNvPr id="7" name="Straight Arrow Connector 6"/>
            <p:cNvCxnSpPr/>
            <p:nvPr/>
          </p:nvCxnSpPr>
          <p:spPr>
            <a:xfrm rot="5400000" flipH="1" flipV="1">
              <a:off x="1450369" y="962428"/>
              <a:ext cx="256032" cy="1588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rot="16200000" flipV="1">
              <a:off x="1449176" y="1225467"/>
              <a:ext cx="256032" cy="803"/>
            </a:xfrm>
            <a:prstGeom prst="straightConnector1">
              <a:avLst/>
            </a:prstGeom>
            <a:ln>
              <a:noFill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7146721" y="2596172"/>
            <a:ext cx="103545" cy="350275"/>
            <a:chOff x="1475452" y="539071"/>
            <a:chExt cx="103545" cy="350275"/>
          </a:xfrm>
        </p:grpSpPr>
        <p:cxnSp>
          <p:nvCxnSpPr>
            <p:cNvPr id="10" name="Straight Arrow Connector 9"/>
            <p:cNvCxnSpPr/>
            <p:nvPr/>
          </p:nvCxnSpPr>
          <p:spPr>
            <a:xfrm rot="7200000" flipH="1" flipV="1">
              <a:off x="1486763" y="629717"/>
              <a:ext cx="182880" cy="1588"/>
            </a:xfrm>
            <a:prstGeom prst="straightConnector1">
              <a:avLst/>
            </a:prstGeom>
            <a:ln>
              <a:solidFill>
                <a:schemeClr val="accent1">
                  <a:shade val="95000"/>
                  <a:satMod val="105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7200000" flipH="1" flipV="1">
              <a:off x="1384806" y="797112"/>
              <a:ext cx="182880" cy="1588"/>
            </a:xfrm>
            <a:prstGeom prst="straightConnector1">
              <a:avLst/>
            </a:prstGeom>
            <a:ln>
              <a:noFill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Oval 11"/>
          <p:cNvSpPr>
            <a:spLocks noChangeAspect="1"/>
          </p:cNvSpPr>
          <p:nvPr/>
        </p:nvSpPr>
        <p:spPr>
          <a:xfrm>
            <a:off x="7190105" y="2745105"/>
            <a:ext cx="27432" cy="2743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97725" y="2463165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201535" y="3021330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 rot="5400000">
            <a:off x="6910070" y="2741295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 rot="5400000">
            <a:off x="7487285" y="2735580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 rot="1800000">
            <a:off x="7056754" y="2985136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 rot="1800000">
            <a:off x="7340598" y="2489835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 rot="3600000">
            <a:off x="7449183" y="2594611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 rot="3600000">
            <a:off x="6953883" y="2884171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 rot="-3600000">
            <a:off x="6953883" y="2596516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 rot="-3600000">
            <a:off x="7443467" y="2878458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 rot="-1800000">
            <a:off x="7342503" y="2987040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 rot="-1800000">
            <a:off x="7054849" y="2493645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8" descr="Transmission Tower Antenna Clip 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0101" y="2625064"/>
            <a:ext cx="570217" cy="670844"/>
          </a:xfrm>
          <a:prstGeom prst="rect">
            <a:avLst/>
          </a:prstGeom>
          <a:noFill/>
        </p:spPr>
      </p:pic>
      <p:sp>
        <p:nvSpPr>
          <p:cNvPr id="29" name="Oval 28"/>
          <p:cNvSpPr>
            <a:spLocks noChangeAspect="1"/>
          </p:cNvSpPr>
          <p:nvPr/>
        </p:nvSpPr>
        <p:spPr>
          <a:xfrm>
            <a:off x="6334252" y="2570463"/>
            <a:ext cx="548640" cy="548640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791929" y="358476"/>
            <a:ext cx="609600" cy="6096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096187" y="432855"/>
            <a:ext cx="2389" cy="518679"/>
            <a:chOff x="1576790" y="835206"/>
            <a:chExt cx="2389" cy="518679"/>
          </a:xfrm>
        </p:grpSpPr>
        <p:cxnSp>
          <p:nvCxnSpPr>
            <p:cNvPr id="32" name="Straight Arrow Connector 31"/>
            <p:cNvCxnSpPr/>
            <p:nvPr/>
          </p:nvCxnSpPr>
          <p:spPr>
            <a:xfrm rot="5400000" flipH="1" flipV="1">
              <a:off x="1450369" y="962428"/>
              <a:ext cx="256032" cy="1588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16200000" flipV="1">
              <a:off x="1449176" y="1225467"/>
              <a:ext cx="256032" cy="803"/>
            </a:xfrm>
            <a:prstGeom prst="straightConnector1">
              <a:avLst/>
            </a:prstGeom>
            <a:ln>
              <a:noFill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1040561" y="503212"/>
            <a:ext cx="103545" cy="350275"/>
            <a:chOff x="1475452" y="539071"/>
            <a:chExt cx="103545" cy="350275"/>
          </a:xfrm>
        </p:grpSpPr>
        <p:cxnSp>
          <p:nvCxnSpPr>
            <p:cNvPr id="35" name="Straight Arrow Connector 34"/>
            <p:cNvCxnSpPr/>
            <p:nvPr/>
          </p:nvCxnSpPr>
          <p:spPr>
            <a:xfrm rot="7200000" flipH="1" flipV="1">
              <a:off x="1486763" y="629717"/>
              <a:ext cx="182880" cy="1588"/>
            </a:xfrm>
            <a:prstGeom prst="straightConnector1">
              <a:avLst/>
            </a:prstGeom>
            <a:ln>
              <a:solidFill>
                <a:schemeClr val="accent1">
                  <a:shade val="95000"/>
                  <a:satMod val="105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rot="7200000" flipH="1" flipV="1">
              <a:off x="1384806" y="797112"/>
              <a:ext cx="182880" cy="1588"/>
            </a:xfrm>
            <a:prstGeom prst="straightConnector1">
              <a:avLst/>
            </a:prstGeom>
            <a:ln>
              <a:noFill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Oval 36"/>
          <p:cNvSpPr>
            <a:spLocks noChangeAspect="1"/>
          </p:cNvSpPr>
          <p:nvPr/>
        </p:nvSpPr>
        <p:spPr>
          <a:xfrm>
            <a:off x="1083945" y="652145"/>
            <a:ext cx="27432" cy="2743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091565" y="370205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095375" y="928370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 rot="5400000">
            <a:off x="803910" y="648335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 rot="5400000">
            <a:off x="1381125" y="642620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 rot="1800000">
            <a:off x="950594" y="892176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 rot="1800000">
            <a:off x="1234438" y="396875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 rot="3600000">
            <a:off x="1343023" y="501651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 rot="3600000">
            <a:off x="847723" y="791211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 rot="-3600000">
            <a:off x="847723" y="503556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 rot="-3600000">
            <a:off x="1337307" y="785498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 rot="-1800000">
            <a:off x="1236343" y="894080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ctangle 48"/>
          <p:cNvSpPr/>
          <p:nvPr/>
        </p:nvSpPr>
        <p:spPr>
          <a:xfrm rot="-1800000">
            <a:off x="948689" y="400685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0" name="Picture 8" descr="Transmission Tower Antenna Clip 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758" y="474293"/>
            <a:ext cx="570217" cy="670844"/>
          </a:xfrm>
          <a:prstGeom prst="rect">
            <a:avLst/>
          </a:prstGeom>
          <a:noFill/>
        </p:spPr>
      </p:pic>
      <p:sp>
        <p:nvSpPr>
          <p:cNvPr id="51" name="Oval 50"/>
          <p:cNvSpPr>
            <a:spLocks noChangeAspect="1"/>
          </p:cNvSpPr>
          <p:nvPr/>
        </p:nvSpPr>
        <p:spPr>
          <a:xfrm>
            <a:off x="203909" y="419692"/>
            <a:ext cx="548640" cy="548640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463639" y="695459"/>
            <a:ext cx="4252377" cy="1221373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rot="10800000" flipV="1">
            <a:off x="3977641" y="2859108"/>
            <a:ext cx="2629227" cy="1091099"/>
          </a:xfrm>
          <a:prstGeom prst="straightConnector1">
            <a:avLst/>
          </a:prstGeom>
          <a:ln w="38100"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>
            <a:spLocks noChangeAspect="1"/>
          </p:cNvSpPr>
          <p:nvPr/>
        </p:nvSpPr>
        <p:spPr>
          <a:xfrm>
            <a:off x="1349713" y="5323668"/>
            <a:ext cx="609600" cy="6096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1653971" y="5398047"/>
            <a:ext cx="2389" cy="518679"/>
            <a:chOff x="1576790" y="835206"/>
            <a:chExt cx="2389" cy="518679"/>
          </a:xfrm>
        </p:grpSpPr>
        <p:cxnSp>
          <p:nvCxnSpPr>
            <p:cNvPr id="64" name="Straight Arrow Connector 63"/>
            <p:cNvCxnSpPr/>
            <p:nvPr/>
          </p:nvCxnSpPr>
          <p:spPr>
            <a:xfrm rot="5400000" flipH="1" flipV="1">
              <a:off x="1450369" y="962428"/>
              <a:ext cx="256032" cy="1588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rot="16200000" flipV="1">
              <a:off x="1449176" y="1225467"/>
              <a:ext cx="256032" cy="803"/>
            </a:xfrm>
            <a:prstGeom prst="straightConnector1">
              <a:avLst/>
            </a:prstGeom>
            <a:ln>
              <a:noFill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1598345" y="5468404"/>
            <a:ext cx="103545" cy="350275"/>
            <a:chOff x="1475452" y="539071"/>
            <a:chExt cx="103545" cy="350275"/>
          </a:xfrm>
        </p:grpSpPr>
        <p:cxnSp>
          <p:nvCxnSpPr>
            <p:cNvPr id="67" name="Straight Arrow Connector 66"/>
            <p:cNvCxnSpPr/>
            <p:nvPr/>
          </p:nvCxnSpPr>
          <p:spPr>
            <a:xfrm rot="7200000" flipH="1" flipV="1">
              <a:off x="1486763" y="629717"/>
              <a:ext cx="182880" cy="1588"/>
            </a:xfrm>
            <a:prstGeom prst="straightConnector1">
              <a:avLst/>
            </a:prstGeom>
            <a:ln>
              <a:solidFill>
                <a:schemeClr val="accent1">
                  <a:shade val="95000"/>
                  <a:satMod val="105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rot="7200000" flipH="1" flipV="1">
              <a:off x="1384806" y="797112"/>
              <a:ext cx="182880" cy="1588"/>
            </a:xfrm>
            <a:prstGeom prst="straightConnector1">
              <a:avLst/>
            </a:prstGeom>
            <a:ln>
              <a:noFill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Oval 68"/>
          <p:cNvSpPr>
            <a:spLocks noChangeAspect="1"/>
          </p:cNvSpPr>
          <p:nvPr/>
        </p:nvSpPr>
        <p:spPr>
          <a:xfrm>
            <a:off x="1641729" y="5617337"/>
            <a:ext cx="27432" cy="2743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649349" y="5335397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653159" y="5893562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Rectangle 71"/>
          <p:cNvSpPr/>
          <p:nvPr/>
        </p:nvSpPr>
        <p:spPr>
          <a:xfrm rot="5400000">
            <a:off x="1361694" y="5613527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Rectangle 72"/>
          <p:cNvSpPr/>
          <p:nvPr/>
        </p:nvSpPr>
        <p:spPr>
          <a:xfrm rot="5400000">
            <a:off x="1938909" y="5607812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Rectangle 73"/>
          <p:cNvSpPr/>
          <p:nvPr/>
        </p:nvSpPr>
        <p:spPr>
          <a:xfrm rot="1800000">
            <a:off x="1508378" y="5857368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Rectangle 74"/>
          <p:cNvSpPr/>
          <p:nvPr/>
        </p:nvSpPr>
        <p:spPr>
          <a:xfrm rot="1800000">
            <a:off x="1792222" y="5362067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Rectangle 75"/>
          <p:cNvSpPr/>
          <p:nvPr/>
        </p:nvSpPr>
        <p:spPr>
          <a:xfrm rot="3600000">
            <a:off x="1900807" y="5466843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Rectangle 76"/>
          <p:cNvSpPr/>
          <p:nvPr/>
        </p:nvSpPr>
        <p:spPr>
          <a:xfrm rot="3600000">
            <a:off x="1405507" y="5756403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Rectangle 77"/>
          <p:cNvSpPr/>
          <p:nvPr/>
        </p:nvSpPr>
        <p:spPr>
          <a:xfrm rot="-3600000">
            <a:off x="1405507" y="5468748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 rot="-3600000">
            <a:off x="1895091" y="5750690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Rectangle 79"/>
          <p:cNvSpPr/>
          <p:nvPr/>
        </p:nvSpPr>
        <p:spPr>
          <a:xfrm rot="-1800000">
            <a:off x="1794127" y="5859272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Rectangle 80"/>
          <p:cNvSpPr/>
          <p:nvPr/>
        </p:nvSpPr>
        <p:spPr>
          <a:xfrm rot="-1800000">
            <a:off x="1506473" y="5365877"/>
            <a:ext cx="9144" cy="36576"/>
          </a:xfrm>
          <a:prstGeom prst="rect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2" name="Picture 8" descr="Transmission Tower Antenna Clip 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7542" y="5439485"/>
            <a:ext cx="570217" cy="670844"/>
          </a:xfrm>
          <a:prstGeom prst="rect">
            <a:avLst/>
          </a:prstGeom>
          <a:noFill/>
        </p:spPr>
      </p:pic>
      <p:sp>
        <p:nvSpPr>
          <p:cNvPr id="83" name="Oval 82"/>
          <p:cNvSpPr>
            <a:spLocks noChangeAspect="1"/>
          </p:cNvSpPr>
          <p:nvPr/>
        </p:nvSpPr>
        <p:spPr>
          <a:xfrm>
            <a:off x="752549" y="5384884"/>
            <a:ext cx="548640" cy="548640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4" name="Straight Arrow Connector 83"/>
          <p:cNvCxnSpPr/>
          <p:nvPr/>
        </p:nvCxnSpPr>
        <p:spPr>
          <a:xfrm flipV="1">
            <a:off x="1060704" y="2715767"/>
            <a:ext cx="1859408" cy="2916937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prstDash val="sysDot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Arc 84"/>
          <p:cNvSpPr>
            <a:spLocks noChangeAspect="1"/>
          </p:cNvSpPr>
          <p:nvPr/>
        </p:nvSpPr>
        <p:spPr>
          <a:xfrm rot="5100000">
            <a:off x="-3728434" y="-3760754"/>
            <a:ext cx="8686800" cy="86868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Arc 85"/>
          <p:cNvSpPr>
            <a:spLocks noChangeAspect="1"/>
          </p:cNvSpPr>
          <p:nvPr/>
        </p:nvSpPr>
        <p:spPr>
          <a:xfrm rot="14100000">
            <a:off x="3772223" y="14573"/>
            <a:ext cx="5669280" cy="5669280"/>
          </a:xfrm>
          <a:prstGeom prst="arc">
            <a:avLst/>
          </a:prstGeom>
          <a:ln w="76200">
            <a:solidFill>
              <a:srgbClr val="378B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Arc 86"/>
          <p:cNvSpPr>
            <a:spLocks noChangeAspect="1"/>
          </p:cNvSpPr>
          <p:nvPr/>
        </p:nvSpPr>
        <p:spPr>
          <a:xfrm>
            <a:off x="-2375593" y="2142076"/>
            <a:ext cx="6949440" cy="6949440"/>
          </a:xfrm>
          <a:prstGeom prst="arc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Oval 88"/>
          <p:cNvSpPr>
            <a:spLocks/>
          </p:cNvSpPr>
          <p:nvPr/>
        </p:nvSpPr>
        <p:spPr>
          <a:xfrm>
            <a:off x="3758184" y="3392424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589827" y="1319050"/>
            <a:ext cx="457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</a:t>
            </a:r>
            <a:r>
              <a:rPr kumimoji="0" lang="en-US" sz="20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863271" y="3451176"/>
            <a:ext cx="457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824436" y="4159383"/>
            <a:ext cx="457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</a:t>
            </a:r>
            <a:r>
              <a:rPr kumimoji="0" lang="en-US" sz="20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grpSp>
        <p:nvGrpSpPr>
          <p:cNvPr id="96" name="Group 95"/>
          <p:cNvGrpSpPr/>
          <p:nvPr/>
        </p:nvGrpSpPr>
        <p:grpSpPr>
          <a:xfrm>
            <a:off x="3275782" y="3320931"/>
            <a:ext cx="373512" cy="331749"/>
            <a:chOff x="942594" y="-891480"/>
            <a:chExt cx="613791" cy="609600"/>
          </a:xfrm>
        </p:grpSpPr>
        <p:sp>
          <p:nvSpPr>
            <p:cNvPr id="97" name="Oval 96"/>
            <p:cNvSpPr>
              <a:spLocks noChangeAspect="1"/>
            </p:cNvSpPr>
            <p:nvPr/>
          </p:nvSpPr>
          <p:spPr>
            <a:xfrm>
              <a:off x="944329" y="-891480"/>
              <a:ext cx="609600" cy="6096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1248587" y="-817101"/>
              <a:ext cx="2389" cy="518679"/>
              <a:chOff x="1576790" y="835206"/>
              <a:chExt cx="2389" cy="518679"/>
            </a:xfrm>
          </p:grpSpPr>
          <p:cxnSp>
            <p:nvCxnSpPr>
              <p:cNvPr id="115" name="Straight Arrow Connector 114"/>
              <p:cNvCxnSpPr/>
              <p:nvPr/>
            </p:nvCxnSpPr>
            <p:spPr>
              <a:xfrm rot="5400000" flipH="1" flipV="1">
                <a:off x="1450369" y="962428"/>
                <a:ext cx="256032" cy="1588"/>
              </a:xfrm>
              <a:prstGeom prst="straightConnector1">
                <a:avLst/>
              </a:prstGeom>
              <a:ln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Arrow Connector 115"/>
              <p:cNvCxnSpPr/>
              <p:nvPr/>
            </p:nvCxnSpPr>
            <p:spPr>
              <a:xfrm rot="16200000" flipV="1">
                <a:off x="1449176" y="1225467"/>
                <a:ext cx="256032" cy="803"/>
              </a:xfrm>
              <a:prstGeom prst="straightConnector1">
                <a:avLst/>
              </a:prstGeom>
              <a:ln>
                <a:noFill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9" name="Group 98"/>
            <p:cNvGrpSpPr/>
            <p:nvPr/>
          </p:nvGrpSpPr>
          <p:grpSpPr>
            <a:xfrm>
              <a:off x="1192961" y="-746744"/>
              <a:ext cx="103545" cy="350275"/>
              <a:chOff x="1475452" y="539071"/>
              <a:chExt cx="103545" cy="350275"/>
            </a:xfrm>
          </p:grpSpPr>
          <p:cxnSp>
            <p:nvCxnSpPr>
              <p:cNvPr id="113" name="Straight Arrow Connector 112"/>
              <p:cNvCxnSpPr/>
              <p:nvPr/>
            </p:nvCxnSpPr>
            <p:spPr>
              <a:xfrm rot="7200000" flipH="1" flipV="1">
                <a:off x="1486763" y="629717"/>
                <a:ext cx="182880" cy="1588"/>
              </a:xfrm>
              <a:prstGeom prst="straightConnector1">
                <a:avLst/>
              </a:prstGeom>
              <a:ln>
                <a:solidFill>
                  <a:schemeClr val="accent1">
                    <a:shade val="95000"/>
                    <a:satMod val="105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/>
              <p:cNvCxnSpPr/>
              <p:nvPr/>
            </p:nvCxnSpPr>
            <p:spPr>
              <a:xfrm rot="7200000" flipH="1" flipV="1">
                <a:off x="1384806" y="797112"/>
                <a:ext cx="182880" cy="1588"/>
              </a:xfrm>
              <a:prstGeom prst="straightConnector1">
                <a:avLst/>
              </a:prstGeom>
              <a:ln>
                <a:noFill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0" name="Oval 99"/>
            <p:cNvSpPr>
              <a:spLocks noChangeAspect="1"/>
            </p:cNvSpPr>
            <p:nvPr/>
          </p:nvSpPr>
          <p:spPr>
            <a:xfrm>
              <a:off x="1236345" y="-597811"/>
              <a:ext cx="27432" cy="2743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1243965" y="-879751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1247775" y="-321586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 rot="5400000">
              <a:off x="956310" y="-601621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 rot="5400000">
              <a:off x="1533525" y="-607336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 rot="1800000">
              <a:off x="1102994" y="-357780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 rot="1800000">
              <a:off x="1386838" y="-853081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 rot="3600000">
              <a:off x="1495423" y="-748305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 rot="3600000">
              <a:off x="1000123" y="-458745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 rot="-3600000">
              <a:off x="1000123" y="-746400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 rot="-3600000">
              <a:off x="1489707" y="-464458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 rot="-1800000">
              <a:off x="1388743" y="-355876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 rot="-1800000">
              <a:off x="1101089" y="-849271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7" name="TextBox 116"/>
          <p:cNvSpPr txBox="1"/>
          <p:nvPr/>
        </p:nvSpPr>
        <p:spPr>
          <a:xfrm>
            <a:off x="-68995" y="1134820"/>
            <a:ext cx="1285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Position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P1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6163957" y="1974377"/>
            <a:ext cx="1285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Position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P2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741605" y="6105269"/>
            <a:ext cx="1285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Position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P3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2827593" y="6036186"/>
            <a:ext cx="6203652" cy="738664"/>
          </a:xfrm>
          <a:prstGeom prst="rect">
            <a:avLst/>
          </a:prstGeom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Accuracy of 1 meter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requires to synchronize clocks within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1/c ~ 3 ns precision </a:t>
            </a:r>
            <a:endParaRPr kumimoji="0" lang="en-IN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-60124" y="9613"/>
            <a:ext cx="1700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Transmitter - I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3691570" y="2853747"/>
            <a:ext cx="1087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Receiver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6208234" y="3314878"/>
            <a:ext cx="1700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Transmitter - II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1884380" y="5468877"/>
            <a:ext cx="1700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Transmitter III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2410346" y="912368"/>
            <a:ext cx="982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  <a:r>
              <a:rPr kumimoji="0" lang="en-US" sz="2000" b="1" i="1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km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4683790" y="3044494"/>
            <a:ext cx="982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  <a:r>
              <a:rPr kumimoji="0" lang="en-US" sz="2000" b="1" i="1" u="none" strike="noStrike" kern="1200" cap="none" spc="0" normalizeH="0" baseline="-25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km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875928" y="4129696"/>
            <a:ext cx="982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  <a:r>
              <a:rPr kumimoji="0" lang="en-US" sz="2000" b="1" i="1" u="none" strike="noStrike" kern="1200" cap="none" spc="0" normalizeH="0" baseline="-25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km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619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8" dur="1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720000">
                                      <p:cBhvr>
                                        <p:cTn id="10" dur="1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2" dur="12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720000">
                                      <p:cBhvr>
                                        <p:cTn id="14" dur="12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6" dur="12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720000">
                                      <p:cBhvr>
                                        <p:cTn id="18" dur="12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8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90194" y="358476"/>
            <a:ext cx="613791" cy="609600"/>
            <a:chOff x="790194" y="358476"/>
            <a:chExt cx="613791" cy="609600"/>
          </a:xfrm>
        </p:grpSpPr>
        <p:sp>
          <p:nvSpPr>
            <p:cNvPr id="34" name="Oval 33"/>
            <p:cNvSpPr>
              <a:spLocks noChangeAspect="1"/>
            </p:cNvSpPr>
            <p:nvPr/>
          </p:nvSpPr>
          <p:spPr>
            <a:xfrm>
              <a:off x="791929" y="358476"/>
              <a:ext cx="609600" cy="6096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1096187" y="432855"/>
              <a:ext cx="2389" cy="518679"/>
              <a:chOff x="1576790" y="835206"/>
              <a:chExt cx="2389" cy="518679"/>
            </a:xfrm>
          </p:grpSpPr>
          <p:cxnSp>
            <p:nvCxnSpPr>
              <p:cNvPr id="36" name="Straight Arrow Connector 35"/>
              <p:cNvCxnSpPr/>
              <p:nvPr/>
            </p:nvCxnSpPr>
            <p:spPr>
              <a:xfrm rot="5400000" flipH="1" flipV="1">
                <a:off x="1450369" y="962428"/>
                <a:ext cx="256032" cy="1588"/>
              </a:xfrm>
              <a:prstGeom prst="straightConnector1">
                <a:avLst/>
              </a:prstGeom>
              <a:ln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 rot="16200000" flipV="1">
                <a:off x="1449176" y="1225467"/>
                <a:ext cx="256032" cy="803"/>
              </a:xfrm>
              <a:prstGeom prst="straightConnector1">
                <a:avLst/>
              </a:prstGeom>
              <a:ln>
                <a:noFill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/>
            <p:cNvGrpSpPr/>
            <p:nvPr/>
          </p:nvGrpSpPr>
          <p:grpSpPr>
            <a:xfrm>
              <a:off x="1040561" y="503212"/>
              <a:ext cx="103545" cy="350275"/>
              <a:chOff x="1475452" y="539071"/>
              <a:chExt cx="103545" cy="350275"/>
            </a:xfrm>
          </p:grpSpPr>
          <p:cxnSp>
            <p:nvCxnSpPr>
              <p:cNvPr id="39" name="Straight Arrow Connector 38"/>
              <p:cNvCxnSpPr/>
              <p:nvPr/>
            </p:nvCxnSpPr>
            <p:spPr>
              <a:xfrm rot="7200000" flipH="1" flipV="1">
                <a:off x="1486763" y="629717"/>
                <a:ext cx="182880" cy="1588"/>
              </a:xfrm>
              <a:prstGeom prst="straightConnector1">
                <a:avLst/>
              </a:prstGeom>
              <a:ln>
                <a:solidFill>
                  <a:schemeClr val="accent1">
                    <a:shade val="95000"/>
                    <a:satMod val="105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 rot="7200000" flipH="1" flipV="1">
                <a:off x="1384806" y="797112"/>
                <a:ext cx="182880" cy="1588"/>
              </a:xfrm>
              <a:prstGeom prst="straightConnector1">
                <a:avLst/>
              </a:prstGeom>
              <a:ln>
                <a:noFill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Oval 40"/>
            <p:cNvSpPr>
              <a:spLocks noChangeAspect="1"/>
            </p:cNvSpPr>
            <p:nvPr/>
          </p:nvSpPr>
          <p:spPr>
            <a:xfrm>
              <a:off x="1083945" y="652145"/>
              <a:ext cx="27432" cy="2743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091565" y="370205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095375" y="928370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 rot="5400000">
              <a:off x="803910" y="648335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 rot="5400000">
              <a:off x="1381125" y="642620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 rot="1800000">
              <a:off x="950594" y="892176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 rot="1800000">
              <a:off x="1234438" y="396875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 rot="3600000">
              <a:off x="1343023" y="501651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 rot="3600000">
              <a:off x="847723" y="791211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 rot="18000000">
              <a:off x="847723" y="503556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 rot="18000000">
              <a:off x="1337307" y="785498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 rot="19800000">
              <a:off x="1236343" y="894080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 rot="19800000">
              <a:off x="948689" y="400685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8" name="Arc 117"/>
          <p:cNvSpPr>
            <a:spLocks noChangeAspect="1"/>
          </p:cNvSpPr>
          <p:nvPr/>
        </p:nvSpPr>
        <p:spPr>
          <a:xfrm rot="5100000">
            <a:off x="-3728434" y="-3741704"/>
            <a:ext cx="8686800" cy="8686800"/>
          </a:xfrm>
          <a:prstGeom prst="arc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Arc 118"/>
          <p:cNvSpPr>
            <a:spLocks noChangeAspect="1"/>
          </p:cNvSpPr>
          <p:nvPr/>
        </p:nvSpPr>
        <p:spPr>
          <a:xfrm rot="14100000">
            <a:off x="3772223" y="33623"/>
            <a:ext cx="5669280" cy="5669280"/>
          </a:xfrm>
          <a:prstGeom prst="arc">
            <a:avLst/>
          </a:prstGeom>
          <a:ln w="19050">
            <a:solidFill>
              <a:srgbClr val="378B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Arc 119"/>
          <p:cNvSpPr>
            <a:spLocks noChangeAspect="1"/>
          </p:cNvSpPr>
          <p:nvPr/>
        </p:nvSpPr>
        <p:spPr>
          <a:xfrm>
            <a:off x="-2375593" y="2161126"/>
            <a:ext cx="6949440" cy="6949440"/>
          </a:xfrm>
          <a:prstGeom prst="arc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8" descr="Transmission Tower Antenna Clip 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0101" y="2625064"/>
            <a:ext cx="570217" cy="670844"/>
          </a:xfrm>
          <a:prstGeom prst="rect">
            <a:avLst/>
          </a:prstGeom>
          <a:noFill/>
        </p:spPr>
      </p:pic>
      <p:sp>
        <p:nvSpPr>
          <p:cNvPr id="25" name="Oval 24"/>
          <p:cNvSpPr>
            <a:spLocks noChangeAspect="1"/>
          </p:cNvSpPr>
          <p:nvPr/>
        </p:nvSpPr>
        <p:spPr>
          <a:xfrm>
            <a:off x="6334252" y="2570463"/>
            <a:ext cx="548640" cy="548640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6" name="Picture 8" descr="Transmission Tower Antenna Clip 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758" y="474293"/>
            <a:ext cx="570217" cy="670844"/>
          </a:xfrm>
          <a:prstGeom prst="rect">
            <a:avLst/>
          </a:prstGeom>
          <a:noFill/>
        </p:spPr>
      </p:pic>
      <p:sp>
        <p:nvSpPr>
          <p:cNvPr id="47" name="Oval 46"/>
          <p:cNvSpPr>
            <a:spLocks noChangeAspect="1"/>
          </p:cNvSpPr>
          <p:nvPr/>
        </p:nvSpPr>
        <p:spPr>
          <a:xfrm>
            <a:off x="203909" y="419692"/>
            <a:ext cx="548640" cy="548640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463639" y="695459"/>
            <a:ext cx="4252377" cy="1221373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977641" y="2859108"/>
            <a:ext cx="2629227" cy="1091099"/>
          </a:xfrm>
          <a:prstGeom prst="straightConnector1">
            <a:avLst/>
          </a:prstGeom>
          <a:ln w="38100"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Picture 8" descr="Transmission Tower Antenna Clip 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7542" y="5439485"/>
            <a:ext cx="570217" cy="670844"/>
          </a:xfrm>
          <a:prstGeom prst="rect">
            <a:avLst/>
          </a:prstGeom>
          <a:noFill/>
        </p:spPr>
      </p:pic>
      <p:sp>
        <p:nvSpPr>
          <p:cNvPr id="71" name="Oval 70"/>
          <p:cNvSpPr>
            <a:spLocks noChangeAspect="1"/>
          </p:cNvSpPr>
          <p:nvPr/>
        </p:nvSpPr>
        <p:spPr>
          <a:xfrm>
            <a:off x="752549" y="5384884"/>
            <a:ext cx="548640" cy="548640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 flipV="1">
            <a:off x="1060704" y="2715767"/>
            <a:ext cx="1859408" cy="2916937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prstDash val="sysDot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Arc 72"/>
          <p:cNvSpPr>
            <a:spLocks noChangeAspect="1"/>
          </p:cNvSpPr>
          <p:nvPr/>
        </p:nvSpPr>
        <p:spPr>
          <a:xfrm rot="5100000">
            <a:off x="-3728434" y="-3760754"/>
            <a:ext cx="8686800" cy="8686800"/>
          </a:xfrm>
          <a:prstGeom prst="arc">
            <a:avLst/>
          </a:prstGeom>
          <a:ln w="508000">
            <a:solidFill>
              <a:srgbClr val="FF0000">
                <a:alpha val="5098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Arc 73"/>
          <p:cNvSpPr>
            <a:spLocks noChangeAspect="1"/>
          </p:cNvSpPr>
          <p:nvPr/>
        </p:nvSpPr>
        <p:spPr>
          <a:xfrm rot="14100000">
            <a:off x="3772223" y="14573"/>
            <a:ext cx="5669280" cy="5669280"/>
          </a:xfrm>
          <a:prstGeom prst="arc">
            <a:avLst/>
          </a:prstGeom>
          <a:ln w="508000">
            <a:solidFill>
              <a:srgbClr val="378BF1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Arc 74"/>
          <p:cNvSpPr>
            <a:spLocks noChangeAspect="1"/>
          </p:cNvSpPr>
          <p:nvPr/>
        </p:nvSpPr>
        <p:spPr>
          <a:xfrm>
            <a:off x="-2375593" y="2142076"/>
            <a:ext cx="6949440" cy="6949440"/>
          </a:xfrm>
          <a:prstGeom prst="arc">
            <a:avLst/>
          </a:prstGeom>
          <a:ln w="508000">
            <a:solidFill>
              <a:schemeClr val="tx2">
                <a:lumMod val="7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Oval 75"/>
          <p:cNvSpPr>
            <a:spLocks/>
          </p:cNvSpPr>
          <p:nvPr/>
        </p:nvSpPr>
        <p:spPr>
          <a:xfrm>
            <a:off x="3758184" y="3392424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589827" y="1319050"/>
            <a:ext cx="457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</a:t>
            </a:r>
            <a:r>
              <a:rPr kumimoji="0" lang="en-US" sz="20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863271" y="3451176"/>
            <a:ext cx="457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824436" y="4159383"/>
            <a:ext cx="457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</a:t>
            </a:r>
            <a:r>
              <a:rPr kumimoji="0" lang="en-US" sz="20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-68995" y="1134820"/>
            <a:ext cx="1285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Position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P1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163957" y="1974377"/>
            <a:ext cx="1285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Position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P2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741605" y="6105269"/>
            <a:ext cx="1285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Position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P3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-60124" y="9613"/>
            <a:ext cx="1700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Transmitter - I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520118" y="2935387"/>
            <a:ext cx="1087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Receiver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6838027" y="2683597"/>
            <a:ext cx="1700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Transmitter - II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181049" y="5678054"/>
            <a:ext cx="1700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Transmitter III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2410346" y="912368"/>
            <a:ext cx="982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  <a:r>
              <a:rPr kumimoji="0" lang="en-US" sz="2000" b="1" i="1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km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4683790" y="3044494"/>
            <a:ext cx="982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  <a:r>
              <a:rPr kumimoji="0" lang="en-US" sz="2000" b="1" i="1" u="none" strike="noStrike" kern="1200" cap="none" spc="0" normalizeH="0" baseline="-25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km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875928" y="4129696"/>
            <a:ext cx="982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  <a:r>
              <a:rPr kumimoji="0" lang="en-US" sz="2000" b="1" i="1" u="none" strike="noStrike" kern="1200" cap="none" spc="0" normalizeH="0" baseline="-25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km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cxnSp>
        <p:nvCxnSpPr>
          <p:cNvPr id="114" name="Straight Arrow Connector 113"/>
          <p:cNvCxnSpPr/>
          <p:nvPr/>
        </p:nvCxnSpPr>
        <p:spPr>
          <a:xfrm flipV="1">
            <a:off x="3849624" y="3119103"/>
            <a:ext cx="0" cy="741697"/>
          </a:xfrm>
          <a:prstGeom prst="straightConnector1">
            <a:avLst/>
          </a:prstGeom>
          <a:ln w="127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flipH="1">
            <a:off x="3585016" y="3483864"/>
            <a:ext cx="536134" cy="1"/>
          </a:xfrm>
          <a:prstGeom prst="straightConnector1">
            <a:avLst/>
          </a:prstGeom>
          <a:ln w="127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/>
        </p:nvGrpSpPr>
        <p:grpSpPr>
          <a:xfrm>
            <a:off x="5779553" y="2359594"/>
            <a:ext cx="613791" cy="609600"/>
            <a:chOff x="790194" y="358476"/>
            <a:chExt cx="613791" cy="609600"/>
          </a:xfrm>
        </p:grpSpPr>
        <p:sp>
          <p:nvSpPr>
            <p:cNvPr id="59" name="Oval 58"/>
            <p:cNvSpPr>
              <a:spLocks noChangeAspect="1"/>
            </p:cNvSpPr>
            <p:nvPr/>
          </p:nvSpPr>
          <p:spPr>
            <a:xfrm>
              <a:off x="791929" y="358476"/>
              <a:ext cx="609600" cy="6096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1096187" y="432855"/>
              <a:ext cx="2389" cy="518679"/>
              <a:chOff x="1576790" y="835206"/>
              <a:chExt cx="2389" cy="518679"/>
            </a:xfrm>
          </p:grpSpPr>
          <p:cxnSp>
            <p:nvCxnSpPr>
              <p:cNvPr id="87" name="Straight Arrow Connector 86"/>
              <p:cNvCxnSpPr/>
              <p:nvPr/>
            </p:nvCxnSpPr>
            <p:spPr>
              <a:xfrm rot="5400000" flipH="1" flipV="1">
                <a:off x="1450369" y="962428"/>
                <a:ext cx="256032" cy="1588"/>
              </a:xfrm>
              <a:prstGeom prst="straightConnector1">
                <a:avLst/>
              </a:prstGeom>
              <a:ln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/>
              <p:cNvCxnSpPr/>
              <p:nvPr/>
            </p:nvCxnSpPr>
            <p:spPr>
              <a:xfrm rot="16200000" flipV="1">
                <a:off x="1449176" y="1225467"/>
                <a:ext cx="256032" cy="803"/>
              </a:xfrm>
              <a:prstGeom prst="straightConnector1">
                <a:avLst/>
              </a:prstGeom>
              <a:ln>
                <a:noFill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/>
            <p:cNvGrpSpPr/>
            <p:nvPr/>
          </p:nvGrpSpPr>
          <p:grpSpPr>
            <a:xfrm>
              <a:off x="1040561" y="503212"/>
              <a:ext cx="103545" cy="350275"/>
              <a:chOff x="1475452" y="539071"/>
              <a:chExt cx="103545" cy="350275"/>
            </a:xfrm>
          </p:grpSpPr>
          <p:cxnSp>
            <p:nvCxnSpPr>
              <p:cNvPr id="85" name="Straight Arrow Connector 84"/>
              <p:cNvCxnSpPr/>
              <p:nvPr/>
            </p:nvCxnSpPr>
            <p:spPr>
              <a:xfrm rot="7200000" flipH="1" flipV="1">
                <a:off x="1486763" y="629717"/>
                <a:ext cx="182880" cy="1588"/>
              </a:xfrm>
              <a:prstGeom prst="straightConnector1">
                <a:avLst/>
              </a:prstGeom>
              <a:ln>
                <a:solidFill>
                  <a:schemeClr val="accent1">
                    <a:shade val="95000"/>
                    <a:satMod val="105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/>
              <p:cNvCxnSpPr/>
              <p:nvPr/>
            </p:nvCxnSpPr>
            <p:spPr>
              <a:xfrm rot="7200000" flipH="1" flipV="1">
                <a:off x="1384806" y="797112"/>
                <a:ext cx="182880" cy="1588"/>
              </a:xfrm>
              <a:prstGeom prst="straightConnector1">
                <a:avLst/>
              </a:prstGeom>
              <a:ln>
                <a:noFill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Oval 61"/>
            <p:cNvSpPr>
              <a:spLocks noChangeAspect="1"/>
            </p:cNvSpPr>
            <p:nvPr/>
          </p:nvSpPr>
          <p:spPr>
            <a:xfrm>
              <a:off x="1083945" y="652145"/>
              <a:ext cx="27432" cy="2743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091565" y="370205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095375" y="928370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 rot="5400000">
              <a:off x="803910" y="648335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 rot="5400000">
              <a:off x="1381125" y="642620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 rot="1800000">
              <a:off x="950594" y="892176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 rot="1800000">
              <a:off x="1234438" y="396875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 rot="3600000">
              <a:off x="1343023" y="501651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 rot="3600000">
              <a:off x="847723" y="791211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 rot="18000000">
              <a:off x="847723" y="503556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 rot="18000000">
              <a:off x="1337307" y="785498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 rot="19800000">
              <a:off x="1236343" y="894080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 rot="19800000">
              <a:off x="948689" y="400685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56521" y="5384771"/>
            <a:ext cx="613791" cy="609600"/>
            <a:chOff x="790194" y="358476"/>
            <a:chExt cx="613791" cy="609600"/>
          </a:xfrm>
        </p:grpSpPr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791929" y="358476"/>
              <a:ext cx="609600" cy="6096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1" name="Group 90"/>
            <p:cNvGrpSpPr/>
            <p:nvPr/>
          </p:nvGrpSpPr>
          <p:grpSpPr>
            <a:xfrm>
              <a:off x="1096187" y="432855"/>
              <a:ext cx="2389" cy="518679"/>
              <a:chOff x="1576790" y="835206"/>
              <a:chExt cx="2389" cy="518679"/>
            </a:xfrm>
          </p:grpSpPr>
          <p:cxnSp>
            <p:nvCxnSpPr>
              <p:cNvPr id="123" name="Straight Arrow Connector 122"/>
              <p:cNvCxnSpPr/>
              <p:nvPr/>
            </p:nvCxnSpPr>
            <p:spPr>
              <a:xfrm rot="5400000" flipH="1" flipV="1">
                <a:off x="1450369" y="962428"/>
                <a:ext cx="256032" cy="1588"/>
              </a:xfrm>
              <a:prstGeom prst="straightConnector1">
                <a:avLst/>
              </a:prstGeom>
              <a:ln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Arrow Connector 123"/>
              <p:cNvCxnSpPr/>
              <p:nvPr/>
            </p:nvCxnSpPr>
            <p:spPr>
              <a:xfrm rot="16200000" flipV="1">
                <a:off x="1449176" y="1225467"/>
                <a:ext cx="256032" cy="803"/>
              </a:xfrm>
              <a:prstGeom prst="straightConnector1">
                <a:avLst/>
              </a:prstGeom>
              <a:ln>
                <a:noFill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Group 91"/>
            <p:cNvGrpSpPr/>
            <p:nvPr/>
          </p:nvGrpSpPr>
          <p:grpSpPr>
            <a:xfrm>
              <a:off x="1040561" y="503212"/>
              <a:ext cx="103545" cy="350275"/>
              <a:chOff x="1475452" y="539071"/>
              <a:chExt cx="103545" cy="350275"/>
            </a:xfrm>
          </p:grpSpPr>
          <p:cxnSp>
            <p:nvCxnSpPr>
              <p:cNvPr id="121" name="Straight Arrow Connector 120"/>
              <p:cNvCxnSpPr/>
              <p:nvPr/>
            </p:nvCxnSpPr>
            <p:spPr>
              <a:xfrm rot="7200000" flipH="1" flipV="1">
                <a:off x="1486763" y="629717"/>
                <a:ext cx="182880" cy="1588"/>
              </a:xfrm>
              <a:prstGeom prst="straightConnector1">
                <a:avLst/>
              </a:prstGeom>
              <a:ln>
                <a:solidFill>
                  <a:schemeClr val="accent1">
                    <a:shade val="95000"/>
                    <a:satMod val="105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Arrow Connector 121"/>
              <p:cNvCxnSpPr/>
              <p:nvPr/>
            </p:nvCxnSpPr>
            <p:spPr>
              <a:xfrm rot="7200000" flipH="1" flipV="1">
                <a:off x="1384806" y="797112"/>
                <a:ext cx="182880" cy="1588"/>
              </a:xfrm>
              <a:prstGeom prst="straightConnector1">
                <a:avLst/>
              </a:prstGeom>
              <a:ln>
                <a:noFill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3" name="Oval 92"/>
            <p:cNvSpPr>
              <a:spLocks noChangeAspect="1"/>
            </p:cNvSpPr>
            <p:nvPr/>
          </p:nvSpPr>
          <p:spPr>
            <a:xfrm>
              <a:off x="1083945" y="652145"/>
              <a:ext cx="27432" cy="2743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1091565" y="370205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1095375" y="928370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 rot="5400000">
              <a:off x="803910" y="648335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 rot="5400000">
              <a:off x="1381125" y="642620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 rot="1800000">
              <a:off x="950594" y="892176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 rot="1800000">
              <a:off x="1234438" y="396875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 rot="3600000">
              <a:off x="1343023" y="501651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 rot="3600000">
              <a:off x="847723" y="791211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 rot="18000000">
              <a:off x="847723" y="503556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 rot="18000000">
              <a:off x="1337307" y="785498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 rot="19800000">
              <a:off x="1236343" y="894080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 rot="19800000">
              <a:off x="948689" y="400685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3275782" y="3320931"/>
            <a:ext cx="373512" cy="331749"/>
            <a:chOff x="942594" y="-891480"/>
            <a:chExt cx="613791" cy="609600"/>
          </a:xfrm>
        </p:grpSpPr>
        <p:sp>
          <p:nvSpPr>
            <p:cNvPr id="126" name="Oval 125"/>
            <p:cNvSpPr>
              <a:spLocks noChangeAspect="1"/>
            </p:cNvSpPr>
            <p:nvPr/>
          </p:nvSpPr>
          <p:spPr>
            <a:xfrm>
              <a:off x="944329" y="-891480"/>
              <a:ext cx="609600" cy="6096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27" name="Group 126"/>
            <p:cNvGrpSpPr/>
            <p:nvPr/>
          </p:nvGrpSpPr>
          <p:grpSpPr>
            <a:xfrm>
              <a:off x="1248587" y="-817101"/>
              <a:ext cx="2389" cy="518679"/>
              <a:chOff x="1576790" y="835206"/>
              <a:chExt cx="2389" cy="518679"/>
            </a:xfrm>
          </p:grpSpPr>
          <p:cxnSp>
            <p:nvCxnSpPr>
              <p:cNvPr id="144" name="Straight Arrow Connector 143"/>
              <p:cNvCxnSpPr/>
              <p:nvPr/>
            </p:nvCxnSpPr>
            <p:spPr>
              <a:xfrm rot="5400000" flipH="1" flipV="1">
                <a:off x="1450369" y="962428"/>
                <a:ext cx="256032" cy="1588"/>
              </a:xfrm>
              <a:prstGeom prst="straightConnector1">
                <a:avLst/>
              </a:prstGeom>
              <a:ln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Arrow Connector 144"/>
              <p:cNvCxnSpPr/>
              <p:nvPr/>
            </p:nvCxnSpPr>
            <p:spPr>
              <a:xfrm rot="16200000" flipV="1">
                <a:off x="1449176" y="1225467"/>
                <a:ext cx="256032" cy="803"/>
              </a:xfrm>
              <a:prstGeom prst="straightConnector1">
                <a:avLst/>
              </a:prstGeom>
              <a:ln>
                <a:noFill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8" name="Group 127"/>
            <p:cNvGrpSpPr/>
            <p:nvPr/>
          </p:nvGrpSpPr>
          <p:grpSpPr>
            <a:xfrm>
              <a:off x="1192961" y="-746744"/>
              <a:ext cx="103545" cy="350275"/>
              <a:chOff x="1475452" y="539071"/>
              <a:chExt cx="103545" cy="350275"/>
            </a:xfrm>
          </p:grpSpPr>
          <p:cxnSp>
            <p:nvCxnSpPr>
              <p:cNvPr id="142" name="Straight Arrow Connector 141"/>
              <p:cNvCxnSpPr/>
              <p:nvPr/>
            </p:nvCxnSpPr>
            <p:spPr>
              <a:xfrm rot="7200000" flipH="1" flipV="1">
                <a:off x="1486763" y="629717"/>
                <a:ext cx="182880" cy="1588"/>
              </a:xfrm>
              <a:prstGeom prst="straightConnector1">
                <a:avLst/>
              </a:prstGeom>
              <a:ln>
                <a:solidFill>
                  <a:schemeClr val="accent1">
                    <a:shade val="95000"/>
                    <a:satMod val="105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Arrow Connector 142"/>
              <p:cNvCxnSpPr/>
              <p:nvPr/>
            </p:nvCxnSpPr>
            <p:spPr>
              <a:xfrm rot="7200000" flipH="1" flipV="1">
                <a:off x="1384806" y="797112"/>
                <a:ext cx="182880" cy="1588"/>
              </a:xfrm>
              <a:prstGeom prst="straightConnector1">
                <a:avLst/>
              </a:prstGeom>
              <a:ln>
                <a:noFill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9" name="Oval 128"/>
            <p:cNvSpPr>
              <a:spLocks noChangeAspect="1"/>
            </p:cNvSpPr>
            <p:nvPr/>
          </p:nvSpPr>
          <p:spPr>
            <a:xfrm>
              <a:off x="1236345" y="-597811"/>
              <a:ext cx="27432" cy="2743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1243965" y="-879751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1247775" y="-321586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 rot="5400000">
              <a:off x="956310" y="-601621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 rot="5400000">
              <a:off x="1533525" y="-607336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 rot="1800000">
              <a:off x="1102994" y="-357780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 rot="1800000">
              <a:off x="1386838" y="-853081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 rot="3600000">
              <a:off x="1495423" y="-748305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 rot="3600000">
              <a:off x="1000123" y="-458745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Rectangle 137"/>
            <p:cNvSpPr/>
            <p:nvPr/>
          </p:nvSpPr>
          <p:spPr>
            <a:xfrm rot="-3600000">
              <a:off x="1000123" y="-746400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Rectangle 138"/>
            <p:cNvSpPr/>
            <p:nvPr/>
          </p:nvSpPr>
          <p:spPr>
            <a:xfrm rot="-3600000">
              <a:off x="1489707" y="-464458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 rot="-1800000">
              <a:off x="1388743" y="-355876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 rot="-1800000">
              <a:off x="1101089" y="-849271"/>
              <a:ext cx="9144" cy="3657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8153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>
          <a:xfrm>
            <a:off x="685362" y="4838384"/>
            <a:ext cx="78009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Accurate </a:t>
            </a:r>
            <a:r>
              <a:rPr lang="en-US" sz="2000" b="1" dirty="0"/>
              <a:t>“time stamping” </a:t>
            </a:r>
            <a:r>
              <a:rPr lang="en-US" sz="2000" dirty="0"/>
              <a:t>to the transmitter &amp;</a:t>
            </a:r>
            <a:r>
              <a:rPr lang="en-US" sz="2000" dirty="0" smtClean="0"/>
              <a:t> </a:t>
            </a:r>
            <a:r>
              <a:rPr lang="en-US" sz="2000" dirty="0"/>
              <a:t>receiver and </a:t>
            </a:r>
            <a:r>
              <a:rPr lang="en-US" sz="2000" b="1" dirty="0" smtClean="0"/>
              <a:t>“time synchronization</a:t>
            </a:r>
            <a:r>
              <a:rPr lang="en-US" sz="2000" b="1" dirty="0"/>
              <a:t>”</a:t>
            </a:r>
            <a:r>
              <a:rPr lang="en-US" sz="2000" dirty="0"/>
              <a:t> between </a:t>
            </a:r>
            <a:r>
              <a:rPr lang="en-US" sz="2000" dirty="0" smtClean="0"/>
              <a:t>them with respect </a:t>
            </a:r>
            <a:r>
              <a:rPr lang="en-US" sz="2000" dirty="0"/>
              <a:t>to a common stable reference is required for </a:t>
            </a:r>
            <a:r>
              <a:rPr lang="en-US" sz="2000" dirty="0" smtClean="0"/>
              <a:t>the correlation measurement.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High attenuation due to the free space transmission and low detector efficiency requires longer integration to get the desired S/N</a:t>
            </a:r>
            <a:r>
              <a:rPr lang="en-US" sz="2000" dirty="0" smtClean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2811" t="6532" b="57800"/>
          <a:stretch/>
        </p:blipFill>
        <p:spPr>
          <a:xfrm>
            <a:off x="4586391" y="2857862"/>
            <a:ext cx="4081666" cy="1640629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829304" y="3294208"/>
            <a:ext cx="28245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At the receiver: </a:t>
            </a:r>
            <a:r>
              <a:rPr lang="en-US" sz="2000" dirty="0" smtClean="0">
                <a:solidFill>
                  <a:srgbClr val="0000FF"/>
                </a:solidFill>
              </a:rPr>
              <a:t>Average detection rate 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3527953" y="3598188"/>
            <a:ext cx="723230" cy="212302"/>
          </a:xfrm>
          <a:prstGeom prst="straightConnector1">
            <a:avLst/>
          </a:prstGeom>
          <a:ln w="57150" cmpd="sng">
            <a:solidFill>
              <a:srgbClr val="0000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5112477" y="1148335"/>
            <a:ext cx="34188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2B103"/>
                </a:solidFill>
              </a:rPr>
              <a:t>From the transmitter:</a:t>
            </a:r>
            <a:r>
              <a:rPr lang="en-US" sz="2000" dirty="0" smtClean="0">
                <a:solidFill>
                  <a:srgbClr val="02B103"/>
                </a:solidFill>
              </a:rPr>
              <a:t> pulse train of laser light</a:t>
            </a:r>
            <a:endParaRPr lang="en-US" sz="2000" dirty="0">
              <a:solidFill>
                <a:srgbClr val="02B103"/>
              </a:solidFill>
            </a:endParaRPr>
          </a:p>
        </p:txBody>
      </p:sp>
      <p:cxnSp>
        <p:nvCxnSpPr>
          <p:cNvPr id="52" name="Straight Arrow Connector 51"/>
          <p:cNvCxnSpPr>
            <a:stCxn id="51" idx="1"/>
          </p:cNvCxnSpPr>
          <p:nvPr/>
        </p:nvCxnSpPr>
        <p:spPr>
          <a:xfrm flipH="1">
            <a:off x="4198265" y="1502278"/>
            <a:ext cx="914212" cy="297120"/>
          </a:xfrm>
          <a:prstGeom prst="straightConnector1">
            <a:avLst/>
          </a:prstGeom>
          <a:ln w="57150" cmpd="sng">
            <a:solidFill>
              <a:srgbClr val="02B103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4745138" y="2981351"/>
            <a:ext cx="2522483" cy="21169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6041543" y="4438982"/>
            <a:ext cx="649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 rot="16200000">
            <a:off x="3780961" y="3674042"/>
            <a:ext cx="1248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Counts [s</a:t>
            </a:r>
            <a:r>
              <a:rPr lang="en-US" baseline="30000" dirty="0" smtClean="0"/>
              <a:t>-1</a:t>
            </a:r>
            <a:r>
              <a:rPr lang="en-US" dirty="0"/>
              <a:t>]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869815" y="740928"/>
            <a:ext cx="22402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Correlated photons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3653303" y="1096551"/>
            <a:ext cx="1179991" cy="2343474"/>
          </a:xfrm>
          <a:prstGeom prst="straightConnector1">
            <a:avLst/>
          </a:prstGeom>
          <a:ln w="9525" cmpd="sng"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26061" y="-21930"/>
            <a:ext cx="91179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Transmission &amp; Detection 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Long Distance (Free Space) Quantum Communication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14031" y="1120562"/>
            <a:ext cx="3838497" cy="1718309"/>
            <a:chOff x="514031" y="1120562"/>
            <a:chExt cx="3838497" cy="1718309"/>
          </a:xfrm>
        </p:grpSpPr>
        <p:grpSp>
          <p:nvGrpSpPr>
            <p:cNvPr id="44" name="Group 43"/>
            <p:cNvGrpSpPr/>
            <p:nvPr/>
          </p:nvGrpSpPr>
          <p:grpSpPr>
            <a:xfrm>
              <a:off x="514031" y="1422541"/>
              <a:ext cx="3838497" cy="1072894"/>
              <a:chOff x="4645102" y="2011937"/>
              <a:chExt cx="4015577" cy="1072894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4645102" y="3082255"/>
                <a:ext cx="267344" cy="0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V="1">
                <a:off x="4912446" y="2022097"/>
                <a:ext cx="16709" cy="1052827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4928917" y="2024093"/>
                <a:ext cx="267344" cy="0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5186136" y="2024673"/>
                <a:ext cx="16709" cy="1052827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182775" y="3084831"/>
                <a:ext cx="267344" cy="0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5442985" y="2024674"/>
                <a:ext cx="16709" cy="1052827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5459456" y="2026670"/>
                <a:ext cx="267344" cy="0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5716675" y="2027250"/>
                <a:ext cx="16709" cy="1052827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5710742" y="3084831"/>
                <a:ext cx="267344" cy="0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5978086" y="2024673"/>
                <a:ext cx="16709" cy="1052827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5994557" y="2026669"/>
                <a:ext cx="267344" cy="0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6251776" y="2027249"/>
                <a:ext cx="16709" cy="1052827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6252980" y="3077697"/>
                <a:ext cx="267344" cy="0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V="1">
                <a:off x="6520324" y="2017539"/>
                <a:ext cx="16709" cy="1052827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6536795" y="2019535"/>
                <a:ext cx="267344" cy="0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V="1">
                <a:off x="6794014" y="2020115"/>
                <a:ext cx="16709" cy="1052827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6790653" y="3080273"/>
                <a:ext cx="267344" cy="0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V="1">
                <a:off x="7050863" y="2020116"/>
                <a:ext cx="16709" cy="1052827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7067334" y="2022112"/>
                <a:ext cx="267344" cy="0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V="1">
                <a:off x="7324553" y="2022692"/>
                <a:ext cx="16709" cy="1052827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7318620" y="3080273"/>
                <a:ext cx="267344" cy="0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V="1">
                <a:off x="7585964" y="2020115"/>
                <a:ext cx="16709" cy="1052827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7602435" y="2022111"/>
                <a:ext cx="267344" cy="0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V="1">
                <a:off x="7859654" y="2022691"/>
                <a:ext cx="16709" cy="1052827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7855662" y="3072095"/>
                <a:ext cx="267344" cy="0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V="1">
                <a:off x="8123006" y="2011937"/>
                <a:ext cx="16709" cy="1052827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8139477" y="2013933"/>
                <a:ext cx="267344" cy="0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V="1">
                <a:off x="8396696" y="2014513"/>
                <a:ext cx="16709" cy="1052827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8393335" y="3074671"/>
                <a:ext cx="267344" cy="0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/>
            <p:cNvSpPr txBox="1"/>
            <p:nvPr/>
          </p:nvSpPr>
          <p:spPr>
            <a:xfrm>
              <a:off x="2169698" y="2469539"/>
              <a:ext cx="649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Time</a:t>
              </a:r>
              <a:endParaRPr lang="en-US" dirty="0"/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flipH="1">
              <a:off x="1552303" y="1120562"/>
              <a:ext cx="660899" cy="361295"/>
            </a:xfrm>
            <a:prstGeom prst="straightConnector1">
              <a:avLst/>
            </a:prstGeom>
            <a:ln w="9525" cmpd="sng">
              <a:solidFill>
                <a:srgbClr val="FF0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52474" y="1432112"/>
              <a:ext cx="274498" cy="1071373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281633" y="1432601"/>
              <a:ext cx="274498" cy="1071373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786485" y="1427014"/>
              <a:ext cx="274498" cy="1071373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2309086" y="1427014"/>
              <a:ext cx="274498" cy="1071373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2825611" y="1433091"/>
              <a:ext cx="274498" cy="1071373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3329981" y="1427013"/>
              <a:ext cx="274498" cy="1071373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3828275" y="1427012"/>
              <a:ext cx="274498" cy="1071373"/>
            </a:xfrm>
            <a:prstGeom prst="rect">
              <a:avLst/>
            </a:prstGeom>
          </p:spPr>
        </p:pic>
      </p:grpSp>
      <p:sp>
        <p:nvSpPr>
          <p:cNvPr id="58" name="Rectangle 57"/>
          <p:cNvSpPr/>
          <p:nvPr/>
        </p:nvSpPr>
        <p:spPr>
          <a:xfrm>
            <a:off x="5041917" y="2741156"/>
            <a:ext cx="4051681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Example: </a:t>
            </a:r>
            <a:r>
              <a:rPr lang="en-US" sz="1600" dirty="0">
                <a:solidFill>
                  <a:srgbClr val="0000FF"/>
                </a:solidFill>
              </a:rPr>
              <a:t>1.2-km-long free-</a:t>
            </a:r>
            <a:r>
              <a:rPr lang="en-US" sz="1600" dirty="0" smtClean="0">
                <a:solidFill>
                  <a:srgbClr val="0000FF"/>
                </a:solidFill>
              </a:rPr>
              <a:t>space transmission </a:t>
            </a:r>
          </a:p>
          <a:p>
            <a:r>
              <a:rPr lang="en-US" sz="1400" dirty="0" smtClean="0"/>
              <a:t>F</a:t>
            </a:r>
            <a:r>
              <a:rPr lang="en-US" sz="1400" dirty="0"/>
              <a:t>. </a:t>
            </a:r>
            <a:r>
              <a:rPr lang="en-US" sz="1400" dirty="0" err="1"/>
              <a:t>Steinlechner</a:t>
            </a:r>
            <a:r>
              <a:rPr lang="en-US" sz="1400" dirty="0"/>
              <a:t> et. al. Nat. Comm. 8, 15971 (2017</a:t>
            </a:r>
            <a:r>
              <a:rPr lang="en-US" sz="1400" dirty="0" smtClean="0"/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5916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43702" y="69374"/>
            <a:ext cx="80427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Bookman Old Style" pitchFamily="18" charset="0"/>
              </a:rPr>
              <a:t>With</a:t>
            </a:r>
            <a:r>
              <a:rPr kumimoji="0" lang="en-IN" sz="2000" b="1" i="0" u="none" strike="noStrike" kern="1200" cap="none" spc="0" normalizeH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Bookman Old Style" pitchFamily="18" charset="0"/>
              </a:rPr>
              <a:t> </a:t>
            </a:r>
            <a:r>
              <a:rPr kumimoji="0" lang="en-I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Bookman Old Style" pitchFamily="18" charset="0"/>
              </a:rPr>
              <a:t>efficient &amp; fast detectors</a:t>
            </a:r>
            <a:r>
              <a:rPr kumimoji="0" lang="en-IN" sz="2000" b="1" i="0" u="none" strike="noStrike" kern="1200" cap="none" spc="0" normalizeH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Bookman Old Style" pitchFamily="18" charset="0"/>
              </a:rPr>
              <a:t> </a:t>
            </a:r>
            <a:r>
              <a:rPr lang="en-IN" sz="2000" b="1" dirty="0" smtClean="0">
                <a:solidFill>
                  <a:srgbClr val="800000"/>
                </a:solidFill>
                <a:latin typeface="Bookman Old Style" pitchFamily="18" charset="0"/>
                <a:sym typeface="Wingdings"/>
              </a:rPr>
              <a:t></a:t>
            </a:r>
            <a:r>
              <a:rPr kumimoji="0" lang="en-IN" sz="2000" b="1" i="0" u="none" strike="noStrike" kern="1200" cap="none" spc="0" normalizeH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Bookman Old Style" pitchFamily="18" charset="0"/>
                <a:sym typeface="Wingdings"/>
              </a:rPr>
              <a:t> low integration time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2000" i="1" baseline="0" dirty="0" smtClean="0">
                <a:latin typeface="Bookman Old Style" pitchFamily="18" charset="0"/>
                <a:sym typeface="Wingdings"/>
              </a:rPr>
              <a:t>Allowed pulse rate from the</a:t>
            </a:r>
            <a:r>
              <a:rPr lang="en-IN" sz="2000" i="1" dirty="0" smtClean="0">
                <a:latin typeface="Bookman Old Style" pitchFamily="18" charset="0"/>
                <a:sym typeface="Wingdings"/>
              </a:rPr>
              <a:t> transmitter </a:t>
            </a:r>
            <a:r>
              <a:rPr lang="en-IN" sz="2000" i="1" baseline="0" dirty="0" smtClean="0">
                <a:latin typeface="Bookman Old Style" pitchFamily="18" charset="0"/>
                <a:sym typeface="Wingdings"/>
              </a:rPr>
              <a:t>will be limited by the Time stamping</a:t>
            </a:r>
            <a:r>
              <a:rPr lang="en-IN" sz="2000" i="1" dirty="0">
                <a:latin typeface="Bookman Old Style" pitchFamily="18" charset="0"/>
                <a:sym typeface="Wingdings"/>
              </a:rPr>
              <a:t> </a:t>
            </a:r>
            <a:r>
              <a:rPr lang="en-IN" sz="2000" i="1" dirty="0" smtClean="0">
                <a:latin typeface="Bookman Old Style" pitchFamily="18" charset="0"/>
                <a:sym typeface="Wingdings"/>
              </a:rPr>
              <a:t>/ Time synchronization accuracies</a:t>
            </a:r>
            <a:endParaRPr kumimoji="0" lang="en-IN" sz="20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ookman Old Style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2811" t="6532" b="57800"/>
          <a:stretch/>
        </p:blipFill>
        <p:spPr>
          <a:xfrm>
            <a:off x="4903911" y="3792835"/>
            <a:ext cx="4081666" cy="16406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87218" y="3404512"/>
            <a:ext cx="9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[s]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5062658" y="3916324"/>
            <a:ext cx="2522483" cy="21169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673691" y="5373955"/>
            <a:ext cx="9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[s]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4098481" y="4609015"/>
            <a:ext cx="1248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Counts [s</a:t>
            </a:r>
            <a:r>
              <a:rPr lang="en-US" baseline="30000" dirty="0" smtClean="0"/>
              <a:t>-1</a:t>
            </a:r>
            <a:r>
              <a:rPr lang="en-US" dirty="0"/>
              <a:t>]</a:t>
            </a:r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1587581" y="4180963"/>
            <a:ext cx="493913" cy="0"/>
          </a:xfrm>
          <a:prstGeom prst="straightConnector1">
            <a:avLst/>
          </a:prstGeom>
          <a:ln w="38100" cmpd="sng">
            <a:solidFill>
              <a:srgbClr val="02B10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4950416" y="4015814"/>
            <a:ext cx="800146" cy="0"/>
          </a:xfrm>
          <a:prstGeom prst="straightConnector1">
            <a:avLst/>
          </a:prstGeom>
          <a:ln w="38100" cmpd="sng">
            <a:solidFill>
              <a:srgbClr val="02B10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1199507" y="4280422"/>
            <a:ext cx="670318" cy="817881"/>
          </a:xfrm>
          <a:prstGeom prst="straightConnector1">
            <a:avLst/>
          </a:prstGeom>
          <a:ln w="9525" cmpd="sng">
            <a:solidFill>
              <a:srgbClr val="02B103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317520" y="5003710"/>
            <a:ext cx="2240247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2B103"/>
                </a:solidFill>
              </a:rPr>
              <a:t>Timing accuracy</a:t>
            </a:r>
            <a:endParaRPr lang="en-US" sz="2000" dirty="0">
              <a:solidFill>
                <a:srgbClr val="02B103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5250290" y="2615784"/>
            <a:ext cx="2240247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2B103"/>
                </a:solidFill>
              </a:rPr>
              <a:t>Search range</a:t>
            </a:r>
            <a:endParaRPr lang="en-US" sz="2000" dirty="0">
              <a:solidFill>
                <a:srgbClr val="02B103"/>
              </a:solidFill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 flipH="1">
            <a:off x="5380125" y="3038004"/>
            <a:ext cx="564472" cy="882058"/>
          </a:xfrm>
          <a:prstGeom prst="straightConnector1">
            <a:avLst/>
          </a:prstGeom>
          <a:ln w="9525" cmpd="sng">
            <a:solidFill>
              <a:srgbClr val="02B103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569942" y="3440035"/>
            <a:ext cx="0" cy="811493"/>
          </a:xfrm>
          <a:prstGeom prst="line">
            <a:avLst/>
          </a:prstGeom>
          <a:ln w="6350" cmpd="sng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2110417" y="3468946"/>
            <a:ext cx="0" cy="811493"/>
          </a:xfrm>
          <a:prstGeom prst="line">
            <a:avLst/>
          </a:prstGeom>
          <a:ln w="6350" cmpd="sng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0" y="6044268"/>
            <a:ext cx="91179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2000" b="1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Pulse rates can be faster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2000" b="1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with more</a:t>
            </a:r>
            <a:r>
              <a:rPr kumimoji="0" lang="en-I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Bookman Old Style" pitchFamily="18" charset="0"/>
              </a:rPr>
              <a:t> accurate timing devices</a:t>
            </a:r>
            <a:endParaRPr kumimoji="0" lang="en-IN" sz="20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Bookman Old Style" pitchFamily="18" charset="0"/>
            </a:endParaRPr>
          </a:p>
        </p:txBody>
      </p:sp>
      <p:grpSp>
        <p:nvGrpSpPr>
          <p:cNvPr id="171" name="Group 170"/>
          <p:cNvGrpSpPr/>
          <p:nvPr/>
        </p:nvGrpSpPr>
        <p:grpSpPr>
          <a:xfrm>
            <a:off x="802602" y="1662872"/>
            <a:ext cx="3942754" cy="2665792"/>
            <a:chOff x="-3174140" y="1716912"/>
            <a:chExt cx="3775247" cy="2665792"/>
          </a:xfrm>
        </p:grpSpPr>
        <p:grpSp>
          <p:nvGrpSpPr>
            <p:cNvPr id="165" name="Group 164"/>
            <p:cNvGrpSpPr/>
            <p:nvPr/>
          </p:nvGrpSpPr>
          <p:grpSpPr>
            <a:xfrm>
              <a:off x="-3174140" y="1716912"/>
              <a:ext cx="3775247" cy="2628090"/>
              <a:chOff x="-7104833" y="277893"/>
              <a:chExt cx="4524866" cy="2494396"/>
            </a:xfrm>
          </p:grpSpPr>
          <p:sp>
            <p:nvSpPr>
              <p:cNvPr id="164" name="Rectangle 163"/>
              <p:cNvSpPr/>
              <p:nvPr/>
            </p:nvSpPr>
            <p:spPr>
              <a:xfrm>
                <a:off x="-7104833" y="277893"/>
                <a:ext cx="4524866" cy="249439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3" name="Group 162"/>
              <p:cNvGrpSpPr/>
              <p:nvPr/>
            </p:nvGrpSpPr>
            <p:grpSpPr>
              <a:xfrm>
                <a:off x="-6883534" y="917150"/>
                <a:ext cx="4196227" cy="1086659"/>
                <a:chOff x="-4184491" y="1631732"/>
                <a:chExt cx="4196227" cy="1086659"/>
              </a:xfrm>
            </p:grpSpPr>
            <p:cxnSp>
              <p:nvCxnSpPr>
                <p:cNvPr id="76" name="Straight Connector 75"/>
                <p:cNvCxnSpPr/>
                <p:nvPr/>
              </p:nvCxnSpPr>
              <p:spPr>
                <a:xfrm>
                  <a:off x="-4184491" y="2715815"/>
                  <a:ext cx="96558" cy="0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 flipV="1">
                  <a:off x="-4087933" y="1655657"/>
                  <a:ext cx="6035" cy="1052827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-4081984" y="1657653"/>
                  <a:ext cx="96558" cy="0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 flipV="1">
                  <a:off x="-3989082" y="1658233"/>
                  <a:ext cx="6035" cy="1052827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-3990296" y="2718391"/>
                  <a:ext cx="96558" cy="0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 flipV="1">
                  <a:off x="-3896314" y="1658234"/>
                  <a:ext cx="6035" cy="1052827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>
                  <a:off x="-3890365" y="1660230"/>
                  <a:ext cx="96558" cy="0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 flipV="1">
                  <a:off x="-3797464" y="1660810"/>
                  <a:ext cx="6035" cy="1052827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>
                  <a:off x="-3799607" y="2718391"/>
                  <a:ext cx="96558" cy="0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 flipV="1">
                  <a:off x="-3703049" y="1658233"/>
                  <a:ext cx="6035" cy="1052827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>
                  <a:off x="-3697100" y="1660229"/>
                  <a:ext cx="96558" cy="0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 flipV="1">
                  <a:off x="-3604198" y="1660809"/>
                  <a:ext cx="6035" cy="1052827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>
                  <a:off x="-3603763" y="2711257"/>
                  <a:ext cx="96558" cy="0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>
                <a:xfrm flipV="1">
                  <a:off x="-3507205" y="1651099"/>
                  <a:ext cx="6035" cy="1052827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/>
                <p:cNvCxnSpPr/>
                <p:nvPr/>
              </p:nvCxnSpPr>
              <p:spPr>
                <a:xfrm>
                  <a:off x="-3501256" y="1653095"/>
                  <a:ext cx="96558" cy="0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flipV="1">
                  <a:off x="-3408355" y="1653675"/>
                  <a:ext cx="6035" cy="1052827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>
                  <a:off x="-3409568" y="2713833"/>
                  <a:ext cx="96558" cy="0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 flipV="1">
                  <a:off x="-3315587" y="1653676"/>
                  <a:ext cx="6035" cy="1052827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>
                  <a:off x="-3309638" y="1655672"/>
                  <a:ext cx="96558" cy="0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 flipV="1">
                  <a:off x="-3216736" y="1656252"/>
                  <a:ext cx="6035" cy="1052827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>
                  <a:off x="-3218879" y="2713833"/>
                  <a:ext cx="96558" cy="0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 flipV="1">
                  <a:off x="-3122321" y="1653675"/>
                  <a:ext cx="6035" cy="1052827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>
                  <a:off x="-3116372" y="1655671"/>
                  <a:ext cx="96558" cy="0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 flipV="1">
                  <a:off x="-3023470" y="1656251"/>
                  <a:ext cx="6035" cy="1052827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-3024912" y="2705655"/>
                  <a:ext cx="96558" cy="0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V="1">
                  <a:off x="-2928354" y="1645497"/>
                  <a:ext cx="6035" cy="1052827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>
                  <a:off x="-2922405" y="1647493"/>
                  <a:ext cx="96558" cy="0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flipV="1">
                  <a:off x="-2829503" y="1648073"/>
                  <a:ext cx="6035" cy="1052827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>
                  <a:off x="-2830717" y="2708231"/>
                  <a:ext cx="96558" cy="0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>
                  <a:off x="-2815462" y="2707985"/>
                  <a:ext cx="96558" cy="0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V="1">
                  <a:off x="-2718904" y="1647827"/>
                  <a:ext cx="6035" cy="1052827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>
                  <a:off x="-2712955" y="1649823"/>
                  <a:ext cx="96558" cy="0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 flipV="1">
                  <a:off x="-2620053" y="1650403"/>
                  <a:ext cx="6035" cy="1052827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/>
              </p:nvCxnSpPr>
              <p:spPr>
                <a:xfrm>
                  <a:off x="-2621267" y="2710561"/>
                  <a:ext cx="96558" cy="0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 flipV="1">
                  <a:off x="-2527285" y="1650404"/>
                  <a:ext cx="6035" cy="1052827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>
                  <a:off x="-2521336" y="1652400"/>
                  <a:ext cx="96558" cy="0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V="1">
                  <a:off x="-2428435" y="1652980"/>
                  <a:ext cx="6035" cy="1052827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>
                  <a:off x="-2430578" y="2710561"/>
                  <a:ext cx="96558" cy="0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 flipV="1">
                  <a:off x="-2334020" y="1650403"/>
                  <a:ext cx="6035" cy="1052827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>
                  <a:off x="-2328071" y="1652399"/>
                  <a:ext cx="96558" cy="0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V="1">
                  <a:off x="-2235169" y="1652979"/>
                  <a:ext cx="6035" cy="1052827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>
                  <a:off x="-2234734" y="2703427"/>
                  <a:ext cx="96558" cy="0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/>
                <p:cNvCxnSpPr/>
                <p:nvPr/>
              </p:nvCxnSpPr>
              <p:spPr>
                <a:xfrm flipV="1">
                  <a:off x="-2138176" y="1643269"/>
                  <a:ext cx="6035" cy="1052827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/>
                <p:cNvCxnSpPr/>
                <p:nvPr/>
              </p:nvCxnSpPr>
              <p:spPr>
                <a:xfrm>
                  <a:off x="-2132227" y="1645265"/>
                  <a:ext cx="96558" cy="0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/>
                <p:cNvCxnSpPr/>
                <p:nvPr/>
              </p:nvCxnSpPr>
              <p:spPr>
                <a:xfrm flipV="1">
                  <a:off x="-2039326" y="1645845"/>
                  <a:ext cx="6035" cy="1052827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>
                  <a:off x="-2040539" y="2706003"/>
                  <a:ext cx="96558" cy="0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 flipV="1">
                  <a:off x="-1946558" y="1645846"/>
                  <a:ext cx="6035" cy="1052827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>
                  <a:off x="-1940609" y="1647842"/>
                  <a:ext cx="96558" cy="0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 flipV="1">
                  <a:off x="-1847707" y="1648422"/>
                  <a:ext cx="6035" cy="1052827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>
                  <a:off x="-1849850" y="2706003"/>
                  <a:ext cx="96558" cy="0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 flipV="1">
                  <a:off x="-1753292" y="1645845"/>
                  <a:ext cx="6035" cy="1052827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>
                <a:xfrm>
                  <a:off x="-1747343" y="1647841"/>
                  <a:ext cx="96558" cy="0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>
                <a:xfrm flipV="1">
                  <a:off x="-1654441" y="1648421"/>
                  <a:ext cx="6035" cy="1052827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>
                <a:xfrm>
                  <a:off x="-1655883" y="2697825"/>
                  <a:ext cx="96558" cy="0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 flipV="1">
                  <a:off x="-1559325" y="1637667"/>
                  <a:ext cx="6035" cy="1052827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/>
              </p:nvCxnSpPr>
              <p:spPr>
                <a:xfrm>
                  <a:off x="-1553376" y="1639663"/>
                  <a:ext cx="96558" cy="0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/>
              </p:nvCxnSpPr>
              <p:spPr>
                <a:xfrm flipV="1">
                  <a:off x="-1460474" y="1640243"/>
                  <a:ext cx="6035" cy="1052827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-1461688" y="2700401"/>
                  <a:ext cx="96558" cy="0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 flipV="1">
                  <a:off x="-1342038" y="1641892"/>
                  <a:ext cx="6035" cy="1052827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>
                  <a:off x="-1336089" y="1643888"/>
                  <a:ext cx="96558" cy="0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 flipV="1">
                  <a:off x="-1243187" y="1644468"/>
                  <a:ext cx="6035" cy="1052827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-1244401" y="2704626"/>
                  <a:ext cx="96558" cy="0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 flipV="1">
                  <a:off x="-1150419" y="1644469"/>
                  <a:ext cx="6035" cy="1052827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>
                  <a:off x="-1144470" y="1646465"/>
                  <a:ext cx="96558" cy="0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 flipV="1">
                  <a:off x="-1051569" y="1647045"/>
                  <a:ext cx="6035" cy="1052827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-1053712" y="2704626"/>
                  <a:ext cx="96558" cy="0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 flipV="1">
                  <a:off x="-957154" y="1644468"/>
                  <a:ext cx="6035" cy="1052827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>
                  <a:off x="-951205" y="1646464"/>
                  <a:ext cx="96558" cy="0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>
                <a:xfrm flipV="1">
                  <a:off x="-858303" y="1647044"/>
                  <a:ext cx="6035" cy="1052827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>
                  <a:off x="-857868" y="2697492"/>
                  <a:ext cx="96558" cy="0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/>
              </p:nvCxnSpPr>
              <p:spPr>
                <a:xfrm flipV="1">
                  <a:off x="-761310" y="1637334"/>
                  <a:ext cx="6035" cy="1052827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-755361" y="1639330"/>
                  <a:ext cx="96558" cy="0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 flipV="1">
                  <a:off x="-662460" y="1639910"/>
                  <a:ext cx="6035" cy="1052827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>
                  <a:off x="-663673" y="2700068"/>
                  <a:ext cx="96558" cy="0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/>
                <p:cNvCxnSpPr/>
                <p:nvPr/>
              </p:nvCxnSpPr>
              <p:spPr>
                <a:xfrm flipV="1">
                  <a:off x="-569692" y="1639911"/>
                  <a:ext cx="6035" cy="1052827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>
                  <a:off x="-563743" y="1641907"/>
                  <a:ext cx="96558" cy="0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/>
                <p:cNvCxnSpPr/>
                <p:nvPr/>
              </p:nvCxnSpPr>
              <p:spPr>
                <a:xfrm flipV="1">
                  <a:off x="-470841" y="1642487"/>
                  <a:ext cx="6035" cy="1052827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/>
                <p:cNvCxnSpPr/>
                <p:nvPr/>
              </p:nvCxnSpPr>
              <p:spPr>
                <a:xfrm>
                  <a:off x="-472984" y="2700068"/>
                  <a:ext cx="96558" cy="0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/>
                <p:cNvCxnSpPr/>
                <p:nvPr/>
              </p:nvCxnSpPr>
              <p:spPr>
                <a:xfrm flipV="1">
                  <a:off x="-376426" y="1639910"/>
                  <a:ext cx="6035" cy="1052827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>
                <a:xfrm>
                  <a:off x="-370477" y="1641906"/>
                  <a:ext cx="96558" cy="0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/>
                <p:cNvCxnSpPr/>
                <p:nvPr/>
              </p:nvCxnSpPr>
              <p:spPr>
                <a:xfrm flipV="1">
                  <a:off x="-277575" y="1642486"/>
                  <a:ext cx="6035" cy="1052827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/>
                <p:cNvCxnSpPr/>
                <p:nvPr/>
              </p:nvCxnSpPr>
              <p:spPr>
                <a:xfrm>
                  <a:off x="-279017" y="2691890"/>
                  <a:ext cx="96558" cy="0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/>
                <p:cNvCxnSpPr/>
                <p:nvPr/>
              </p:nvCxnSpPr>
              <p:spPr>
                <a:xfrm flipV="1">
                  <a:off x="-182459" y="1631732"/>
                  <a:ext cx="6035" cy="1052827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/>
                <p:cNvCxnSpPr/>
                <p:nvPr/>
              </p:nvCxnSpPr>
              <p:spPr>
                <a:xfrm>
                  <a:off x="-176510" y="1633728"/>
                  <a:ext cx="96558" cy="0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/>
                <p:cNvCxnSpPr/>
                <p:nvPr/>
              </p:nvCxnSpPr>
              <p:spPr>
                <a:xfrm flipV="1">
                  <a:off x="-83608" y="1634308"/>
                  <a:ext cx="6035" cy="1052827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/>
                <p:cNvCxnSpPr/>
                <p:nvPr/>
              </p:nvCxnSpPr>
              <p:spPr>
                <a:xfrm>
                  <a:off x="-84822" y="2694466"/>
                  <a:ext cx="96558" cy="0"/>
                </a:xfrm>
                <a:prstGeom prst="line">
                  <a:avLst/>
                </a:prstGeom>
                <a:ln w="28575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66" name="Straight Arrow Connector 165"/>
            <p:cNvCxnSpPr/>
            <p:nvPr/>
          </p:nvCxnSpPr>
          <p:spPr>
            <a:xfrm>
              <a:off x="-2186634" y="4182975"/>
              <a:ext cx="248390" cy="11638"/>
            </a:xfrm>
            <a:prstGeom prst="straightConnector1">
              <a:avLst/>
            </a:prstGeom>
            <a:ln w="38100" cmpd="sng">
              <a:solidFill>
                <a:srgbClr val="02B103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>
              <a:off x="-2104019" y="3542300"/>
              <a:ext cx="0" cy="811493"/>
            </a:xfrm>
            <a:prstGeom prst="line">
              <a:avLst/>
            </a:prstGeom>
            <a:ln w="6350" cmpd="sng"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>
              <a:off x="-2014687" y="3571211"/>
              <a:ext cx="0" cy="811493"/>
            </a:xfrm>
            <a:prstGeom prst="line">
              <a:avLst/>
            </a:prstGeom>
            <a:ln w="6350" cmpd="sng"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/>
          <p:cNvSpPr/>
          <p:nvPr/>
        </p:nvSpPr>
        <p:spPr>
          <a:xfrm>
            <a:off x="3296313" y="1146667"/>
            <a:ext cx="22402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Correlated photons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1869825" y="1499501"/>
            <a:ext cx="2169675" cy="917329"/>
          </a:xfrm>
          <a:prstGeom prst="straightConnector1">
            <a:avLst/>
          </a:prstGeom>
          <a:ln w="9525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5" name="Group 174"/>
          <p:cNvGrpSpPr/>
          <p:nvPr/>
        </p:nvGrpSpPr>
        <p:grpSpPr>
          <a:xfrm>
            <a:off x="4979282" y="3927213"/>
            <a:ext cx="1019249" cy="200539"/>
            <a:chOff x="6950944" y="2356329"/>
            <a:chExt cx="1019249" cy="200539"/>
          </a:xfrm>
        </p:grpSpPr>
        <p:sp>
          <p:nvSpPr>
            <p:cNvPr id="174" name="Rectangle 173"/>
            <p:cNvSpPr/>
            <p:nvPr/>
          </p:nvSpPr>
          <p:spPr>
            <a:xfrm>
              <a:off x="6950944" y="2356329"/>
              <a:ext cx="1019249" cy="20053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2" name="Straight Arrow Connector 171"/>
            <p:cNvCxnSpPr/>
            <p:nvPr/>
          </p:nvCxnSpPr>
          <p:spPr>
            <a:xfrm flipV="1">
              <a:off x="7174732" y="2439885"/>
              <a:ext cx="411154" cy="0"/>
            </a:xfrm>
            <a:prstGeom prst="straightConnector1">
              <a:avLst/>
            </a:prstGeom>
            <a:ln w="38100" cmpd="sng">
              <a:solidFill>
                <a:srgbClr val="02B103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Arrow Connector 17"/>
          <p:cNvCxnSpPr/>
          <p:nvPr/>
        </p:nvCxnSpPr>
        <p:spPr>
          <a:xfrm>
            <a:off x="4639252" y="1499501"/>
            <a:ext cx="762990" cy="2793678"/>
          </a:xfrm>
          <a:prstGeom prst="straightConnector1">
            <a:avLst/>
          </a:prstGeom>
          <a:ln w="9525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7" name="Group 166"/>
          <p:cNvGrpSpPr/>
          <p:nvPr/>
        </p:nvGrpSpPr>
        <p:grpSpPr>
          <a:xfrm>
            <a:off x="824807" y="2354731"/>
            <a:ext cx="3838497" cy="1416330"/>
            <a:chOff x="514031" y="1422541"/>
            <a:chExt cx="3838497" cy="1416330"/>
          </a:xfrm>
        </p:grpSpPr>
        <p:grpSp>
          <p:nvGrpSpPr>
            <p:cNvPr id="168" name="Group 167"/>
            <p:cNvGrpSpPr/>
            <p:nvPr/>
          </p:nvGrpSpPr>
          <p:grpSpPr>
            <a:xfrm>
              <a:off x="514031" y="1422541"/>
              <a:ext cx="3838497" cy="1072894"/>
              <a:chOff x="4645102" y="2011937"/>
              <a:chExt cx="4015577" cy="1072894"/>
            </a:xfrm>
          </p:grpSpPr>
          <p:cxnSp>
            <p:nvCxnSpPr>
              <p:cNvPr id="184" name="Straight Connector 183"/>
              <p:cNvCxnSpPr/>
              <p:nvPr/>
            </p:nvCxnSpPr>
            <p:spPr>
              <a:xfrm>
                <a:off x="4645102" y="3082255"/>
                <a:ext cx="267344" cy="0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 flipV="1">
                <a:off x="4912446" y="2022097"/>
                <a:ext cx="16709" cy="1052827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4928917" y="2024093"/>
                <a:ext cx="267344" cy="0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 flipV="1">
                <a:off x="5186136" y="2024673"/>
                <a:ext cx="16709" cy="1052827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5182775" y="3084831"/>
                <a:ext cx="267344" cy="0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 flipV="1">
                <a:off x="5442985" y="2024674"/>
                <a:ext cx="16709" cy="1052827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>
                <a:off x="5459456" y="2026670"/>
                <a:ext cx="267344" cy="0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 flipV="1">
                <a:off x="5716675" y="2027250"/>
                <a:ext cx="16709" cy="1052827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>
                <a:off x="5710742" y="3084831"/>
                <a:ext cx="267344" cy="0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 flipV="1">
                <a:off x="5978086" y="2024673"/>
                <a:ext cx="16709" cy="1052827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>
                <a:off x="5994557" y="2026669"/>
                <a:ext cx="267344" cy="0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 flipV="1">
                <a:off x="6251776" y="2027249"/>
                <a:ext cx="16709" cy="1052827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>
                <a:off x="6252980" y="3077697"/>
                <a:ext cx="267344" cy="0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 flipV="1">
                <a:off x="6520324" y="2017539"/>
                <a:ext cx="16709" cy="1052827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>
                <a:off x="6536795" y="2019535"/>
                <a:ext cx="267344" cy="0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 flipV="1">
                <a:off x="6794014" y="2020115"/>
                <a:ext cx="16709" cy="1052827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>
                <a:off x="6790653" y="3080273"/>
                <a:ext cx="267344" cy="0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 flipV="1">
                <a:off x="7050863" y="2020116"/>
                <a:ext cx="16709" cy="1052827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/>
              <p:nvPr/>
            </p:nvCxnSpPr>
            <p:spPr>
              <a:xfrm>
                <a:off x="7067334" y="2022112"/>
                <a:ext cx="267344" cy="0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 flipV="1">
                <a:off x="7324553" y="2022692"/>
                <a:ext cx="16709" cy="1052827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>
                <a:off x="7318620" y="3080273"/>
                <a:ext cx="267344" cy="0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 flipV="1">
                <a:off x="7585964" y="2020115"/>
                <a:ext cx="16709" cy="1052827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>
                <a:off x="7602435" y="2022111"/>
                <a:ext cx="267344" cy="0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 flipV="1">
                <a:off x="7859654" y="2022691"/>
                <a:ext cx="16709" cy="1052827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>
                <a:off x="7855662" y="3072095"/>
                <a:ext cx="267344" cy="0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 flipV="1">
                <a:off x="8123006" y="2011937"/>
                <a:ext cx="16709" cy="1052827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>
                <a:off x="8139477" y="2013933"/>
                <a:ext cx="267344" cy="0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 flipV="1">
                <a:off x="8396696" y="2014513"/>
                <a:ext cx="16709" cy="1052827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>
                <a:off x="8393335" y="3074671"/>
                <a:ext cx="267344" cy="0"/>
              </a:xfrm>
              <a:prstGeom prst="line">
                <a:avLst/>
              </a:prstGeom>
              <a:ln w="28575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3" name="TextBox 172"/>
            <p:cNvSpPr txBox="1"/>
            <p:nvPr/>
          </p:nvSpPr>
          <p:spPr>
            <a:xfrm>
              <a:off x="2169698" y="2469539"/>
              <a:ext cx="9334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Time [s]</a:t>
              </a:r>
              <a:endParaRPr lang="en-US" dirty="0"/>
            </a:p>
          </p:txBody>
        </p:sp>
        <p:pic>
          <p:nvPicPr>
            <p:cNvPr id="177" name="Picture 17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52474" y="1432112"/>
              <a:ext cx="274498" cy="1071373"/>
            </a:xfrm>
            <a:prstGeom prst="rect">
              <a:avLst/>
            </a:prstGeom>
          </p:spPr>
        </p:pic>
        <p:pic>
          <p:nvPicPr>
            <p:cNvPr id="178" name="Picture 17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281633" y="1432601"/>
              <a:ext cx="274498" cy="1071373"/>
            </a:xfrm>
            <a:prstGeom prst="rect">
              <a:avLst/>
            </a:prstGeom>
          </p:spPr>
        </p:pic>
        <p:pic>
          <p:nvPicPr>
            <p:cNvPr id="179" name="Picture 17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786485" y="1427014"/>
              <a:ext cx="274498" cy="1071373"/>
            </a:xfrm>
            <a:prstGeom prst="rect">
              <a:avLst/>
            </a:prstGeom>
          </p:spPr>
        </p:pic>
        <p:pic>
          <p:nvPicPr>
            <p:cNvPr id="180" name="Picture 17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2309086" y="1427014"/>
              <a:ext cx="274498" cy="1071373"/>
            </a:xfrm>
            <a:prstGeom prst="rect">
              <a:avLst/>
            </a:prstGeom>
          </p:spPr>
        </p:pic>
        <p:pic>
          <p:nvPicPr>
            <p:cNvPr id="181" name="Picture 18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2825611" y="1433091"/>
              <a:ext cx="274498" cy="1071373"/>
            </a:xfrm>
            <a:prstGeom prst="rect">
              <a:avLst/>
            </a:prstGeom>
          </p:spPr>
        </p:pic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3329981" y="1427013"/>
              <a:ext cx="274498" cy="1071373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3828275" y="1427012"/>
              <a:ext cx="274498" cy="10713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2151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Noto Sans CJK SC Regular"/>
        <a:cs typeface="Noto Sans CJK SC Regular"/>
      </a:majorFont>
      <a:minorFont>
        <a:latin typeface="Arial"/>
        <a:ea typeface="Noto Sans CJK SC Regular"/>
        <a:cs typeface="Noto Sans CJK SC Regula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2931</TotalTime>
  <Words>2852</Words>
  <Application>Microsoft Macintosh PowerPoint</Application>
  <PresentationFormat>On-screen Show (4:3)</PresentationFormat>
  <Paragraphs>691</Paragraphs>
  <Slides>37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1_Office Theme</vt:lpstr>
      <vt:lpstr>2_Office Theme</vt:lpstr>
      <vt:lpstr>5_Office Theme</vt:lpstr>
      <vt:lpstr>4_Office Theme</vt:lpstr>
      <vt:lpstr>6_Office Theme</vt:lpstr>
      <vt:lpstr>7_Office Theme</vt:lpstr>
      <vt:lpstr>12_Office Theme</vt:lpstr>
      <vt:lpstr>10_Office Theme</vt:lpstr>
      <vt:lpstr>8_Office Theme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Subhadeep</dc:creator>
  <cp:lastModifiedBy>Subhadeep De</cp:lastModifiedBy>
  <cp:revision>139</cp:revision>
  <dcterms:created xsi:type="dcterms:W3CDTF">2018-02-14T04:35:01Z</dcterms:created>
  <dcterms:modified xsi:type="dcterms:W3CDTF">2018-12-06T06:46:50Z</dcterms:modified>
</cp:coreProperties>
</file>