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0"/>
  </p:notesMasterIdLst>
  <p:sldIdLst>
    <p:sldId id="256" r:id="rId4"/>
    <p:sldId id="309" r:id="rId5"/>
    <p:sldId id="276" r:id="rId6"/>
    <p:sldId id="277" r:id="rId7"/>
    <p:sldId id="278" r:id="rId8"/>
    <p:sldId id="311" r:id="rId9"/>
    <p:sldId id="310" r:id="rId10"/>
    <p:sldId id="281" r:id="rId11"/>
    <p:sldId id="279" r:id="rId12"/>
    <p:sldId id="280" r:id="rId13"/>
    <p:sldId id="257" r:id="rId14"/>
    <p:sldId id="283" r:id="rId15"/>
    <p:sldId id="259" r:id="rId16"/>
    <p:sldId id="285" r:id="rId17"/>
    <p:sldId id="287" r:id="rId18"/>
    <p:sldId id="312" r:id="rId19"/>
    <p:sldId id="263" r:id="rId20"/>
    <p:sldId id="313" r:id="rId21"/>
    <p:sldId id="294" r:id="rId22"/>
    <p:sldId id="314" r:id="rId23"/>
    <p:sldId id="315" r:id="rId24"/>
    <p:sldId id="298" r:id="rId25"/>
    <p:sldId id="290" r:id="rId26"/>
    <p:sldId id="291" r:id="rId27"/>
    <p:sldId id="292" r:id="rId28"/>
    <p:sldId id="293" r:id="rId29"/>
    <p:sldId id="317" r:id="rId30"/>
    <p:sldId id="268" r:id="rId31"/>
    <p:sldId id="269" r:id="rId32"/>
    <p:sldId id="299" r:id="rId33"/>
    <p:sldId id="270" r:id="rId34"/>
    <p:sldId id="301" r:id="rId35"/>
    <p:sldId id="302" r:id="rId36"/>
    <p:sldId id="271" r:id="rId37"/>
    <p:sldId id="303" r:id="rId38"/>
    <p:sldId id="304" r:id="rId39"/>
    <p:sldId id="305" r:id="rId40"/>
    <p:sldId id="272" r:id="rId41"/>
    <p:sldId id="306" r:id="rId42"/>
    <p:sldId id="307" r:id="rId43"/>
    <p:sldId id="273" r:id="rId44"/>
    <p:sldId id="308" r:id="rId45"/>
    <p:sldId id="319" r:id="rId46"/>
    <p:sldId id="322" r:id="rId47"/>
    <p:sldId id="320" r:id="rId48"/>
    <p:sldId id="32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92171" autoAdjust="0"/>
  </p:normalViewPr>
  <p:slideViewPr>
    <p:cSldViewPr>
      <p:cViewPr varScale="1">
        <p:scale>
          <a:sx n="68" d="100"/>
          <a:sy n="68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8F2BF-99C2-4D25-B8CE-683227DAC5F8}" type="datetimeFigureOut">
              <a:rPr lang="en-IN" smtClean="0"/>
              <a:t>27-11-2013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57DD6-1BA9-4D03-8BC4-3DFF8A08D5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878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IN" dirty="0" smtClean="0"/>
              <a:t>Note: More Fisher Information physically</a:t>
            </a:r>
            <a:r>
              <a:rPr lang="en-IN" baseline="0" dirty="0" smtClean="0"/>
              <a:t> means that the particular probability distribution is sharply peaked around the true value and is therefore, physically, has less error than that with less information.</a:t>
            </a:r>
          </a:p>
          <a:p>
            <a:pPr marL="228600" indent="-228600">
              <a:buAutoNum type="arabicParenR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57DD6-1BA9-4D03-8BC4-3DFF8A08D545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443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They all</a:t>
            </a:r>
            <a:r>
              <a:rPr lang="en-IN" baseline="0" dirty="0" smtClean="0"/>
              <a:t> meet at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57DD6-1BA9-4D03-8BC4-3DFF8A08D545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462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They all</a:t>
            </a:r>
            <a:r>
              <a:rPr lang="en-IN" baseline="0" dirty="0" smtClean="0"/>
              <a:t> meet at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57DD6-1BA9-4D03-8BC4-3DFF8A08D545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4623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They all</a:t>
            </a:r>
            <a:r>
              <a:rPr lang="en-IN" baseline="0" dirty="0" smtClean="0"/>
              <a:t> meet at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57DD6-1BA9-4D03-8BC4-3DFF8A08D545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4623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57DD6-1BA9-4D03-8BC4-3DFF8A08D545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3122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57DD6-1BA9-4D03-8BC4-3DFF8A08D545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312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B979-1566-47F6-BF57-CD38424014E3}" type="datetimeFigureOut">
              <a:rPr lang="en-IN" smtClean="0"/>
              <a:t>27-11-2013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ABFA-6E17-4A45-B561-13B2EA602D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220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B979-1566-47F6-BF57-CD38424014E3}" type="datetimeFigureOut">
              <a:rPr lang="en-IN" smtClean="0"/>
              <a:t>27-11-2013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ABFA-6E17-4A45-B561-13B2EA602D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072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B979-1566-47F6-BF57-CD38424014E3}" type="datetimeFigureOut">
              <a:rPr lang="en-IN" smtClean="0"/>
              <a:t>27-11-2013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ABFA-6E17-4A45-B561-13B2EA602D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118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85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24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29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48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8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13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09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1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B979-1566-47F6-BF57-CD38424014E3}" type="datetimeFigureOut">
              <a:rPr lang="en-IN" smtClean="0"/>
              <a:t>27-11-2013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ABFA-6E17-4A45-B561-13B2EA602D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6277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86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86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97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99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13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31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94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11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52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9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B979-1566-47F6-BF57-CD38424014E3}" type="datetimeFigureOut">
              <a:rPr lang="en-IN" smtClean="0"/>
              <a:t>27-11-2013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ABFA-6E17-4A45-B561-13B2EA602D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0709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71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07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86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7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B979-1566-47F6-BF57-CD38424014E3}" type="datetimeFigureOut">
              <a:rPr lang="en-IN" smtClean="0"/>
              <a:t>27-11-2013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ABFA-6E17-4A45-B561-13B2EA602D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985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B979-1566-47F6-BF57-CD38424014E3}" type="datetimeFigureOut">
              <a:rPr lang="en-IN" smtClean="0"/>
              <a:t>27-11-2013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ABFA-6E17-4A45-B561-13B2EA602D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87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B979-1566-47F6-BF57-CD38424014E3}" type="datetimeFigureOut">
              <a:rPr lang="en-IN" smtClean="0"/>
              <a:t>27-11-2013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ABFA-6E17-4A45-B561-13B2EA602D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542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B979-1566-47F6-BF57-CD38424014E3}" type="datetimeFigureOut">
              <a:rPr lang="en-IN" smtClean="0"/>
              <a:t>27-11-2013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ABFA-6E17-4A45-B561-13B2EA602D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566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B979-1566-47F6-BF57-CD38424014E3}" type="datetimeFigureOut">
              <a:rPr lang="en-IN" smtClean="0"/>
              <a:t>27-11-2013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ABFA-6E17-4A45-B561-13B2EA602D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6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B979-1566-47F6-BF57-CD38424014E3}" type="datetimeFigureOut">
              <a:rPr lang="en-IN" smtClean="0"/>
              <a:t>27-11-2013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ABFA-6E17-4A45-B561-13B2EA602D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129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8B979-1566-47F6-BF57-CD38424014E3}" type="datetimeFigureOut">
              <a:rPr lang="en-IN" smtClean="0"/>
              <a:t>27-11-2013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6ABFA-6E17-4A45-B561-13B2EA602D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014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7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00705-5217-423D-A90E-94C06E9E7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6E001-A42F-4AD5-8459-8C84DEBE070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9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0.png"/><Relationship Id="rId5" Type="http://schemas.openxmlformats.org/officeDocument/2006/relationships/image" Target="../media/image36.png"/><Relationship Id="rId10" Type="http://schemas.openxmlformats.org/officeDocument/2006/relationships/image" Target="../media/image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3.png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7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.png"/><Relationship Id="rId3" Type="http://schemas.openxmlformats.org/officeDocument/2006/relationships/image" Target="../media/image49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1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53.png"/><Relationship Id="rId5" Type="http://schemas.openxmlformats.org/officeDocument/2006/relationships/image" Target="../media/image36.png"/><Relationship Id="rId10" Type="http://schemas.openxmlformats.org/officeDocument/2006/relationships/image" Target="../media/image52.png"/><Relationship Id="rId4" Type="http://schemas.openxmlformats.org/officeDocument/2006/relationships/image" Target="../media/image35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1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73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57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57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1.png"/><Relationship Id="rId5" Type="http://schemas.openxmlformats.org/officeDocument/2006/relationships/image" Target="../media/image36.png"/><Relationship Id="rId15" Type="http://schemas.openxmlformats.org/officeDocument/2006/relationships/image" Target="../media/image85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1.png"/><Relationship Id="rId1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86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0.png"/><Relationship Id="rId2" Type="http://schemas.openxmlformats.org/officeDocument/2006/relationships/image" Target="../media/image33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1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1.pn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1.png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39.png"/><Relationship Id="rId7" Type="http://schemas.openxmlformats.org/officeDocument/2006/relationships/image" Target="../media/image1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5.png"/><Relationship Id="rId4" Type="http://schemas.openxmlformats.org/officeDocument/2006/relationships/image" Target="../media/image90.png"/><Relationship Id="rId9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Towards a Universal Count of Resources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dirty="0">
                <a:latin typeface="Times New Roman" pitchFamily="18" charset="0"/>
                <a:cs typeface="Times New Roman" pitchFamily="18" charset="0"/>
              </a:rPr>
            </a:b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Used in a General Measurement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752600"/>
          </a:xfrm>
        </p:spPr>
        <p:txBody>
          <a:bodyPr>
            <a:normAutofit/>
          </a:bodyPr>
          <a:lstStyle/>
          <a:p>
            <a:r>
              <a:rPr lang="en-IN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Saikat</a:t>
            </a: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Ghosh</a:t>
            </a:r>
            <a:endParaRPr lang="en-I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Physics</a:t>
            </a:r>
          </a:p>
          <a:p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IIT- Kanpur</a:t>
            </a:r>
            <a:endParaRPr lang="en-I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Cramer-</a:t>
            </a:r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Rao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Bound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" y="3140968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For an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unbiased estimator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for the unknown parameter, Cramer-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Rao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bound sets a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lower bound on the error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in estimating the parameter.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31640" y="1340768"/>
            <a:ext cx="2160240" cy="15841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Striped Right Arrow 4"/>
          <p:cNvSpPr/>
          <p:nvPr/>
        </p:nvSpPr>
        <p:spPr>
          <a:xfrm>
            <a:off x="3707904" y="1592796"/>
            <a:ext cx="648072" cy="1080120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787" y="1950214"/>
            <a:ext cx="321945" cy="36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0213"/>
            <a:ext cx="1102043" cy="35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50214"/>
            <a:ext cx="2216468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68" y="4437112"/>
            <a:ext cx="2253615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41175" y="551723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Note:  the Cramer-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Rao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bound says nothing about the probability distribution or even if it exists.</a:t>
            </a:r>
          </a:p>
        </p:txBody>
      </p:sp>
    </p:spTree>
    <p:extLst>
      <p:ext uri="{BB962C8B-B14F-4D97-AF65-F5344CB8AC3E}">
        <p14:creationId xmlns:p14="http://schemas.microsoft.com/office/powerpoint/2010/main" val="29680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036712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Can one explicitly construct a probability distribution that minimizes the error?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31640" y="3501008"/>
            <a:ext cx="2160240" cy="15841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Striped Right Arrow 4"/>
          <p:cNvSpPr/>
          <p:nvPr/>
        </p:nvSpPr>
        <p:spPr>
          <a:xfrm>
            <a:off x="3707904" y="3753036"/>
            <a:ext cx="648072" cy="1080120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94976"/>
            <a:ext cx="2216468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767" y="4830023"/>
            <a:ext cx="872966" cy="42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31" y="4094976"/>
            <a:ext cx="321945" cy="36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9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Definition of the problem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0793"/>
            <a:ext cx="8229600" cy="1324744"/>
          </a:xfrm>
        </p:spPr>
        <p:txBody>
          <a:bodyPr>
            <a:normAutofit/>
          </a:bodyPr>
          <a:lstStyle/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For a measurement model with M+1 discrete outcomes and a probability mass function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31640" y="2346454"/>
            <a:ext cx="2160240" cy="15841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Striped Right Arrow 4"/>
          <p:cNvSpPr/>
          <p:nvPr/>
        </p:nvSpPr>
        <p:spPr>
          <a:xfrm>
            <a:off x="3707904" y="2598482"/>
            <a:ext cx="648072" cy="1080120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40422"/>
            <a:ext cx="2216468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609" y="2940422"/>
            <a:ext cx="872966" cy="42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09486" y="4077072"/>
            <a:ext cx="7843907" cy="916354"/>
            <a:chOff x="409486" y="4077072"/>
            <a:chExt cx="7843907" cy="91635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4077072"/>
              <a:ext cx="2532221" cy="835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4077072"/>
              <a:ext cx="2241233" cy="786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409486" y="4207137"/>
              <a:ext cx="2848689" cy="78628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IN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 with the </a:t>
              </a: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constraints</a:t>
              </a: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0" indent="0">
                <a:buFont typeface="Arial" pitchFamily="34" charset="0"/>
                <a:buNone/>
              </a:pPr>
              <a:endParaRPr lang="en-I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4838" y="5153098"/>
            <a:ext cx="8229600" cy="1588270"/>
            <a:chOff x="324838" y="5153098"/>
            <a:chExt cx="8229600" cy="1588270"/>
          </a:xfrm>
        </p:grpSpPr>
        <p:grpSp>
          <p:nvGrpSpPr>
            <p:cNvPr id="8" name="Group 7"/>
            <p:cNvGrpSpPr/>
            <p:nvPr/>
          </p:nvGrpSpPr>
          <p:grpSpPr>
            <a:xfrm>
              <a:off x="324838" y="5153098"/>
              <a:ext cx="8229600" cy="858131"/>
              <a:chOff x="324838" y="5153098"/>
              <a:chExt cx="8229600" cy="858131"/>
            </a:xfrm>
          </p:grpSpPr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24838" y="5153098"/>
                <a:ext cx="8229600" cy="8581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IN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2000" dirty="0" smtClean="0">
                    <a:latin typeface="Times New Roman" pitchFamily="18" charset="0"/>
                    <a:cs typeface="Times New Roman" pitchFamily="18" charset="0"/>
                  </a:rPr>
                  <a:t>is there a             </a:t>
                </a:r>
                <a:r>
                  <a:rPr lang="en-IN" sz="2000" dirty="0" smtClean="0">
                    <a:latin typeface="Times New Roman" pitchFamily="18" charset="0"/>
                    <a:cs typeface="Times New Roman" pitchFamily="18" charset="0"/>
                  </a:rPr>
                  <a:t>   that </a:t>
                </a:r>
                <a:r>
                  <a:rPr lang="en-IN" sz="2000" dirty="0" smtClean="0">
                    <a:latin typeface="Times New Roman" pitchFamily="18" charset="0"/>
                    <a:cs typeface="Times New Roman" pitchFamily="18" charset="0"/>
                  </a:rPr>
                  <a:t>minimizes the </a:t>
                </a:r>
                <a:r>
                  <a:rPr lang="en-IN" sz="2000" dirty="0" smtClean="0">
                    <a:latin typeface="Times New Roman" pitchFamily="18" charset="0"/>
                    <a:cs typeface="Times New Roman" pitchFamily="18" charset="0"/>
                  </a:rPr>
                  <a:t>root-mean-square-error:</a:t>
                </a:r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I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8794" y="5179389"/>
                <a:ext cx="872966" cy="427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5676473"/>
              <a:ext cx="3925253" cy="1064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31" y="2940422"/>
            <a:ext cx="321945" cy="36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3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Minimum-Error Distribution (MED)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67544" y="1429190"/>
            <a:ext cx="7992888" cy="786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There is a distribution that indeed minimizes the error and can be constructed in the following way: </a:t>
            </a:r>
          </a:p>
          <a:p>
            <a:pPr marL="0" indent="0">
              <a:buFont typeface="Arial" pitchFamily="34" charset="0"/>
              <a:buNone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7" name="Group 2056"/>
          <p:cNvGrpSpPr/>
          <p:nvPr/>
        </p:nvGrpSpPr>
        <p:grpSpPr>
          <a:xfrm>
            <a:off x="2425071" y="4437112"/>
            <a:ext cx="5137982" cy="524271"/>
            <a:chOff x="2128241" y="4293096"/>
            <a:chExt cx="5137982" cy="524271"/>
          </a:xfrm>
        </p:grpSpPr>
        <p:grpSp>
          <p:nvGrpSpPr>
            <p:cNvPr id="2051" name="Group 2050"/>
            <p:cNvGrpSpPr/>
            <p:nvPr/>
          </p:nvGrpSpPr>
          <p:grpSpPr>
            <a:xfrm>
              <a:off x="2128241" y="4406846"/>
              <a:ext cx="5137982" cy="410521"/>
              <a:chOff x="2159674" y="4026591"/>
              <a:chExt cx="5137982" cy="410521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2336839" y="4026591"/>
                <a:ext cx="4634801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9674" y="4055044"/>
                <a:ext cx="308610" cy="268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1689" y="4070033"/>
                <a:ext cx="314325" cy="262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645" y="4083167"/>
                <a:ext cx="302895" cy="251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7802" y="4111357"/>
                <a:ext cx="748665" cy="325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0461" y="4113266"/>
                <a:ext cx="417195" cy="280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048" name="Group 2047"/>
              <p:cNvGrpSpPr/>
              <p:nvPr/>
            </p:nvGrpSpPr>
            <p:grpSpPr>
              <a:xfrm>
                <a:off x="3682131" y="4165474"/>
                <a:ext cx="596427" cy="90010"/>
                <a:chOff x="3601131" y="3513535"/>
                <a:chExt cx="596427" cy="9001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3601131" y="3513535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3849271" y="3522536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4116558" y="3522536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2049" name="Group 2048"/>
              <p:cNvGrpSpPr/>
              <p:nvPr/>
            </p:nvGrpSpPr>
            <p:grpSpPr>
              <a:xfrm>
                <a:off x="5317952" y="4201478"/>
                <a:ext cx="596427" cy="90010"/>
                <a:chOff x="5317952" y="3576542"/>
                <a:chExt cx="596427" cy="90010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5317952" y="3576542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5566092" y="3585543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5833379" y="3585543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pic>
            <p:nvPicPr>
              <p:cNvPr id="38" name="Picture 1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3104" y="4134216"/>
                <a:ext cx="302895" cy="280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053" name="Straight Connector 2052"/>
            <p:cNvCxnSpPr/>
            <p:nvPr/>
          </p:nvCxnSpPr>
          <p:spPr>
            <a:xfrm flipV="1">
              <a:off x="4654239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5004048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339752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771800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3347864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6300192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6876256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107" y="4514471"/>
              <a:ext cx="565785" cy="291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994062" y="2961163"/>
            <a:ext cx="297180" cy="1347719"/>
            <a:chOff x="4994062" y="2961163"/>
            <a:chExt cx="297180" cy="1347719"/>
          </a:xfrm>
        </p:grpSpPr>
        <p:cxnSp>
          <p:nvCxnSpPr>
            <p:cNvPr id="2055" name="Straight Arrow Connector 2054"/>
            <p:cNvCxnSpPr/>
            <p:nvPr/>
          </p:nvCxnSpPr>
          <p:spPr>
            <a:xfrm>
              <a:off x="5148068" y="3372778"/>
              <a:ext cx="1" cy="936104"/>
            </a:xfrm>
            <a:prstGeom prst="straightConnector1">
              <a:avLst/>
            </a:prstGeom>
            <a:ln w="3492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062" y="2961163"/>
              <a:ext cx="297180" cy="348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66651" y="2626628"/>
            <a:ext cx="2187188" cy="1172953"/>
            <a:chOff x="660872" y="5157191"/>
            <a:chExt cx="2187188" cy="1172953"/>
          </a:xfrm>
        </p:grpSpPr>
        <p:sp>
          <p:nvSpPr>
            <p:cNvPr id="31" name="Rounded Rectangle 30"/>
            <p:cNvSpPr/>
            <p:nvPr/>
          </p:nvSpPr>
          <p:spPr>
            <a:xfrm>
              <a:off x="660872" y="5157191"/>
              <a:ext cx="1390848" cy="11729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Striped Right Arrow 32"/>
            <p:cNvSpPr/>
            <p:nvPr/>
          </p:nvSpPr>
          <p:spPr>
            <a:xfrm>
              <a:off x="2199988" y="5249220"/>
              <a:ext cx="648072" cy="1080120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953" y="5538057"/>
              <a:ext cx="321945" cy="365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58" y="5316962"/>
            <a:ext cx="2532221" cy="83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79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Minimum-Error Distribution (MED)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67544" y="1429190"/>
            <a:ext cx="7992888" cy="786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probability distribution: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7" name="Group 2056"/>
          <p:cNvGrpSpPr/>
          <p:nvPr/>
        </p:nvGrpSpPr>
        <p:grpSpPr>
          <a:xfrm>
            <a:off x="1907704" y="3558061"/>
            <a:ext cx="5137982" cy="524271"/>
            <a:chOff x="2128241" y="4293096"/>
            <a:chExt cx="5137982" cy="524271"/>
          </a:xfrm>
        </p:grpSpPr>
        <p:grpSp>
          <p:nvGrpSpPr>
            <p:cNvPr id="2051" name="Group 2050"/>
            <p:cNvGrpSpPr/>
            <p:nvPr/>
          </p:nvGrpSpPr>
          <p:grpSpPr>
            <a:xfrm>
              <a:off x="2128241" y="4406846"/>
              <a:ext cx="5137982" cy="410521"/>
              <a:chOff x="2159674" y="4026591"/>
              <a:chExt cx="5137982" cy="410521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2336839" y="4026591"/>
                <a:ext cx="4634801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9674" y="4055044"/>
                <a:ext cx="308610" cy="268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1689" y="4070033"/>
                <a:ext cx="314325" cy="262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645" y="4083167"/>
                <a:ext cx="302895" cy="251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7802" y="4111357"/>
                <a:ext cx="748665" cy="325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0461" y="4113266"/>
                <a:ext cx="417195" cy="280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048" name="Group 2047"/>
              <p:cNvGrpSpPr/>
              <p:nvPr/>
            </p:nvGrpSpPr>
            <p:grpSpPr>
              <a:xfrm>
                <a:off x="3682131" y="4165474"/>
                <a:ext cx="596427" cy="90010"/>
                <a:chOff x="3601131" y="3513535"/>
                <a:chExt cx="596427" cy="9001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3601131" y="3513535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3849271" y="3522536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4116558" y="3522536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2049" name="Group 2048"/>
              <p:cNvGrpSpPr/>
              <p:nvPr/>
            </p:nvGrpSpPr>
            <p:grpSpPr>
              <a:xfrm>
                <a:off x="5317952" y="4201478"/>
                <a:ext cx="596427" cy="90010"/>
                <a:chOff x="5317952" y="3576542"/>
                <a:chExt cx="596427" cy="90010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5317952" y="3576542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5566092" y="3585543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5833379" y="3585543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pic>
            <p:nvPicPr>
              <p:cNvPr id="38" name="Picture 1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3104" y="4134216"/>
                <a:ext cx="302895" cy="280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053" name="Straight Connector 2052"/>
            <p:cNvCxnSpPr/>
            <p:nvPr/>
          </p:nvCxnSpPr>
          <p:spPr>
            <a:xfrm flipV="1">
              <a:off x="4654239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5004048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339752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771800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3347864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6300192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6876256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107" y="4514471"/>
              <a:ext cx="565785" cy="291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" name="Rectangle 33"/>
          <p:cNvSpPr/>
          <p:nvPr/>
        </p:nvSpPr>
        <p:spPr>
          <a:xfrm>
            <a:off x="4382950" y="2570164"/>
            <a:ext cx="112529" cy="1082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19" y="2564904"/>
            <a:ext cx="348615" cy="29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48" y="2729308"/>
            <a:ext cx="588645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4727246" y="2856368"/>
            <a:ext cx="112529" cy="796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50" y="4222983"/>
            <a:ext cx="2526030" cy="71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00" y="4221088"/>
            <a:ext cx="2612708" cy="73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4412581" y="1985184"/>
            <a:ext cx="297180" cy="995332"/>
            <a:chOff x="5097380" y="2719993"/>
            <a:chExt cx="297180" cy="995332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5291242" y="3109960"/>
              <a:ext cx="1" cy="605365"/>
            </a:xfrm>
            <a:prstGeom prst="straightConnector1">
              <a:avLst/>
            </a:prstGeom>
            <a:ln w="3492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380" y="2719993"/>
              <a:ext cx="297180" cy="348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45" y="5427598"/>
            <a:ext cx="3813810" cy="37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956" y="627796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J. P.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Perdew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et. al. 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PRL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1691 (1982), D. P.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Bestsekas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i="1" dirty="0">
                <a:latin typeface="Times New Roman" pitchFamily="18" charset="0"/>
                <a:cs typeface="Times New Roman" pitchFamily="18" charset="0"/>
              </a:rPr>
              <a:t>Nonlinear 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Programming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(1999).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6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Proof: Minimum-Error Distribution (MED)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67544" y="1429190"/>
            <a:ext cx="7992888" cy="786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proof  follows Cauchy-Schwartz inequality: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7" name="Group 2056"/>
          <p:cNvGrpSpPr/>
          <p:nvPr/>
        </p:nvGrpSpPr>
        <p:grpSpPr>
          <a:xfrm>
            <a:off x="1926488" y="4559975"/>
            <a:ext cx="5137982" cy="524271"/>
            <a:chOff x="2128241" y="4293096"/>
            <a:chExt cx="5137982" cy="524271"/>
          </a:xfrm>
        </p:grpSpPr>
        <p:grpSp>
          <p:nvGrpSpPr>
            <p:cNvPr id="2051" name="Group 2050"/>
            <p:cNvGrpSpPr/>
            <p:nvPr/>
          </p:nvGrpSpPr>
          <p:grpSpPr>
            <a:xfrm>
              <a:off x="2128241" y="4406846"/>
              <a:ext cx="5137982" cy="410521"/>
              <a:chOff x="2159674" y="4026591"/>
              <a:chExt cx="5137982" cy="410521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2336839" y="4026591"/>
                <a:ext cx="4634801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9674" y="4055044"/>
                <a:ext cx="308610" cy="268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1689" y="4070033"/>
                <a:ext cx="314325" cy="262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645" y="4083167"/>
                <a:ext cx="302895" cy="251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7802" y="4111357"/>
                <a:ext cx="748665" cy="325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0461" y="4113266"/>
                <a:ext cx="417195" cy="280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048" name="Group 2047"/>
              <p:cNvGrpSpPr/>
              <p:nvPr/>
            </p:nvGrpSpPr>
            <p:grpSpPr>
              <a:xfrm>
                <a:off x="3682131" y="4165474"/>
                <a:ext cx="596427" cy="90010"/>
                <a:chOff x="3601131" y="3513535"/>
                <a:chExt cx="596427" cy="9001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3601131" y="3513535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3849271" y="3522536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4116558" y="3522536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2049" name="Group 2048"/>
              <p:cNvGrpSpPr/>
              <p:nvPr/>
            </p:nvGrpSpPr>
            <p:grpSpPr>
              <a:xfrm>
                <a:off x="5317952" y="4201478"/>
                <a:ext cx="596427" cy="90010"/>
                <a:chOff x="5317952" y="3576542"/>
                <a:chExt cx="596427" cy="90010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5317952" y="3576542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5566092" y="3585543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5833379" y="3585543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pic>
            <p:nvPicPr>
              <p:cNvPr id="38" name="Picture 1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3104" y="4134216"/>
                <a:ext cx="302895" cy="280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053" name="Straight Connector 2052"/>
            <p:cNvCxnSpPr/>
            <p:nvPr/>
          </p:nvCxnSpPr>
          <p:spPr>
            <a:xfrm flipV="1">
              <a:off x="4654239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5004048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339752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771800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3347864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6300192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6876256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107" y="4514471"/>
              <a:ext cx="565785" cy="291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" name="Rectangle 40"/>
          <p:cNvSpPr/>
          <p:nvPr/>
        </p:nvSpPr>
        <p:spPr>
          <a:xfrm>
            <a:off x="3491880" y="3864070"/>
            <a:ext cx="84193" cy="78906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Rectangle 42"/>
          <p:cNvSpPr/>
          <p:nvPr/>
        </p:nvSpPr>
        <p:spPr>
          <a:xfrm>
            <a:off x="5624929" y="3717032"/>
            <a:ext cx="99687" cy="933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" name="Group 2"/>
          <p:cNvGrpSpPr/>
          <p:nvPr/>
        </p:nvGrpSpPr>
        <p:grpSpPr>
          <a:xfrm>
            <a:off x="2103653" y="3717032"/>
            <a:ext cx="2401593" cy="982152"/>
            <a:chOff x="2103653" y="3698157"/>
            <a:chExt cx="2401593" cy="982152"/>
          </a:xfrm>
        </p:grpSpPr>
        <p:sp>
          <p:nvSpPr>
            <p:cNvPr id="34" name="Rectangle 33"/>
            <p:cNvSpPr/>
            <p:nvPr/>
          </p:nvSpPr>
          <p:spPr>
            <a:xfrm>
              <a:off x="2103653" y="4051262"/>
              <a:ext cx="96824" cy="6224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509400" y="3698157"/>
              <a:ext cx="112529" cy="96917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00389" y="4051261"/>
              <a:ext cx="82517" cy="617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421053" y="3891243"/>
              <a:ext cx="84193" cy="78906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47523" y="3864070"/>
            <a:ext cx="1990931" cy="789066"/>
            <a:chOff x="4762695" y="3915993"/>
            <a:chExt cx="1990931" cy="789066"/>
          </a:xfrm>
        </p:grpSpPr>
        <p:sp>
          <p:nvSpPr>
            <p:cNvPr id="42" name="Rectangle 41"/>
            <p:cNvSpPr/>
            <p:nvPr/>
          </p:nvSpPr>
          <p:spPr>
            <a:xfrm>
              <a:off x="4762695" y="4082595"/>
              <a:ext cx="96824" cy="6224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057180" y="4087144"/>
              <a:ext cx="82517" cy="617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669433" y="3915993"/>
              <a:ext cx="84193" cy="78906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59" y="2139420"/>
            <a:ext cx="3925253" cy="106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4499992" y="4778606"/>
            <a:ext cx="297180" cy="703750"/>
            <a:chOff x="4557770" y="4889116"/>
            <a:chExt cx="297180" cy="703750"/>
          </a:xfrm>
        </p:grpSpPr>
        <p:cxnSp>
          <p:nvCxnSpPr>
            <p:cNvPr id="62" name="Straight Arrow Connector 61"/>
            <p:cNvCxnSpPr/>
            <p:nvPr/>
          </p:nvCxnSpPr>
          <p:spPr>
            <a:xfrm flipH="1" flipV="1">
              <a:off x="4713208" y="4889116"/>
              <a:ext cx="7382" cy="427837"/>
            </a:xfrm>
            <a:prstGeom prst="straightConnector1">
              <a:avLst/>
            </a:prstGeom>
            <a:ln w="3492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770" y="5244251"/>
              <a:ext cx="297180" cy="348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Left Brace 6"/>
          <p:cNvSpPr/>
          <p:nvPr/>
        </p:nvSpPr>
        <p:spPr>
          <a:xfrm rot="16200000">
            <a:off x="3104662" y="4025861"/>
            <a:ext cx="360040" cy="2293366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Left Brace 63"/>
          <p:cNvSpPr/>
          <p:nvPr/>
        </p:nvSpPr>
        <p:spPr>
          <a:xfrm rot="16200000">
            <a:off x="5588664" y="4223427"/>
            <a:ext cx="360040" cy="193954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000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7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Proof: Minimum-Error Distribution (MED)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67544" y="1429190"/>
            <a:ext cx="7992888" cy="786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proof  follows Cauchy-Schwartz inequality: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7" name="Group 2056"/>
          <p:cNvGrpSpPr/>
          <p:nvPr/>
        </p:nvGrpSpPr>
        <p:grpSpPr>
          <a:xfrm>
            <a:off x="1926488" y="4559975"/>
            <a:ext cx="5137982" cy="524271"/>
            <a:chOff x="2128241" y="4293096"/>
            <a:chExt cx="5137982" cy="524271"/>
          </a:xfrm>
        </p:grpSpPr>
        <p:grpSp>
          <p:nvGrpSpPr>
            <p:cNvPr id="2051" name="Group 2050"/>
            <p:cNvGrpSpPr/>
            <p:nvPr/>
          </p:nvGrpSpPr>
          <p:grpSpPr>
            <a:xfrm>
              <a:off x="2128241" y="4406846"/>
              <a:ext cx="5137982" cy="410521"/>
              <a:chOff x="2159674" y="4026591"/>
              <a:chExt cx="5137982" cy="410521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2336839" y="4026591"/>
                <a:ext cx="4634801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9674" y="4055044"/>
                <a:ext cx="308610" cy="268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1689" y="4070033"/>
                <a:ext cx="314325" cy="262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645" y="4083167"/>
                <a:ext cx="302895" cy="251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7802" y="4111357"/>
                <a:ext cx="748665" cy="325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0461" y="4113266"/>
                <a:ext cx="417195" cy="280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048" name="Group 2047"/>
              <p:cNvGrpSpPr/>
              <p:nvPr/>
            </p:nvGrpSpPr>
            <p:grpSpPr>
              <a:xfrm>
                <a:off x="3682131" y="4165474"/>
                <a:ext cx="596427" cy="90010"/>
                <a:chOff x="3601131" y="3513535"/>
                <a:chExt cx="596427" cy="9001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3601131" y="3513535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3849271" y="3522536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4116558" y="3522536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2049" name="Group 2048"/>
              <p:cNvGrpSpPr/>
              <p:nvPr/>
            </p:nvGrpSpPr>
            <p:grpSpPr>
              <a:xfrm>
                <a:off x="5317952" y="4201478"/>
                <a:ext cx="596427" cy="90010"/>
                <a:chOff x="5317952" y="3576542"/>
                <a:chExt cx="596427" cy="90010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5317952" y="3576542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5566092" y="3585543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5833379" y="3585543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pic>
            <p:nvPicPr>
              <p:cNvPr id="38" name="Picture 1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3104" y="4134216"/>
                <a:ext cx="302895" cy="280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053" name="Straight Connector 2052"/>
            <p:cNvCxnSpPr/>
            <p:nvPr/>
          </p:nvCxnSpPr>
          <p:spPr>
            <a:xfrm flipV="1">
              <a:off x="4654239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5004048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339752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771800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3347864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6300192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6876256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107" y="4514471"/>
              <a:ext cx="565785" cy="291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" name="Rectangle 40"/>
          <p:cNvSpPr/>
          <p:nvPr/>
        </p:nvSpPr>
        <p:spPr>
          <a:xfrm>
            <a:off x="3491880" y="3864070"/>
            <a:ext cx="84193" cy="78906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Rectangle 42"/>
          <p:cNvSpPr/>
          <p:nvPr/>
        </p:nvSpPr>
        <p:spPr>
          <a:xfrm>
            <a:off x="5624929" y="3717032"/>
            <a:ext cx="99687" cy="933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2" name="Group 51"/>
          <p:cNvGrpSpPr/>
          <p:nvPr/>
        </p:nvGrpSpPr>
        <p:grpSpPr>
          <a:xfrm>
            <a:off x="4499992" y="4778606"/>
            <a:ext cx="297180" cy="703750"/>
            <a:chOff x="4557770" y="4889116"/>
            <a:chExt cx="297180" cy="703750"/>
          </a:xfrm>
        </p:grpSpPr>
        <p:cxnSp>
          <p:nvCxnSpPr>
            <p:cNvPr id="53" name="Straight Arrow Connector 52"/>
            <p:cNvCxnSpPr/>
            <p:nvPr/>
          </p:nvCxnSpPr>
          <p:spPr>
            <a:xfrm flipH="1" flipV="1">
              <a:off x="4713208" y="4889116"/>
              <a:ext cx="7382" cy="427837"/>
            </a:xfrm>
            <a:prstGeom prst="straightConnector1">
              <a:avLst/>
            </a:prstGeom>
            <a:ln w="3492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770" y="5244251"/>
              <a:ext cx="297180" cy="348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" name="Group 60"/>
          <p:cNvGrpSpPr/>
          <p:nvPr/>
        </p:nvGrpSpPr>
        <p:grpSpPr>
          <a:xfrm>
            <a:off x="3635896" y="4085455"/>
            <a:ext cx="1944216" cy="152400"/>
            <a:chOff x="3635896" y="4085455"/>
            <a:chExt cx="1944216" cy="152400"/>
          </a:xfrm>
        </p:grpSpPr>
        <p:cxnSp>
          <p:nvCxnSpPr>
            <p:cNvPr id="62" name="Straight Arrow Connector 61"/>
            <p:cNvCxnSpPr/>
            <p:nvPr/>
          </p:nvCxnSpPr>
          <p:spPr>
            <a:xfrm>
              <a:off x="3635896" y="4085455"/>
              <a:ext cx="70384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4876267" y="4237855"/>
              <a:ext cx="70384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931303" y="3566818"/>
            <a:ext cx="1621174" cy="1086318"/>
            <a:chOff x="3931303" y="3566818"/>
            <a:chExt cx="1621174" cy="108631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1303" y="3566818"/>
              <a:ext cx="348615" cy="291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3832" y="3731222"/>
              <a:ext cx="588645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Rectangle 65"/>
            <p:cNvSpPr/>
            <p:nvPr/>
          </p:nvSpPr>
          <p:spPr>
            <a:xfrm>
              <a:off x="4403207" y="3617419"/>
              <a:ext cx="107447" cy="10357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747503" y="3891242"/>
              <a:ext cx="107447" cy="7618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4" name="Content Placeholder 2"/>
          <p:cNvSpPr txBox="1">
            <a:spLocks/>
          </p:cNvSpPr>
          <p:nvPr/>
        </p:nvSpPr>
        <p:spPr>
          <a:xfrm>
            <a:off x="395536" y="5667047"/>
            <a:ext cx="7992888" cy="786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Any other distribution with  different weights will necessarily have a larger error:   </a:t>
            </a:r>
            <a:r>
              <a:rPr lang="en-IN" sz="2000" b="1" u="sng" dirty="0" smtClean="0">
                <a:latin typeface="Times New Roman" pitchFamily="18" charset="0"/>
                <a:cs typeface="Times New Roman" pitchFamily="18" charset="0"/>
              </a:rPr>
              <a:t>The distribution is unique</a:t>
            </a:r>
            <a:endParaRPr lang="en-IN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59" y="2139420"/>
            <a:ext cx="3925253" cy="106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15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7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Minimum Error Distribution(MED)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7704" y="3120753"/>
            <a:ext cx="5137982" cy="524271"/>
            <a:chOff x="2128241" y="4293096"/>
            <a:chExt cx="5137982" cy="524271"/>
          </a:xfrm>
        </p:grpSpPr>
        <p:grpSp>
          <p:nvGrpSpPr>
            <p:cNvPr id="5" name="Group 4"/>
            <p:cNvGrpSpPr/>
            <p:nvPr/>
          </p:nvGrpSpPr>
          <p:grpSpPr>
            <a:xfrm>
              <a:off x="2128241" y="4406846"/>
              <a:ext cx="5137982" cy="410521"/>
              <a:chOff x="2159674" y="4026591"/>
              <a:chExt cx="5137982" cy="410521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2336839" y="4026591"/>
                <a:ext cx="4634801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9674" y="4055044"/>
                <a:ext cx="308610" cy="268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1689" y="4070033"/>
                <a:ext cx="314325" cy="262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645" y="4083167"/>
                <a:ext cx="302895" cy="251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7802" y="4111357"/>
                <a:ext cx="748665" cy="325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0461" y="4113266"/>
                <a:ext cx="417195" cy="280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3682131" y="4165474"/>
                <a:ext cx="596427" cy="90010"/>
                <a:chOff x="3601131" y="3513535"/>
                <a:chExt cx="596427" cy="90010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3601131" y="3513535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849271" y="3522536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116558" y="3522536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5317952" y="4201478"/>
                <a:ext cx="596427" cy="90010"/>
                <a:chOff x="5317952" y="3576542"/>
                <a:chExt cx="596427" cy="90010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5317952" y="3576542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5566092" y="3585543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833379" y="3585543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pic>
            <p:nvPicPr>
              <p:cNvPr id="22" name="Picture 1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3104" y="4134216"/>
                <a:ext cx="302895" cy="280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6" name="Straight Connector 5"/>
            <p:cNvCxnSpPr/>
            <p:nvPr/>
          </p:nvCxnSpPr>
          <p:spPr>
            <a:xfrm flipV="1">
              <a:off x="4654239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5004048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339752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771800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347864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300192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876256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107" y="4514471"/>
              <a:ext cx="565785" cy="291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4382950" y="2132856"/>
            <a:ext cx="112529" cy="1082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19" y="2127596"/>
            <a:ext cx="348615" cy="29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48" y="2292000"/>
            <a:ext cx="588645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727246" y="2419060"/>
            <a:ext cx="112529" cy="796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6"/>
          <p:cNvGrpSpPr/>
          <p:nvPr/>
        </p:nvGrpSpPr>
        <p:grpSpPr>
          <a:xfrm>
            <a:off x="4499992" y="3422891"/>
            <a:ext cx="297180" cy="706342"/>
            <a:chOff x="4572000" y="5387063"/>
            <a:chExt cx="297180" cy="706342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4713208" y="5387063"/>
              <a:ext cx="0" cy="357727"/>
            </a:xfrm>
            <a:prstGeom prst="straightConnector1">
              <a:avLst/>
            </a:prstGeom>
            <a:ln w="3492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744790"/>
              <a:ext cx="297180" cy="348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" name="Title 1"/>
          <p:cNvSpPr txBox="1">
            <a:spLocks/>
          </p:cNvSpPr>
          <p:nvPr/>
        </p:nvSpPr>
        <p:spPr>
          <a:xfrm>
            <a:off x="323528" y="52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What is the bound on the error of MED?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467544" y="4298895"/>
            <a:ext cx="7992888" cy="786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Any experimental model with M+1 discrete set of outcomes that has the least error will have to follow the MED, independent of the strategy.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66651" y="1823999"/>
            <a:ext cx="2187188" cy="1172953"/>
            <a:chOff x="660872" y="5157191"/>
            <a:chExt cx="2187188" cy="1172953"/>
          </a:xfrm>
        </p:grpSpPr>
        <p:sp>
          <p:nvSpPr>
            <p:cNvPr id="44" name="Rounded Rectangle 43"/>
            <p:cNvSpPr/>
            <p:nvPr/>
          </p:nvSpPr>
          <p:spPr>
            <a:xfrm>
              <a:off x="660872" y="5157191"/>
              <a:ext cx="1390848" cy="11729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Striped Right Arrow 44"/>
            <p:cNvSpPr/>
            <p:nvPr/>
          </p:nvSpPr>
          <p:spPr>
            <a:xfrm>
              <a:off x="2199988" y="5249220"/>
              <a:ext cx="648072" cy="1080120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953" y="5538057"/>
              <a:ext cx="321945" cy="365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206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7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What is the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bound on the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error?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7704" y="3120753"/>
            <a:ext cx="5137982" cy="524271"/>
            <a:chOff x="2128241" y="4293096"/>
            <a:chExt cx="5137982" cy="524271"/>
          </a:xfrm>
        </p:grpSpPr>
        <p:grpSp>
          <p:nvGrpSpPr>
            <p:cNvPr id="5" name="Group 4"/>
            <p:cNvGrpSpPr/>
            <p:nvPr/>
          </p:nvGrpSpPr>
          <p:grpSpPr>
            <a:xfrm>
              <a:off x="2128241" y="4406846"/>
              <a:ext cx="5137982" cy="410521"/>
              <a:chOff x="2159674" y="4026591"/>
              <a:chExt cx="5137982" cy="410521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2336839" y="4026591"/>
                <a:ext cx="4634801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9674" y="4055044"/>
                <a:ext cx="308610" cy="268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1689" y="4070033"/>
                <a:ext cx="314325" cy="262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645" y="4083167"/>
                <a:ext cx="302895" cy="251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7802" y="4111357"/>
                <a:ext cx="748665" cy="325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0461" y="4113266"/>
                <a:ext cx="417195" cy="280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3682131" y="4165474"/>
                <a:ext cx="596427" cy="90010"/>
                <a:chOff x="3601131" y="3513535"/>
                <a:chExt cx="596427" cy="90010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3601131" y="3513535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849271" y="3522536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116558" y="3522536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5317952" y="4201478"/>
                <a:ext cx="596427" cy="90010"/>
                <a:chOff x="5317952" y="3576542"/>
                <a:chExt cx="596427" cy="90010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5317952" y="3576542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5566092" y="3585543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833379" y="3585543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pic>
            <p:nvPicPr>
              <p:cNvPr id="22" name="Picture 1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3104" y="4134216"/>
                <a:ext cx="302895" cy="280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6" name="Straight Connector 5"/>
            <p:cNvCxnSpPr/>
            <p:nvPr/>
          </p:nvCxnSpPr>
          <p:spPr>
            <a:xfrm flipV="1">
              <a:off x="4654239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5004048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339752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771800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347864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300192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876256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107" y="4514471"/>
              <a:ext cx="565785" cy="291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4382950" y="2132856"/>
            <a:ext cx="112529" cy="1082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19" y="2127596"/>
            <a:ext cx="348615" cy="29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48" y="2292000"/>
            <a:ext cx="588645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727246" y="2419060"/>
            <a:ext cx="112529" cy="796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6"/>
          <p:cNvGrpSpPr/>
          <p:nvPr/>
        </p:nvGrpSpPr>
        <p:grpSpPr>
          <a:xfrm>
            <a:off x="4499992" y="3422891"/>
            <a:ext cx="297180" cy="706342"/>
            <a:chOff x="4572000" y="5387063"/>
            <a:chExt cx="297180" cy="706342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4713208" y="5387063"/>
              <a:ext cx="0" cy="357727"/>
            </a:xfrm>
            <a:prstGeom prst="straightConnector1">
              <a:avLst/>
            </a:prstGeom>
            <a:ln w="3492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744790"/>
              <a:ext cx="297180" cy="348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323528" y="3717032"/>
            <a:ext cx="9001000" cy="2520280"/>
            <a:chOff x="323528" y="3717032"/>
            <a:chExt cx="9001000" cy="2520280"/>
          </a:xfrm>
        </p:grpSpPr>
        <p:grpSp>
          <p:nvGrpSpPr>
            <p:cNvPr id="3" name="Group 2"/>
            <p:cNvGrpSpPr/>
            <p:nvPr/>
          </p:nvGrpSpPr>
          <p:grpSpPr>
            <a:xfrm>
              <a:off x="323528" y="4805617"/>
              <a:ext cx="9001000" cy="1431695"/>
              <a:chOff x="35496" y="4301561"/>
              <a:chExt cx="9001000" cy="1431695"/>
            </a:xfrm>
          </p:grpSpPr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35496" y="4301561"/>
                <a:ext cx="9001000" cy="14316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000" dirty="0" smtClean="0">
                    <a:latin typeface="Times New Roman" pitchFamily="18" charset="0"/>
                    <a:cs typeface="Times New Roman" pitchFamily="18" charset="0"/>
                  </a:rPr>
                  <a:t>Without loss of generality, one can scale the values        between   </a:t>
                </a:r>
                <a:r>
                  <a:rPr lang="en-IN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2000" dirty="0" smtClean="0">
                    <a:latin typeface="Times New Roman" pitchFamily="18" charset="0"/>
                    <a:cs typeface="Times New Roman" pitchFamily="18" charset="0"/>
                  </a:rPr>
                  <a:t>-1 to +1</a:t>
                </a:r>
              </a:p>
              <a:p>
                <a:pPr marL="0" indent="0">
                  <a:buNone/>
                </a:pPr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IN" sz="2000" dirty="0">
                    <a:latin typeface="Times New Roman" pitchFamily="18" charset="0"/>
                    <a:cs typeface="Times New Roman" pitchFamily="18" charset="0"/>
                  </a:rPr>
                  <a:t>This implies the expected or true value       </a:t>
                </a:r>
                <a:r>
                  <a:rPr lang="en-IN" sz="2000" dirty="0" smtClean="0">
                    <a:latin typeface="Times New Roman" pitchFamily="18" charset="0"/>
                    <a:cs typeface="Times New Roman" pitchFamily="18" charset="0"/>
                  </a:rPr>
                  <a:t>ranges from  -1 </a:t>
                </a:r>
                <a:r>
                  <a:rPr lang="en-IN" sz="2000" dirty="0">
                    <a:latin typeface="Times New Roman" pitchFamily="18" charset="0"/>
                    <a:cs typeface="Times New Roman" pitchFamily="18" charset="0"/>
                  </a:rPr>
                  <a:t>and +1</a:t>
                </a:r>
              </a:p>
              <a:p>
                <a:endParaRPr lang="en-IN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5" name="Picture 4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2028" y="4367619"/>
                <a:ext cx="328136" cy="297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5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984" y="5114801"/>
                <a:ext cx="383858" cy="4024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1847309" y="3717032"/>
              <a:ext cx="5225862" cy="378624"/>
              <a:chOff x="1847309" y="3491716"/>
              <a:chExt cx="5225862" cy="37862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847309" y="3501008"/>
                <a:ext cx="4924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dirty="0">
                    <a:latin typeface="Times New Roman" pitchFamily="18" charset="0"/>
                    <a:cs typeface="Times New Roman" pitchFamily="18" charset="0"/>
                  </a:rPr>
                  <a:t> -1 </a:t>
                </a:r>
                <a:endParaRPr lang="en-IN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527829" y="3491716"/>
                <a:ext cx="545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dirty="0" smtClean="0">
                    <a:latin typeface="Times New Roman" pitchFamily="18" charset="0"/>
                    <a:cs typeface="Times New Roman" pitchFamily="18" charset="0"/>
                  </a:rPr>
                  <a:t>+1 </a:t>
                </a:r>
                <a:endParaRPr lang="en-IN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504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35" y="-27384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Estimation of the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bound on the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error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389370" cy="102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395536" y="5445224"/>
            <a:ext cx="7992888" cy="864096"/>
            <a:chOff x="395536" y="5445224"/>
            <a:chExt cx="7992888" cy="864096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95536" y="5523031"/>
              <a:ext cx="7992888" cy="78628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I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sz="2400" dirty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IN" sz="2400" dirty="0" smtClean="0">
                  <a:latin typeface="Times New Roman" pitchFamily="18" charset="0"/>
                  <a:cs typeface="Times New Roman" pitchFamily="18" charset="0"/>
                </a:rPr>
                <a:t>aximum at the midpoint:</a:t>
              </a:r>
              <a:endParaRPr lang="en-I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106" y="5445224"/>
              <a:ext cx="444531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717301" y="2328055"/>
            <a:ext cx="6879035" cy="1821025"/>
            <a:chOff x="166651" y="1823999"/>
            <a:chExt cx="6879035" cy="1821025"/>
          </a:xfrm>
        </p:grpSpPr>
        <p:grpSp>
          <p:nvGrpSpPr>
            <p:cNvPr id="9" name="Group 8"/>
            <p:cNvGrpSpPr/>
            <p:nvPr/>
          </p:nvGrpSpPr>
          <p:grpSpPr>
            <a:xfrm>
              <a:off x="1907704" y="3120753"/>
              <a:ext cx="5137982" cy="524271"/>
              <a:chOff x="2128241" y="4293096"/>
              <a:chExt cx="5137982" cy="52427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128241" y="4406846"/>
                <a:ext cx="5137982" cy="410521"/>
                <a:chOff x="2159674" y="4026591"/>
                <a:chExt cx="5137982" cy="410521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2336839" y="4026591"/>
                  <a:ext cx="4634801" cy="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9674" y="4055044"/>
                  <a:ext cx="308610" cy="2686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Picture 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41689" y="4070033"/>
                  <a:ext cx="314325" cy="2628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2" name="Picture 4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645" y="4083167"/>
                  <a:ext cx="302895" cy="2514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5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7802" y="4111357"/>
                  <a:ext cx="748665" cy="3257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6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80461" y="4113266"/>
                  <a:ext cx="417195" cy="2800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5" name="Group 24"/>
                <p:cNvGrpSpPr/>
                <p:nvPr/>
              </p:nvGrpSpPr>
              <p:grpSpPr>
                <a:xfrm>
                  <a:off x="3682131" y="4165474"/>
                  <a:ext cx="596427" cy="90010"/>
                  <a:chOff x="3601131" y="3513535"/>
                  <a:chExt cx="596427" cy="90010"/>
                </a:xfrm>
              </p:grpSpPr>
              <p:sp>
                <p:nvSpPr>
                  <p:cNvPr id="31" name="Oval 30"/>
                  <p:cNvSpPr/>
                  <p:nvPr/>
                </p:nvSpPr>
                <p:spPr>
                  <a:xfrm>
                    <a:off x="3601131" y="3513535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3849271" y="3522536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4116558" y="3522536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5317952" y="4201478"/>
                  <a:ext cx="596427" cy="90010"/>
                  <a:chOff x="5317952" y="3576542"/>
                  <a:chExt cx="596427" cy="90010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5317952" y="3576542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5566092" y="3585543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5833379" y="3585543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pic>
              <p:nvPicPr>
                <p:cNvPr id="27" name="Picture 13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13104" y="4134216"/>
                  <a:ext cx="302895" cy="2800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1" name="Straight Connector 10"/>
              <p:cNvCxnSpPr/>
              <p:nvPr/>
            </p:nvCxnSpPr>
            <p:spPr>
              <a:xfrm flipV="1">
                <a:off x="4654239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5004048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2339752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2771800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347864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6300192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6876256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4107" y="4514471"/>
                <a:ext cx="565785" cy="291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4" name="Rectangle 33"/>
            <p:cNvSpPr/>
            <p:nvPr/>
          </p:nvSpPr>
          <p:spPr>
            <a:xfrm>
              <a:off x="4382950" y="2132856"/>
              <a:ext cx="112529" cy="10825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519" y="2127596"/>
              <a:ext cx="348615" cy="291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048" y="2292000"/>
              <a:ext cx="588645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4727246" y="2419060"/>
              <a:ext cx="112529" cy="7963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66651" y="1823999"/>
              <a:ext cx="2187188" cy="1172953"/>
              <a:chOff x="660872" y="5157191"/>
              <a:chExt cx="2187188" cy="1172953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660872" y="5157191"/>
                <a:ext cx="1390848" cy="11729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3" name="Striped Right Arrow 42"/>
              <p:cNvSpPr/>
              <p:nvPr/>
            </p:nvSpPr>
            <p:spPr>
              <a:xfrm>
                <a:off x="2199988" y="5249220"/>
                <a:ext cx="648072" cy="1080120"/>
              </a:xfrm>
              <a:prstGeom prst="striped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44" name="Picture 43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7953" y="5538057"/>
                <a:ext cx="321945" cy="365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3654127" y="4221088"/>
            <a:ext cx="4086225" cy="786911"/>
            <a:chOff x="3569158" y="4353673"/>
            <a:chExt cx="4086225" cy="78691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158" y="4756726"/>
              <a:ext cx="4086225" cy="383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7" name="Group 46"/>
            <p:cNvGrpSpPr/>
            <p:nvPr/>
          </p:nvGrpSpPr>
          <p:grpSpPr>
            <a:xfrm>
              <a:off x="4051202" y="4353673"/>
              <a:ext cx="2027531" cy="403053"/>
              <a:chOff x="4051202" y="4353673"/>
              <a:chExt cx="2027531" cy="403053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051202" y="4353673"/>
                <a:ext cx="582833" cy="403053"/>
              </a:xfrm>
              <a:prstGeom prst="straightConnector1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5519883" y="4365104"/>
                <a:ext cx="558850" cy="391622"/>
              </a:xfrm>
              <a:prstGeom prst="straightConnector1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49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How precisely can one measure a single parameter?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752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Spectroscopy, time standards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Detecting new physics: LIGO, variations in        					constants</a:t>
            </a:r>
            <a:endParaRPr lang="en-I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35" y="-27384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Estimation of the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bound on the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error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91" y="5733256"/>
            <a:ext cx="444531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1979712" y="1628800"/>
            <a:ext cx="5218280" cy="1472485"/>
            <a:chOff x="2162032" y="2180390"/>
            <a:chExt cx="5218280" cy="1472485"/>
          </a:xfrm>
        </p:grpSpPr>
        <p:pic>
          <p:nvPicPr>
            <p:cNvPr id="2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32" y="3361410"/>
              <a:ext cx="302895" cy="280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710" y="3361410"/>
              <a:ext cx="565785" cy="291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8" name="Group 37"/>
            <p:cNvGrpSpPr/>
            <p:nvPr/>
          </p:nvGrpSpPr>
          <p:grpSpPr>
            <a:xfrm>
              <a:off x="2162032" y="2180390"/>
              <a:ext cx="5218280" cy="1392626"/>
              <a:chOff x="2123728" y="2132856"/>
              <a:chExt cx="5218280" cy="1392626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2328309" y="3253785"/>
                <a:ext cx="4634801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24"/>
              <p:cNvGrpSpPr/>
              <p:nvPr/>
            </p:nvGrpSpPr>
            <p:grpSpPr>
              <a:xfrm>
                <a:off x="2123728" y="3435472"/>
                <a:ext cx="596427" cy="90010"/>
                <a:chOff x="3601131" y="3513535"/>
                <a:chExt cx="596427" cy="90010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3601131" y="3513535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849271" y="3522536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4116558" y="3522536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 flipV="1">
                <a:off x="3370767" y="3140035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6323095" y="3140035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6899159" y="3140035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3360173" y="2171240"/>
                <a:ext cx="112529" cy="108254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4700" y="2132856"/>
                <a:ext cx="348615" cy="291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1259" y="2132856"/>
                <a:ext cx="588645" cy="320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6267339" y="2452896"/>
                <a:ext cx="112529" cy="79634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6745581" y="3412495"/>
                <a:ext cx="596427" cy="90010"/>
                <a:chOff x="3601131" y="3513535"/>
                <a:chExt cx="596427" cy="9001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3601131" y="3513535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3849271" y="3522536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4116558" y="3522536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2771800" y="1647902"/>
            <a:ext cx="2428746" cy="1925114"/>
            <a:chOff x="3040654" y="2171240"/>
            <a:chExt cx="2428746" cy="192511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192782" y="2171240"/>
              <a:ext cx="0" cy="19251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3040654" y="3736314"/>
              <a:ext cx="2428746" cy="288032"/>
              <a:chOff x="4074659" y="5949280"/>
              <a:chExt cx="2428746" cy="288032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>
                <a:off x="4074659" y="5949280"/>
                <a:ext cx="242874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7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1824" y="5977279"/>
                <a:ext cx="241459" cy="260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611581" y="4658935"/>
            <a:ext cx="7992888" cy="786289"/>
            <a:chOff x="884467" y="4661431"/>
            <a:chExt cx="7992888" cy="786289"/>
          </a:xfrm>
        </p:grpSpPr>
        <p:sp>
          <p:nvSpPr>
            <p:cNvPr id="58" name="Content Placeholder 2"/>
            <p:cNvSpPr txBox="1">
              <a:spLocks/>
            </p:cNvSpPr>
            <p:nvPr/>
          </p:nvSpPr>
          <p:spPr>
            <a:xfrm>
              <a:off x="884467" y="4661431"/>
              <a:ext cx="7992888" cy="78628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So to find the bound on the MED, we need to find the </a:t>
              </a:r>
              <a:r>
                <a:rPr lang="en-IN" sz="2000" b="1" u="sng" dirty="0" smtClean="0">
                  <a:latin typeface="Times New Roman" pitchFamily="18" charset="0"/>
                  <a:cs typeface="Times New Roman" pitchFamily="18" charset="0"/>
                </a:rPr>
                <a:t>worst error estimate  </a:t>
              </a: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over any value of</a:t>
              </a:r>
              <a:r>
                <a:rPr lang="en-IN" sz="2400" dirty="0" smtClean="0">
                  <a:latin typeface="Times New Roman" pitchFamily="18" charset="0"/>
                  <a:cs typeface="Times New Roman" pitchFamily="18" charset="0"/>
                </a:rPr>
                <a:t>      .  </a:t>
              </a: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For one of the intervals interval this is</a:t>
              </a:r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538" y="5045288"/>
              <a:ext cx="383858" cy="402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60" y="3797657"/>
            <a:ext cx="2878931" cy="41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4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35" y="-27384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Estimation of the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bound on the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error of MED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691680" y="1968625"/>
            <a:ext cx="5137982" cy="524271"/>
            <a:chOff x="2128241" y="4293096"/>
            <a:chExt cx="5137982" cy="524271"/>
          </a:xfrm>
        </p:grpSpPr>
        <p:grpSp>
          <p:nvGrpSpPr>
            <p:cNvPr id="42" name="Group 41"/>
            <p:cNvGrpSpPr/>
            <p:nvPr/>
          </p:nvGrpSpPr>
          <p:grpSpPr>
            <a:xfrm>
              <a:off x="2128241" y="4406846"/>
              <a:ext cx="5137982" cy="410521"/>
              <a:chOff x="2159674" y="4026591"/>
              <a:chExt cx="5137982" cy="410521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flipV="1">
                <a:off x="2336839" y="4026591"/>
                <a:ext cx="4634801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9674" y="4055044"/>
                <a:ext cx="308610" cy="268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1689" y="4070033"/>
                <a:ext cx="314325" cy="262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5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645" y="4083167"/>
                <a:ext cx="302895" cy="251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7802" y="4111357"/>
                <a:ext cx="748665" cy="325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0461" y="4113266"/>
                <a:ext cx="417195" cy="280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8" name="Group 67"/>
              <p:cNvGrpSpPr/>
              <p:nvPr/>
            </p:nvGrpSpPr>
            <p:grpSpPr>
              <a:xfrm>
                <a:off x="3682131" y="4165474"/>
                <a:ext cx="596427" cy="90010"/>
                <a:chOff x="3601131" y="3513535"/>
                <a:chExt cx="596427" cy="90010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3601131" y="3513535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3849271" y="3522536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4116558" y="3522536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5317952" y="4201478"/>
                <a:ext cx="596427" cy="90010"/>
                <a:chOff x="5317952" y="3576542"/>
                <a:chExt cx="596427" cy="90010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5317952" y="3576542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5566092" y="3585543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5833379" y="3585543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pic>
            <p:nvPicPr>
              <p:cNvPr id="70" name="Picture 1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3104" y="4134216"/>
                <a:ext cx="302895" cy="280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43" name="Straight Connector 42"/>
            <p:cNvCxnSpPr/>
            <p:nvPr/>
          </p:nvCxnSpPr>
          <p:spPr>
            <a:xfrm flipV="1">
              <a:off x="4654239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5004048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2339752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771800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347864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6300192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6876256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107" y="4514471"/>
              <a:ext cx="565785" cy="291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31102" y="3429000"/>
            <a:ext cx="7992888" cy="786289"/>
            <a:chOff x="531102" y="3429000"/>
            <a:chExt cx="7992888" cy="786289"/>
          </a:xfrm>
        </p:grpSpPr>
        <p:sp>
          <p:nvSpPr>
            <p:cNvPr id="58" name="Content Placeholder 2"/>
            <p:cNvSpPr txBox="1">
              <a:spLocks/>
            </p:cNvSpPr>
            <p:nvPr/>
          </p:nvSpPr>
          <p:spPr>
            <a:xfrm>
              <a:off x="531102" y="3429000"/>
              <a:ext cx="7992888" cy="78628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IN" sz="2000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or the entire range:  The maximum is larger than the average, and the equality holds when all       s  are </a:t>
              </a:r>
              <a:r>
                <a:rPr lang="en-IN" sz="2000" b="1" u="sng" dirty="0" smtClean="0">
                  <a:latin typeface="Times New Roman" pitchFamily="18" charset="0"/>
                  <a:cs typeface="Times New Roman" pitchFamily="18" charset="0"/>
                </a:rPr>
                <a:t>equally spaced.</a:t>
              </a:r>
              <a:endParaRPr lang="en-IN" sz="2000" b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7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569" y="3822144"/>
              <a:ext cx="328136" cy="297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72" y="4653135"/>
            <a:ext cx="4730115" cy="78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907965" y="1772816"/>
            <a:ext cx="4391966" cy="0"/>
            <a:chOff x="1907965" y="1772816"/>
            <a:chExt cx="4391966" cy="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907965" y="1772816"/>
              <a:ext cx="4317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411760" y="1772816"/>
              <a:ext cx="4317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4139952" y="1772816"/>
              <a:ext cx="4317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5868144" y="1772816"/>
              <a:ext cx="4317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87" y="5085184"/>
            <a:ext cx="3138964" cy="68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3923928" y="3573016"/>
            <a:ext cx="1944216" cy="93610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3" name="Oval 82"/>
          <p:cNvSpPr/>
          <p:nvPr/>
        </p:nvSpPr>
        <p:spPr>
          <a:xfrm>
            <a:off x="2699791" y="4791352"/>
            <a:ext cx="3384245" cy="130194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70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Can one understand this scaling better?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41173" y="4581128"/>
            <a:ext cx="5137982" cy="524271"/>
            <a:chOff x="2128241" y="4293096"/>
            <a:chExt cx="5137982" cy="524271"/>
          </a:xfrm>
        </p:grpSpPr>
        <p:grpSp>
          <p:nvGrpSpPr>
            <p:cNvPr id="18" name="Group 17"/>
            <p:cNvGrpSpPr/>
            <p:nvPr/>
          </p:nvGrpSpPr>
          <p:grpSpPr>
            <a:xfrm>
              <a:off x="2128241" y="4406846"/>
              <a:ext cx="5137982" cy="410521"/>
              <a:chOff x="2159674" y="4026591"/>
              <a:chExt cx="5137982" cy="410521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V="1">
                <a:off x="2336839" y="4026591"/>
                <a:ext cx="4634801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9674" y="4055044"/>
                <a:ext cx="308610" cy="268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1689" y="4070033"/>
                <a:ext cx="314325" cy="262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645" y="4083167"/>
                <a:ext cx="302895" cy="251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7802" y="4111357"/>
                <a:ext cx="748665" cy="325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0461" y="4113266"/>
                <a:ext cx="417195" cy="280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3" name="Group 32"/>
              <p:cNvGrpSpPr/>
              <p:nvPr/>
            </p:nvGrpSpPr>
            <p:grpSpPr>
              <a:xfrm>
                <a:off x="3682131" y="4165474"/>
                <a:ext cx="596427" cy="90010"/>
                <a:chOff x="3601131" y="3513535"/>
                <a:chExt cx="596427" cy="9001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3601131" y="3513535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849271" y="3522536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4116558" y="3522536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5317952" y="4201478"/>
                <a:ext cx="596427" cy="90010"/>
                <a:chOff x="5317952" y="3576542"/>
                <a:chExt cx="596427" cy="9001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5317952" y="3576542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5566092" y="3585543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5833379" y="3585543"/>
                  <a:ext cx="81000" cy="81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pic>
            <p:nvPicPr>
              <p:cNvPr id="35" name="Picture 1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3104" y="4134216"/>
                <a:ext cx="302895" cy="280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9" name="Straight Connector 18"/>
            <p:cNvCxnSpPr/>
            <p:nvPr/>
          </p:nvCxnSpPr>
          <p:spPr>
            <a:xfrm flipV="1">
              <a:off x="4654239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004048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339752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771800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347864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487260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876256" y="4293096"/>
              <a:ext cx="0" cy="10920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107" y="4514471"/>
              <a:ext cx="565785" cy="291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24" y="2676069"/>
            <a:ext cx="3138964" cy="68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1252" y="509689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-1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6720062" y="509802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+</a:t>
            </a:r>
            <a:r>
              <a:rPr lang="en-IN" dirty="0" smtClean="0"/>
              <a:t>1</a:t>
            </a:r>
            <a:endParaRPr lang="en-IN" dirty="0"/>
          </a:p>
        </p:txBody>
      </p:sp>
      <p:grpSp>
        <p:nvGrpSpPr>
          <p:cNvPr id="43" name="Group 42"/>
          <p:cNvGrpSpPr/>
          <p:nvPr/>
        </p:nvGrpSpPr>
        <p:grpSpPr>
          <a:xfrm>
            <a:off x="2239755" y="4437112"/>
            <a:ext cx="4391966" cy="0"/>
            <a:chOff x="1907965" y="1772816"/>
            <a:chExt cx="4391966" cy="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1907965" y="1772816"/>
              <a:ext cx="4317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411760" y="1772816"/>
              <a:ext cx="4317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139952" y="1772816"/>
              <a:ext cx="4317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868144" y="1772816"/>
              <a:ext cx="4317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72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5756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graphical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262" y="1080288"/>
            <a:ext cx="82296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Plot:           with  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84" y="1061155"/>
            <a:ext cx="2798445" cy="73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45" y="1179298"/>
            <a:ext cx="321945" cy="33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1062" y="1645310"/>
            <a:ext cx="9144000" cy="4979764"/>
            <a:chOff x="21062" y="1645310"/>
            <a:chExt cx="9144000" cy="4979764"/>
          </a:xfrm>
        </p:grpSpPr>
        <p:grpSp>
          <p:nvGrpSpPr>
            <p:cNvPr id="10" name="Group 9"/>
            <p:cNvGrpSpPr/>
            <p:nvPr/>
          </p:nvGrpSpPr>
          <p:grpSpPr>
            <a:xfrm>
              <a:off x="21062" y="1645310"/>
              <a:ext cx="9144000" cy="4736018"/>
              <a:chOff x="21062" y="1700808"/>
              <a:chExt cx="9144000" cy="473601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62" y="1700808"/>
                <a:ext cx="9144000" cy="4736018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259632" y="2276872"/>
                <a:ext cx="6984776" cy="3744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1259632" y="6076786"/>
                <a:ext cx="69847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4752020" y="2276872"/>
                <a:ext cx="0" cy="37444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661003"/>
              <a:ext cx="730568" cy="451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720" y="6309320"/>
              <a:ext cx="334328" cy="315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271430" y="2636912"/>
            <a:ext cx="4132076" cy="1322249"/>
            <a:chOff x="1271430" y="2636912"/>
            <a:chExt cx="4132076" cy="1322249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1271430" y="2636912"/>
              <a:ext cx="4132076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IN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Here, zero error 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corresponds  to</a:t>
              </a:r>
            </a:p>
            <a:p>
              <a:endParaRPr lang="en-I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390" y="3501008"/>
              <a:ext cx="1485900" cy="458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71" y="1330280"/>
            <a:ext cx="2829401" cy="73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6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37" y="188640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graphical representation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" y="1628800"/>
            <a:ext cx="9144000" cy="473601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259632" y="6021288"/>
            <a:ext cx="69847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752020" y="2132856"/>
            <a:ext cx="22559" cy="38164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4493"/>
            <a:ext cx="730568" cy="45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20" y="6309320"/>
            <a:ext cx="334328" cy="31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67" y="5010820"/>
            <a:ext cx="6651625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886" y="3920003"/>
            <a:ext cx="1485900" cy="45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3516"/>
            <a:ext cx="2829401" cy="73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95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37" y="188640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graphical representation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" y="1628800"/>
            <a:ext cx="9144000" cy="473601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259632" y="5949280"/>
            <a:ext cx="69847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752020" y="2204864"/>
            <a:ext cx="0" cy="37444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4493"/>
            <a:ext cx="730568" cy="45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20" y="6309320"/>
            <a:ext cx="334328" cy="31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2959418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6228184" y="3996809"/>
            <a:ext cx="0" cy="130439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525477" y="3524433"/>
            <a:ext cx="1405414" cy="480631"/>
            <a:chOff x="5525477" y="3524433"/>
            <a:chExt cx="1405414" cy="48063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477" y="3524433"/>
              <a:ext cx="1405414" cy="408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6156176" y="3861048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03648" y="4993006"/>
            <a:ext cx="132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Not allowed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3322" y="5003884"/>
            <a:ext cx="132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Not allowed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0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37" y="188640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graphical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representation: visualizing MED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" y="1628800"/>
            <a:ext cx="9144000" cy="473601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259632" y="6021288"/>
            <a:ext cx="69847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750107" y="2204864"/>
            <a:ext cx="1913" cy="37444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4493"/>
            <a:ext cx="730568" cy="45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20" y="6309320"/>
            <a:ext cx="334328" cy="31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3648" y="4993006"/>
            <a:ext cx="132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Not allowed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3322" y="5003884"/>
            <a:ext cx="132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Not allowed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28" y="1345620"/>
            <a:ext cx="6822758" cy="42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66" name="Group 2065"/>
          <p:cNvGrpSpPr/>
          <p:nvPr/>
        </p:nvGrpSpPr>
        <p:grpSpPr>
          <a:xfrm>
            <a:off x="1259632" y="2132856"/>
            <a:ext cx="6984776" cy="3816424"/>
            <a:chOff x="1259632" y="2132856"/>
            <a:chExt cx="6984776" cy="3816424"/>
          </a:xfrm>
        </p:grpSpPr>
        <p:grpSp>
          <p:nvGrpSpPr>
            <p:cNvPr id="18" name="Group 17"/>
            <p:cNvGrpSpPr/>
            <p:nvPr/>
          </p:nvGrpSpPr>
          <p:grpSpPr>
            <a:xfrm>
              <a:off x="1259632" y="2132856"/>
              <a:ext cx="6984776" cy="3816424"/>
              <a:chOff x="1259632" y="2132856"/>
              <a:chExt cx="6984776" cy="3816424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259632" y="2132856"/>
                <a:ext cx="3492388" cy="381642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4752020" y="2204864"/>
                <a:ext cx="3492388" cy="374441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5" name="TextBox 2064"/>
            <p:cNvSpPr txBox="1"/>
            <p:nvPr/>
          </p:nvSpPr>
          <p:spPr>
            <a:xfrm>
              <a:off x="2195874" y="2708920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i="1" dirty="0" smtClean="0">
                  <a:latin typeface="Times New Roman" pitchFamily="18" charset="0"/>
                  <a:cs typeface="Times New Roman" pitchFamily="18" charset="0"/>
                </a:rPr>
                <a:t>M=2</a:t>
              </a:r>
              <a:endParaRPr lang="en-IN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67" name="Group 2066"/>
          <p:cNvGrpSpPr/>
          <p:nvPr/>
        </p:nvGrpSpPr>
        <p:grpSpPr>
          <a:xfrm>
            <a:off x="1257719" y="2132856"/>
            <a:ext cx="6984776" cy="3384376"/>
            <a:chOff x="1259632" y="2132856"/>
            <a:chExt cx="6984776" cy="3384376"/>
          </a:xfrm>
        </p:grpSpPr>
        <p:grpSp>
          <p:nvGrpSpPr>
            <p:cNvPr id="30" name="Group 29"/>
            <p:cNvGrpSpPr/>
            <p:nvPr/>
          </p:nvGrpSpPr>
          <p:grpSpPr>
            <a:xfrm>
              <a:off x="1259632" y="2132856"/>
              <a:ext cx="6984776" cy="3384376"/>
              <a:chOff x="1259632" y="2132856"/>
              <a:chExt cx="6984776" cy="338437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259632" y="2132856"/>
                <a:ext cx="2304256" cy="3384376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5940152" y="2204864"/>
                <a:ext cx="2304256" cy="3312368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563888" y="5517232"/>
                <a:ext cx="2376264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>
              <a:off x="2411898" y="3635732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i="1" dirty="0" smtClean="0">
                  <a:latin typeface="Times New Roman" pitchFamily="18" charset="0"/>
                  <a:cs typeface="Times New Roman" pitchFamily="18" charset="0"/>
                </a:rPr>
                <a:t>M=3</a:t>
              </a:r>
              <a:endParaRPr lang="en-IN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68" name="Group 2067"/>
          <p:cNvGrpSpPr/>
          <p:nvPr/>
        </p:nvGrpSpPr>
        <p:grpSpPr>
          <a:xfrm>
            <a:off x="1259632" y="2132856"/>
            <a:ext cx="6984776" cy="3816424"/>
            <a:chOff x="1259632" y="2132856"/>
            <a:chExt cx="6984776" cy="3816424"/>
          </a:xfrm>
        </p:grpSpPr>
        <p:grpSp>
          <p:nvGrpSpPr>
            <p:cNvPr id="2063" name="Group 2062"/>
            <p:cNvGrpSpPr/>
            <p:nvPr/>
          </p:nvGrpSpPr>
          <p:grpSpPr>
            <a:xfrm>
              <a:off x="1259632" y="2132856"/>
              <a:ext cx="6984776" cy="3816424"/>
              <a:chOff x="1259632" y="2132856"/>
              <a:chExt cx="6984776" cy="3816424"/>
            </a:xfrm>
          </p:grpSpPr>
          <p:cxnSp>
            <p:nvCxnSpPr>
              <p:cNvPr id="2048" name="Straight Connector 2047"/>
              <p:cNvCxnSpPr/>
              <p:nvPr/>
            </p:nvCxnSpPr>
            <p:spPr>
              <a:xfrm>
                <a:off x="1259632" y="2132856"/>
                <a:ext cx="1584176" cy="2736304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3" name="Straight Connector 2052"/>
              <p:cNvCxnSpPr/>
              <p:nvPr/>
            </p:nvCxnSpPr>
            <p:spPr>
              <a:xfrm>
                <a:off x="2843808" y="4869160"/>
                <a:ext cx="1906299" cy="108012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750108" y="5003884"/>
                <a:ext cx="1748106" cy="945396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6498214" y="2204864"/>
                <a:ext cx="1746194" cy="2805174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/>
            <p:cNvSpPr txBox="1"/>
            <p:nvPr/>
          </p:nvSpPr>
          <p:spPr>
            <a:xfrm>
              <a:off x="1654002" y="4153010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i="1" dirty="0" smtClean="0">
                  <a:latin typeface="Times New Roman" pitchFamily="18" charset="0"/>
                  <a:cs typeface="Times New Roman" pitchFamily="18" charset="0"/>
                </a:rPr>
                <a:t>M=4</a:t>
              </a:r>
              <a:endParaRPr lang="en-IN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4" name="Straight Arrow Connector 63"/>
          <p:cNvCxnSpPr>
            <a:stCxn id="10" idx="3"/>
          </p:cNvCxnSpPr>
          <p:nvPr/>
        </p:nvCxnSpPr>
        <p:spPr>
          <a:xfrm flipV="1">
            <a:off x="2726702" y="5010038"/>
            <a:ext cx="835273" cy="1676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331640" y="2132856"/>
            <a:ext cx="6984776" cy="441340"/>
            <a:chOff x="1331640" y="2132856"/>
            <a:chExt cx="6984776" cy="44134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1331640" y="2132856"/>
              <a:ext cx="69847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3492018" y="2204864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i="1" dirty="0" smtClean="0">
                  <a:latin typeface="Times New Roman" pitchFamily="18" charset="0"/>
                  <a:cs typeface="Times New Roman" pitchFamily="18" charset="0"/>
                </a:rPr>
                <a:t>M=1</a:t>
              </a:r>
              <a:endParaRPr lang="en-IN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57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37" y="188640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graphical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representation: visualizing MED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" y="1628800"/>
            <a:ext cx="9144000" cy="473601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259632" y="6021288"/>
            <a:ext cx="69847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750107" y="2132856"/>
            <a:ext cx="1913" cy="38164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4493"/>
            <a:ext cx="730568" cy="45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20" y="6309320"/>
            <a:ext cx="334328" cy="31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3648" y="4993006"/>
            <a:ext cx="132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Not allowed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3322" y="5003884"/>
            <a:ext cx="132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Not allowed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28" y="1345620"/>
            <a:ext cx="6822758" cy="42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68" name="Group 2067"/>
          <p:cNvGrpSpPr/>
          <p:nvPr/>
        </p:nvGrpSpPr>
        <p:grpSpPr>
          <a:xfrm>
            <a:off x="1259632" y="2132856"/>
            <a:ext cx="6984776" cy="3816424"/>
            <a:chOff x="1259632" y="2132856"/>
            <a:chExt cx="6984776" cy="3816424"/>
          </a:xfrm>
        </p:grpSpPr>
        <p:grpSp>
          <p:nvGrpSpPr>
            <p:cNvPr id="2063" name="Group 2062"/>
            <p:cNvGrpSpPr/>
            <p:nvPr/>
          </p:nvGrpSpPr>
          <p:grpSpPr>
            <a:xfrm>
              <a:off x="1259632" y="2132856"/>
              <a:ext cx="6984776" cy="3816424"/>
              <a:chOff x="1259632" y="2132856"/>
              <a:chExt cx="6984776" cy="3816424"/>
            </a:xfrm>
          </p:grpSpPr>
          <p:cxnSp>
            <p:nvCxnSpPr>
              <p:cNvPr id="2048" name="Straight Connector 2047"/>
              <p:cNvCxnSpPr/>
              <p:nvPr/>
            </p:nvCxnSpPr>
            <p:spPr>
              <a:xfrm>
                <a:off x="1259632" y="2132856"/>
                <a:ext cx="1584176" cy="2736304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3" name="Straight Connector 2052"/>
              <p:cNvCxnSpPr/>
              <p:nvPr/>
            </p:nvCxnSpPr>
            <p:spPr>
              <a:xfrm>
                <a:off x="2843808" y="4869160"/>
                <a:ext cx="1906299" cy="108012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750108" y="5003884"/>
                <a:ext cx="1748106" cy="945396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6498214" y="2204864"/>
                <a:ext cx="1746194" cy="2805174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/>
            <p:cNvSpPr txBox="1"/>
            <p:nvPr/>
          </p:nvSpPr>
          <p:spPr>
            <a:xfrm>
              <a:off x="1654002" y="4153010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i="1" dirty="0" smtClean="0">
                  <a:latin typeface="Times New Roman" pitchFamily="18" charset="0"/>
                  <a:cs typeface="Times New Roman" pitchFamily="18" charset="0"/>
                </a:rPr>
                <a:t>M=4</a:t>
              </a:r>
              <a:endParaRPr lang="en-IN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 flipV="1">
            <a:off x="5624161" y="5445224"/>
            <a:ext cx="0" cy="288032"/>
          </a:xfrm>
          <a:prstGeom prst="line">
            <a:avLst/>
          </a:prstGeom>
          <a:ln w="349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54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84" y="404664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A class of measurement(with M+1 outputs)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16163" y="2214290"/>
            <a:ext cx="1152128" cy="1718766"/>
            <a:chOff x="1115616" y="2204864"/>
            <a:chExt cx="1152128" cy="1718766"/>
          </a:xfrm>
        </p:grpSpPr>
        <p:sp>
          <p:nvSpPr>
            <p:cNvPr id="5" name="Rounded Rectangle 4"/>
            <p:cNvSpPr/>
            <p:nvPr/>
          </p:nvSpPr>
          <p:spPr>
            <a:xfrm>
              <a:off x="1115616" y="2204864"/>
              <a:ext cx="1152128" cy="100811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" name="Straight Arrow Connector 6"/>
            <p:cNvCxnSpPr>
              <a:stCxn id="5" idx="2"/>
            </p:cNvCxnSpPr>
            <p:nvPr/>
          </p:nvCxnSpPr>
          <p:spPr>
            <a:xfrm>
              <a:off x="1691680" y="3212976"/>
              <a:ext cx="0" cy="4320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273" y="3645024"/>
              <a:ext cx="414814" cy="278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6" y="4437112"/>
            <a:ext cx="1913096" cy="57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25" name="Group 9224"/>
          <p:cNvGrpSpPr/>
          <p:nvPr/>
        </p:nvGrpSpPr>
        <p:grpSpPr>
          <a:xfrm>
            <a:off x="716164" y="1420886"/>
            <a:ext cx="8174238" cy="3651726"/>
            <a:chOff x="716164" y="1420886"/>
            <a:chExt cx="8174238" cy="3651726"/>
          </a:xfrm>
        </p:grpSpPr>
        <p:grpSp>
          <p:nvGrpSpPr>
            <p:cNvPr id="9217" name="Group 9216"/>
            <p:cNvGrpSpPr/>
            <p:nvPr/>
          </p:nvGrpSpPr>
          <p:grpSpPr>
            <a:xfrm>
              <a:off x="2483768" y="2204864"/>
              <a:ext cx="6406634" cy="2867748"/>
              <a:chOff x="2483768" y="2204864"/>
              <a:chExt cx="6406634" cy="2867748"/>
            </a:xfrm>
          </p:grpSpPr>
          <p:grpSp>
            <p:nvGrpSpPr>
              <p:cNvPr id="9216" name="Group 9215"/>
              <p:cNvGrpSpPr/>
              <p:nvPr/>
            </p:nvGrpSpPr>
            <p:grpSpPr>
              <a:xfrm>
                <a:off x="2483768" y="2204864"/>
                <a:ext cx="6406634" cy="2166466"/>
                <a:chOff x="2483768" y="2204864"/>
                <a:chExt cx="6406634" cy="2166466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483768" y="2204864"/>
                  <a:ext cx="5616624" cy="1718766"/>
                  <a:chOff x="2483768" y="2204864"/>
                  <a:chExt cx="5616624" cy="1718766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2483768" y="2204864"/>
                    <a:ext cx="1152128" cy="1718766"/>
                    <a:chOff x="1115616" y="2204864"/>
                    <a:chExt cx="1152128" cy="1718766"/>
                  </a:xfrm>
                </p:grpSpPr>
                <p:sp>
                  <p:nvSpPr>
                    <p:cNvPr id="14" name="Rounded Rectangle 13"/>
                    <p:cNvSpPr/>
                    <p:nvPr/>
                  </p:nvSpPr>
                  <p:spPr>
                    <a:xfrm>
                      <a:off x="1115616" y="2204864"/>
                      <a:ext cx="1152128" cy="1008112"/>
                    </a:xfrm>
                    <a:prstGeom prst="round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cxnSp>
                  <p:nvCxnSpPr>
                    <p:cNvPr id="15" name="Straight Arrow Connector 14"/>
                    <p:cNvCxnSpPr>
                      <a:stCxn id="14" idx="2"/>
                    </p:cNvCxnSpPr>
                    <p:nvPr/>
                  </p:nvCxnSpPr>
                  <p:spPr>
                    <a:xfrm>
                      <a:off x="1691680" y="3212976"/>
                      <a:ext cx="0" cy="432048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1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84273" y="3645024"/>
                      <a:ext cx="414814" cy="2786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6948264" y="2204864"/>
                    <a:ext cx="1152128" cy="1718766"/>
                    <a:chOff x="1115616" y="2204864"/>
                    <a:chExt cx="1152128" cy="1718766"/>
                  </a:xfrm>
                </p:grpSpPr>
                <p:sp>
                  <p:nvSpPr>
                    <p:cNvPr id="18" name="Rounded Rectangle 17"/>
                    <p:cNvSpPr/>
                    <p:nvPr/>
                  </p:nvSpPr>
                  <p:spPr>
                    <a:xfrm>
                      <a:off x="1115616" y="2204864"/>
                      <a:ext cx="1152128" cy="1008112"/>
                    </a:xfrm>
                    <a:prstGeom prst="round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cxnSp>
                  <p:nvCxnSpPr>
                    <p:cNvPr id="19" name="Straight Arrow Connector 18"/>
                    <p:cNvCxnSpPr>
                      <a:stCxn id="18" idx="2"/>
                    </p:cNvCxnSpPr>
                    <p:nvPr/>
                  </p:nvCxnSpPr>
                  <p:spPr>
                    <a:xfrm>
                      <a:off x="1691680" y="3212976"/>
                      <a:ext cx="0" cy="432048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2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84273" y="3645024"/>
                      <a:ext cx="414814" cy="2786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4427984" y="2780928"/>
                    <a:ext cx="1296144" cy="90010"/>
                    <a:chOff x="4427984" y="2780928"/>
                    <a:chExt cx="1296144" cy="90010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4427984" y="2780928"/>
                      <a:ext cx="596427" cy="90010"/>
                      <a:chOff x="4644008" y="2780928"/>
                      <a:chExt cx="596427" cy="90010"/>
                    </a:xfrm>
                  </p:grpSpPr>
                  <p:sp>
                    <p:nvSpPr>
                      <p:cNvPr id="21" name="Oval 20"/>
                      <p:cNvSpPr/>
                      <p:nvPr/>
                    </p:nvSpPr>
                    <p:spPr>
                      <a:xfrm>
                        <a:off x="4644008" y="2780928"/>
                        <a:ext cx="81000" cy="8100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22" name="Oval 21"/>
                      <p:cNvSpPr/>
                      <p:nvPr/>
                    </p:nvSpPr>
                    <p:spPr>
                      <a:xfrm>
                        <a:off x="4892148" y="2789929"/>
                        <a:ext cx="81000" cy="8100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23" name="Oval 22"/>
                      <p:cNvSpPr/>
                      <p:nvPr/>
                    </p:nvSpPr>
                    <p:spPr>
                      <a:xfrm>
                        <a:off x="5159435" y="2789929"/>
                        <a:ext cx="81000" cy="8100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</p:grpSp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5127701" y="2780928"/>
                      <a:ext cx="596427" cy="90010"/>
                      <a:chOff x="4644008" y="2780928"/>
                      <a:chExt cx="596427" cy="90010"/>
                    </a:xfrm>
                  </p:grpSpPr>
                  <p:sp>
                    <p:nvSpPr>
                      <p:cNvPr id="26" name="Oval 25"/>
                      <p:cNvSpPr/>
                      <p:nvPr/>
                    </p:nvSpPr>
                    <p:spPr>
                      <a:xfrm>
                        <a:off x="4644008" y="2780928"/>
                        <a:ext cx="81000" cy="8100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27" name="Oval 26"/>
                      <p:cNvSpPr/>
                      <p:nvPr/>
                    </p:nvSpPr>
                    <p:spPr>
                      <a:xfrm>
                        <a:off x="4892148" y="2789929"/>
                        <a:ext cx="81000" cy="8100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28" name="Oval 27"/>
                      <p:cNvSpPr/>
                      <p:nvPr/>
                    </p:nvSpPr>
                    <p:spPr>
                      <a:xfrm>
                        <a:off x="5159435" y="2789929"/>
                        <a:ext cx="81000" cy="8100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</p:grpSp>
              </p:grp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2987824" y="3971220"/>
                  <a:ext cx="5902578" cy="400110"/>
                  <a:chOff x="3591089" y="3971220"/>
                  <a:chExt cx="5902578" cy="400110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3591089" y="3971220"/>
                    <a:ext cx="590257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IN" sz="2000" i="1" dirty="0" smtClean="0"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r>
                      <a:rPr lang="en-IN" sz="2000" dirty="0" smtClean="0">
                        <a:latin typeface="Times New Roman" pitchFamily="18" charset="0"/>
                        <a:cs typeface="Times New Roman" pitchFamily="18" charset="0"/>
                      </a:rPr>
                      <a:t> repetitions:         values of which  </a:t>
                    </a:r>
                    <a:r>
                      <a:rPr lang="en-IN" sz="2000" i="1" dirty="0" smtClean="0">
                        <a:latin typeface="Times New Roman" pitchFamily="18" charset="0"/>
                        <a:cs typeface="Times New Roman" pitchFamily="18" charset="0"/>
                      </a:rPr>
                      <a:t>M+1</a:t>
                    </a:r>
                    <a:r>
                      <a:rPr lang="en-IN" sz="2000" dirty="0" smtClean="0">
                        <a:latin typeface="Times New Roman" pitchFamily="18" charset="0"/>
                        <a:cs typeface="Times New Roman" pitchFamily="18" charset="0"/>
                      </a:rPr>
                      <a:t>  are distinct   </a:t>
                    </a:r>
                    <a:endParaRPr lang="en-IN" sz="2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pic>
                <p:nvPicPr>
                  <p:cNvPr id="921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52956" y="4037002"/>
                    <a:ext cx="445770" cy="33432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2744443" y="4379192"/>
                <a:ext cx="4654161" cy="693420"/>
                <a:chOff x="2744443" y="4379192"/>
                <a:chExt cx="4654161" cy="693420"/>
              </a:xfrm>
            </p:grpSpPr>
            <p:pic>
              <p:nvPicPr>
                <p:cNvPr id="9223" name="Picture 7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83628" y="4379192"/>
                  <a:ext cx="1714976" cy="6934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9" name="TextBox 38"/>
                <p:cNvSpPr txBox="1"/>
                <p:nvPr/>
              </p:nvSpPr>
              <p:spPr>
                <a:xfrm>
                  <a:off x="2744443" y="4524950"/>
                  <a:ext cx="322876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2000" dirty="0" smtClean="0">
                      <a:latin typeface="Times New Roman" pitchFamily="18" charset="0"/>
                      <a:cs typeface="Times New Roman" pitchFamily="18" charset="0"/>
                    </a:rPr>
                    <a:t>The values are </a:t>
                  </a:r>
                  <a:r>
                    <a:rPr lang="en-IN" sz="2000" dirty="0" err="1" smtClean="0">
                      <a:latin typeface="Times New Roman" pitchFamily="18" charset="0"/>
                      <a:cs typeface="Times New Roman" pitchFamily="18" charset="0"/>
                    </a:rPr>
                    <a:t>equi</a:t>
                  </a:r>
                  <a:r>
                    <a:rPr lang="en-IN" sz="2000" dirty="0" smtClean="0">
                      <a:latin typeface="Times New Roman" pitchFamily="18" charset="0"/>
                      <a:cs typeface="Times New Roman" pitchFamily="18" charset="0"/>
                    </a:rPr>
                    <a:t>-spaced:   </a:t>
                  </a:r>
                  <a:endParaRPr lang="en-IN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9224" name="Right Brace 9223"/>
            <p:cNvSpPr/>
            <p:nvPr/>
          </p:nvSpPr>
          <p:spPr>
            <a:xfrm rot="16200000">
              <a:off x="4105716" y="-1968666"/>
              <a:ext cx="749141" cy="752824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9231" name="Group 9230"/>
          <p:cNvGrpSpPr/>
          <p:nvPr/>
        </p:nvGrpSpPr>
        <p:grpSpPr>
          <a:xfrm>
            <a:off x="1691680" y="5291921"/>
            <a:ext cx="5353676" cy="594360"/>
            <a:chOff x="1691680" y="5291921"/>
            <a:chExt cx="5353676" cy="594360"/>
          </a:xfrm>
        </p:grpSpPr>
        <p:sp>
          <p:nvSpPr>
            <p:cNvPr id="40" name="TextBox 39"/>
            <p:cNvSpPr txBox="1"/>
            <p:nvPr/>
          </p:nvSpPr>
          <p:spPr>
            <a:xfrm>
              <a:off x="1691680" y="5389046"/>
              <a:ext cx="3347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We take the error in the form:  </a:t>
              </a:r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230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391" y="5291921"/>
              <a:ext cx="2005965" cy="594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93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A class of measurements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700808"/>
            <a:ext cx="9144000" cy="4736018"/>
            <a:chOff x="0" y="1700808"/>
            <a:chExt cx="9144000" cy="47360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00808"/>
              <a:ext cx="9144000" cy="4736018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4716016" y="2060848"/>
              <a:ext cx="0" cy="38164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20" y="6309320"/>
            <a:ext cx="334328" cy="31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4493"/>
            <a:ext cx="730568" cy="45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308920" y="1300698"/>
            <a:ext cx="4727576" cy="400110"/>
            <a:chOff x="2183668" y="6067398"/>
            <a:chExt cx="4727576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2183668" y="6067398"/>
              <a:ext cx="47275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For a specific M, what is the minimum     ?</a:t>
              </a:r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858" y="6093296"/>
              <a:ext cx="297180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3" y="1254588"/>
            <a:ext cx="3411379" cy="47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19" y="4005064"/>
            <a:ext cx="321945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1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6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Measurement Models 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780" y="2191551"/>
            <a:ext cx="1366300" cy="612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Probe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63688" y="1628800"/>
            <a:ext cx="3508866" cy="1584176"/>
            <a:chOff x="847110" y="1340768"/>
            <a:chExt cx="3508866" cy="1584176"/>
          </a:xfrm>
        </p:grpSpPr>
        <p:grpSp>
          <p:nvGrpSpPr>
            <p:cNvPr id="4" name="Group 3"/>
            <p:cNvGrpSpPr/>
            <p:nvPr/>
          </p:nvGrpSpPr>
          <p:grpSpPr>
            <a:xfrm>
              <a:off x="1331640" y="1340768"/>
              <a:ext cx="3024336" cy="1584176"/>
              <a:chOff x="1331640" y="1340768"/>
              <a:chExt cx="3024336" cy="1584176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31640" y="1340768"/>
                <a:ext cx="2160240" cy="158417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" name="Striped Right Arrow 5"/>
              <p:cNvSpPr/>
              <p:nvPr/>
            </p:nvSpPr>
            <p:spPr>
              <a:xfrm>
                <a:off x="3707904" y="1592796"/>
                <a:ext cx="648072" cy="1080120"/>
              </a:xfrm>
              <a:prstGeom prst="striped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0787" y="1950214"/>
                <a:ext cx="321945" cy="365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Striped Right Arrow 7"/>
            <p:cNvSpPr/>
            <p:nvPr/>
          </p:nvSpPr>
          <p:spPr>
            <a:xfrm>
              <a:off x="847110" y="1628800"/>
              <a:ext cx="396044" cy="1080120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9465" name="Group 19464"/>
          <p:cNvGrpSpPr/>
          <p:nvPr/>
        </p:nvGrpSpPr>
        <p:grpSpPr>
          <a:xfrm>
            <a:off x="6171332" y="1988316"/>
            <a:ext cx="2216468" cy="972158"/>
            <a:chOff x="6171332" y="1988316"/>
            <a:chExt cx="2216468" cy="972158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326" y="2601381"/>
              <a:ext cx="1102043" cy="359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332" y="1988316"/>
              <a:ext cx="2216468" cy="396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603184" y="3825044"/>
            <a:ext cx="1778486" cy="612068"/>
            <a:chOff x="467544" y="4221088"/>
            <a:chExt cx="1778486" cy="612068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467544" y="4221088"/>
              <a:ext cx="1778486" cy="6120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Estimator:</a:t>
              </a:r>
              <a:endParaRPr lang="en-IN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056" y="4221088"/>
              <a:ext cx="284798" cy="383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5711083" y="3717032"/>
            <a:ext cx="2965373" cy="728403"/>
            <a:chOff x="3553636" y="4171836"/>
            <a:chExt cx="2965373" cy="728403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3553636" y="4288171"/>
              <a:ext cx="1778486" cy="6120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Error:</a:t>
              </a:r>
              <a:endParaRPr lang="en-IN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171836"/>
              <a:ext cx="2235041" cy="625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4499992" y="3100904"/>
            <a:ext cx="1644700" cy="425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Measurement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771800" y="3356992"/>
            <a:ext cx="1199961" cy="425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System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66" name="Group 19465"/>
          <p:cNvGrpSpPr/>
          <p:nvPr/>
        </p:nvGrpSpPr>
        <p:grpSpPr>
          <a:xfrm>
            <a:off x="4454225" y="5949280"/>
            <a:ext cx="1636658" cy="288032"/>
            <a:chOff x="4454225" y="5949280"/>
            <a:chExt cx="1636658" cy="288032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4454225" y="5949280"/>
              <a:ext cx="163665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1824" y="5977279"/>
              <a:ext cx="241459" cy="260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467544" y="4581448"/>
            <a:ext cx="8496944" cy="647752"/>
            <a:chOff x="467544" y="4941168"/>
            <a:chExt cx="8496944" cy="647752"/>
          </a:xfrm>
        </p:grpSpPr>
        <p:grpSp>
          <p:nvGrpSpPr>
            <p:cNvPr id="20" name="Group 19"/>
            <p:cNvGrpSpPr/>
            <p:nvPr/>
          </p:nvGrpSpPr>
          <p:grpSpPr>
            <a:xfrm>
              <a:off x="467544" y="4976852"/>
              <a:ext cx="8496944" cy="612068"/>
              <a:chOff x="467544" y="4976852"/>
              <a:chExt cx="8496944" cy="612068"/>
            </a:xfrm>
          </p:grpSpPr>
          <p:pic>
            <p:nvPicPr>
              <p:cNvPr id="19458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1921" y="5012856"/>
                <a:ext cx="501491" cy="359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467544" y="4976852"/>
                <a:ext cx="8496944" cy="6120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IN" sz="2000" dirty="0" smtClean="0">
                    <a:latin typeface="Times New Roman" pitchFamily="18" charset="0"/>
                    <a:cs typeface="Times New Roman" pitchFamily="18" charset="0"/>
                  </a:rPr>
                  <a:t>Estimate from a  measurement           is between</a:t>
                </a:r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945" y="4941168"/>
              <a:ext cx="1857375" cy="507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457" name="Group 19456"/>
          <p:cNvGrpSpPr/>
          <p:nvPr/>
        </p:nvGrpSpPr>
        <p:grpSpPr>
          <a:xfrm>
            <a:off x="1259632" y="5301208"/>
            <a:ext cx="6268261" cy="504056"/>
            <a:chOff x="1259632" y="5301208"/>
            <a:chExt cx="6268261" cy="504056"/>
          </a:xfrm>
        </p:grpSpPr>
        <p:grpSp>
          <p:nvGrpSpPr>
            <p:cNvPr id="19456" name="Group 19455"/>
            <p:cNvGrpSpPr/>
            <p:nvPr/>
          </p:nvGrpSpPr>
          <p:grpSpPr>
            <a:xfrm>
              <a:off x="1259632" y="5445224"/>
              <a:ext cx="6268261" cy="360040"/>
              <a:chOff x="1259632" y="5733256"/>
              <a:chExt cx="6268261" cy="360040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1259632" y="6093296"/>
                <a:ext cx="6268261" cy="0"/>
              </a:xfrm>
              <a:prstGeom prst="straightConnector1">
                <a:avLst/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272554" y="5733256"/>
                <a:ext cx="0" cy="36004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183" y="5301208"/>
              <a:ext cx="321945" cy="365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464" name="TextBox 19463"/>
          <p:cNvSpPr txBox="1"/>
          <p:nvPr/>
        </p:nvSpPr>
        <p:spPr>
          <a:xfrm>
            <a:off x="913048" y="6412686"/>
            <a:ext cx="717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Giovannetti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S. Lloyd and L.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Moaccone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Nature Photonics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222 (2011)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4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6" name="Group 10265"/>
          <p:cNvGrpSpPr/>
          <p:nvPr/>
        </p:nvGrpSpPr>
        <p:grpSpPr>
          <a:xfrm>
            <a:off x="0" y="1673086"/>
            <a:ext cx="9144000" cy="4924266"/>
            <a:chOff x="0" y="1673086"/>
            <a:chExt cx="9144000" cy="4924266"/>
          </a:xfrm>
        </p:grpSpPr>
        <p:grpSp>
          <p:nvGrpSpPr>
            <p:cNvPr id="10264" name="Group 10263"/>
            <p:cNvGrpSpPr/>
            <p:nvPr/>
          </p:nvGrpSpPr>
          <p:grpSpPr>
            <a:xfrm>
              <a:off x="0" y="1673086"/>
              <a:ext cx="9144000" cy="4924266"/>
              <a:chOff x="0" y="1700808"/>
              <a:chExt cx="9144000" cy="492426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0" y="1700808"/>
                <a:ext cx="9144000" cy="4736018"/>
                <a:chOff x="0" y="1700808"/>
                <a:chExt cx="9144000" cy="4736018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700808"/>
                  <a:ext cx="9144000" cy="4736018"/>
                </a:xfrm>
                <a:prstGeom prst="rect">
                  <a:avLst/>
                </a:prstGeom>
              </p:spPr>
            </p:pic>
            <p:cxnSp>
              <p:nvCxnSpPr>
                <p:cNvPr id="6" name="Straight Arrow Connector 5"/>
                <p:cNvCxnSpPr/>
                <p:nvPr/>
              </p:nvCxnSpPr>
              <p:spPr>
                <a:xfrm flipV="1">
                  <a:off x="4716016" y="2060848"/>
                  <a:ext cx="0" cy="381642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9720" y="6309320"/>
                <a:ext cx="334328" cy="3157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3644493"/>
                <a:ext cx="730568" cy="4519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1259632" y="2060848"/>
                <a:ext cx="6984776" cy="3830365"/>
                <a:chOff x="1259632" y="2060848"/>
                <a:chExt cx="6984776" cy="3830365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259632" y="2060848"/>
                  <a:ext cx="6984776" cy="3830365"/>
                  <a:chOff x="1259632" y="2060848"/>
                  <a:chExt cx="6984776" cy="3830365"/>
                </a:xfrm>
              </p:grpSpPr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1259632" y="2132856"/>
                    <a:ext cx="3456384" cy="3744416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flipH="1">
                    <a:off x="4743450" y="2060848"/>
                    <a:ext cx="3500958" cy="3830365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2195874" y="2708920"/>
                  <a:ext cx="647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i="1" dirty="0" smtClean="0">
                      <a:latin typeface="Times New Roman" pitchFamily="18" charset="0"/>
                      <a:cs typeface="Times New Roman" pitchFamily="18" charset="0"/>
                    </a:rPr>
                    <a:t>M=2</a:t>
                  </a:r>
                  <a:endParaRPr lang="en-IN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187624" y="2060848"/>
                <a:ext cx="7056784" cy="3384376"/>
                <a:chOff x="1259632" y="2132856"/>
                <a:chExt cx="7056784" cy="3384376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1259632" y="2132856"/>
                  <a:ext cx="7056784" cy="3384376"/>
                  <a:chOff x="1259632" y="2132856"/>
                  <a:chExt cx="7056784" cy="3384376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1259632" y="2132856"/>
                    <a:ext cx="2304256" cy="3384376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flipH="1">
                    <a:off x="6012160" y="2132856"/>
                    <a:ext cx="2304256" cy="3384376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H="1">
                    <a:off x="3563888" y="5517232"/>
                    <a:ext cx="2448272" cy="0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2411898" y="3635732"/>
                  <a:ext cx="647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i="1" dirty="0" smtClean="0">
                      <a:latin typeface="Times New Roman" pitchFamily="18" charset="0"/>
                      <a:cs typeface="Times New Roman" pitchFamily="18" charset="0"/>
                    </a:rPr>
                    <a:t>M=3</a:t>
                  </a:r>
                  <a:endParaRPr lang="en-IN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187624" y="2060848"/>
                <a:ext cx="7056784" cy="3830365"/>
                <a:chOff x="1259632" y="2102542"/>
                <a:chExt cx="7056784" cy="3830365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1259632" y="2102542"/>
                  <a:ext cx="7056784" cy="3830365"/>
                  <a:chOff x="1259632" y="2102542"/>
                  <a:chExt cx="7056784" cy="3830365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1259632" y="2102542"/>
                    <a:ext cx="1656184" cy="2736304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2915816" y="4829697"/>
                    <a:ext cx="1872208" cy="1103210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flipH="1">
                    <a:off x="4788024" y="5003884"/>
                    <a:ext cx="1710190" cy="929023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H="1">
                    <a:off x="6498214" y="2102542"/>
                    <a:ext cx="1818202" cy="2907496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" name="TextBox 24"/>
                <p:cNvSpPr txBox="1"/>
                <p:nvPr/>
              </p:nvSpPr>
              <p:spPr>
                <a:xfrm>
                  <a:off x="1654002" y="4153010"/>
                  <a:ext cx="647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i="1" dirty="0" smtClean="0">
                      <a:latin typeface="Times New Roman" pitchFamily="18" charset="0"/>
                      <a:cs typeface="Times New Roman" pitchFamily="18" charset="0"/>
                    </a:rPr>
                    <a:t>M=4</a:t>
                  </a:r>
                  <a:endParaRPr lang="en-IN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485" y="3977342"/>
              <a:ext cx="414814" cy="346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A class of measurements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2" name="TextBox 10261"/>
          <p:cNvSpPr txBox="1"/>
          <p:nvPr/>
        </p:nvSpPr>
        <p:spPr>
          <a:xfrm>
            <a:off x="650420" y="151672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For a given M,  there is a curve such that the MED for that M is tangent to it.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483768" y="980728"/>
            <a:ext cx="4727576" cy="400110"/>
            <a:chOff x="2183668" y="6067398"/>
            <a:chExt cx="4727576" cy="400110"/>
          </a:xfrm>
        </p:grpSpPr>
        <p:sp>
          <p:nvSpPr>
            <p:cNvPr id="59" name="TextBox 58"/>
            <p:cNvSpPr txBox="1"/>
            <p:nvPr/>
          </p:nvSpPr>
          <p:spPr>
            <a:xfrm>
              <a:off x="2183668" y="6067398"/>
              <a:ext cx="47275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For a specific M, what is the minimum       ?</a:t>
              </a:r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858" y="6093296"/>
              <a:ext cx="297180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038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A class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measurements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92" y="2539747"/>
            <a:ext cx="3900488" cy="81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73" y="1988840"/>
            <a:ext cx="35909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56" y="5399998"/>
            <a:ext cx="2457926" cy="7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41" y="3924716"/>
            <a:ext cx="1281589" cy="73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483768" y="5373216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310971" y="2204864"/>
            <a:ext cx="0" cy="316835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3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A class of measurements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4" name="Group 10263"/>
          <p:cNvGrpSpPr/>
          <p:nvPr/>
        </p:nvGrpSpPr>
        <p:grpSpPr>
          <a:xfrm>
            <a:off x="0" y="1673086"/>
            <a:ext cx="9144000" cy="4924266"/>
            <a:chOff x="0" y="1700808"/>
            <a:chExt cx="9144000" cy="4924266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700808"/>
              <a:ext cx="9144000" cy="4736018"/>
              <a:chOff x="0" y="1700808"/>
              <a:chExt cx="9144000" cy="473601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700808"/>
                <a:ext cx="9144000" cy="4736018"/>
              </a:xfrm>
              <a:prstGeom prst="rect">
                <a:avLst/>
              </a:prstGeom>
            </p:spPr>
          </p:pic>
          <p:cxnSp>
            <p:nvCxnSpPr>
              <p:cNvPr id="6" name="Straight Arrow Connector 5"/>
              <p:cNvCxnSpPr/>
              <p:nvPr/>
            </p:nvCxnSpPr>
            <p:spPr>
              <a:xfrm flipV="1">
                <a:off x="4716016" y="2060848"/>
                <a:ext cx="0" cy="381642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720" y="6309320"/>
              <a:ext cx="334328" cy="315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644493"/>
              <a:ext cx="730568" cy="451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1259632" y="2060848"/>
              <a:ext cx="6984776" cy="3830365"/>
              <a:chOff x="1259632" y="2060848"/>
              <a:chExt cx="6984776" cy="383036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259632" y="2060848"/>
                <a:ext cx="6984776" cy="3830365"/>
                <a:chOff x="1259632" y="2060848"/>
                <a:chExt cx="6984776" cy="3830365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259632" y="2132856"/>
                  <a:ext cx="3456384" cy="374441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4743450" y="2060848"/>
                  <a:ext cx="3500958" cy="383036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2195874" y="2708920"/>
                <a:ext cx="647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i="1" dirty="0" smtClean="0">
                    <a:latin typeface="Times New Roman" pitchFamily="18" charset="0"/>
                    <a:cs typeface="Times New Roman" pitchFamily="18" charset="0"/>
                  </a:rPr>
                  <a:t>M=2</a:t>
                </a:r>
                <a:endParaRPr lang="en-IN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187624" y="2060848"/>
              <a:ext cx="7056784" cy="3384376"/>
              <a:chOff x="1259632" y="2132856"/>
              <a:chExt cx="7056784" cy="338437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59632" y="2132856"/>
                <a:ext cx="7056784" cy="3384376"/>
                <a:chOff x="1259632" y="2132856"/>
                <a:chExt cx="7056784" cy="3384376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259632" y="2132856"/>
                  <a:ext cx="2304256" cy="3384376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6012160" y="2132856"/>
                  <a:ext cx="2304256" cy="3384376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3563888" y="5517232"/>
                  <a:ext cx="2448272" cy="0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/>
              <p:cNvSpPr txBox="1"/>
              <p:nvPr/>
            </p:nvSpPr>
            <p:spPr>
              <a:xfrm>
                <a:off x="2411898" y="3635732"/>
                <a:ext cx="647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i="1" dirty="0" smtClean="0">
                    <a:latin typeface="Times New Roman" pitchFamily="18" charset="0"/>
                    <a:cs typeface="Times New Roman" pitchFamily="18" charset="0"/>
                  </a:rPr>
                  <a:t>M=3</a:t>
                </a:r>
                <a:endParaRPr lang="en-IN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187624" y="2060848"/>
              <a:ext cx="7056784" cy="3830365"/>
              <a:chOff x="1259632" y="2102542"/>
              <a:chExt cx="7056784" cy="383036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259632" y="2102542"/>
                <a:ext cx="7056784" cy="3830365"/>
                <a:chOff x="1259632" y="2102542"/>
                <a:chExt cx="7056784" cy="38303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259632" y="2102542"/>
                  <a:ext cx="1656184" cy="2736304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915816" y="4829697"/>
                  <a:ext cx="1872208" cy="110321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4788024" y="5003884"/>
                  <a:ext cx="1710190" cy="929023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6498214" y="2102542"/>
                  <a:ext cx="1818202" cy="2907496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24"/>
              <p:cNvSpPr txBox="1"/>
              <p:nvPr/>
            </p:nvSpPr>
            <p:spPr>
              <a:xfrm>
                <a:off x="1654002" y="4153010"/>
                <a:ext cx="647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i="1" dirty="0" smtClean="0">
                    <a:latin typeface="Times New Roman" pitchFamily="18" charset="0"/>
                    <a:cs typeface="Times New Roman" pitchFamily="18" charset="0"/>
                  </a:rPr>
                  <a:t>M=4</a:t>
                </a:r>
                <a:endParaRPr lang="en-IN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145653" y="1275068"/>
            <a:ext cx="3740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extremal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curve corresponds to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80073"/>
            <a:ext cx="1331119" cy="73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3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A class (classical) of measurements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1560" y="2708920"/>
            <a:ext cx="7384229" cy="3615761"/>
            <a:chOff x="377183" y="2988842"/>
            <a:chExt cx="7384229" cy="3615761"/>
          </a:xfrm>
        </p:grpSpPr>
        <p:grpSp>
          <p:nvGrpSpPr>
            <p:cNvPr id="30" name="Group 29"/>
            <p:cNvGrpSpPr/>
            <p:nvPr/>
          </p:nvGrpSpPr>
          <p:grpSpPr>
            <a:xfrm>
              <a:off x="377183" y="2998268"/>
              <a:ext cx="1152128" cy="1718766"/>
              <a:chOff x="1115616" y="2204864"/>
              <a:chExt cx="1152128" cy="1718766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115616" y="2204864"/>
                <a:ext cx="1152128" cy="1008112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32" name="Straight Arrow Connector 31"/>
              <p:cNvCxnSpPr>
                <a:stCxn id="31" idx="2"/>
              </p:cNvCxnSpPr>
              <p:nvPr/>
            </p:nvCxnSpPr>
            <p:spPr>
              <a:xfrm>
                <a:off x="1691680" y="3212976"/>
                <a:ext cx="0" cy="43204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4273" y="3645024"/>
                <a:ext cx="414814" cy="278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1762935" y="2988842"/>
              <a:ext cx="5998477" cy="3337303"/>
              <a:chOff x="2101915" y="2204864"/>
              <a:chExt cx="5998477" cy="3337303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2483768" y="2204864"/>
                <a:ext cx="5616624" cy="1718766"/>
                <a:chOff x="2483768" y="2204864"/>
                <a:chExt cx="5616624" cy="1718766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2483768" y="2204864"/>
                  <a:ext cx="1152128" cy="1718766"/>
                  <a:chOff x="1115616" y="2204864"/>
                  <a:chExt cx="1152128" cy="1718766"/>
                </a:xfrm>
              </p:grpSpPr>
              <p:sp>
                <p:nvSpPr>
                  <p:cNvPr id="59" name="Rounded Rectangle 58"/>
                  <p:cNvSpPr/>
                  <p:nvPr/>
                </p:nvSpPr>
                <p:spPr>
                  <a:xfrm>
                    <a:off x="1115616" y="2204864"/>
                    <a:ext cx="1152128" cy="1008112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cxnSp>
                <p:nvCxnSpPr>
                  <p:cNvPr id="60" name="Straight Arrow Connector 59"/>
                  <p:cNvCxnSpPr>
                    <a:stCxn id="59" idx="2"/>
                  </p:cNvCxnSpPr>
                  <p:nvPr/>
                </p:nvCxnSpPr>
                <p:spPr>
                  <a:xfrm>
                    <a:off x="1691680" y="3212976"/>
                    <a:ext cx="0" cy="432048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6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84273" y="3645024"/>
                    <a:ext cx="414814" cy="27860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46" name="Group 45"/>
                <p:cNvGrpSpPr/>
                <p:nvPr/>
              </p:nvGrpSpPr>
              <p:grpSpPr>
                <a:xfrm>
                  <a:off x="6948264" y="2204864"/>
                  <a:ext cx="1152128" cy="1718766"/>
                  <a:chOff x="1115616" y="2204864"/>
                  <a:chExt cx="1152128" cy="1718766"/>
                </a:xfrm>
              </p:grpSpPr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1115616" y="2204864"/>
                    <a:ext cx="1152128" cy="1008112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cxnSp>
                <p:nvCxnSpPr>
                  <p:cNvPr id="57" name="Straight Arrow Connector 56"/>
                  <p:cNvCxnSpPr>
                    <a:stCxn id="56" idx="2"/>
                  </p:cNvCxnSpPr>
                  <p:nvPr/>
                </p:nvCxnSpPr>
                <p:spPr>
                  <a:xfrm>
                    <a:off x="1691680" y="3212976"/>
                    <a:ext cx="0" cy="432048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5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84273" y="3645024"/>
                    <a:ext cx="414814" cy="27860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4427984" y="2780928"/>
                  <a:ext cx="1296144" cy="90010"/>
                  <a:chOff x="4427984" y="2780928"/>
                  <a:chExt cx="1296144" cy="90010"/>
                </a:xfrm>
              </p:grpSpPr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4427984" y="2780928"/>
                    <a:ext cx="596427" cy="90010"/>
                    <a:chOff x="4644008" y="2780928"/>
                    <a:chExt cx="596427" cy="90010"/>
                  </a:xfrm>
                </p:grpSpPr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644008" y="2780928"/>
                      <a:ext cx="81000" cy="810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92148" y="2789929"/>
                      <a:ext cx="81000" cy="810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5159435" y="2789929"/>
                      <a:ext cx="81000" cy="810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5127701" y="2780928"/>
                    <a:ext cx="596427" cy="90010"/>
                    <a:chOff x="4644008" y="2780928"/>
                    <a:chExt cx="596427" cy="90010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644008" y="2780928"/>
                      <a:ext cx="81000" cy="810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892148" y="2789929"/>
                      <a:ext cx="81000" cy="810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5159435" y="2789929"/>
                      <a:ext cx="81000" cy="810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</p:grpSp>
          </p:grpSp>
          <p:sp>
            <p:nvSpPr>
              <p:cNvPr id="43" name="TextBox 42"/>
              <p:cNvSpPr txBox="1"/>
              <p:nvPr/>
            </p:nvSpPr>
            <p:spPr>
              <a:xfrm>
                <a:off x="2101915" y="4526504"/>
                <a:ext cx="481413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0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IN" sz="2000" dirty="0" smtClean="0">
                    <a:latin typeface="Times New Roman" pitchFamily="18" charset="0"/>
                    <a:cs typeface="Times New Roman" pitchFamily="18" charset="0"/>
                  </a:rPr>
                  <a:t> repetitions yields N+1 distinct values with </a:t>
                </a:r>
              </a:p>
              <a:p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IN" sz="2000" dirty="0" smtClean="0">
                    <a:latin typeface="Times New Roman" pitchFamily="18" charset="0"/>
                    <a:cs typeface="Times New Roman" pitchFamily="18" charset="0"/>
                  </a:rPr>
                  <a:t>the error scaling as the SQL:   </a:t>
                </a:r>
                <a:endParaRPr lang="en-I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959" y="5818314"/>
              <a:ext cx="705803" cy="786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3" name="Right Brace 62"/>
          <p:cNvSpPr/>
          <p:nvPr/>
        </p:nvSpPr>
        <p:spPr>
          <a:xfrm rot="5400000">
            <a:off x="4091473" y="846897"/>
            <a:ext cx="749141" cy="752824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TextBox 65"/>
          <p:cNvSpPr txBox="1"/>
          <p:nvPr/>
        </p:nvSpPr>
        <p:spPr>
          <a:xfrm>
            <a:off x="145653" y="1275068"/>
            <a:ext cx="3740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extremal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curve corresponds to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80073"/>
            <a:ext cx="1331119" cy="73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11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rmAutofit/>
          </a:bodyPr>
          <a:lstStyle/>
          <a:p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Ansatz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:   N(resource) = M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Ansatz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:   N(resource) = M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13285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Quantum mechanical cases:</a:t>
            </a:r>
          </a:p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For a state with N-spins, the Hilbert space is         dimensional  </a:t>
            </a: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IN" sz="2000" i="1" dirty="0" smtClean="0">
                <a:latin typeface="Times New Roman" pitchFamily="18" charset="0"/>
                <a:cs typeface="Times New Roman" pitchFamily="18" charset="0"/>
              </a:rPr>
              <a:t>N+1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distinct values.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63302"/>
            <a:ext cx="402431" cy="37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653136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Classical case:  </a:t>
            </a: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For N repetitions of a measurement with two outcomes,  there are again  </a:t>
            </a:r>
            <a:r>
              <a:rPr lang="en-IN" sz="2000" i="1" dirty="0" smtClean="0">
                <a:latin typeface="Times New Roman" pitchFamily="18" charset="0"/>
                <a:cs typeface="Times New Roman" pitchFamily="18" charset="0"/>
              </a:rPr>
              <a:t>N+1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distinct outcomes. 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 measurement with P outcomes can always be constructed from P-1 repetitions from the two-outcome box.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860" y="3645024"/>
            <a:ext cx="3603308" cy="79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26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Ansatz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:   N(resource) = M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4331" y="1772816"/>
            <a:ext cx="8496944" cy="1168807"/>
            <a:chOff x="234331" y="1772816"/>
            <a:chExt cx="8496944" cy="1168807"/>
          </a:xfrm>
        </p:grpSpPr>
        <p:sp>
          <p:nvSpPr>
            <p:cNvPr id="5" name="TextBox 4"/>
            <p:cNvSpPr txBox="1"/>
            <p:nvPr/>
          </p:nvSpPr>
          <p:spPr>
            <a:xfrm>
              <a:off x="234331" y="1772816"/>
              <a:ext cx="84969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 smtClean="0">
                  <a:latin typeface="Times New Roman" pitchFamily="18" charset="0"/>
                  <a:cs typeface="Times New Roman" pitchFamily="18" charset="0"/>
                </a:rPr>
                <a:t>Classical case:  </a:t>
              </a:r>
            </a:p>
            <a:p>
              <a:endParaRPr lang="en-IN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The error scales as  </a:t>
              </a:r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552" y="2204864"/>
              <a:ext cx="656273" cy="736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07504" y="3212976"/>
            <a:ext cx="8496944" cy="1135235"/>
            <a:chOff x="107504" y="3641248"/>
            <a:chExt cx="8496944" cy="1135235"/>
          </a:xfrm>
        </p:grpSpPr>
        <p:sp>
          <p:nvSpPr>
            <p:cNvPr id="3" name="TextBox 2"/>
            <p:cNvSpPr txBox="1"/>
            <p:nvPr/>
          </p:nvSpPr>
          <p:spPr>
            <a:xfrm>
              <a:off x="107504" y="3641248"/>
              <a:ext cx="84969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 smtClean="0">
                  <a:latin typeface="Times New Roman" pitchFamily="18" charset="0"/>
                  <a:cs typeface="Times New Roman" pitchFamily="18" charset="0"/>
                </a:rPr>
                <a:t>Minimum Error Distribution:</a:t>
              </a:r>
            </a:p>
            <a:p>
              <a:endParaRPr lang="en-IN" sz="2000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The error scales as  </a:t>
              </a:r>
              <a:r>
                <a:rPr lang="en-IN" sz="20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726" y="4164978"/>
              <a:ext cx="400050" cy="611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07504" y="4797152"/>
            <a:ext cx="8640960" cy="1912857"/>
            <a:chOff x="107504" y="5013176"/>
            <a:chExt cx="8640960" cy="1912857"/>
          </a:xfrm>
        </p:grpSpPr>
        <p:grpSp>
          <p:nvGrpSpPr>
            <p:cNvPr id="11" name="Group 10"/>
            <p:cNvGrpSpPr/>
            <p:nvPr/>
          </p:nvGrpSpPr>
          <p:grpSpPr>
            <a:xfrm>
              <a:off x="107504" y="5013176"/>
              <a:ext cx="8496944" cy="1152128"/>
              <a:chOff x="107504" y="3641248"/>
              <a:chExt cx="8496944" cy="115212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07504" y="3641248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dirty="0" smtClean="0">
                    <a:latin typeface="Times New Roman" pitchFamily="18" charset="0"/>
                    <a:cs typeface="Times New Roman" pitchFamily="18" charset="0"/>
                  </a:rPr>
                  <a:t>Heisenberg Limit:</a:t>
                </a:r>
              </a:p>
              <a:p>
                <a:endParaRPr lang="en-IN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IN" sz="2000" dirty="0" smtClean="0">
                    <a:latin typeface="Times New Roman" pitchFamily="18" charset="0"/>
                    <a:cs typeface="Times New Roman" pitchFamily="18" charset="0"/>
                  </a:rPr>
                  <a:t>The error scales as  </a:t>
                </a:r>
                <a:r>
                  <a:rPr lang="en-IN" sz="2000" b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5726" y="4181871"/>
                <a:ext cx="400050" cy="611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251520" y="6341258"/>
              <a:ext cx="8496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M. Tsang, </a:t>
              </a:r>
              <a:r>
                <a:rPr lang="en-IN" sz="1600" i="1" dirty="0" smtClean="0">
                  <a:latin typeface="Times New Roman" pitchFamily="18" charset="0"/>
                  <a:cs typeface="Times New Roman" pitchFamily="18" charset="0"/>
                </a:rPr>
                <a:t>PRL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IN" sz="1600" b="1" dirty="0" smtClean="0">
                  <a:latin typeface="Times New Roman" pitchFamily="18" charset="0"/>
                  <a:cs typeface="Times New Roman" pitchFamily="18" charset="0"/>
                </a:rPr>
                <a:t>108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,230401(2012), M. </a:t>
              </a:r>
              <a:r>
                <a:rPr lang="en-IN" sz="1600" dirty="0" err="1" smtClean="0">
                  <a:latin typeface="Times New Roman" pitchFamily="18" charset="0"/>
                  <a:cs typeface="Times New Roman" pitchFamily="18" charset="0"/>
                </a:rPr>
                <a:t>Zwierz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 et. Al. </a:t>
              </a:r>
              <a:r>
                <a:rPr lang="en-IN" sz="1600" i="1" dirty="0" smtClean="0">
                  <a:latin typeface="Times New Roman" pitchFamily="18" charset="0"/>
                  <a:cs typeface="Times New Roman" pitchFamily="18" charset="0"/>
                </a:rPr>
                <a:t>PRA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IN" sz="1600" b="1" dirty="0" smtClean="0">
                  <a:latin typeface="Times New Roman" pitchFamily="18" charset="0"/>
                  <a:cs typeface="Times New Roman" pitchFamily="18" charset="0"/>
                </a:rPr>
                <a:t>85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,042112(2012), </a:t>
              </a:r>
            </a:p>
            <a:p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V. </a:t>
              </a:r>
              <a:r>
                <a:rPr lang="en-IN" sz="1600" dirty="0" err="1" smtClean="0">
                  <a:latin typeface="Times New Roman" pitchFamily="18" charset="0"/>
                  <a:cs typeface="Times New Roman" pitchFamily="18" charset="0"/>
                </a:rPr>
                <a:t>Giovannetti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 et.al. </a:t>
              </a:r>
              <a:r>
                <a:rPr lang="en-IN" sz="1600" i="1" dirty="0" smtClean="0">
                  <a:latin typeface="Times New Roman" pitchFamily="18" charset="0"/>
                  <a:cs typeface="Times New Roman" pitchFamily="18" charset="0"/>
                </a:rPr>
                <a:t>PRL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IN" sz="1600" b="1" dirty="0" smtClean="0">
                  <a:latin typeface="Times New Roman" pitchFamily="18" charset="0"/>
                  <a:cs typeface="Times New Roman" pitchFamily="18" charset="0"/>
                </a:rPr>
                <a:t>108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,21040(2012) and </a:t>
              </a:r>
              <a:r>
                <a:rPr lang="en-IN" sz="1600" i="1" dirty="0" smtClean="0">
                  <a:latin typeface="Times New Roman" pitchFamily="18" charset="0"/>
                  <a:cs typeface="Times New Roman" pitchFamily="18" charset="0"/>
                </a:rPr>
                <a:t>PR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L, </a:t>
              </a:r>
              <a:r>
                <a:rPr lang="en-IN" sz="1600" b="1" dirty="0" smtClean="0">
                  <a:latin typeface="Times New Roman" pitchFamily="18" charset="0"/>
                  <a:cs typeface="Times New Roman" pitchFamily="18" charset="0"/>
                </a:rPr>
                <a:t>108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, 260405(2012)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37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Universal resource count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340768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A functional definition of resource used in a measurement:</a:t>
            </a:r>
          </a:p>
          <a:p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For a classical, quantum (linear or non-linear model)  resource used is equal to the number of possible outcomes the model predicts (-1).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56771" y="5098533"/>
            <a:ext cx="3690613" cy="1190505"/>
            <a:chOff x="335259" y="1589632"/>
            <a:chExt cx="4920817" cy="1587340"/>
          </a:xfrm>
        </p:grpSpPr>
        <p:sp>
          <p:nvSpPr>
            <p:cNvPr id="16" name="Rounded Rectangle 15"/>
            <p:cNvSpPr/>
            <p:nvPr/>
          </p:nvSpPr>
          <p:spPr>
            <a:xfrm>
              <a:off x="1338001" y="1592796"/>
              <a:ext cx="2160240" cy="15841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Striped Right Arrow 16"/>
            <p:cNvSpPr/>
            <p:nvPr/>
          </p:nvSpPr>
          <p:spPr>
            <a:xfrm>
              <a:off x="3690432" y="1844824"/>
              <a:ext cx="324036" cy="1080120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Striped Right Arrow 17"/>
            <p:cNvSpPr/>
            <p:nvPr/>
          </p:nvSpPr>
          <p:spPr>
            <a:xfrm>
              <a:off x="572875" y="1844824"/>
              <a:ext cx="648072" cy="1080120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053199" y="1589632"/>
              <a:ext cx="734825" cy="15841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Striped Right Arrow 19"/>
            <p:cNvSpPr/>
            <p:nvPr/>
          </p:nvSpPr>
          <p:spPr>
            <a:xfrm>
              <a:off x="4932040" y="1844824"/>
              <a:ext cx="324036" cy="1080120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436" y="1973812"/>
              <a:ext cx="514350" cy="59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721" y="1985480"/>
              <a:ext cx="1066800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59" y="2089245"/>
              <a:ext cx="457200" cy="55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05701"/>
            <a:ext cx="2216468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35" y="4466833"/>
            <a:ext cx="872966" cy="42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835696" y="3096255"/>
            <a:ext cx="3590174" cy="1584176"/>
            <a:chOff x="1835696" y="3096255"/>
            <a:chExt cx="3590174" cy="1584176"/>
          </a:xfrm>
        </p:grpSpPr>
        <p:grpSp>
          <p:nvGrpSpPr>
            <p:cNvPr id="24" name="Group 23"/>
            <p:cNvGrpSpPr/>
            <p:nvPr/>
          </p:nvGrpSpPr>
          <p:grpSpPr>
            <a:xfrm>
              <a:off x="2401534" y="3096255"/>
              <a:ext cx="3024336" cy="1584176"/>
              <a:chOff x="1331640" y="1340768"/>
              <a:chExt cx="3024336" cy="1584176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331640" y="1340768"/>
                <a:ext cx="2160240" cy="158417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" name="Striped Right Arrow 25"/>
              <p:cNvSpPr/>
              <p:nvPr/>
            </p:nvSpPr>
            <p:spPr>
              <a:xfrm>
                <a:off x="3707904" y="1592796"/>
                <a:ext cx="648072" cy="1080120"/>
              </a:xfrm>
              <a:prstGeom prst="striped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27" name="Picture 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0787" y="1950214"/>
                <a:ext cx="321945" cy="365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0" name="Striped Right Arrow 29"/>
            <p:cNvSpPr/>
            <p:nvPr/>
          </p:nvSpPr>
          <p:spPr>
            <a:xfrm>
              <a:off x="1835696" y="3501008"/>
              <a:ext cx="486054" cy="810090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9" name="Oval 8"/>
          <p:cNvSpPr/>
          <p:nvPr/>
        </p:nvSpPr>
        <p:spPr>
          <a:xfrm>
            <a:off x="1331640" y="2664207"/>
            <a:ext cx="4896544" cy="40771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15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63" y="188640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Can one realize the </a:t>
            </a:r>
            <a:br>
              <a:rPr lang="en-I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Minimum Error Distribution (MED)?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39318" y="2587414"/>
            <a:ext cx="3853487" cy="1138071"/>
            <a:chOff x="1907704" y="2127596"/>
            <a:chExt cx="5137982" cy="1517428"/>
          </a:xfrm>
        </p:grpSpPr>
        <p:grpSp>
          <p:nvGrpSpPr>
            <p:cNvPr id="5" name="Group 4"/>
            <p:cNvGrpSpPr/>
            <p:nvPr/>
          </p:nvGrpSpPr>
          <p:grpSpPr>
            <a:xfrm>
              <a:off x="1907704" y="3120753"/>
              <a:ext cx="5137982" cy="524271"/>
              <a:chOff x="2128241" y="4293096"/>
              <a:chExt cx="5137982" cy="52427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128241" y="4406846"/>
                <a:ext cx="5137982" cy="410521"/>
                <a:chOff x="2159674" y="4026591"/>
                <a:chExt cx="5137982" cy="410521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2336839" y="4026591"/>
                  <a:ext cx="4634801" cy="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9674" y="4055044"/>
                  <a:ext cx="308610" cy="2686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41689" y="4070033"/>
                  <a:ext cx="314325" cy="2628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645" y="4083167"/>
                  <a:ext cx="302895" cy="2514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7802" y="4111357"/>
                  <a:ext cx="748665" cy="3257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Picture 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80461" y="4113266"/>
                  <a:ext cx="417195" cy="2800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2" name="Group 21"/>
                <p:cNvGrpSpPr/>
                <p:nvPr/>
              </p:nvGrpSpPr>
              <p:grpSpPr>
                <a:xfrm>
                  <a:off x="3682131" y="4165474"/>
                  <a:ext cx="596427" cy="90010"/>
                  <a:chOff x="3601131" y="3513535"/>
                  <a:chExt cx="596427" cy="90010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3601131" y="3513535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3849271" y="3522536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4116558" y="3522536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5317952" y="4201478"/>
                  <a:ext cx="596427" cy="90010"/>
                  <a:chOff x="5317952" y="3576542"/>
                  <a:chExt cx="596427" cy="90010"/>
                </a:xfrm>
              </p:grpSpPr>
              <p:sp>
                <p:nvSpPr>
                  <p:cNvPr id="25" name="Oval 24"/>
                  <p:cNvSpPr/>
                  <p:nvPr/>
                </p:nvSpPr>
                <p:spPr>
                  <a:xfrm>
                    <a:off x="5317952" y="3576542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5566092" y="3585543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5833379" y="3585543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pic>
              <p:nvPicPr>
                <p:cNvPr id="24" name="Picture 1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13104" y="4134216"/>
                  <a:ext cx="302895" cy="2800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 flipV="1">
                <a:off x="4654239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5004048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339752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771800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3347864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6300192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6876256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4107" y="4514471"/>
                <a:ext cx="565785" cy="291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4382950" y="2132856"/>
              <a:ext cx="112529" cy="10825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519" y="2127596"/>
              <a:ext cx="348615" cy="291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048" y="2292000"/>
              <a:ext cx="588645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4727246" y="2419060"/>
              <a:ext cx="112529" cy="7963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43608" y="2064445"/>
            <a:ext cx="3024336" cy="1584176"/>
            <a:chOff x="1331640" y="1340768"/>
            <a:chExt cx="3024336" cy="1584176"/>
          </a:xfrm>
        </p:grpSpPr>
        <p:sp>
          <p:nvSpPr>
            <p:cNvPr id="36" name="Rounded Rectangle 35"/>
            <p:cNvSpPr/>
            <p:nvPr/>
          </p:nvSpPr>
          <p:spPr>
            <a:xfrm>
              <a:off x="1331640" y="1340768"/>
              <a:ext cx="2160240" cy="15841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Striped Right Arrow 36"/>
            <p:cNvSpPr/>
            <p:nvPr/>
          </p:nvSpPr>
          <p:spPr>
            <a:xfrm>
              <a:off x="3707904" y="1592796"/>
              <a:ext cx="648072" cy="1080120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787" y="1950214"/>
              <a:ext cx="321945" cy="365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Striped Right Arrow 38"/>
          <p:cNvSpPr/>
          <p:nvPr/>
        </p:nvSpPr>
        <p:spPr>
          <a:xfrm>
            <a:off x="387228" y="2425687"/>
            <a:ext cx="486054" cy="810090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0" name="Group 39"/>
          <p:cNvGrpSpPr/>
          <p:nvPr/>
        </p:nvGrpSpPr>
        <p:grpSpPr>
          <a:xfrm>
            <a:off x="6241192" y="3603326"/>
            <a:ext cx="297180" cy="776452"/>
            <a:chOff x="4572000" y="5316953"/>
            <a:chExt cx="297180" cy="776452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4713208" y="5316953"/>
              <a:ext cx="7382" cy="427837"/>
            </a:xfrm>
            <a:prstGeom prst="straightConnector1">
              <a:avLst/>
            </a:prstGeom>
            <a:ln w="3492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744790"/>
              <a:ext cx="297180" cy="348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630255" y="4869160"/>
            <a:ext cx="7825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To achieve this, some amount of prior knowledge is required about the 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xpected or true value of the parameter.</a:t>
            </a:r>
          </a:p>
          <a:p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How well does one need to know the value? </a:t>
            </a:r>
            <a:endParaRPr lang="en-IN" dirty="0"/>
          </a:p>
        </p:txBody>
      </p:sp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027" y="1928482"/>
            <a:ext cx="1748790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07" y="1916832"/>
            <a:ext cx="1808798" cy="51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1340768"/>
            <a:ext cx="9144000" cy="492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48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Can one realize the </a:t>
            </a:r>
            <a:br>
              <a:rPr lang="en-I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Minimum Error Distribution (MED)?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8493" y="2155366"/>
            <a:ext cx="3853487" cy="1138071"/>
            <a:chOff x="1907704" y="2127596"/>
            <a:chExt cx="5137982" cy="1517428"/>
          </a:xfrm>
        </p:grpSpPr>
        <p:grpSp>
          <p:nvGrpSpPr>
            <p:cNvPr id="5" name="Group 4"/>
            <p:cNvGrpSpPr/>
            <p:nvPr/>
          </p:nvGrpSpPr>
          <p:grpSpPr>
            <a:xfrm>
              <a:off x="1907704" y="3120753"/>
              <a:ext cx="5137982" cy="524271"/>
              <a:chOff x="2128241" y="4293096"/>
              <a:chExt cx="5137982" cy="52427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128241" y="4406846"/>
                <a:ext cx="5137982" cy="410521"/>
                <a:chOff x="2159674" y="4026591"/>
                <a:chExt cx="5137982" cy="410521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2336839" y="4026591"/>
                  <a:ext cx="4634801" cy="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9674" y="4055044"/>
                  <a:ext cx="308610" cy="2686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41689" y="4070033"/>
                  <a:ext cx="314325" cy="2628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645" y="4083167"/>
                  <a:ext cx="302895" cy="2514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7802" y="4111357"/>
                  <a:ext cx="748665" cy="3257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Picture 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80461" y="4113266"/>
                  <a:ext cx="417195" cy="2800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2" name="Group 21"/>
                <p:cNvGrpSpPr/>
                <p:nvPr/>
              </p:nvGrpSpPr>
              <p:grpSpPr>
                <a:xfrm>
                  <a:off x="3682131" y="4165474"/>
                  <a:ext cx="596427" cy="90010"/>
                  <a:chOff x="3601131" y="3513535"/>
                  <a:chExt cx="596427" cy="90010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3601131" y="3513535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3849271" y="3522536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4116558" y="3522536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5317952" y="4201478"/>
                  <a:ext cx="596427" cy="90010"/>
                  <a:chOff x="5317952" y="3576542"/>
                  <a:chExt cx="596427" cy="90010"/>
                </a:xfrm>
              </p:grpSpPr>
              <p:sp>
                <p:nvSpPr>
                  <p:cNvPr id="25" name="Oval 24"/>
                  <p:cNvSpPr/>
                  <p:nvPr/>
                </p:nvSpPr>
                <p:spPr>
                  <a:xfrm>
                    <a:off x="5317952" y="3576542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5566092" y="3585543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5833379" y="3585543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pic>
              <p:nvPicPr>
                <p:cNvPr id="24" name="Picture 1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13104" y="4134216"/>
                  <a:ext cx="302895" cy="2800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 flipV="1">
                <a:off x="4654239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5004048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339752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771800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3347864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6300192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6876256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4107" y="4514471"/>
                <a:ext cx="565785" cy="291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4382950" y="2132856"/>
              <a:ext cx="112529" cy="10825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519" y="2127596"/>
              <a:ext cx="348615" cy="291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048" y="2292000"/>
              <a:ext cx="588645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4727246" y="2419060"/>
              <a:ext cx="112529" cy="7963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43608" y="2064445"/>
            <a:ext cx="3024336" cy="1584176"/>
            <a:chOff x="1331640" y="1340768"/>
            <a:chExt cx="3024336" cy="1584176"/>
          </a:xfrm>
        </p:grpSpPr>
        <p:sp>
          <p:nvSpPr>
            <p:cNvPr id="36" name="Rounded Rectangle 35"/>
            <p:cNvSpPr/>
            <p:nvPr/>
          </p:nvSpPr>
          <p:spPr>
            <a:xfrm>
              <a:off x="1331640" y="1340768"/>
              <a:ext cx="2160240" cy="15841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Striped Right Arrow 36"/>
            <p:cNvSpPr/>
            <p:nvPr/>
          </p:nvSpPr>
          <p:spPr>
            <a:xfrm>
              <a:off x="3707904" y="1592796"/>
              <a:ext cx="648072" cy="1080120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787" y="1950214"/>
              <a:ext cx="321945" cy="365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Striped Right Arrow 38"/>
          <p:cNvSpPr/>
          <p:nvPr/>
        </p:nvSpPr>
        <p:spPr>
          <a:xfrm>
            <a:off x="387228" y="2425687"/>
            <a:ext cx="486054" cy="810090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0" name="Group 39"/>
          <p:cNvGrpSpPr/>
          <p:nvPr/>
        </p:nvGrpSpPr>
        <p:grpSpPr>
          <a:xfrm>
            <a:off x="6400367" y="3171278"/>
            <a:ext cx="297180" cy="776452"/>
            <a:chOff x="4572000" y="5316953"/>
            <a:chExt cx="297180" cy="776452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4713208" y="5316953"/>
              <a:ext cx="7382" cy="427837"/>
            </a:xfrm>
            <a:prstGeom prst="straightConnector1">
              <a:avLst/>
            </a:prstGeom>
            <a:ln w="3492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744790"/>
              <a:ext cx="297180" cy="348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04866" y="3861048"/>
            <a:ext cx="8079307" cy="668655"/>
            <a:chOff x="404866" y="4096945"/>
            <a:chExt cx="8079307" cy="668655"/>
          </a:xfrm>
        </p:grpSpPr>
        <p:sp>
          <p:nvSpPr>
            <p:cNvPr id="44" name="TextBox 43"/>
            <p:cNvSpPr txBox="1"/>
            <p:nvPr/>
          </p:nvSpPr>
          <p:spPr>
            <a:xfrm>
              <a:off x="404866" y="4231218"/>
              <a:ext cx="7973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 The MED is achieved for equally spaced outputs, with each bin of size   </a:t>
              </a:r>
            </a:p>
          </p:txBody>
        </p:sp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359" y="4096945"/>
              <a:ext cx="414814" cy="668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02" y="1496434"/>
            <a:ext cx="1748790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82" y="1484784"/>
            <a:ext cx="1808798" cy="51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395536" y="5229200"/>
            <a:ext cx="7671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N" sz="2000" b="1" u="sng" dirty="0" smtClean="0">
                <a:latin typeface="Times New Roman" pitchFamily="18" charset="0"/>
                <a:cs typeface="Times New Roman" pitchFamily="18" charset="0"/>
              </a:rPr>
              <a:t>Therefore the measurement is not going to add any further value</a:t>
            </a:r>
            <a:endParaRPr lang="en-IN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95536" y="4285545"/>
            <a:ext cx="6319470" cy="1015663"/>
            <a:chOff x="323528" y="3645024"/>
            <a:chExt cx="6319470" cy="1015663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967122"/>
              <a:ext cx="297180" cy="348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3861048"/>
              <a:ext cx="414814" cy="668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323528" y="3645024"/>
              <a:ext cx="597311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One needs a prior knowledge of        with a precision:</a:t>
              </a:r>
            </a:p>
            <a:p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95536" y="4869160"/>
            <a:ext cx="7533602" cy="1015663"/>
            <a:chOff x="-206386" y="5013176"/>
            <a:chExt cx="7533602" cy="1015663"/>
          </a:xfrm>
        </p:grpSpPr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5373216"/>
              <a:ext cx="297180" cy="348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-206386" y="5013176"/>
              <a:ext cx="722665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But the precision in the measurement of        is of the same order</a:t>
              </a:r>
            </a:p>
            <a:p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976" y="5157192"/>
              <a:ext cx="396240" cy="705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435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Classical Measurement and Standard Quantum Limit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35896" y="4503170"/>
            <a:ext cx="1872208" cy="612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repetitions</a:t>
            </a:r>
            <a:endParaRPr lang="en-IN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0284"/>
            <a:ext cx="5486400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ight Brace 13"/>
          <p:cNvSpPr/>
          <p:nvPr/>
        </p:nvSpPr>
        <p:spPr>
          <a:xfrm rot="5400000">
            <a:off x="4146848" y="2289702"/>
            <a:ext cx="576064" cy="386277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0" name="Group 19"/>
          <p:cNvGrpSpPr/>
          <p:nvPr/>
        </p:nvGrpSpPr>
        <p:grpSpPr>
          <a:xfrm>
            <a:off x="251520" y="1840006"/>
            <a:ext cx="1728192" cy="2219418"/>
            <a:chOff x="251520" y="1840006"/>
            <a:chExt cx="1728192" cy="2219418"/>
          </a:xfrm>
        </p:grpSpPr>
        <p:sp>
          <p:nvSpPr>
            <p:cNvPr id="16" name="Right Brace 15"/>
            <p:cNvSpPr/>
            <p:nvPr/>
          </p:nvSpPr>
          <p:spPr>
            <a:xfrm rot="10800000">
              <a:off x="1403648" y="1840006"/>
              <a:ext cx="576064" cy="2219418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251520" y="2600908"/>
              <a:ext cx="1244577" cy="6120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IN" sz="2000" i="1" dirty="0" smtClean="0"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probes</a:t>
              </a:r>
              <a:endParaRPr lang="en-IN" sz="20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87624" y="5330155"/>
            <a:ext cx="6624736" cy="619125"/>
            <a:chOff x="611560" y="5222143"/>
            <a:chExt cx="6624736" cy="619125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611560" y="5229200"/>
              <a:ext cx="6624736" cy="6120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The error       scales down to           :  Standard Quantum Limit    </a:t>
              </a:r>
              <a:endParaRPr lang="en-IN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150" y="5316137"/>
              <a:ext cx="241459" cy="260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684" y="5222143"/>
              <a:ext cx="656273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3347864" y="6057292"/>
            <a:ext cx="2592288" cy="6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N" sz="2000" b="1" i="1" u="sng" dirty="0" smtClean="0">
                <a:latin typeface="Times New Roman" pitchFamily="18" charset="0"/>
                <a:cs typeface="Times New Roman" pitchFamily="18" charset="0"/>
              </a:rPr>
              <a:t>Resource used </a:t>
            </a:r>
            <a:r>
              <a:rPr lang="en-IN" sz="2000" i="1" dirty="0" smtClean="0">
                <a:latin typeface="Times New Roman" pitchFamily="18" charset="0"/>
                <a:cs typeface="Times New Roman" pitchFamily="18" charset="0"/>
              </a:rPr>
              <a:t>: N</a:t>
            </a:r>
            <a:endParaRPr lang="en-IN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3048" y="6412686"/>
            <a:ext cx="717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Giovannetti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S. Lloyd and L.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Moaccone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Nature Photonics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222 (2011)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" grpId="0" animBg="1"/>
      <p:bldP spid="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Can one realize the </a:t>
            </a:r>
            <a:br>
              <a:rPr lang="en-I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Minimum Error Distribution (MED)?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39318" y="2587414"/>
            <a:ext cx="3853487" cy="1138071"/>
            <a:chOff x="1907704" y="2127596"/>
            <a:chExt cx="5137982" cy="1517428"/>
          </a:xfrm>
        </p:grpSpPr>
        <p:grpSp>
          <p:nvGrpSpPr>
            <p:cNvPr id="5" name="Group 4"/>
            <p:cNvGrpSpPr/>
            <p:nvPr/>
          </p:nvGrpSpPr>
          <p:grpSpPr>
            <a:xfrm>
              <a:off x="1907704" y="3120753"/>
              <a:ext cx="5137982" cy="524271"/>
              <a:chOff x="2128241" y="4293096"/>
              <a:chExt cx="5137982" cy="52427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128241" y="4406846"/>
                <a:ext cx="5137982" cy="410521"/>
                <a:chOff x="2159674" y="4026591"/>
                <a:chExt cx="5137982" cy="410521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2336839" y="4026591"/>
                  <a:ext cx="4634801" cy="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9674" y="4055044"/>
                  <a:ext cx="308610" cy="2686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41689" y="4070033"/>
                  <a:ext cx="314325" cy="2628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645" y="4083167"/>
                  <a:ext cx="302895" cy="2514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7802" y="4111357"/>
                  <a:ext cx="748665" cy="3257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Picture 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80461" y="4113266"/>
                  <a:ext cx="417195" cy="2800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2" name="Group 21"/>
                <p:cNvGrpSpPr/>
                <p:nvPr/>
              </p:nvGrpSpPr>
              <p:grpSpPr>
                <a:xfrm>
                  <a:off x="3682131" y="4165474"/>
                  <a:ext cx="596427" cy="90010"/>
                  <a:chOff x="3601131" y="3513535"/>
                  <a:chExt cx="596427" cy="90010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3601131" y="3513535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3849271" y="3522536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4116558" y="3522536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5317952" y="4201478"/>
                  <a:ext cx="596427" cy="90010"/>
                  <a:chOff x="5317952" y="3576542"/>
                  <a:chExt cx="596427" cy="90010"/>
                </a:xfrm>
              </p:grpSpPr>
              <p:sp>
                <p:nvSpPr>
                  <p:cNvPr id="25" name="Oval 24"/>
                  <p:cNvSpPr/>
                  <p:nvPr/>
                </p:nvSpPr>
                <p:spPr>
                  <a:xfrm>
                    <a:off x="5317952" y="3576542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5566092" y="3585543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5833379" y="3585543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pic>
              <p:nvPicPr>
                <p:cNvPr id="24" name="Picture 1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13104" y="4134216"/>
                  <a:ext cx="302895" cy="2800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 flipV="1">
                <a:off x="4654239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5004048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339752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771800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3347864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6300192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6876256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4107" y="4514471"/>
                <a:ext cx="565785" cy="291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4382950" y="2132856"/>
              <a:ext cx="112529" cy="10825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519" y="2127596"/>
              <a:ext cx="348615" cy="291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048" y="2292000"/>
              <a:ext cx="588645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4727246" y="2419060"/>
              <a:ext cx="112529" cy="7963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43608" y="2064445"/>
            <a:ext cx="3024336" cy="1584176"/>
            <a:chOff x="1331640" y="1340768"/>
            <a:chExt cx="3024336" cy="1584176"/>
          </a:xfrm>
        </p:grpSpPr>
        <p:sp>
          <p:nvSpPr>
            <p:cNvPr id="36" name="Rounded Rectangle 35"/>
            <p:cNvSpPr/>
            <p:nvPr/>
          </p:nvSpPr>
          <p:spPr>
            <a:xfrm>
              <a:off x="1331640" y="1340768"/>
              <a:ext cx="2160240" cy="15841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Striped Right Arrow 36"/>
            <p:cNvSpPr/>
            <p:nvPr/>
          </p:nvSpPr>
          <p:spPr>
            <a:xfrm>
              <a:off x="3707904" y="1592796"/>
              <a:ext cx="648072" cy="1080120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787" y="1950214"/>
              <a:ext cx="321945" cy="365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Striped Right Arrow 38"/>
          <p:cNvSpPr/>
          <p:nvPr/>
        </p:nvSpPr>
        <p:spPr>
          <a:xfrm>
            <a:off x="387228" y="2425687"/>
            <a:ext cx="486054" cy="810090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0" name="Group 39"/>
          <p:cNvGrpSpPr/>
          <p:nvPr/>
        </p:nvGrpSpPr>
        <p:grpSpPr>
          <a:xfrm>
            <a:off x="6241192" y="3603326"/>
            <a:ext cx="297180" cy="776452"/>
            <a:chOff x="4572000" y="5316953"/>
            <a:chExt cx="297180" cy="776452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4713208" y="5316953"/>
              <a:ext cx="7382" cy="427837"/>
            </a:xfrm>
            <a:prstGeom prst="straightConnector1">
              <a:avLst/>
            </a:prstGeom>
            <a:ln w="3492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744790"/>
              <a:ext cx="297180" cy="348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2519562" y="4927169"/>
            <a:ext cx="3195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MED is not attainable !!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6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Estimating an arbitrary phase using entangled states (NOON states)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7164" y="4207805"/>
            <a:ext cx="4864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With a proper choice of POVM the output is 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47" y="4221088"/>
            <a:ext cx="972026" cy="37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547664" y="2024736"/>
            <a:ext cx="5616624" cy="2124344"/>
            <a:chOff x="1043608" y="2544516"/>
            <a:chExt cx="5616624" cy="2124344"/>
          </a:xfrm>
        </p:grpSpPr>
        <p:sp>
          <p:nvSpPr>
            <p:cNvPr id="5" name="Rectangle 4"/>
            <p:cNvSpPr/>
            <p:nvPr/>
          </p:nvSpPr>
          <p:spPr>
            <a:xfrm rot="3082509">
              <a:off x="1835696" y="2924944"/>
              <a:ext cx="720080" cy="720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/>
            <p:cNvSpPr/>
            <p:nvPr/>
          </p:nvSpPr>
          <p:spPr>
            <a:xfrm rot="3082509">
              <a:off x="1800536" y="4272816"/>
              <a:ext cx="720080" cy="720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/>
            <p:cNvSpPr/>
            <p:nvPr/>
          </p:nvSpPr>
          <p:spPr>
            <a:xfrm rot="8200509">
              <a:off x="5290672" y="2894416"/>
              <a:ext cx="720080" cy="720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/>
            <p:cNvSpPr/>
            <p:nvPr/>
          </p:nvSpPr>
          <p:spPr>
            <a:xfrm rot="8200509">
              <a:off x="5365496" y="4242288"/>
              <a:ext cx="720080" cy="720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043608" y="2930420"/>
              <a:ext cx="5616624" cy="1355926"/>
              <a:chOff x="1043608" y="2930420"/>
              <a:chExt cx="5616624" cy="1355926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1043608" y="2930420"/>
                <a:ext cx="5616624" cy="0"/>
              </a:xfrm>
              <a:prstGeom prst="straightConnector1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5" idx="2"/>
                <a:endCxn id="7" idx="0"/>
              </p:cNvCxnSpPr>
              <p:nvPr/>
            </p:nvCxnSpPr>
            <p:spPr>
              <a:xfrm>
                <a:off x="2167608" y="2983422"/>
                <a:ext cx="21096" cy="1302924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7" idx="0"/>
              </p:cNvCxnSpPr>
              <p:nvPr/>
            </p:nvCxnSpPr>
            <p:spPr>
              <a:xfrm>
                <a:off x="2188704" y="4286346"/>
                <a:ext cx="3462008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0" idx="2"/>
                <a:endCxn id="9" idx="0"/>
              </p:cNvCxnSpPr>
              <p:nvPr/>
            </p:nvCxnSpPr>
            <p:spPr>
              <a:xfrm flipH="1" flipV="1">
                <a:off x="5675416" y="2956612"/>
                <a:ext cx="25416" cy="129548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ounded Rectangle 5"/>
            <p:cNvSpPr/>
            <p:nvPr/>
          </p:nvSpPr>
          <p:spPr>
            <a:xfrm>
              <a:off x="3492591" y="2544516"/>
              <a:ext cx="792088" cy="77180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999" y="2778734"/>
              <a:ext cx="321945" cy="303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732949" y="4828654"/>
            <a:ext cx="7678101" cy="414814"/>
            <a:chOff x="755576" y="5365084"/>
            <a:chExt cx="7678101" cy="414814"/>
          </a:xfrm>
        </p:grpSpPr>
        <p:sp>
          <p:nvSpPr>
            <p:cNvPr id="25" name="TextBox 24"/>
            <p:cNvSpPr txBox="1"/>
            <p:nvPr/>
          </p:nvSpPr>
          <p:spPr>
            <a:xfrm>
              <a:off x="755576" y="5365084"/>
              <a:ext cx="31967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So the possible estimates are:</a:t>
              </a:r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507" y="5365084"/>
              <a:ext cx="4408170" cy="414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691680" y="5549170"/>
            <a:ext cx="5981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One needs to adopt a strategy to choose the right value.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11760" y="6237312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M. J.W. Hall et. </a:t>
            </a:r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en-IN" sz="1600" i="1" dirty="0" smtClean="0">
                <a:latin typeface="Times New Roman" pitchFamily="18" charset="0"/>
                <a:cs typeface="Times New Roman" pitchFamily="18" charset="0"/>
              </a:rPr>
              <a:t>PRA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, 041802 (R) (2012) </a:t>
            </a:r>
          </a:p>
        </p:txBody>
      </p:sp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6065"/>
            <a:ext cx="4179094" cy="79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89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6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Can there be a strategy to achieve the limit?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9526" y="5965214"/>
            <a:ext cx="777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So no such strategy exists and NOON-like states cannot hit the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1/N limit ! 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230521" y="2495316"/>
            <a:ext cx="638409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083561" y="2651429"/>
            <a:ext cx="821534" cy="101177"/>
            <a:chOff x="3601131" y="3513535"/>
            <a:chExt cx="596427" cy="90010"/>
          </a:xfrm>
        </p:grpSpPr>
        <p:sp>
          <p:nvSpPr>
            <p:cNvPr id="50" name="Oval 49"/>
            <p:cNvSpPr/>
            <p:nvPr/>
          </p:nvSpPr>
          <p:spPr>
            <a:xfrm>
              <a:off x="3601131" y="3513535"/>
              <a:ext cx="81000" cy="810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Oval 50"/>
            <p:cNvSpPr/>
            <p:nvPr/>
          </p:nvSpPr>
          <p:spPr>
            <a:xfrm>
              <a:off x="3849271" y="3522536"/>
              <a:ext cx="81000" cy="810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Oval 51"/>
            <p:cNvSpPr/>
            <p:nvPr/>
          </p:nvSpPr>
          <p:spPr>
            <a:xfrm>
              <a:off x="4116558" y="3522536"/>
              <a:ext cx="81000" cy="810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36783" y="2691900"/>
            <a:ext cx="821534" cy="101177"/>
            <a:chOff x="5317952" y="3576542"/>
            <a:chExt cx="596427" cy="90010"/>
          </a:xfrm>
        </p:grpSpPr>
        <p:sp>
          <p:nvSpPr>
            <p:cNvPr id="47" name="Oval 46"/>
            <p:cNvSpPr/>
            <p:nvPr/>
          </p:nvSpPr>
          <p:spPr>
            <a:xfrm>
              <a:off x="5317952" y="3576542"/>
              <a:ext cx="81000" cy="810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Oval 47"/>
            <p:cNvSpPr/>
            <p:nvPr/>
          </p:nvSpPr>
          <p:spPr>
            <a:xfrm>
              <a:off x="5566092" y="3585543"/>
              <a:ext cx="81000" cy="810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Oval 48"/>
            <p:cNvSpPr/>
            <p:nvPr/>
          </p:nvSpPr>
          <p:spPr>
            <a:xfrm>
              <a:off x="5833379" y="3585543"/>
              <a:ext cx="81000" cy="810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4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164" y="2616293"/>
            <a:ext cx="417215" cy="31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traight Connector 29"/>
          <p:cNvCxnSpPr/>
          <p:nvPr/>
        </p:nvCxnSpPr>
        <p:spPr>
          <a:xfrm flipV="1">
            <a:off x="4465864" y="2367454"/>
            <a:ext cx="0" cy="12275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947700" y="2367454"/>
            <a:ext cx="0" cy="12275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77830" y="2367454"/>
            <a:ext cx="0" cy="12275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872944" y="2367454"/>
            <a:ext cx="0" cy="12275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666429" y="2367454"/>
            <a:ext cx="0" cy="12275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733042" y="2367454"/>
            <a:ext cx="0" cy="12275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526527" y="2367454"/>
            <a:ext cx="0" cy="12275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84" y="2616293"/>
            <a:ext cx="779327" cy="3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5" y="2555156"/>
            <a:ext cx="687229" cy="42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44" y="2620578"/>
            <a:ext cx="1176338" cy="42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16293"/>
            <a:ext cx="1764506" cy="45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45379" y="2747704"/>
            <a:ext cx="321945" cy="767629"/>
            <a:chOff x="4645379" y="2661371"/>
            <a:chExt cx="321945" cy="767629"/>
          </a:xfrm>
        </p:grpSpPr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379" y="3125629"/>
              <a:ext cx="321945" cy="303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Arrow Connector 3"/>
            <p:cNvCxnSpPr>
              <a:stCxn id="53" idx="0"/>
            </p:cNvCxnSpPr>
            <p:nvPr/>
          </p:nvCxnSpPr>
          <p:spPr>
            <a:xfrm flipH="1" flipV="1">
              <a:off x="4806351" y="2661371"/>
              <a:ext cx="1" cy="4642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5221" y="3676938"/>
            <a:ext cx="8988779" cy="741468"/>
            <a:chOff x="155221" y="3676938"/>
            <a:chExt cx="8988779" cy="74146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55221" y="3710520"/>
                  <a:ext cx="898877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000" dirty="0" smtClean="0">
                      <a:latin typeface="Times New Roman" pitchFamily="18" charset="0"/>
                      <a:cs typeface="Times New Roman" pitchFamily="18" charset="0"/>
                    </a:rPr>
                    <a:t>The N values are uniformly placed, with a spacing of         over an interval [0,2</a:t>
                  </a:r>
                  <a14:m>
                    <m:oMath xmlns:m="http://schemas.openxmlformats.org/officeDocument/2006/math">
                      <m:r>
                        <a:rPr lang="el-GR" sz="2000" i="1" smtClean="0">
                          <a:latin typeface="Cambria Math"/>
                          <a:cs typeface="Times New Roman" pitchFamily="18" charset="0"/>
                        </a:rPr>
                        <m:t>𝜋</m:t>
                      </m:r>
                      <m:r>
                        <a:rPr lang="en-IN" sz="2000" b="0" i="1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en-IN" sz="2000" b="0" i="0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</m:oMath>
                  </a14:m>
                  <a:endParaRPr lang="en-IN" sz="2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IN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221" y="3710520"/>
                  <a:ext cx="8988779" cy="70788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678" t="-431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4362" y="3676938"/>
              <a:ext cx="321945" cy="421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79512" y="4437112"/>
            <a:ext cx="8528040" cy="720080"/>
            <a:chOff x="179512" y="4005064"/>
            <a:chExt cx="8528040" cy="720080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736" y="4310330"/>
              <a:ext cx="272415" cy="414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179512" y="4005064"/>
              <a:ext cx="85280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To identify the phase, the distribution will have to be the MED, since it is unique,</a:t>
              </a:r>
            </a:p>
            <a:p>
              <a:r>
                <a:rPr lang="en-IN" sz="2000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ith an error </a:t>
              </a:r>
              <a:endParaRPr lang="en-I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988501" y="5173161"/>
            <a:ext cx="3313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But the MED is not attainable.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3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38" y="14469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107504" y="3146767"/>
            <a:ext cx="8325729" cy="7862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any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experimental model with M+1 discrete set of outcomes that has the least error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corresponding probability mass function is explicitly constructed.</a:t>
            </a:r>
            <a:endParaRPr lang="en-I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9592" y="836712"/>
            <a:ext cx="6879035" cy="2305234"/>
            <a:chOff x="166651" y="1823999"/>
            <a:chExt cx="6879035" cy="2305234"/>
          </a:xfrm>
        </p:grpSpPr>
        <p:grpSp>
          <p:nvGrpSpPr>
            <p:cNvPr id="4" name="Group 3"/>
            <p:cNvGrpSpPr/>
            <p:nvPr/>
          </p:nvGrpSpPr>
          <p:grpSpPr>
            <a:xfrm>
              <a:off x="1907704" y="3120753"/>
              <a:ext cx="5137982" cy="524271"/>
              <a:chOff x="2128241" y="4293096"/>
              <a:chExt cx="5137982" cy="52427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128241" y="4406846"/>
                <a:ext cx="5137982" cy="410521"/>
                <a:chOff x="2159674" y="4026591"/>
                <a:chExt cx="5137982" cy="410521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2336839" y="4026591"/>
                  <a:ext cx="4634801" cy="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9674" y="4055044"/>
                  <a:ext cx="308610" cy="2686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41689" y="4070033"/>
                  <a:ext cx="314325" cy="2628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645" y="4083167"/>
                  <a:ext cx="302895" cy="2514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7802" y="4111357"/>
                  <a:ext cx="748665" cy="3257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" name="Picture 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80461" y="4113266"/>
                  <a:ext cx="417195" cy="2800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0" name="Group 19"/>
                <p:cNvGrpSpPr/>
                <p:nvPr/>
              </p:nvGrpSpPr>
              <p:grpSpPr>
                <a:xfrm>
                  <a:off x="3682131" y="4165474"/>
                  <a:ext cx="596427" cy="90010"/>
                  <a:chOff x="3601131" y="3513535"/>
                  <a:chExt cx="596427" cy="90010"/>
                </a:xfrm>
              </p:grpSpPr>
              <p:sp>
                <p:nvSpPr>
                  <p:cNvPr id="26" name="Oval 25"/>
                  <p:cNvSpPr/>
                  <p:nvPr/>
                </p:nvSpPr>
                <p:spPr>
                  <a:xfrm>
                    <a:off x="3601131" y="3513535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849271" y="3522536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4116558" y="3522536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5317952" y="4201478"/>
                  <a:ext cx="596427" cy="90010"/>
                  <a:chOff x="5317952" y="3576542"/>
                  <a:chExt cx="596427" cy="90010"/>
                </a:xfrm>
              </p:grpSpPr>
              <p:sp>
                <p:nvSpPr>
                  <p:cNvPr id="23" name="Oval 22"/>
                  <p:cNvSpPr/>
                  <p:nvPr/>
                </p:nvSpPr>
                <p:spPr>
                  <a:xfrm>
                    <a:off x="5317952" y="3576542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5566092" y="3585543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5833379" y="3585543"/>
                    <a:ext cx="81000" cy="8100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prstClr val="white"/>
                      </a:solidFill>
                    </a:endParaRPr>
                  </a:p>
                </p:txBody>
              </p:sp>
            </p:grpSp>
            <p:pic>
              <p:nvPicPr>
                <p:cNvPr id="22" name="Picture 1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13104" y="4134216"/>
                  <a:ext cx="302895" cy="2800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6" name="Straight Connector 5"/>
              <p:cNvCxnSpPr/>
              <p:nvPr/>
            </p:nvCxnSpPr>
            <p:spPr>
              <a:xfrm flipV="1">
                <a:off x="4654239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5004048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339752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2771800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3347864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6300192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6876256" y="4293096"/>
                <a:ext cx="0" cy="10920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4107" y="4514471"/>
                <a:ext cx="565785" cy="291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Rectangle 28"/>
            <p:cNvSpPr/>
            <p:nvPr/>
          </p:nvSpPr>
          <p:spPr>
            <a:xfrm>
              <a:off x="4382950" y="2132856"/>
              <a:ext cx="112529" cy="10825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519" y="2127596"/>
              <a:ext cx="348615" cy="291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048" y="2292000"/>
              <a:ext cx="588645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4727246" y="2419060"/>
              <a:ext cx="112529" cy="7963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499992" y="3422891"/>
              <a:ext cx="297180" cy="706342"/>
              <a:chOff x="4572000" y="5387063"/>
              <a:chExt cx="297180" cy="706342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V="1">
                <a:off x="4713208" y="5387063"/>
                <a:ext cx="0" cy="357727"/>
              </a:xfrm>
              <a:prstGeom prst="straightConnector1">
                <a:avLst/>
              </a:prstGeom>
              <a:ln w="34925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5744790"/>
                <a:ext cx="297180" cy="3486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166651" y="1823999"/>
              <a:ext cx="2187188" cy="1172953"/>
              <a:chOff x="660872" y="5157191"/>
              <a:chExt cx="2187188" cy="1172953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660872" y="5157191"/>
                <a:ext cx="1390848" cy="11729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Striped Right Arrow 44"/>
              <p:cNvSpPr/>
              <p:nvPr/>
            </p:nvSpPr>
            <p:spPr>
              <a:xfrm>
                <a:off x="2199988" y="5249220"/>
                <a:ext cx="648072" cy="1080120"/>
              </a:xfrm>
              <a:prstGeom prst="striped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pic>
            <p:nvPicPr>
              <p:cNvPr id="46" name="Picture 45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7953" y="5538057"/>
                <a:ext cx="321945" cy="365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7" name="Content Placeholder 2"/>
          <p:cNvSpPr txBox="1">
            <a:spLocks/>
          </p:cNvSpPr>
          <p:nvPr/>
        </p:nvSpPr>
        <p:spPr>
          <a:xfrm>
            <a:off x="107504" y="3933056"/>
            <a:ext cx="7992888" cy="786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error corresponding to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distribution scales as </a:t>
            </a:r>
            <a:r>
              <a:rPr lang="en-IN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1/M</a:t>
            </a:r>
            <a:endParaRPr lang="en-IN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107504" y="4658935"/>
            <a:ext cx="7992888" cy="786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simple </a:t>
            </a:r>
            <a:r>
              <a:rPr lang="en-IN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ansatz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proposed : Resources = Number of discrete outcomes</a:t>
            </a:r>
            <a:endParaRPr lang="en-IN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107504" y="5234999"/>
            <a:ext cx="8640960" cy="786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is found that the distribution(or the Heisenberg Limit) is not achievable in practice.</a:t>
            </a:r>
            <a:endParaRPr lang="en-IN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01551" y="6254848"/>
            <a:ext cx="610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H. M.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Bharath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Saikat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Ghosh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(in review)   arxiv:1308.3833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38" y="14469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0" y="1107403"/>
            <a:ext cx="9144000" cy="4736018"/>
            <a:chOff x="0" y="1700808"/>
            <a:chExt cx="9144000" cy="4736018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00808"/>
              <a:ext cx="9144000" cy="4736018"/>
            </a:xfrm>
            <a:prstGeom prst="rect">
              <a:avLst/>
            </a:prstGeom>
          </p:spPr>
        </p:pic>
        <p:cxnSp>
          <p:nvCxnSpPr>
            <p:cNvPr id="52" name="Straight Arrow Connector 51"/>
            <p:cNvCxnSpPr/>
            <p:nvPr/>
          </p:nvCxnSpPr>
          <p:spPr>
            <a:xfrm flipV="1">
              <a:off x="4716016" y="2276872"/>
              <a:ext cx="0" cy="3600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>
            <a:off x="1225541" y="1484784"/>
            <a:ext cx="1584176" cy="273630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809717" y="4221088"/>
            <a:ext cx="1906299" cy="108012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622315" y="1514275"/>
            <a:ext cx="1660009" cy="270681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716016" y="4221088"/>
            <a:ext cx="1906299" cy="105795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413076" y="1979548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Classical Correlations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25541" y="4545435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between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827629" y="3933056"/>
            <a:ext cx="1592243" cy="6123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71600" y="6283067"/>
            <a:ext cx="610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H. M.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Bharath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Saikat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Ghosh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(in review)   arxiv:1308.3833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50" y="5618160"/>
            <a:ext cx="1446383" cy="1084787"/>
          </a:xfrm>
          <a:prstGeom prst="rect">
            <a:avLst/>
          </a:prstGeom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08" y="2483888"/>
            <a:ext cx="500063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43" y="4216274"/>
            <a:ext cx="3143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45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plete assembly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4941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At IIT-Kanpur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77197"/>
            <a:ext cx="1878665" cy="384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34830" y="6277024"/>
            <a:ext cx="367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Quantum and Nano-photonics Group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300118"/>
            <a:ext cx="209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Under Construction: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031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  At IIT-Kanpur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4282" y="1212767"/>
            <a:ext cx="8929718" cy="246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Students and post-docs: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I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PhD Students:                                     Post-Doctoral Fellow: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I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IN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Rajan</a:t>
            </a:r>
            <a:r>
              <a:rPr lang="en-I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Singh </a:t>
            </a:r>
            <a:r>
              <a:rPr lang="en-I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IN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IN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I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Niharika</a:t>
            </a:r>
            <a:r>
              <a:rPr lang="en-I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Singh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I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IN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Arif</a:t>
            </a:r>
            <a:r>
              <a:rPr lang="en-I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Warsi</a:t>
            </a:r>
            <a:r>
              <a:rPr lang="en-I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I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IN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Anwesha</a:t>
            </a:r>
            <a:r>
              <a:rPr lang="en-I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Dutta</a:t>
            </a:r>
            <a:r>
              <a:rPr lang="en-I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IN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I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Under-graduates:   </a:t>
            </a:r>
            <a:r>
              <a:rPr lang="en-I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I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IN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Bharath</a:t>
            </a:r>
            <a:r>
              <a:rPr lang="en-I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(Now at Georgia-Tech),   </a:t>
            </a:r>
            <a:r>
              <a:rPr lang="en-IN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Gaurav</a:t>
            </a:r>
            <a:r>
              <a:rPr lang="en-I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Gautam</a:t>
            </a:r>
            <a:r>
              <a:rPr lang="en-I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IN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Prateek</a:t>
            </a:r>
            <a:r>
              <a:rPr lang="en-I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Gujrati</a:t>
            </a:r>
            <a:endParaRPr lang="en-IN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3000372"/>
            <a:ext cx="8229600" cy="1328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IN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12126" y="4332955"/>
            <a:ext cx="9144000" cy="224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I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Quantum Optics  and Atomic Physics</a:t>
            </a:r>
          </a:p>
          <a:p>
            <a:pPr>
              <a:spcBef>
                <a:spcPct val="20000"/>
              </a:spcBef>
              <a:defRPr/>
            </a:pPr>
            <a:r>
              <a:rPr lang="en-I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Prof.</a:t>
            </a:r>
            <a:r>
              <a:rPr lang="en-I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Anand</a:t>
            </a:r>
            <a:r>
              <a:rPr lang="en-I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Jha</a:t>
            </a:r>
            <a:r>
              <a:rPr lang="en-I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IN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Prof</a:t>
            </a:r>
            <a:r>
              <a:rPr lang="en-IN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I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Harshwardhan</a:t>
            </a:r>
            <a:r>
              <a:rPr lang="en-I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Wanare</a:t>
            </a:r>
            <a:r>
              <a:rPr lang="en-I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IN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Prof.</a:t>
            </a:r>
            <a:r>
              <a:rPr lang="en-I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V. </a:t>
            </a:r>
            <a:r>
              <a:rPr lang="en-IN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Subhramaniyam</a:t>
            </a:r>
            <a:endParaRPr lang="en-IN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en-I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en-IN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I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Visitors and students are most welcome to spend some time with us!</a:t>
            </a:r>
            <a:endParaRPr lang="en-I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I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en-IN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I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6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Quantum Resource and Heisenberg Limit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61247"/>
            <a:ext cx="8445624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For quantum mechanically </a:t>
            </a:r>
            <a:r>
              <a:rPr lang="en-IN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probes, the error scales as:</a:t>
            </a:r>
          </a:p>
          <a:p>
            <a:pPr marL="0" indent="0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Resource used: 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IN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75656" y="1939485"/>
            <a:ext cx="5148188" cy="1587340"/>
            <a:chOff x="107888" y="1589632"/>
            <a:chExt cx="5148188" cy="1587340"/>
          </a:xfrm>
        </p:grpSpPr>
        <p:sp>
          <p:nvSpPr>
            <p:cNvPr id="5" name="Rounded Rectangle 4"/>
            <p:cNvSpPr/>
            <p:nvPr/>
          </p:nvSpPr>
          <p:spPr>
            <a:xfrm>
              <a:off x="1338001" y="1592796"/>
              <a:ext cx="2160240" cy="15841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Striped Right Arrow 5"/>
            <p:cNvSpPr/>
            <p:nvPr/>
          </p:nvSpPr>
          <p:spPr>
            <a:xfrm>
              <a:off x="3690432" y="1844824"/>
              <a:ext cx="324036" cy="1080120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Striped Right Arrow 6"/>
            <p:cNvSpPr/>
            <p:nvPr/>
          </p:nvSpPr>
          <p:spPr>
            <a:xfrm>
              <a:off x="572875" y="1844824"/>
              <a:ext cx="648072" cy="1080120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53199" y="1589632"/>
              <a:ext cx="734825" cy="15841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Striped Right Arrow 8"/>
            <p:cNvSpPr/>
            <p:nvPr/>
          </p:nvSpPr>
          <p:spPr>
            <a:xfrm>
              <a:off x="4932040" y="1844824"/>
              <a:ext cx="324036" cy="1080120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352" y="2191233"/>
              <a:ext cx="334328" cy="383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764" y="2160277"/>
              <a:ext cx="693420" cy="414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8" y="2071035"/>
              <a:ext cx="297180" cy="359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70" y="4077072"/>
            <a:ext cx="439579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264679" y="5124961"/>
            <a:ext cx="7896647" cy="1015663"/>
            <a:chOff x="419768" y="5517232"/>
            <a:chExt cx="7896647" cy="1015663"/>
          </a:xfrm>
        </p:grpSpPr>
        <p:sp>
          <p:nvSpPr>
            <p:cNvPr id="13" name="Rectangle 12"/>
            <p:cNvSpPr/>
            <p:nvPr/>
          </p:nvSpPr>
          <p:spPr>
            <a:xfrm>
              <a:off x="419768" y="5517232"/>
              <a:ext cx="789664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sz="20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 repetitions yield:</a:t>
              </a:r>
            </a:p>
            <a:p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r>
                <a:rPr lang="en-IN" sz="2000" b="1" dirty="0" smtClean="0">
                  <a:latin typeface="Times New Roman" pitchFamily="18" charset="0"/>
                  <a:cs typeface="Times New Roman" pitchFamily="18" charset="0"/>
                </a:rPr>
                <a:t>Resource used:  </a:t>
              </a:r>
              <a:r>
                <a:rPr lang="en-IN" sz="2000" b="1" i="1" dirty="0" smtClean="0">
                  <a:latin typeface="Times New Roman" pitchFamily="18" charset="0"/>
                  <a:cs typeface="Times New Roman" pitchFamily="18" charset="0"/>
                </a:rPr>
                <a:t>N*m</a:t>
              </a:r>
              <a:endParaRPr lang="en-IN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8715" y="5526893"/>
              <a:ext cx="786289" cy="625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913048" y="6412686"/>
            <a:ext cx="717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Giovannetti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S. Lloyd and L.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Moaccone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Nature Photonics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222 (2011)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An example: Phase Measurement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411760" y="5301208"/>
            <a:ext cx="7896647" cy="1015663"/>
            <a:chOff x="419768" y="5517232"/>
            <a:chExt cx="7896647" cy="1015663"/>
          </a:xfrm>
        </p:grpSpPr>
        <p:sp>
          <p:nvSpPr>
            <p:cNvPr id="13" name="Rectangle 12"/>
            <p:cNvSpPr/>
            <p:nvPr/>
          </p:nvSpPr>
          <p:spPr>
            <a:xfrm>
              <a:off x="419768" y="5517232"/>
              <a:ext cx="789664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sz="20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 repetitions yield:</a:t>
              </a:r>
            </a:p>
            <a:p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r>
                <a:rPr lang="en-IN" sz="2000" b="1" dirty="0" smtClean="0">
                  <a:latin typeface="Times New Roman" pitchFamily="18" charset="0"/>
                  <a:cs typeface="Times New Roman" pitchFamily="18" charset="0"/>
                </a:rPr>
                <a:t>Resource used: </a:t>
              </a:r>
              <a:r>
                <a:rPr lang="en-IN" sz="2000" b="1" i="1" dirty="0" smtClean="0">
                  <a:latin typeface="Times New Roman" pitchFamily="18" charset="0"/>
                  <a:cs typeface="Times New Roman" pitchFamily="18" charset="0"/>
                </a:rPr>
                <a:t>N*m</a:t>
              </a:r>
              <a:endParaRPr lang="en-IN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8715" y="5526893"/>
              <a:ext cx="786289" cy="625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505" name="Group 21504"/>
          <p:cNvGrpSpPr/>
          <p:nvPr/>
        </p:nvGrpSpPr>
        <p:grpSpPr>
          <a:xfrm>
            <a:off x="1403648" y="2132856"/>
            <a:ext cx="5616624" cy="2124344"/>
            <a:chOff x="1403648" y="1864996"/>
            <a:chExt cx="5616624" cy="2124344"/>
          </a:xfrm>
        </p:grpSpPr>
        <p:sp>
          <p:nvSpPr>
            <p:cNvPr id="18" name="Rectangle 17"/>
            <p:cNvSpPr/>
            <p:nvPr/>
          </p:nvSpPr>
          <p:spPr>
            <a:xfrm rot="3082509">
              <a:off x="2195736" y="2245424"/>
              <a:ext cx="720080" cy="720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Rectangle 18"/>
            <p:cNvSpPr/>
            <p:nvPr/>
          </p:nvSpPr>
          <p:spPr>
            <a:xfrm rot="3082509">
              <a:off x="2160576" y="3593296"/>
              <a:ext cx="720080" cy="720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Rectangle 19"/>
            <p:cNvSpPr/>
            <p:nvPr/>
          </p:nvSpPr>
          <p:spPr>
            <a:xfrm rot="8200509">
              <a:off x="5650712" y="2214896"/>
              <a:ext cx="720080" cy="720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Rectangle 20"/>
            <p:cNvSpPr/>
            <p:nvPr/>
          </p:nvSpPr>
          <p:spPr>
            <a:xfrm rot="8200509">
              <a:off x="5725536" y="3562768"/>
              <a:ext cx="720080" cy="720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852631" y="1864996"/>
              <a:ext cx="792088" cy="77180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403648" y="2276872"/>
              <a:ext cx="5616624" cy="1355926"/>
              <a:chOff x="1043608" y="2930420"/>
              <a:chExt cx="5616624" cy="1355926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1043608" y="2930420"/>
                <a:ext cx="5616624" cy="0"/>
              </a:xfrm>
              <a:prstGeom prst="straightConnector1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167608" y="2983422"/>
                <a:ext cx="21096" cy="1302924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188704" y="4286346"/>
                <a:ext cx="3462008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5675416" y="2956612"/>
                <a:ext cx="25416" cy="129548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039" y="2137412"/>
              <a:ext cx="321945" cy="303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5" y="1284252"/>
            <a:ext cx="2687003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07" y="1318232"/>
            <a:ext cx="3225641" cy="76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290743" y="4608852"/>
            <a:ext cx="3060453" cy="520065"/>
            <a:chOff x="290743" y="4608852"/>
            <a:chExt cx="3060453" cy="520065"/>
          </a:xfrm>
        </p:grpSpPr>
        <p:sp>
          <p:nvSpPr>
            <p:cNvPr id="16" name="Rectangle 15"/>
            <p:cNvSpPr/>
            <p:nvPr/>
          </p:nvSpPr>
          <p:spPr>
            <a:xfrm>
              <a:off x="290743" y="4668830"/>
              <a:ext cx="30604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IN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Measure:                              </a:t>
              </a:r>
              <a:endParaRPr lang="en-IN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6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608852"/>
              <a:ext cx="1380649" cy="520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53136"/>
            <a:ext cx="2501265" cy="42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749530" y="4653136"/>
            <a:ext cx="2719014" cy="400110"/>
            <a:chOff x="6500721" y="3933056"/>
            <a:chExt cx="2719014" cy="400110"/>
          </a:xfrm>
        </p:grpSpPr>
        <p:pic>
          <p:nvPicPr>
            <p:cNvPr id="26633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4005064"/>
              <a:ext cx="359093" cy="284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6500721" y="3933056"/>
              <a:ext cx="27190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IN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Error:                              </a:t>
              </a:r>
              <a:endParaRPr lang="en-IN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504" name="Group 21503"/>
          <p:cNvGrpSpPr/>
          <p:nvPr/>
        </p:nvGrpSpPr>
        <p:grpSpPr>
          <a:xfrm>
            <a:off x="3563888" y="4653136"/>
            <a:ext cx="5904446" cy="619125"/>
            <a:chOff x="3546808" y="5229200"/>
            <a:chExt cx="5904446" cy="619125"/>
          </a:xfrm>
        </p:grpSpPr>
        <p:grpSp>
          <p:nvGrpSpPr>
            <p:cNvPr id="31" name="Group 30"/>
            <p:cNvGrpSpPr/>
            <p:nvPr/>
          </p:nvGrpSpPr>
          <p:grpSpPr>
            <a:xfrm>
              <a:off x="6732240" y="5229200"/>
              <a:ext cx="2719014" cy="619125"/>
              <a:chOff x="6732240" y="6247765"/>
              <a:chExt cx="2719014" cy="619125"/>
            </a:xfrm>
          </p:grpSpPr>
          <p:pic>
            <p:nvPicPr>
              <p:cNvPr id="21506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3529" y="6247765"/>
                <a:ext cx="439579" cy="619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" name="Rectangle 43"/>
              <p:cNvSpPr/>
              <p:nvPr/>
            </p:nvSpPr>
            <p:spPr>
              <a:xfrm>
                <a:off x="6732240" y="6269250"/>
                <a:ext cx="27190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IN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Error:                              </a:t>
                </a:r>
                <a:endParaRPr lang="en-IN" sz="20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6634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808" y="5252731"/>
              <a:ext cx="2773680" cy="445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2" y="1259487"/>
            <a:ext cx="3429953" cy="71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28" y="1231626"/>
            <a:ext cx="4179094" cy="79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913048" y="6412686"/>
            <a:ext cx="717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Giovannetti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S. Lloyd and L.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Moaccone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Nature Photonics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222 (2011)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1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78" y="242884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Scaling beyond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Heisenberg Limit and </a:t>
            </a:r>
            <a:br>
              <a:rPr lang="en-I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Resource Count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75656" y="1401007"/>
            <a:ext cx="5148188" cy="1587340"/>
            <a:chOff x="107888" y="1589632"/>
            <a:chExt cx="5148188" cy="1587340"/>
          </a:xfrm>
        </p:grpSpPr>
        <p:sp>
          <p:nvSpPr>
            <p:cNvPr id="5" name="Rounded Rectangle 4"/>
            <p:cNvSpPr/>
            <p:nvPr/>
          </p:nvSpPr>
          <p:spPr>
            <a:xfrm>
              <a:off x="1338001" y="1592796"/>
              <a:ext cx="2160240" cy="15841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Striped Right Arrow 5"/>
            <p:cNvSpPr/>
            <p:nvPr/>
          </p:nvSpPr>
          <p:spPr>
            <a:xfrm>
              <a:off x="3690432" y="1844824"/>
              <a:ext cx="324036" cy="1080120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Striped Right Arrow 6"/>
            <p:cNvSpPr/>
            <p:nvPr/>
          </p:nvSpPr>
          <p:spPr>
            <a:xfrm>
              <a:off x="572875" y="1844824"/>
              <a:ext cx="648072" cy="1080120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53199" y="1589632"/>
              <a:ext cx="734825" cy="15841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Striped Right Arrow 8"/>
            <p:cNvSpPr/>
            <p:nvPr/>
          </p:nvSpPr>
          <p:spPr>
            <a:xfrm>
              <a:off x="4932040" y="1844824"/>
              <a:ext cx="324036" cy="1080120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352" y="2191233"/>
              <a:ext cx="334328" cy="383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764" y="2160277"/>
              <a:ext cx="693420" cy="414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8" y="2071035"/>
              <a:ext cx="297180" cy="359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395536" y="5085184"/>
            <a:ext cx="8397693" cy="903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However, counting resources becomes non-trivial: </a:t>
            </a:r>
          </a:p>
          <a:p>
            <a:pPr marL="0" indent="0">
              <a:buFont typeface="Arial" pitchFamily="34" charset="0"/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Number of times the probe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nteracts with the system</a:t>
            </a:r>
          </a:p>
          <a:p>
            <a:pPr marL="0" indent="0">
              <a:buFont typeface="Arial" pitchFamily="34" charset="0"/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7103" y="6093296"/>
            <a:ext cx="6100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 example: V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Giovannetti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et. Al. </a:t>
            </a:r>
            <a:r>
              <a:rPr lang="en-IN" i="1" dirty="0">
                <a:latin typeface="Times New Roman" pitchFamily="18" charset="0"/>
                <a:cs typeface="Times New Roman" pitchFamily="18" charset="0"/>
              </a:rPr>
              <a:t>PRL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108, 260405(2012)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Zwierz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et. al. 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PRA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85, 042112 (2012),    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ibid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PRL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105 (2010)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78717" y="3379843"/>
            <a:ext cx="7992316" cy="1343560"/>
            <a:chOff x="478717" y="3379843"/>
            <a:chExt cx="7992316" cy="1343560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344" y="3379843"/>
              <a:ext cx="662464" cy="705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478717" y="3426711"/>
              <a:ext cx="7992316" cy="1296692"/>
              <a:chOff x="478717" y="3426711"/>
              <a:chExt cx="7992316" cy="1296692"/>
            </a:xfrm>
          </p:grpSpPr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494787" y="3426711"/>
                <a:ext cx="6129057" cy="6120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IN" sz="2000" dirty="0" smtClean="0">
                    <a:latin typeface="Times New Roman" pitchFamily="18" charset="0"/>
                    <a:cs typeface="Times New Roman" pitchFamily="18" charset="0"/>
                  </a:rPr>
                  <a:t>For non-linear interactions, scaling beyond HL: </a:t>
                </a:r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8717" y="4077072"/>
                <a:ext cx="79923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>
                    <a:latin typeface="Times New Roman" pitchFamily="18" charset="0"/>
                    <a:cs typeface="Times New Roman" pitchFamily="18" charset="0"/>
                  </a:rPr>
                  <a:t>For example.:</a:t>
                </a:r>
              </a:p>
              <a:p>
                <a:r>
                  <a:rPr lang="en-IN" dirty="0" smtClean="0">
                    <a:latin typeface="Times New Roman" pitchFamily="18" charset="0"/>
                    <a:cs typeface="Times New Roman" pitchFamily="18" charset="0"/>
                  </a:rPr>
                  <a:t>S. </a:t>
                </a:r>
                <a:r>
                  <a:rPr lang="en-IN" dirty="0" err="1" smtClean="0">
                    <a:latin typeface="Times New Roman" pitchFamily="18" charset="0"/>
                    <a:cs typeface="Times New Roman" pitchFamily="18" charset="0"/>
                  </a:rPr>
                  <a:t>Boixo</a:t>
                </a:r>
                <a:r>
                  <a:rPr lang="en-IN" dirty="0" smtClean="0">
                    <a:latin typeface="Times New Roman" pitchFamily="18" charset="0"/>
                    <a:cs typeface="Times New Roman" pitchFamily="18" charset="0"/>
                  </a:rPr>
                  <a:t> et. al. </a:t>
                </a:r>
                <a:r>
                  <a:rPr lang="en-IN" i="1" dirty="0" smtClean="0">
                    <a:latin typeface="Times New Roman" pitchFamily="18" charset="0"/>
                    <a:cs typeface="Times New Roman" pitchFamily="18" charset="0"/>
                  </a:rPr>
                  <a:t>PRL</a:t>
                </a:r>
                <a:r>
                  <a:rPr lang="en-IN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IN" b="1" dirty="0" smtClean="0">
                    <a:latin typeface="Times New Roman" pitchFamily="18" charset="0"/>
                    <a:cs typeface="Times New Roman" pitchFamily="18" charset="0"/>
                  </a:rPr>
                  <a:t>98</a:t>
                </a:r>
                <a:r>
                  <a:rPr lang="en-IN" dirty="0" smtClean="0">
                    <a:latin typeface="Times New Roman" pitchFamily="18" charset="0"/>
                    <a:cs typeface="Times New Roman" pitchFamily="18" charset="0"/>
                  </a:rPr>
                  <a:t>, 094901(2007), M. Napolitano et. </a:t>
                </a:r>
                <a:r>
                  <a:rPr lang="en-IN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IN" dirty="0" smtClean="0">
                    <a:latin typeface="Times New Roman" pitchFamily="18" charset="0"/>
                    <a:cs typeface="Times New Roman" pitchFamily="18" charset="0"/>
                  </a:rPr>
                  <a:t>l. </a:t>
                </a:r>
                <a:r>
                  <a:rPr lang="en-IN" i="1" dirty="0" smtClean="0">
                    <a:latin typeface="Times New Roman" pitchFamily="18" charset="0"/>
                    <a:cs typeface="Times New Roman" pitchFamily="18" charset="0"/>
                  </a:rPr>
                  <a:t>Nature</a:t>
                </a:r>
                <a:r>
                  <a:rPr lang="en-IN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IN" b="1" dirty="0" smtClean="0">
                    <a:latin typeface="Times New Roman" pitchFamily="18" charset="0"/>
                    <a:cs typeface="Times New Roman" pitchFamily="18" charset="0"/>
                  </a:rPr>
                  <a:t>471</a:t>
                </a:r>
                <a:r>
                  <a:rPr lang="en-IN" dirty="0" smtClean="0">
                    <a:latin typeface="Times New Roman" pitchFamily="18" charset="0"/>
                    <a:cs typeface="Times New Roman" pitchFamily="18" charset="0"/>
                  </a:rPr>
                  <a:t>,486 (2011) </a:t>
                </a:r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447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What can we say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about resources from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the output statistics?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35452" y="3544645"/>
            <a:ext cx="3024336" cy="1584176"/>
            <a:chOff x="1331640" y="1340768"/>
            <a:chExt cx="3024336" cy="1584176"/>
          </a:xfrm>
        </p:grpSpPr>
        <p:sp>
          <p:nvSpPr>
            <p:cNvPr id="5" name="Rounded Rectangle 4"/>
            <p:cNvSpPr/>
            <p:nvPr/>
          </p:nvSpPr>
          <p:spPr>
            <a:xfrm>
              <a:off x="1331640" y="1340768"/>
              <a:ext cx="2160240" cy="15841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Striped Right Arrow 5"/>
            <p:cNvSpPr/>
            <p:nvPr/>
          </p:nvSpPr>
          <p:spPr>
            <a:xfrm>
              <a:off x="3707904" y="1592796"/>
              <a:ext cx="648072" cy="1080120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787" y="1950214"/>
              <a:ext cx="321945" cy="365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040" y="4675186"/>
            <a:ext cx="1102043" cy="35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28" y="4154091"/>
            <a:ext cx="2216468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triped Right Arrow 9"/>
          <p:cNvSpPr/>
          <p:nvPr/>
        </p:nvSpPr>
        <p:spPr>
          <a:xfrm>
            <a:off x="1222930" y="3832677"/>
            <a:ext cx="324036" cy="1080120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6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Fisher Information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3511233"/>
            <a:ext cx="82296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Fisher information quantifies the amount of information carried by the variable  X about the unknown parameter.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31640" y="1340768"/>
            <a:ext cx="3024336" cy="1584176"/>
            <a:chOff x="1331640" y="1340768"/>
            <a:chExt cx="3024336" cy="1584176"/>
          </a:xfrm>
        </p:grpSpPr>
        <p:sp>
          <p:nvSpPr>
            <p:cNvPr id="5" name="Rounded Rectangle 4"/>
            <p:cNvSpPr/>
            <p:nvPr/>
          </p:nvSpPr>
          <p:spPr>
            <a:xfrm>
              <a:off x="1331640" y="1340768"/>
              <a:ext cx="2160240" cy="15841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Striped Right Arrow 5"/>
            <p:cNvSpPr/>
            <p:nvPr/>
          </p:nvSpPr>
          <p:spPr>
            <a:xfrm>
              <a:off x="3707904" y="1592796"/>
              <a:ext cx="648072" cy="1080120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787" y="1950214"/>
              <a:ext cx="321945" cy="365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0213"/>
            <a:ext cx="1102043" cy="35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50214"/>
            <a:ext cx="2216468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36" y="4568787"/>
            <a:ext cx="2792254" cy="67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64751"/>
            <a:ext cx="1213485" cy="48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triped Right Arrow 12"/>
          <p:cNvSpPr/>
          <p:nvPr/>
        </p:nvSpPr>
        <p:spPr>
          <a:xfrm>
            <a:off x="919118" y="1628800"/>
            <a:ext cx="324036" cy="1080120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00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7823</TotalTime>
  <Words>1501</Words>
  <Application>Microsoft Office PowerPoint</Application>
  <PresentationFormat>On-screen Show (4:3)</PresentationFormat>
  <Paragraphs>221</Paragraphs>
  <Slides>46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1_Office Theme</vt:lpstr>
      <vt:lpstr>2_Office Theme</vt:lpstr>
      <vt:lpstr>Towards a Universal Count of Resources Used in a General Measurement</vt:lpstr>
      <vt:lpstr>How precisely can one measure a single parameter?</vt:lpstr>
      <vt:lpstr>Measurement Models </vt:lpstr>
      <vt:lpstr>Classical Measurement and Standard Quantum Limit</vt:lpstr>
      <vt:lpstr>Quantum Resource and Heisenberg Limit</vt:lpstr>
      <vt:lpstr>An example: Phase Measurement</vt:lpstr>
      <vt:lpstr>Scaling beyond Heisenberg Limit and  Resource Count</vt:lpstr>
      <vt:lpstr>What can we say about resources from the output statistics?</vt:lpstr>
      <vt:lpstr>Fisher Information</vt:lpstr>
      <vt:lpstr>Cramer-Rao Bound</vt:lpstr>
      <vt:lpstr>Outline</vt:lpstr>
      <vt:lpstr>Definition of the problem</vt:lpstr>
      <vt:lpstr>Minimum-Error Distribution (MED)</vt:lpstr>
      <vt:lpstr>Minimum-Error Distribution (MED)</vt:lpstr>
      <vt:lpstr>Proof: Minimum-Error Distribution (MED)</vt:lpstr>
      <vt:lpstr>Proof: Minimum-Error Distribution (MED)</vt:lpstr>
      <vt:lpstr>Minimum Error Distribution(MED)</vt:lpstr>
      <vt:lpstr>What is the bound on the error?</vt:lpstr>
      <vt:lpstr>Estimation of the bound on the error</vt:lpstr>
      <vt:lpstr>Estimation of the bound on the error</vt:lpstr>
      <vt:lpstr>Estimation of the bound on the error of MED</vt:lpstr>
      <vt:lpstr>Can one understand this scaling better?</vt:lpstr>
      <vt:lpstr>A graphical representation</vt:lpstr>
      <vt:lpstr>A graphical representation</vt:lpstr>
      <vt:lpstr>A graphical representation</vt:lpstr>
      <vt:lpstr>A graphical representation: visualizing MED</vt:lpstr>
      <vt:lpstr>A graphical representation: visualizing MED</vt:lpstr>
      <vt:lpstr>A class of measurement(with M+1 outputs)</vt:lpstr>
      <vt:lpstr>A class of measurements</vt:lpstr>
      <vt:lpstr>A class of measurements</vt:lpstr>
      <vt:lpstr>A class of measurements</vt:lpstr>
      <vt:lpstr>A class of measurements</vt:lpstr>
      <vt:lpstr>A class (classical) of measurements</vt:lpstr>
      <vt:lpstr>Ansatz:   N(resource) = M</vt:lpstr>
      <vt:lpstr>Ansatz:   N(resource) = M</vt:lpstr>
      <vt:lpstr>Ansatz:   N(resource) = M</vt:lpstr>
      <vt:lpstr>Universal resource count</vt:lpstr>
      <vt:lpstr>Can one realize the  Minimum Error Distribution (MED)?</vt:lpstr>
      <vt:lpstr>Can one realize the  Minimum Error Distribution (MED)?</vt:lpstr>
      <vt:lpstr>Can one realize the  Minimum Error Distribution (MED)?</vt:lpstr>
      <vt:lpstr>Estimating an arbitrary phase using entangled states (NOON states)</vt:lpstr>
      <vt:lpstr>Can there be a strategy to achieve the limit?</vt:lpstr>
      <vt:lpstr>Conclusion</vt:lpstr>
      <vt:lpstr>Conclusion</vt:lpstr>
      <vt:lpstr>At IIT-Kanpur</vt:lpstr>
      <vt:lpstr>   At IIT-Kanpur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93</cp:revision>
  <dcterms:created xsi:type="dcterms:W3CDTF">2013-11-26T14:23:55Z</dcterms:created>
  <dcterms:modified xsi:type="dcterms:W3CDTF">2013-12-02T01:32:33Z</dcterms:modified>
</cp:coreProperties>
</file>