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5" r:id="rId4"/>
    <p:sldId id="271" r:id="rId5"/>
    <p:sldId id="272" r:id="rId6"/>
    <p:sldId id="273" r:id="rId7"/>
    <p:sldId id="274" r:id="rId8"/>
    <p:sldId id="260" r:id="rId9"/>
    <p:sldId id="275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12" autoAdjust="0"/>
  </p:normalViewPr>
  <p:slideViewPr>
    <p:cSldViewPr>
      <p:cViewPr varScale="1">
        <p:scale>
          <a:sx n="73" d="100"/>
          <a:sy n="73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B3677-73DD-4A3F-89A4-57A76C98D383}" type="datetimeFigureOut">
              <a:rPr lang="pl-PL" smtClean="0"/>
              <a:pPr/>
              <a:t>2014-01-08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34FAAE-445C-446B-9C35-2563B8138C8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4015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0A8A-F055-4266-B4DB-DCA5A631AC31}" type="datetimeFigureOut">
              <a:rPr lang="pl-PL" smtClean="0"/>
              <a:pPr/>
              <a:t>2014-01-08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4E68-CFA8-42AD-AA16-1DD9BCC34E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0239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0A8A-F055-4266-B4DB-DCA5A631AC31}" type="datetimeFigureOut">
              <a:rPr lang="pl-PL" smtClean="0"/>
              <a:pPr/>
              <a:t>2014-01-08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4E68-CFA8-42AD-AA16-1DD9BCC34E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228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0A8A-F055-4266-B4DB-DCA5A631AC31}" type="datetimeFigureOut">
              <a:rPr lang="pl-PL" smtClean="0"/>
              <a:pPr/>
              <a:t>2014-01-08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4E68-CFA8-42AD-AA16-1DD9BCC34E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1038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0A8A-F055-4266-B4DB-DCA5A631AC31}" type="datetimeFigureOut">
              <a:rPr lang="pl-PL" smtClean="0"/>
              <a:pPr/>
              <a:t>2014-01-08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4E68-CFA8-42AD-AA16-1DD9BCC34E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44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0A8A-F055-4266-B4DB-DCA5A631AC31}" type="datetimeFigureOut">
              <a:rPr lang="pl-PL" smtClean="0"/>
              <a:pPr/>
              <a:t>2014-01-08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4E68-CFA8-42AD-AA16-1DD9BCC34E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090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0A8A-F055-4266-B4DB-DCA5A631AC31}" type="datetimeFigureOut">
              <a:rPr lang="pl-PL" smtClean="0"/>
              <a:pPr/>
              <a:t>2014-01-08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4E68-CFA8-42AD-AA16-1DD9BCC34E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7787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0A8A-F055-4266-B4DB-DCA5A631AC31}" type="datetimeFigureOut">
              <a:rPr lang="pl-PL" smtClean="0"/>
              <a:pPr/>
              <a:t>2014-01-08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4E68-CFA8-42AD-AA16-1DD9BCC34E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3531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0A8A-F055-4266-B4DB-DCA5A631AC31}" type="datetimeFigureOut">
              <a:rPr lang="pl-PL" smtClean="0"/>
              <a:pPr/>
              <a:t>2014-01-08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4E68-CFA8-42AD-AA16-1DD9BCC34E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923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0A8A-F055-4266-B4DB-DCA5A631AC31}" type="datetimeFigureOut">
              <a:rPr lang="pl-PL" smtClean="0"/>
              <a:pPr/>
              <a:t>2014-01-08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4E68-CFA8-42AD-AA16-1DD9BCC34E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770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0A8A-F055-4266-B4DB-DCA5A631AC31}" type="datetimeFigureOut">
              <a:rPr lang="pl-PL" smtClean="0"/>
              <a:pPr/>
              <a:t>2014-01-08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4E68-CFA8-42AD-AA16-1DD9BCC34E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574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0A8A-F055-4266-B4DB-DCA5A631AC31}" type="datetimeFigureOut">
              <a:rPr lang="pl-PL" smtClean="0"/>
              <a:pPr/>
              <a:t>2014-01-08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4E68-CFA8-42AD-AA16-1DD9BCC34E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100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F0A8A-F055-4266-B4DB-DCA5A631AC31}" type="datetimeFigureOut">
              <a:rPr lang="pl-PL" smtClean="0"/>
              <a:pPr/>
              <a:t>2014-01-08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D4E68-CFA8-42AD-AA16-1DD9BCC34E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563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5984" y="2132856"/>
            <a:ext cx="7772400" cy="1470025"/>
          </a:xfrm>
        </p:spPr>
        <p:txBody>
          <a:bodyPr>
            <a:normAutofit/>
          </a:bodyPr>
          <a:lstStyle/>
          <a:p>
            <a:r>
              <a:rPr lang="pl-PL" dirty="0" err="1" smtClean="0"/>
              <a:t>Minimal</a:t>
            </a:r>
            <a:r>
              <a:rPr lang="pl-PL" dirty="0" smtClean="0"/>
              <a:t> </a:t>
            </a:r>
            <a:r>
              <a:rPr lang="pl-PL" dirty="0" err="1" smtClean="0"/>
              <a:t>multipartite</a:t>
            </a:r>
            <a:r>
              <a:rPr lang="pl-PL" dirty="0" smtClean="0"/>
              <a:t> </a:t>
            </a:r>
            <a:r>
              <a:rPr lang="pl-PL" dirty="0" err="1" smtClean="0"/>
              <a:t>entanglement</a:t>
            </a:r>
            <a:r>
              <a:rPr lang="pl-PL" dirty="0" smtClean="0"/>
              <a:t> </a:t>
            </a:r>
            <a:r>
              <a:rPr lang="pl-PL" dirty="0" err="1" smtClean="0"/>
              <a:t>detecion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755576" y="5517232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Dr Marcin Wieśniak, Instytut Fizyki Teoretycznej i Astrofizyki, Uniwersytet Gdański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39552" y="616530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Marcin Wieśniak, </a:t>
            </a:r>
            <a:r>
              <a:rPr lang="pl-PL" dirty="0" err="1" smtClean="0"/>
              <a:t>Koji</a:t>
            </a:r>
            <a:r>
              <a:rPr lang="pl-PL" dirty="0" smtClean="0"/>
              <a:t> </a:t>
            </a:r>
            <a:r>
              <a:rPr lang="pl-PL" dirty="0" err="1" smtClean="0"/>
              <a:t>Maruyama</a:t>
            </a:r>
            <a:r>
              <a:rPr lang="pl-PL" dirty="0" smtClean="0"/>
              <a:t>, </a:t>
            </a:r>
            <a:r>
              <a:rPr lang="pl-PL" dirty="0" err="1" smtClean="0"/>
              <a:t>Physical</a:t>
            </a:r>
            <a:r>
              <a:rPr lang="pl-PL" dirty="0" smtClean="0"/>
              <a:t> </a:t>
            </a:r>
            <a:r>
              <a:rPr lang="pl-PL" dirty="0" err="1" smtClean="0"/>
              <a:t>Review</a:t>
            </a:r>
            <a:r>
              <a:rPr lang="pl-PL" dirty="0" smtClean="0"/>
              <a:t> A </a:t>
            </a:r>
            <a:r>
              <a:rPr lang="pl-PL" b="1" dirty="0" smtClean="0"/>
              <a:t>85</a:t>
            </a:r>
            <a:r>
              <a:rPr lang="pl-PL" dirty="0" smtClean="0"/>
              <a:t>, 062313 (2011)</a:t>
            </a:r>
            <a:endParaRPr lang="pl-PL" dirty="0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59594" cy="1359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0"/>
            <a:ext cx="45529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0"/>
            <a:ext cx="1440159" cy="1035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90520" y="0"/>
            <a:ext cx="1653480" cy="133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2234" y="1340768"/>
            <a:ext cx="1191766" cy="124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dtytuł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QIPA 2.08.2013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136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Case 1: CHSH</a:t>
            </a:r>
            <a:endParaRPr lang="pl-PL" dirty="0"/>
          </a:p>
        </p:txBody>
      </p:sp>
      <p:sp>
        <p:nvSpPr>
          <p:cNvPr id="4" name="Elipsa 3"/>
          <p:cNvSpPr/>
          <p:nvPr/>
        </p:nvSpPr>
        <p:spPr>
          <a:xfrm>
            <a:off x="1907704" y="213285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2915816" y="213285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" name="Elipsa 5"/>
          <p:cNvSpPr/>
          <p:nvPr/>
        </p:nvSpPr>
        <p:spPr>
          <a:xfrm>
            <a:off x="1907704" y="306896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/>
          <p:nvPr/>
        </p:nvSpPr>
        <p:spPr>
          <a:xfrm>
            <a:off x="2915816" y="306896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9" name="Łącznik prostoliniowy 8"/>
          <p:cNvCxnSpPr/>
          <p:nvPr/>
        </p:nvCxnSpPr>
        <p:spPr>
          <a:xfrm flipV="1">
            <a:off x="3059832" y="2302578"/>
            <a:ext cx="0" cy="910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oliniowy 10"/>
          <p:cNvCxnSpPr/>
          <p:nvPr/>
        </p:nvCxnSpPr>
        <p:spPr>
          <a:xfrm flipV="1">
            <a:off x="2051720" y="2276872"/>
            <a:ext cx="0" cy="910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oliniowy 12"/>
          <p:cNvCxnSpPr/>
          <p:nvPr/>
        </p:nvCxnSpPr>
        <p:spPr>
          <a:xfrm>
            <a:off x="2051720" y="2276872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oliniowy 14"/>
          <p:cNvCxnSpPr/>
          <p:nvPr/>
        </p:nvCxnSpPr>
        <p:spPr>
          <a:xfrm flipH="1">
            <a:off x="2051720" y="3187270"/>
            <a:ext cx="1008112" cy="25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ole tekstowe 17"/>
          <p:cNvSpPr txBox="1"/>
          <p:nvPr/>
        </p:nvSpPr>
        <p:spPr>
          <a:xfrm>
            <a:off x="1475656" y="198884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xx</a:t>
            </a:r>
            <a:endParaRPr lang="pl-PL" dirty="0"/>
          </a:p>
        </p:txBody>
      </p:sp>
      <p:sp>
        <p:nvSpPr>
          <p:cNvPr id="19" name="pole tekstowe 18"/>
          <p:cNvSpPr txBox="1"/>
          <p:nvPr/>
        </p:nvSpPr>
        <p:spPr>
          <a:xfrm>
            <a:off x="3323043" y="206020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xy</a:t>
            </a:r>
            <a:endParaRPr lang="pl-PL" dirty="0"/>
          </a:p>
        </p:txBody>
      </p:sp>
      <p:sp>
        <p:nvSpPr>
          <p:cNvPr id="20" name="pole tekstowe 19"/>
          <p:cNvSpPr txBox="1"/>
          <p:nvPr/>
        </p:nvSpPr>
        <p:spPr>
          <a:xfrm>
            <a:off x="3323043" y="2987660"/>
            <a:ext cx="3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yy</a:t>
            </a:r>
            <a:endParaRPr lang="pl-PL" dirty="0"/>
          </a:p>
        </p:txBody>
      </p:sp>
      <p:sp>
        <p:nvSpPr>
          <p:cNvPr id="21" name="pole tekstowe 20"/>
          <p:cNvSpPr txBox="1"/>
          <p:nvPr/>
        </p:nvSpPr>
        <p:spPr>
          <a:xfrm>
            <a:off x="1475656" y="300260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yx</a:t>
            </a:r>
            <a:endParaRPr lang="pl-PL" dirty="0"/>
          </a:p>
        </p:txBody>
      </p:sp>
      <p:sp>
        <p:nvSpPr>
          <p:cNvPr id="26" name="pole tekstowe 25"/>
          <p:cNvSpPr txBox="1"/>
          <p:nvPr/>
        </p:nvSpPr>
        <p:spPr>
          <a:xfrm>
            <a:off x="1907704" y="18448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</a:t>
            </a:r>
            <a:endParaRPr lang="pl-PL" dirty="0"/>
          </a:p>
        </p:txBody>
      </p:sp>
      <p:sp>
        <p:nvSpPr>
          <p:cNvPr id="27" name="pole tekstowe 26"/>
          <p:cNvSpPr txBox="1"/>
          <p:nvPr/>
        </p:nvSpPr>
        <p:spPr>
          <a:xfrm>
            <a:off x="3059832" y="35730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sp>
        <p:nvSpPr>
          <p:cNvPr id="28" name="Elipsa 27"/>
          <p:cNvSpPr/>
          <p:nvPr/>
        </p:nvSpPr>
        <p:spPr>
          <a:xfrm>
            <a:off x="4850683" y="213285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Elipsa 28"/>
          <p:cNvSpPr/>
          <p:nvPr/>
        </p:nvSpPr>
        <p:spPr>
          <a:xfrm>
            <a:off x="5858795" y="213285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0" name="Elipsa 29"/>
          <p:cNvSpPr/>
          <p:nvPr/>
        </p:nvSpPr>
        <p:spPr>
          <a:xfrm>
            <a:off x="4850683" y="306896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Elipsa 30"/>
          <p:cNvSpPr/>
          <p:nvPr/>
        </p:nvSpPr>
        <p:spPr>
          <a:xfrm>
            <a:off x="5858795" y="306896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2" name="Łącznik prostoliniowy 31"/>
          <p:cNvCxnSpPr/>
          <p:nvPr/>
        </p:nvCxnSpPr>
        <p:spPr>
          <a:xfrm flipV="1">
            <a:off x="6002811" y="2302578"/>
            <a:ext cx="0" cy="910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oliniowy 32"/>
          <p:cNvCxnSpPr/>
          <p:nvPr/>
        </p:nvCxnSpPr>
        <p:spPr>
          <a:xfrm flipV="1">
            <a:off x="4994699" y="2276872"/>
            <a:ext cx="0" cy="910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oliniowy 33"/>
          <p:cNvCxnSpPr/>
          <p:nvPr/>
        </p:nvCxnSpPr>
        <p:spPr>
          <a:xfrm>
            <a:off x="4994699" y="2276872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Łącznik prostoliniowy 34"/>
          <p:cNvCxnSpPr/>
          <p:nvPr/>
        </p:nvCxnSpPr>
        <p:spPr>
          <a:xfrm flipH="1">
            <a:off x="4994699" y="3187270"/>
            <a:ext cx="1008112" cy="25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ole tekstowe 35"/>
          <p:cNvSpPr txBox="1"/>
          <p:nvPr/>
        </p:nvSpPr>
        <p:spPr>
          <a:xfrm>
            <a:off x="4418635" y="198884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xx</a:t>
            </a:r>
            <a:endParaRPr lang="pl-PL" dirty="0"/>
          </a:p>
        </p:txBody>
      </p:sp>
      <p:sp>
        <p:nvSpPr>
          <p:cNvPr id="37" name="pole tekstowe 36"/>
          <p:cNvSpPr txBox="1"/>
          <p:nvPr/>
        </p:nvSpPr>
        <p:spPr>
          <a:xfrm>
            <a:off x="6266022" y="206020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xy</a:t>
            </a:r>
            <a:endParaRPr lang="pl-PL" dirty="0"/>
          </a:p>
        </p:txBody>
      </p:sp>
      <p:sp>
        <p:nvSpPr>
          <p:cNvPr id="38" name="pole tekstowe 37"/>
          <p:cNvSpPr txBox="1"/>
          <p:nvPr/>
        </p:nvSpPr>
        <p:spPr>
          <a:xfrm>
            <a:off x="6266022" y="2987660"/>
            <a:ext cx="3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yy</a:t>
            </a:r>
            <a:endParaRPr lang="pl-PL" dirty="0"/>
          </a:p>
        </p:txBody>
      </p:sp>
      <p:sp>
        <p:nvSpPr>
          <p:cNvPr id="39" name="pole tekstowe 38"/>
          <p:cNvSpPr txBox="1"/>
          <p:nvPr/>
        </p:nvSpPr>
        <p:spPr>
          <a:xfrm>
            <a:off x="4418635" y="300260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yx</a:t>
            </a:r>
            <a:endParaRPr lang="pl-PL" dirty="0"/>
          </a:p>
        </p:txBody>
      </p:sp>
      <p:sp>
        <p:nvSpPr>
          <p:cNvPr id="40" name="pole tekstowe 39"/>
          <p:cNvSpPr txBox="1"/>
          <p:nvPr/>
        </p:nvSpPr>
        <p:spPr>
          <a:xfrm>
            <a:off x="6002811" y="35406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</a:t>
            </a:r>
          </a:p>
        </p:txBody>
      </p:sp>
      <p:cxnSp>
        <p:nvCxnSpPr>
          <p:cNvPr id="42" name="Łącznik prostoliniowy 41"/>
          <p:cNvCxnSpPr>
            <a:stCxn id="28" idx="5"/>
          </p:cNvCxnSpPr>
          <p:nvPr/>
        </p:nvCxnSpPr>
        <p:spPr>
          <a:xfrm>
            <a:off x="5096534" y="2378707"/>
            <a:ext cx="906277" cy="8342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oliniowy 43"/>
          <p:cNvCxnSpPr>
            <a:endCxn id="30" idx="4"/>
          </p:cNvCxnSpPr>
          <p:nvPr/>
        </p:nvCxnSpPr>
        <p:spPr>
          <a:xfrm flipH="1">
            <a:off x="4994699" y="2302578"/>
            <a:ext cx="1008112" cy="1054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ole tekstowe 44"/>
          <p:cNvSpPr txBox="1"/>
          <p:nvPr/>
        </p:nvSpPr>
        <p:spPr>
          <a:xfrm>
            <a:off x="1259632" y="3942348"/>
            <a:ext cx="70567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The </a:t>
            </a:r>
            <a:r>
              <a:rPr lang="pl-PL" dirty="0" err="1" smtClean="0"/>
              <a:t>method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General-</a:t>
            </a:r>
            <a:r>
              <a:rPr lang="pl-PL" dirty="0" err="1" smtClean="0"/>
              <a:t>you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construct</a:t>
            </a:r>
            <a:r>
              <a:rPr lang="pl-PL" dirty="0" smtClean="0"/>
              <a:t> </a:t>
            </a:r>
            <a:r>
              <a:rPr lang="pl-PL" dirty="0" err="1" smtClean="0"/>
              <a:t>many</a:t>
            </a:r>
            <a:r>
              <a:rPr lang="pl-PL" dirty="0" smtClean="0"/>
              <a:t> </a:t>
            </a:r>
            <a:r>
              <a:rPr lang="pl-PL" dirty="0" err="1" smtClean="0"/>
              <a:t>different</a:t>
            </a:r>
            <a:r>
              <a:rPr lang="pl-PL" dirty="0" smtClean="0"/>
              <a:t> </a:t>
            </a:r>
            <a:r>
              <a:rPr lang="pl-PL" dirty="0" err="1" smtClean="0"/>
              <a:t>criteria</a:t>
            </a:r>
            <a:endParaRPr lang="pl-PL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l-PL" dirty="0" err="1" smtClean="0"/>
              <a:t>Elastic-you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focus</a:t>
            </a:r>
            <a:r>
              <a:rPr lang="pl-PL" dirty="0" smtClean="0"/>
              <a:t> on </a:t>
            </a:r>
            <a:r>
              <a:rPr lang="pl-PL" dirty="0" err="1" smtClean="0"/>
              <a:t>specific</a:t>
            </a:r>
            <a:r>
              <a:rPr lang="pl-PL" dirty="0" smtClean="0"/>
              <a:t> </a:t>
            </a:r>
            <a:r>
              <a:rPr lang="pl-PL" dirty="0" err="1" smtClean="0"/>
              <a:t>kind</a:t>
            </a:r>
            <a:r>
              <a:rPr lang="pl-PL" dirty="0" smtClean="0"/>
              <a:t> of </a:t>
            </a:r>
            <a:r>
              <a:rPr lang="pl-PL" dirty="0" err="1" smtClean="0"/>
              <a:t>entanglement</a:t>
            </a:r>
            <a:endParaRPr lang="pl-PL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l-PL" dirty="0" err="1" smtClean="0"/>
              <a:t>Constructive-every</a:t>
            </a:r>
            <a:r>
              <a:rPr lang="pl-PL" dirty="0" smtClean="0"/>
              <a:t> </a:t>
            </a:r>
            <a:r>
              <a:rPr lang="pl-PL" dirty="0" err="1" smtClean="0"/>
              <a:t>criterion</a:t>
            </a:r>
            <a:r>
              <a:rPr lang="pl-PL" dirty="0" smtClean="0"/>
              <a:t> </a:t>
            </a:r>
            <a:r>
              <a:rPr lang="pl-PL" dirty="0" err="1" smtClean="0"/>
              <a:t>defines</a:t>
            </a:r>
            <a:r>
              <a:rPr lang="pl-PL" dirty="0" smtClean="0"/>
              <a:t> a set of </a:t>
            </a:r>
            <a:r>
              <a:rPr lang="pl-PL" dirty="0" err="1" smtClean="0"/>
              <a:t>states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maximize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err="1" smtClean="0"/>
              <a:t>Economical</a:t>
            </a:r>
            <a:r>
              <a:rPr lang="pl-PL" dirty="0" smtClean="0"/>
              <a:t>-we do not </a:t>
            </a:r>
            <a:r>
              <a:rPr lang="pl-PL" dirty="0" err="1" smtClean="0"/>
              <a:t>need</a:t>
            </a:r>
            <a:r>
              <a:rPr lang="pl-PL" dirty="0" smtClean="0"/>
              <a:t> to </a:t>
            </a:r>
            <a:r>
              <a:rPr lang="pl-PL" dirty="0" err="1" smtClean="0"/>
              <a:t>optimize</a:t>
            </a:r>
            <a:r>
              <a:rPr lang="pl-PL" dirty="0" smtClean="0"/>
              <a:t> </a:t>
            </a:r>
            <a:r>
              <a:rPr lang="pl-PL" dirty="0" err="1" smtClean="0"/>
              <a:t>over</a:t>
            </a:r>
            <a:r>
              <a:rPr lang="pl-PL" dirty="0" smtClean="0"/>
              <a:t>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states</a:t>
            </a:r>
            <a:r>
              <a:rPr lang="pl-PL" dirty="0" smtClean="0"/>
              <a:t>. The </a:t>
            </a:r>
            <a:r>
              <a:rPr lang="pl-PL" dirty="0" err="1" smtClean="0"/>
              <a:t>complexity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hidden</a:t>
            </a:r>
            <a:r>
              <a:rPr lang="pl-PL" dirty="0" smtClean="0"/>
              <a:t> in </a:t>
            </a:r>
            <a:r>
              <a:rPr lang="pl-PL" dirty="0" err="1" smtClean="0"/>
              <a:t>constructing</a:t>
            </a:r>
            <a:r>
              <a:rPr lang="pl-PL" dirty="0" smtClean="0"/>
              <a:t> and </a:t>
            </a:r>
            <a:r>
              <a:rPr lang="pl-PL" dirty="0" err="1" smtClean="0"/>
              <a:t>analyzing</a:t>
            </a:r>
            <a:r>
              <a:rPr lang="pl-PL" dirty="0" smtClean="0"/>
              <a:t> </a:t>
            </a:r>
            <a:r>
              <a:rPr lang="pl-PL" dirty="0" err="1" smtClean="0"/>
              <a:t>graphs</a:t>
            </a:r>
            <a:r>
              <a:rPr lang="pl-PL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…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875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8" grpId="0"/>
      <p:bldP spid="19" grpId="0"/>
      <p:bldP spid="20" grpId="0"/>
      <p:bldP spid="21" grpId="0"/>
      <p:bldP spid="26" grpId="0"/>
      <p:bldP spid="27" grpId="0"/>
      <p:bldP spid="28" grpId="0" animBg="1"/>
      <p:bldP spid="29" grpId="0" animBg="1"/>
      <p:bldP spid="30" grpId="0" animBg="1"/>
      <p:bldP spid="31" grpId="0" animBg="1"/>
      <p:bldP spid="36" grpId="0"/>
      <p:bldP spid="37" grpId="0"/>
      <p:bldP spid="38" grpId="0"/>
      <p:bldP spid="39" grpId="0"/>
      <p:bldP spid="40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… and (</a:t>
            </a:r>
            <a:r>
              <a:rPr lang="pl-PL" dirty="0" err="1" smtClean="0"/>
              <a:t>sometimes</a:t>
            </a:r>
            <a:r>
              <a:rPr lang="pl-PL" dirty="0" smtClean="0"/>
              <a:t>) </a:t>
            </a:r>
            <a:r>
              <a:rPr lang="pl-PL" dirty="0" err="1" smtClean="0"/>
              <a:t>minimal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115616" y="155679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Case 2: GHZ</a:t>
            </a:r>
            <a:endParaRPr lang="pl-PL" dirty="0"/>
          </a:p>
        </p:txBody>
      </p:sp>
      <p:graphicFrame>
        <p:nvGraphicFramePr>
          <p:cNvPr id="6" name="Obi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720093"/>
              </p:ext>
            </p:extLst>
          </p:nvPr>
        </p:nvGraphicFramePr>
        <p:xfrm>
          <a:off x="1259632" y="2132856"/>
          <a:ext cx="19685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Równanie" r:id="rId3" imgW="1968480" imgH="965160" progId="Equation.3">
                  <p:embed/>
                </p:oleObj>
              </mc:Choice>
              <mc:Fallback>
                <p:oleObj name="Równanie" r:id="rId3" imgW="1968480" imgH="96516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132856"/>
                        <a:ext cx="19685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Elipsa 7"/>
          <p:cNvSpPr/>
          <p:nvPr/>
        </p:nvSpPr>
        <p:spPr>
          <a:xfrm>
            <a:off x="1547664" y="414908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/>
          <p:nvPr/>
        </p:nvSpPr>
        <p:spPr>
          <a:xfrm>
            <a:off x="2404099" y="3501008"/>
            <a:ext cx="360040" cy="36004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/>
          <p:nvPr/>
        </p:nvSpPr>
        <p:spPr>
          <a:xfrm>
            <a:off x="2411760" y="4005064"/>
            <a:ext cx="360040" cy="36004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/>
          <p:nvPr/>
        </p:nvSpPr>
        <p:spPr>
          <a:xfrm>
            <a:off x="2411760" y="4509120"/>
            <a:ext cx="360040" cy="36004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/>
          <p:nvPr/>
        </p:nvSpPr>
        <p:spPr>
          <a:xfrm>
            <a:off x="2411760" y="5013176"/>
            <a:ext cx="360040" cy="36004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4" name="Łącznik prostoliniowy 13"/>
          <p:cNvCxnSpPr>
            <a:stCxn id="9" idx="2"/>
            <a:endCxn id="8" idx="7"/>
          </p:cNvCxnSpPr>
          <p:nvPr/>
        </p:nvCxnSpPr>
        <p:spPr>
          <a:xfrm flipH="1">
            <a:off x="1854977" y="3681028"/>
            <a:ext cx="549122" cy="520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oliniowy 15"/>
          <p:cNvCxnSpPr>
            <a:stCxn id="12" idx="2"/>
            <a:endCxn id="8" idx="5"/>
          </p:cNvCxnSpPr>
          <p:nvPr/>
        </p:nvCxnSpPr>
        <p:spPr>
          <a:xfrm flipH="1" flipV="1">
            <a:off x="1854977" y="4456393"/>
            <a:ext cx="556783" cy="736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ole tekstowe 16"/>
          <p:cNvSpPr txBox="1"/>
          <p:nvPr/>
        </p:nvSpPr>
        <p:spPr>
          <a:xfrm>
            <a:off x="5580112" y="151926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Case 3: </a:t>
            </a:r>
            <a:r>
              <a:rPr lang="pl-PL" dirty="0" err="1" smtClean="0"/>
              <a:t>cluster</a:t>
            </a:r>
            <a:r>
              <a:rPr lang="pl-PL" dirty="0" smtClean="0"/>
              <a:t> </a:t>
            </a:r>
            <a:r>
              <a:rPr lang="pl-PL" dirty="0" err="1" smtClean="0"/>
              <a:t>state</a:t>
            </a:r>
            <a:endParaRPr lang="pl-PL" dirty="0"/>
          </a:p>
        </p:txBody>
      </p:sp>
      <p:graphicFrame>
        <p:nvGraphicFramePr>
          <p:cNvPr id="18" name="Obi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4139799"/>
              </p:ext>
            </p:extLst>
          </p:nvPr>
        </p:nvGraphicFramePr>
        <p:xfrm>
          <a:off x="4644008" y="2492896"/>
          <a:ext cx="2476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Równanie" r:id="rId5" imgW="2476440" imgH="609480" progId="Equation.3">
                  <p:embed/>
                </p:oleObj>
              </mc:Choice>
              <mc:Fallback>
                <p:oleObj name="Równanie" r:id="rId5" imgW="2476440" imgH="609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2492896"/>
                        <a:ext cx="24765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Elipsa 18"/>
          <p:cNvSpPr/>
          <p:nvPr/>
        </p:nvSpPr>
        <p:spPr>
          <a:xfrm>
            <a:off x="5364088" y="3653408"/>
            <a:ext cx="360040" cy="36004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Elipsa 19"/>
          <p:cNvSpPr/>
          <p:nvPr/>
        </p:nvSpPr>
        <p:spPr>
          <a:xfrm>
            <a:off x="6156176" y="3645024"/>
            <a:ext cx="360040" cy="36004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Elipsa 20"/>
          <p:cNvSpPr/>
          <p:nvPr/>
        </p:nvSpPr>
        <p:spPr>
          <a:xfrm>
            <a:off x="5400092" y="4590905"/>
            <a:ext cx="360040" cy="36004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Elipsa 21"/>
          <p:cNvSpPr/>
          <p:nvPr/>
        </p:nvSpPr>
        <p:spPr>
          <a:xfrm>
            <a:off x="6156176" y="4581128"/>
            <a:ext cx="360040" cy="36004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4" name="Łącznik prostoliniowy 23"/>
          <p:cNvCxnSpPr>
            <a:stCxn id="21" idx="7"/>
            <a:endCxn id="20" idx="3"/>
          </p:cNvCxnSpPr>
          <p:nvPr/>
        </p:nvCxnSpPr>
        <p:spPr>
          <a:xfrm flipV="1">
            <a:off x="5707405" y="3952337"/>
            <a:ext cx="501498" cy="691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69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9" grpId="0" animBg="1"/>
      <p:bldP spid="10" grpId="0" animBg="1"/>
      <p:bldP spid="11" grpId="0" animBg="1"/>
      <p:bldP spid="12" grpId="0" animBg="1"/>
      <p:bldP spid="17" grpId="0"/>
      <p:bldP spid="19" grpId="0" animBg="1"/>
      <p:bldP spid="20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Experiment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115616" y="1340768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In </a:t>
            </a:r>
            <a:r>
              <a:rPr lang="pl-PL" dirty="0" err="1" smtClean="0"/>
              <a:t>collaboration</a:t>
            </a:r>
            <a:r>
              <a:rPr lang="pl-PL" dirty="0" smtClean="0"/>
              <a:t> with Max-Planck </a:t>
            </a:r>
            <a:r>
              <a:rPr lang="pl-PL" dirty="0" err="1" smtClean="0"/>
              <a:t>Institute</a:t>
            </a:r>
            <a:r>
              <a:rPr lang="pl-PL" dirty="0" smtClean="0"/>
              <a:t> in  </a:t>
            </a:r>
            <a:r>
              <a:rPr lang="pl-PL" dirty="0" err="1" smtClean="0"/>
              <a:t>Garching</a:t>
            </a:r>
            <a:r>
              <a:rPr lang="pl-PL" dirty="0" smtClean="0"/>
              <a:t>: C. </a:t>
            </a:r>
            <a:r>
              <a:rPr lang="pl-PL" dirty="0" err="1" smtClean="0"/>
              <a:t>Schwemmer</a:t>
            </a:r>
            <a:r>
              <a:rPr lang="pl-PL" dirty="0" smtClean="0"/>
              <a:t>, L. </a:t>
            </a:r>
            <a:r>
              <a:rPr lang="pl-PL" dirty="0" err="1" smtClean="0"/>
              <a:t>Knips</a:t>
            </a:r>
            <a:r>
              <a:rPr lang="pl-PL" dirty="0" smtClean="0"/>
              <a:t>, H. </a:t>
            </a:r>
            <a:r>
              <a:rPr lang="pl-PL" dirty="0" err="1" smtClean="0"/>
              <a:t>Weinfurter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2483768" y="5229200"/>
            <a:ext cx="86409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Type</a:t>
            </a:r>
            <a:r>
              <a:rPr lang="pl-PL" dirty="0" smtClean="0"/>
              <a:t>-II</a:t>
            </a:r>
            <a:endParaRPr lang="pl-PL" dirty="0"/>
          </a:p>
        </p:txBody>
      </p:sp>
      <p:cxnSp>
        <p:nvCxnSpPr>
          <p:cNvPr id="7" name="Łącznik prostoliniowy 6"/>
          <p:cNvCxnSpPr>
            <a:stCxn id="5" idx="0"/>
          </p:cNvCxnSpPr>
          <p:nvPr/>
        </p:nvCxnSpPr>
        <p:spPr>
          <a:xfrm flipH="1" flipV="1">
            <a:off x="1619672" y="3645024"/>
            <a:ext cx="1296144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oliniowy 8"/>
          <p:cNvCxnSpPr>
            <a:stCxn id="5" idx="0"/>
          </p:cNvCxnSpPr>
          <p:nvPr/>
        </p:nvCxnSpPr>
        <p:spPr>
          <a:xfrm flipV="1">
            <a:off x="2915816" y="3789040"/>
            <a:ext cx="1152128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oliniowy 10"/>
          <p:cNvCxnSpPr/>
          <p:nvPr/>
        </p:nvCxnSpPr>
        <p:spPr>
          <a:xfrm flipH="1" flipV="1">
            <a:off x="3226526" y="3749040"/>
            <a:ext cx="481378" cy="54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oliniowy 19"/>
          <p:cNvCxnSpPr/>
          <p:nvPr/>
        </p:nvCxnSpPr>
        <p:spPr>
          <a:xfrm flipV="1">
            <a:off x="2123728" y="3645024"/>
            <a:ext cx="504056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rostokąt 20"/>
          <p:cNvSpPr/>
          <p:nvPr/>
        </p:nvSpPr>
        <p:spPr>
          <a:xfrm>
            <a:off x="1691680" y="4021068"/>
            <a:ext cx="936104" cy="416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PBS</a:t>
            </a:r>
            <a:endParaRPr lang="pl-PL" dirty="0"/>
          </a:p>
        </p:txBody>
      </p:sp>
      <p:sp>
        <p:nvSpPr>
          <p:cNvPr id="22" name="Prostokąt 21"/>
          <p:cNvSpPr/>
          <p:nvPr/>
        </p:nvSpPr>
        <p:spPr>
          <a:xfrm>
            <a:off x="3347864" y="4093076"/>
            <a:ext cx="936104" cy="416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PBS</a:t>
            </a:r>
            <a:endParaRPr lang="pl-PL" dirty="0"/>
          </a:p>
        </p:txBody>
      </p:sp>
      <p:sp>
        <p:nvSpPr>
          <p:cNvPr id="23" name="Prostokąt 22"/>
          <p:cNvSpPr/>
          <p:nvPr/>
        </p:nvSpPr>
        <p:spPr>
          <a:xfrm>
            <a:off x="2159732" y="4797152"/>
            <a:ext cx="756084" cy="720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ole tekstowe 23"/>
          <p:cNvSpPr txBox="1"/>
          <p:nvPr/>
        </p:nvSpPr>
        <p:spPr>
          <a:xfrm>
            <a:off x="1909985" y="489869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Symbol" pitchFamily="18" charset="2"/>
              </a:rPr>
              <a:t>f</a:t>
            </a:r>
            <a:endParaRPr lang="pl-PL" dirty="0">
              <a:latin typeface="Symbol" pitchFamily="18" charset="2"/>
            </a:endParaRPr>
          </a:p>
        </p:txBody>
      </p:sp>
      <p:sp>
        <p:nvSpPr>
          <p:cNvPr id="25" name="Prostokąt 24"/>
          <p:cNvSpPr/>
          <p:nvPr/>
        </p:nvSpPr>
        <p:spPr>
          <a:xfrm>
            <a:off x="1439652" y="3212976"/>
            <a:ext cx="1368152" cy="57606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Analyzer</a:t>
            </a:r>
            <a:endParaRPr lang="pl-PL" dirty="0"/>
          </a:p>
        </p:txBody>
      </p:sp>
      <p:sp>
        <p:nvSpPr>
          <p:cNvPr id="27" name="Prostokąt 26"/>
          <p:cNvSpPr/>
          <p:nvPr/>
        </p:nvSpPr>
        <p:spPr>
          <a:xfrm>
            <a:off x="3131840" y="3255383"/>
            <a:ext cx="1368152" cy="57606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Analyzer</a:t>
            </a:r>
            <a:endParaRPr lang="pl-PL" dirty="0"/>
          </a:p>
        </p:txBody>
      </p:sp>
      <p:sp>
        <p:nvSpPr>
          <p:cNvPr id="28" name="pole tekstowe 27"/>
          <p:cNvSpPr txBox="1"/>
          <p:nvPr/>
        </p:nvSpPr>
        <p:spPr>
          <a:xfrm>
            <a:off x="4896036" y="2348880"/>
            <a:ext cx="3636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2 photons-4 </a:t>
            </a:r>
            <a:r>
              <a:rPr lang="pl-PL" dirty="0" err="1" smtClean="0"/>
              <a:t>qubits</a:t>
            </a:r>
            <a:r>
              <a:rPr lang="pl-PL" dirty="0" smtClean="0"/>
              <a:t> (2 </a:t>
            </a:r>
            <a:r>
              <a:rPr lang="pl-PL" dirty="0" err="1" smtClean="0"/>
              <a:t>path</a:t>
            </a:r>
            <a:r>
              <a:rPr lang="pl-PL" dirty="0" smtClean="0"/>
              <a:t>, 2 </a:t>
            </a:r>
            <a:r>
              <a:rPr lang="pl-PL" dirty="0" err="1" smtClean="0"/>
              <a:t>polarization</a:t>
            </a:r>
            <a:r>
              <a:rPr lang="pl-PL" dirty="0" smtClean="0"/>
              <a:t>)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497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1" grpId="0" animBg="1"/>
      <p:bldP spid="22" grpId="0" animBg="1"/>
      <p:bldP spid="23" grpId="0" animBg="1"/>
      <p:bldP spid="24" grpId="0"/>
      <p:bldP spid="25" grpId="0" animBg="1"/>
      <p:bldP spid="27" grpId="0" animBg="1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General </a:t>
            </a:r>
            <a:r>
              <a:rPr lang="pl-PL" dirty="0" err="1" smtClean="0"/>
              <a:t>motivation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Entanglement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useful</a:t>
            </a:r>
            <a:r>
              <a:rPr lang="pl-PL" dirty="0" smtClean="0"/>
              <a:t> im </a:t>
            </a:r>
            <a:r>
              <a:rPr lang="pl-PL" dirty="0" err="1" smtClean="0"/>
              <a:t>many</a:t>
            </a:r>
            <a:r>
              <a:rPr lang="pl-PL" dirty="0" smtClean="0"/>
              <a:t> </a:t>
            </a:r>
            <a:r>
              <a:rPr lang="pl-PL" dirty="0" err="1" smtClean="0"/>
              <a:t>various</a:t>
            </a:r>
            <a:r>
              <a:rPr lang="pl-PL" dirty="0" smtClean="0"/>
              <a:t> </a:t>
            </a:r>
            <a:r>
              <a:rPr lang="pl-PL" dirty="0" err="1" smtClean="0"/>
              <a:t>protocols</a:t>
            </a:r>
            <a:r>
              <a:rPr lang="pl-PL" dirty="0" smtClean="0"/>
              <a:t>.</a:t>
            </a:r>
          </a:p>
          <a:p>
            <a:r>
              <a:rPr lang="pl-PL" dirty="0" err="1" smtClean="0"/>
              <a:t>Even</a:t>
            </a:r>
            <a:r>
              <a:rPr lang="pl-PL" dirty="0" smtClean="0"/>
              <a:t>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cannot</a:t>
            </a:r>
            <a:r>
              <a:rPr lang="pl-PL" dirty="0" smtClean="0"/>
              <a:t> be </a:t>
            </a:r>
            <a:r>
              <a:rPr lang="pl-PL" dirty="0" err="1" smtClean="0"/>
              <a:t>used</a:t>
            </a:r>
            <a:r>
              <a:rPr lang="pl-PL" dirty="0" smtClean="0"/>
              <a:t> </a:t>
            </a:r>
            <a:r>
              <a:rPr lang="pl-PL" dirty="0" err="1" smtClean="0"/>
              <a:t>directly</a:t>
            </a:r>
            <a:r>
              <a:rPr lang="pl-PL" dirty="0" smtClean="0"/>
              <a:t>,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also</a:t>
            </a:r>
            <a:r>
              <a:rPr lang="pl-PL" dirty="0" smtClean="0"/>
              <a:t> </a:t>
            </a:r>
            <a:r>
              <a:rPr lang="pl-PL" dirty="0" err="1" smtClean="0"/>
              <a:t>improve</a:t>
            </a:r>
            <a:r>
              <a:rPr lang="pl-PL" dirty="0" smtClean="0"/>
              <a:t> the </a:t>
            </a:r>
            <a:r>
              <a:rPr lang="pl-PL" dirty="0" err="1" smtClean="0"/>
              <a:t>situation</a:t>
            </a:r>
            <a:r>
              <a:rPr lang="pl-PL" dirty="0" smtClean="0"/>
              <a:t> (</a:t>
            </a:r>
            <a:r>
              <a:rPr lang="pl-PL" dirty="0" err="1" smtClean="0"/>
              <a:t>distilation</a:t>
            </a:r>
            <a:r>
              <a:rPr lang="pl-PL" dirty="0" smtClean="0"/>
              <a:t> and </a:t>
            </a:r>
            <a:r>
              <a:rPr lang="pl-PL" dirty="0" err="1" smtClean="0"/>
              <a:t>oscillations</a:t>
            </a:r>
            <a:r>
              <a:rPr lang="pl-PL" dirty="0" smtClean="0"/>
              <a:t>)</a:t>
            </a:r>
          </a:p>
          <a:p>
            <a:r>
              <a:rPr lang="pl-PL" dirty="0" err="1" smtClean="0"/>
              <a:t>Usually</a:t>
            </a:r>
            <a:r>
              <a:rPr lang="pl-PL" dirty="0" smtClean="0"/>
              <a:t> </a:t>
            </a:r>
            <a:r>
              <a:rPr lang="pl-PL" dirty="0" err="1" smtClean="0"/>
              <a:t>its</a:t>
            </a:r>
            <a:r>
              <a:rPr lang="pl-PL" dirty="0" smtClean="0"/>
              <a:t> </a:t>
            </a:r>
            <a:r>
              <a:rPr lang="pl-PL" dirty="0" err="1" smtClean="0"/>
              <a:t>detection</a:t>
            </a:r>
            <a:r>
              <a:rPr lang="pl-PL" dirty="0" smtClean="0"/>
              <a:t> </a:t>
            </a:r>
            <a:r>
              <a:rPr lang="pl-PL" dirty="0" err="1" smtClean="0"/>
              <a:t>requires</a:t>
            </a:r>
            <a:r>
              <a:rPr lang="pl-PL" dirty="0" smtClean="0"/>
              <a:t> a big </a:t>
            </a:r>
            <a:r>
              <a:rPr lang="pl-PL" dirty="0" err="1" smtClean="0"/>
              <a:t>experimental</a:t>
            </a:r>
            <a:r>
              <a:rPr lang="pl-PL" dirty="0" smtClean="0"/>
              <a:t> </a:t>
            </a:r>
            <a:r>
              <a:rPr lang="pl-PL" dirty="0" err="1" smtClean="0"/>
              <a:t>effort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17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 smtClean="0"/>
              <a:t>Derivation</a:t>
            </a:r>
            <a:r>
              <a:rPr lang="pl-PL" dirty="0" smtClean="0"/>
              <a:t> of Bell </a:t>
            </a:r>
            <a:r>
              <a:rPr lang="pl-PL" dirty="0" err="1" smtClean="0"/>
              <a:t>Inequalities</a:t>
            </a:r>
            <a:r>
              <a:rPr lang="pl-PL" dirty="0" smtClean="0"/>
              <a:t> with </a:t>
            </a:r>
            <a:r>
              <a:rPr lang="pl-PL" dirty="0" err="1" smtClean="0"/>
              <a:t>subcorrelations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395536" y="1556792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Problem: </a:t>
            </a:r>
            <a:r>
              <a:rPr lang="pl-PL" dirty="0" err="1" smtClean="0"/>
              <a:t>some</a:t>
            </a:r>
            <a:r>
              <a:rPr lang="pl-PL" dirty="0" smtClean="0"/>
              <a:t> N-</a:t>
            </a:r>
            <a:r>
              <a:rPr lang="pl-PL" dirty="0" err="1" smtClean="0"/>
              <a:t>qubit</a:t>
            </a:r>
            <a:r>
              <a:rPr lang="pl-PL" dirty="0" smtClean="0"/>
              <a:t> </a:t>
            </a:r>
            <a:r>
              <a:rPr lang="pl-PL" dirty="0" err="1" smtClean="0"/>
              <a:t>states</a:t>
            </a:r>
            <a:r>
              <a:rPr lang="pl-PL" dirty="0" smtClean="0"/>
              <a:t> do not </a:t>
            </a:r>
            <a:r>
              <a:rPr lang="pl-PL" dirty="0" err="1" smtClean="0"/>
              <a:t>posses</a:t>
            </a:r>
            <a:r>
              <a:rPr lang="pl-PL" dirty="0" smtClean="0"/>
              <a:t> </a:t>
            </a:r>
            <a:r>
              <a:rPr lang="pl-PL" dirty="0" err="1" smtClean="0"/>
              <a:t>any</a:t>
            </a:r>
            <a:r>
              <a:rPr lang="pl-PL" dirty="0" smtClean="0"/>
              <a:t> </a:t>
            </a:r>
            <a:r>
              <a:rPr lang="pl-PL" dirty="0" err="1" smtClean="0"/>
              <a:t>correlations</a:t>
            </a:r>
            <a:r>
              <a:rPr lang="pl-PL" dirty="0" smtClean="0"/>
              <a:t> </a:t>
            </a:r>
            <a:r>
              <a:rPr lang="pl-PL" dirty="0" err="1" smtClean="0"/>
              <a:t>between</a:t>
            </a:r>
            <a:r>
              <a:rPr lang="pl-PL" dirty="0" smtClean="0"/>
              <a:t>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qubits</a:t>
            </a:r>
            <a:r>
              <a:rPr lang="pl-PL" dirty="0" smtClean="0"/>
              <a:t>, </a:t>
            </a:r>
            <a:r>
              <a:rPr lang="pl-PL" dirty="0" err="1" smtClean="0"/>
              <a:t>yet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N-</a:t>
            </a:r>
            <a:r>
              <a:rPr lang="pl-PL" dirty="0" err="1" smtClean="0"/>
              <a:t>partite</a:t>
            </a:r>
            <a:r>
              <a:rPr lang="pl-PL" dirty="0" smtClean="0"/>
              <a:t> </a:t>
            </a:r>
            <a:r>
              <a:rPr lang="pl-PL" dirty="0" err="1" smtClean="0"/>
              <a:t>entangled</a:t>
            </a:r>
            <a:r>
              <a:rPr lang="pl-PL" dirty="0" smtClean="0"/>
              <a:t> (DK, AS(D), U(S), AW(?))</a:t>
            </a:r>
          </a:p>
          <a:p>
            <a:r>
              <a:rPr lang="pl-PL" dirty="0" smtClean="0"/>
              <a:t>Genesis (</a:t>
            </a:r>
            <a:r>
              <a:rPr lang="pl-PL" dirty="0" err="1" smtClean="0"/>
              <a:t>theory</a:t>
            </a:r>
            <a:r>
              <a:rPr lang="pl-PL" dirty="0" smtClean="0"/>
              <a:t>): we </a:t>
            </a:r>
            <a:r>
              <a:rPr lang="pl-PL" dirty="0" err="1" smtClean="0"/>
              <a:t>act</a:t>
            </a:r>
            <a:r>
              <a:rPr lang="pl-PL" dirty="0" smtClean="0"/>
              <a:t> with the NOT </a:t>
            </a:r>
            <a:r>
              <a:rPr lang="pl-PL" dirty="0" err="1" smtClean="0"/>
              <a:t>gate</a:t>
            </a:r>
            <a:r>
              <a:rPr lang="pl-PL" dirty="0" smtClean="0"/>
              <a:t> on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qubits</a:t>
            </a:r>
            <a:r>
              <a:rPr lang="pl-PL" dirty="0" smtClean="0"/>
              <a:t>, and </a:t>
            </a:r>
            <a:r>
              <a:rPr lang="pl-PL" dirty="0" err="1" smtClean="0"/>
              <a:t>equally</a:t>
            </a:r>
            <a:r>
              <a:rPr lang="pl-PL" dirty="0" smtClean="0"/>
              <a:t> mix the </a:t>
            </a:r>
            <a:r>
              <a:rPr lang="pl-PL" dirty="0" err="1" smtClean="0"/>
              <a:t>result</a:t>
            </a:r>
            <a:r>
              <a:rPr lang="pl-PL" dirty="0" smtClean="0"/>
              <a:t> with the </a:t>
            </a:r>
            <a:r>
              <a:rPr lang="pl-PL" dirty="0" err="1" smtClean="0"/>
              <a:t>original</a:t>
            </a:r>
            <a:r>
              <a:rPr lang="pl-PL" dirty="0" smtClean="0"/>
              <a:t> </a:t>
            </a:r>
            <a:r>
              <a:rPr lang="pl-PL" dirty="0" err="1" smtClean="0"/>
              <a:t>state</a:t>
            </a:r>
            <a:r>
              <a:rPr lang="pl-PL" dirty="0" smtClean="0"/>
              <a:t>. </a:t>
            </a:r>
            <a:r>
              <a:rPr lang="pl-PL" dirty="0" err="1" smtClean="0"/>
              <a:t>This</a:t>
            </a:r>
            <a:r>
              <a:rPr lang="pl-PL" dirty="0" smtClean="0"/>
              <a:t> map </a:t>
            </a:r>
            <a:r>
              <a:rPr lang="pl-PL" dirty="0" err="1" smtClean="0"/>
              <a:t>changes</a:t>
            </a:r>
            <a:r>
              <a:rPr lang="pl-PL" dirty="0" smtClean="0"/>
              <a:t> the </a:t>
            </a:r>
            <a:r>
              <a:rPr lang="pl-PL" dirty="0" err="1" smtClean="0"/>
              <a:t>sign</a:t>
            </a:r>
            <a:r>
              <a:rPr lang="pl-PL" dirty="0" smtClean="0"/>
              <a:t> of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three</a:t>
            </a:r>
            <a:r>
              <a:rPr lang="pl-PL" dirty="0" smtClean="0"/>
              <a:t> </a:t>
            </a:r>
            <a:r>
              <a:rPr lang="pl-PL" dirty="0" err="1" smtClean="0"/>
              <a:t>nontrivial</a:t>
            </a:r>
            <a:r>
              <a:rPr lang="pl-PL" dirty="0" smtClean="0"/>
              <a:t> Pauli </a:t>
            </a:r>
            <a:r>
              <a:rPr lang="pl-PL" dirty="0" err="1" smtClean="0"/>
              <a:t>Matrices</a:t>
            </a:r>
            <a:r>
              <a:rPr lang="pl-PL" dirty="0" smtClean="0"/>
              <a:t>, </a:t>
            </a:r>
            <a:r>
              <a:rPr lang="pl-PL" dirty="0" err="1" smtClean="0"/>
              <a:t>so</a:t>
            </a:r>
            <a:r>
              <a:rPr lang="pl-PL" dirty="0" smtClean="0"/>
              <a:t> the </a:t>
            </a:r>
            <a:r>
              <a:rPr lang="pl-PL" dirty="0" err="1" smtClean="0"/>
              <a:t>correlations</a:t>
            </a:r>
            <a:r>
              <a:rPr lang="pl-PL" dirty="0" smtClean="0"/>
              <a:t> </a:t>
            </a:r>
            <a:r>
              <a:rPr lang="pl-PL" dirty="0" err="1" smtClean="0"/>
              <a:t>between</a:t>
            </a:r>
            <a:r>
              <a:rPr lang="pl-PL" dirty="0" smtClean="0"/>
              <a:t>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odd</a:t>
            </a:r>
            <a:r>
              <a:rPr lang="pl-PL" dirty="0" smtClean="0"/>
              <a:t> </a:t>
            </a:r>
            <a:r>
              <a:rPr lang="pl-PL" dirty="0" err="1" smtClean="0"/>
              <a:t>numbers</a:t>
            </a:r>
            <a:r>
              <a:rPr lang="pl-PL" dirty="0" smtClean="0"/>
              <a:t> of </a:t>
            </a:r>
            <a:r>
              <a:rPr lang="pl-PL" dirty="0" err="1" smtClean="0"/>
              <a:t>parties</a:t>
            </a:r>
            <a:r>
              <a:rPr lang="pl-PL" dirty="0" smtClean="0"/>
              <a:t>. NOT (</a:t>
            </a:r>
            <a:r>
              <a:rPr lang="pl-PL" dirty="0" err="1" smtClean="0"/>
              <a:t>time</a:t>
            </a:r>
            <a:r>
              <a:rPr lang="pl-PL" dirty="0" smtClean="0"/>
              <a:t> </a:t>
            </a:r>
            <a:r>
              <a:rPr lang="pl-PL" dirty="0" err="1" smtClean="0"/>
              <a:t>inversion</a:t>
            </a:r>
            <a:r>
              <a:rPr lang="pl-PL" dirty="0" smtClean="0"/>
              <a:t>)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antiunitary</a:t>
            </a:r>
            <a:r>
              <a:rPr lang="pl-PL" dirty="0" smtClean="0"/>
              <a:t> </a:t>
            </a:r>
            <a:r>
              <a:rPr lang="pl-PL" dirty="0" err="1" smtClean="0"/>
              <a:t>transformation</a:t>
            </a:r>
            <a:r>
              <a:rPr lang="pl-PL" dirty="0" smtClean="0"/>
              <a:t>, but we </a:t>
            </a:r>
            <a:r>
              <a:rPr lang="pl-PL" dirty="0" err="1" smtClean="0"/>
              <a:t>act</a:t>
            </a:r>
            <a:r>
              <a:rPr lang="pl-PL" dirty="0" smtClean="0"/>
              <a:t> with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only</a:t>
            </a:r>
            <a:r>
              <a:rPr lang="pl-PL" dirty="0" smtClean="0"/>
              <a:t> on </a:t>
            </a:r>
            <a:r>
              <a:rPr lang="pl-PL" dirty="0" err="1" smtClean="0"/>
              <a:t>pure</a:t>
            </a:r>
            <a:r>
              <a:rPr lang="pl-PL" dirty="0" smtClean="0"/>
              <a:t> </a:t>
            </a:r>
            <a:r>
              <a:rPr lang="pl-PL" dirty="0" err="1" smtClean="0"/>
              <a:t>states</a:t>
            </a:r>
            <a:r>
              <a:rPr lang="pl-PL" dirty="0" smtClean="0"/>
              <a:t>, </a:t>
            </a:r>
            <a:r>
              <a:rPr lang="pl-PL" dirty="0" err="1" smtClean="0"/>
              <a:t>so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doesn’t</a:t>
            </a:r>
            <a:r>
              <a:rPr lang="pl-PL" dirty="0" smtClean="0"/>
              <a:t> </a:t>
            </a:r>
            <a:r>
              <a:rPr lang="pl-PL" dirty="0" err="1" smtClean="0"/>
              <a:t>generate</a:t>
            </a:r>
            <a:r>
              <a:rPr lang="pl-PL" dirty="0" smtClean="0"/>
              <a:t> </a:t>
            </a:r>
            <a:r>
              <a:rPr lang="pl-PL" dirty="0" err="1" smtClean="0"/>
              <a:t>any</a:t>
            </a:r>
            <a:r>
              <a:rPr lang="pl-PL" dirty="0" smtClean="0"/>
              <a:t> </a:t>
            </a:r>
            <a:r>
              <a:rPr lang="pl-PL" dirty="0" err="1" smtClean="0"/>
              <a:t>nonphisicality</a:t>
            </a:r>
            <a:r>
              <a:rPr lang="pl-PL" dirty="0" smtClean="0"/>
              <a:t>.</a:t>
            </a:r>
          </a:p>
          <a:p>
            <a:r>
              <a:rPr lang="pl-PL" dirty="0" err="1" smtClean="0"/>
              <a:t>Generation</a:t>
            </a:r>
            <a:r>
              <a:rPr lang="pl-PL" dirty="0" smtClean="0"/>
              <a:t> (</a:t>
            </a:r>
            <a:r>
              <a:rPr lang="pl-PL" dirty="0" err="1" smtClean="0"/>
              <a:t>experiment</a:t>
            </a:r>
            <a:r>
              <a:rPr lang="pl-PL" dirty="0" smtClean="0"/>
              <a:t>):  we </a:t>
            </a:r>
            <a:r>
              <a:rPr lang="pl-PL" dirty="0" err="1" smtClean="0"/>
              <a:t>produce</a:t>
            </a:r>
            <a:r>
              <a:rPr lang="pl-PL" dirty="0" smtClean="0"/>
              <a:t> </a:t>
            </a:r>
            <a:r>
              <a:rPr lang="pl-PL" dirty="0" err="1" smtClean="0"/>
              <a:t>specific</a:t>
            </a:r>
            <a:r>
              <a:rPr lang="pl-PL" dirty="0" smtClean="0"/>
              <a:t> (N+1)-</a:t>
            </a:r>
            <a:r>
              <a:rPr lang="pl-PL" dirty="0" err="1" smtClean="0"/>
              <a:t>qubit</a:t>
            </a:r>
            <a:r>
              <a:rPr lang="pl-PL" dirty="0" smtClean="0"/>
              <a:t> </a:t>
            </a:r>
            <a:r>
              <a:rPr lang="pl-PL" dirty="0" err="1" smtClean="0"/>
              <a:t>states</a:t>
            </a:r>
            <a:r>
              <a:rPr lang="pl-PL" dirty="0" smtClean="0"/>
              <a:t>  and </a:t>
            </a:r>
            <a:r>
              <a:rPr lang="pl-PL" dirty="0" err="1" smtClean="0"/>
              <a:t>trace</a:t>
            </a:r>
            <a:r>
              <a:rPr lang="pl-PL" dirty="0" smtClean="0"/>
              <a:t> out one </a:t>
            </a:r>
            <a:r>
              <a:rPr lang="pl-PL" dirty="0" err="1" smtClean="0"/>
              <a:t>qubit</a:t>
            </a:r>
            <a:r>
              <a:rPr lang="pl-PL" dirty="0" smtClean="0"/>
              <a:t>. As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example</a:t>
            </a:r>
            <a:r>
              <a:rPr lang="pl-PL" dirty="0" smtClean="0"/>
              <a:t>, we </a:t>
            </a:r>
            <a:r>
              <a:rPr lang="pl-PL" dirty="0" err="1" smtClean="0"/>
              <a:t>give</a:t>
            </a:r>
            <a:r>
              <a:rPr lang="pl-PL" dirty="0" smtClean="0"/>
              <a:t> the 5-qubit </a:t>
            </a:r>
            <a:r>
              <a:rPr lang="pl-PL" dirty="0" err="1" smtClean="0"/>
              <a:t>singlet</a:t>
            </a:r>
            <a:r>
              <a:rPr lang="pl-PL" dirty="0" smtClean="0"/>
              <a:t> </a:t>
            </a:r>
            <a:r>
              <a:rPr lang="pl-PL" dirty="0" err="1" smtClean="0"/>
              <a:t>state</a:t>
            </a:r>
            <a:r>
              <a:rPr lang="pl-PL" dirty="0" smtClean="0"/>
              <a:t>  \ (M. </a:t>
            </a:r>
            <a:r>
              <a:rPr lang="pl-PL" dirty="0" err="1" smtClean="0"/>
              <a:t>Radmark</a:t>
            </a:r>
            <a:r>
              <a:rPr lang="pl-PL" dirty="0" smtClean="0"/>
              <a:t>, MW, M. Żukowski, M. </a:t>
            </a:r>
            <a:r>
              <a:rPr lang="pl-PL" dirty="0" err="1" smtClean="0"/>
              <a:t>Bourennane</a:t>
            </a:r>
            <a:r>
              <a:rPr lang="pl-PL" dirty="0" smtClean="0"/>
              <a:t>) i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Dicke</a:t>
            </a:r>
            <a:r>
              <a:rPr lang="pl-PL" dirty="0" smtClean="0"/>
              <a:t> </a:t>
            </a:r>
            <a:r>
              <a:rPr lang="pl-PL" dirty="0" err="1" smtClean="0"/>
              <a:t>state</a:t>
            </a:r>
            <a:r>
              <a:rPr lang="pl-PL" dirty="0" smtClean="0"/>
              <a:t> </a:t>
            </a:r>
            <a:r>
              <a:rPr lang="pl-PL" dirty="0" err="1" smtClean="0"/>
              <a:t>mixtures</a:t>
            </a:r>
            <a:r>
              <a:rPr lang="pl-PL" dirty="0" smtClean="0"/>
              <a:t> (N. </a:t>
            </a:r>
            <a:r>
              <a:rPr lang="pl-PL" dirty="0" err="1" smtClean="0"/>
              <a:t>Kiesel</a:t>
            </a:r>
            <a:r>
              <a:rPr lang="pl-PL" dirty="0" smtClean="0"/>
              <a:t> et al., R. </a:t>
            </a:r>
            <a:r>
              <a:rPr lang="pl-PL" dirty="0" err="1" smtClean="0"/>
              <a:t>Predevel</a:t>
            </a:r>
            <a:r>
              <a:rPr lang="pl-PL" dirty="0" smtClean="0"/>
              <a:t> et al.)</a:t>
            </a:r>
          </a:p>
        </p:txBody>
      </p:sp>
    </p:spTree>
    <p:extLst>
      <p:ext uri="{BB962C8B-B14F-4D97-AF65-F5344CB8AC3E}">
        <p14:creationId xmlns:p14="http://schemas.microsoft.com/office/powerpoint/2010/main" val="6137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827584" y="764704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Werner-Wolf-</a:t>
            </a:r>
            <a:r>
              <a:rPr lang="pl-PL" sz="2800" dirty="0" err="1" smtClean="0"/>
              <a:t>Wienfurter</a:t>
            </a:r>
            <a:r>
              <a:rPr lang="pl-PL" sz="2800" dirty="0" smtClean="0"/>
              <a:t>-Żukowski-</a:t>
            </a:r>
            <a:r>
              <a:rPr lang="pl-PL" sz="2800" dirty="0" err="1" smtClean="0"/>
              <a:t>Brukner</a:t>
            </a:r>
            <a:r>
              <a:rPr lang="pl-PL" sz="2800" dirty="0" smtClean="0"/>
              <a:t> </a:t>
            </a:r>
            <a:r>
              <a:rPr lang="pl-PL" sz="2800" dirty="0" err="1" smtClean="0"/>
              <a:t>Inequality</a:t>
            </a:r>
            <a:endParaRPr lang="pl-PL" sz="28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27584" y="1718810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/>
              <a:t>Only</a:t>
            </a:r>
            <a:r>
              <a:rPr lang="pl-PL" dirty="0" smtClean="0"/>
              <a:t> one </a:t>
            </a:r>
            <a:r>
              <a:rPr lang="pl-PL" dirty="0" err="1" smtClean="0"/>
              <a:t>expression</a:t>
            </a:r>
            <a:r>
              <a:rPr lang="pl-PL" dirty="0" smtClean="0"/>
              <a:t> in </a:t>
            </a:r>
            <a:r>
              <a:rPr lang="pl-PL" dirty="0" err="1" smtClean="0"/>
              <a:t>pair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Has modulo 1 for LHVT, the </a:t>
            </a:r>
            <a:r>
              <a:rPr lang="pl-PL" dirty="0" err="1" smtClean="0"/>
              <a:t>other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vanishing</a:t>
            </a:r>
            <a:r>
              <a:rPr lang="pl-PL" dirty="0" smtClean="0"/>
              <a:t>.</a:t>
            </a:r>
            <a:endParaRPr lang="pl-PL" dirty="0"/>
          </a:p>
        </p:txBody>
      </p:sp>
      <p:graphicFrame>
        <p:nvGraphicFramePr>
          <p:cNvPr id="5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012983"/>
              </p:ext>
            </p:extLst>
          </p:nvPr>
        </p:nvGraphicFramePr>
        <p:xfrm>
          <a:off x="3707904" y="1718810"/>
          <a:ext cx="1384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Równanie" r:id="rId3" imgW="1384200" imgH="393480" progId="Equation.3">
                  <p:embed/>
                </p:oleObj>
              </mc:Choice>
              <mc:Fallback>
                <p:oleObj name="Równanie" r:id="rId3" imgW="13842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07904" y="1718810"/>
                        <a:ext cx="13843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i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6807196"/>
              </p:ext>
            </p:extLst>
          </p:nvPr>
        </p:nvGraphicFramePr>
        <p:xfrm>
          <a:off x="6012160" y="1450225"/>
          <a:ext cx="171450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Równanie" r:id="rId5" imgW="1714320" imgH="1460160" progId="Equation.3">
                  <p:embed/>
                </p:oleObj>
              </mc:Choice>
              <mc:Fallback>
                <p:oleObj name="Równanie" r:id="rId5" imgW="1714320" imgH="14601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12160" y="1450225"/>
                        <a:ext cx="1714500" cy="146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827584" y="3068960"/>
            <a:ext cx="25202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/>
              <a:t>When</a:t>
            </a:r>
            <a:r>
              <a:rPr lang="pl-PL" dirty="0" smtClean="0"/>
              <a:t> we </a:t>
            </a:r>
            <a:r>
              <a:rPr lang="pl-PL" dirty="0" err="1" smtClean="0"/>
              <a:t>add</a:t>
            </a:r>
            <a:r>
              <a:rPr lang="pl-PL" dirty="0" smtClean="0"/>
              <a:t> a </a:t>
            </a:r>
            <a:r>
              <a:rPr lang="pl-PL" dirty="0" err="1" smtClean="0"/>
              <a:t>pair</a:t>
            </a:r>
            <a:r>
              <a:rPr lang="pl-PL" dirty="0" smtClean="0"/>
              <a:t> of </a:t>
            </a:r>
            <a:r>
              <a:rPr lang="pl-PL" dirty="0" err="1" smtClean="0"/>
              <a:t>such</a:t>
            </a:r>
            <a:r>
              <a:rPr lang="pl-PL" dirty="0" smtClean="0"/>
              <a:t> </a:t>
            </a:r>
            <a:r>
              <a:rPr lang="pl-PL" dirty="0" err="1" smtClean="0"/>
              <a:t>events</a:t>
            </a:r>
            <a:r>
              <a:rPr lang="pl-PL" dirty="0" smtClean="0"/>
              <a:t>, we </a:t>
            </a:r>
            <a:r>
              <a:rPr lang="pl-PL" dirty="0" err="1" smtClean="0"/>
              <a:t>can</a:t>
            </a:r>
            <a:r>
              <a:rPr lang="pl-PL" dirty="0" smtClean="0"/>
              <a:t> be </a:t>
            </a:r>
            <a:r>
              <a:rPr lang="pl-PL" dirty="0" err="1" smtClean="0"/>
              <a:t>left</a:t>
            </a:r>
            <a:r>
              <a:rPr lang="pl-PL" dirty="0" smtClean="0"/>
              <a:t> with </a:t>
            </a:r>
            <a:r>
              <a:rPr lang="pl-PL" dirty="0" err="1" smtClean="0"/>
              <a:t>only</a:t>
            </a:r>
            <a:r>
              <a:rPr lang="pl-PL" dirty="0" smtClean="0"/>
              <a:t> A1, </a:t>
            </a:r>
            <a:r>
              <a:rPr lang="pl-PL" dirty="0" err="1" smtClean="0"/>
              <a:t>or</a:t>
            </a:r>
            <a:r>
              <a:rPr lang="pl-PL" dirty="0" smtClean="0"/>
              <a:t> A2 in </a:t>
            </a:r>
            <a:r>
              <a:rPr lang="pl-PL" dirty="0" err="1" smtClean="0"/>
              <a:t>case</a:t>
            </a:r>
            <a:r>
              <a:rPr lang="pl-PL" dirty="0" smtClean="0"/>
              <a:t> of </a:t>
            </a:r>
            <a:r>
              <a:rPr lang="pl-PL" dirty="0" err="1" smtClean="0"/>
              <a:t>subtraction</a:t>
            </a:r>
            <a:r>
              <a:rPr lang="pl-PL" dirty="0" smtClean="0"/>
              <a:t>.</a:t>
            </a:r>
          </a:p>
          <a:p>
            <a:r>
              <a:rPr lang="pl-PL" dirty="0" smtClean="0"/>
              <a:t>In </a:t>
            </a:r>
            <a:r>
              <a:rPr lang="pl-PL" dirty="0" err="1" smtClean="0"/>
              <a:t>both</a:t>
            </a:r>
            <a:r>
              <a:rPr lang="pl-PL" dirty="0" smtClean="0"/>
              <a:t> </a:t>
            </a:r>
            <a:r>
              <a:rPr lang="pl-PL" dirty="0" err="1" smtClean="0"/>
              <a:t>cases</a:t>
            </a:r>
            <a:r>
              <a:rPr lang="pl-PL" dirty="0" smtClean="0"/>
              <a:t> we </a:t>
            </a:r>
            <a:r>
              <a:rPr lang="pl-PL" dirty="0" err="1" smtClean="0"/>
              <a:t>get</a:t>
            </a:r>
            <a:r>
              <a:rPr lang="pl-PL" dirty="0" smtClean="0"/>
              <a:t> mirror </a:t>
            </a:r>
            <a:r>
              <a:rPr lang="pl-PL" dirty="0" err="1" smtClean="0"/>
              <a:t>tight</a:t>
            </a:r>
            <a:r>
              <a:rPr lang="pl-PL" dirty="0" smtClean="0"/>
              <a:t> </a:t>
            </a:r>
            <a:r>
              <a:rPr lang="pl-PL" dirty="0" err="1" smtClean="0"/>
              <a:t>inequalities</a:t>
            </a:r>
            <a:r>
              <a:rPr lang="pl-PL" dirty="0" smtClean="0"/>
              <a:t>. </a:t>
            </a:r>
            <a:r>
              <a:rPr lang="pl-PL" dirty="0" err="1" smtClean="0"/>
              <a:t>So</a:t>
            </a:r>
            <a:r>
              <a:rPr lang="pl-PL" dirty="0" smtClean="0"/>
              <a:t> in </a:t>
            </a:r>
            <a:r>
              <a:rPr lang="pl-PL" dirty="0" err="1" smtClean="0"/>
              <a:t>this</a:t>
            </a:r>
            <a:r>
              <a:rPr lang="pl-PL" dirty="0" smtClean="0"/>
              <a:t> place, </a:t>
            </a:r>
            <a:r>
              <a:rPr lang="pl-PL" dirty="0" err="1" smtClean="0"/>
              <a:t>something</a:t>
            </a:r>
            <a:r>
              <a:rPr lang="pl-PL" dirty="0" smtClean="0"/>
              <a:t> </a:t>
            </a:r>
            <a:r>
              <a:rPr lang="pl-PL" dirty="0" err="1" smtClean="0"/>
              <a:t>new</a:t>
            </a:r>
            <a:r>
              <a:rPr lang="pl-PL" dirty="0" smtClean="0"/>
              <a:t>, for </a:t>
            </a:r>
            <a:r>
              <a:rPr lang="pl-PL" dirty="0" err="1" smtClean="0"/>
              <a:t>example</a:t>
            </a:r>
            <a:r>
              <a:rPr lang="pl-PL" dirty="0" smtClean="0"/>
              <a:t> a </a:t>
            </a:r>
            <a:r>
              <a:rPr lang="pl-PL" dirty="0" err="1" smtClean="0"/>
              <a:t>trivial</a:t>
            </a:r>
            <a:r>
              <a:rPr lang="pl-PL" dirty="0" smtClean="0"/>
              <a:t> </a:t>
            </a:r>
            <a:r>
              <a:rPr lang="pl-PL" dirty="0" err="1" smtClean="0"/>
              <a:t>measurement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be </a:t>
            </a:r>
            <a:r>
              <a:rPr lang="pl-PL" dirty="0" err="1" smtClean="0"/>
              <a:t>substitued</a:t>
            </a:r>
            <a:endParaRPr lang="pl-PL" dirty="0"/>
          </a:p>
        </p:txBody>
      </p:sp>
      <p:graphicFrame>
        <p:nvGraphicFramePr>
          <p:cNvPr id="8" name="Obi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338473"/>
              </p:ext>
            </p:extLst>
          </p:nvPr>
        </p:nvGraphicFramePr>
        <p:xfrm>
          <a:off x="3391970" y="3344955"/>
          <a:ext cx="1778000" cy="287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Równanie" r:id="rId7" imgW="1777680" imgH="2869920" progId="Equation.3">
                  <p:embed/>
                </p:oleObj>
              </mc:Choice>
              <mc:Fallback>
                <p:oleObj name="Równanie" r:id="rId7" imgW="1777680" imgH="28699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91970" y="3344955"/>
                        <a:ext cx="1778000" cy="287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i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748345"/>
              </p:ext>
            </p:extLst>
          </p:nvPr>
        </p:nvGraphicFramePr>
        <p:xfrm>
          <a:off x="6228184" y="3736920"/>
          <a:ext cx="1778000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Równanie" r:id="rId9" imgW="1777680" imgH="1803240" progId="Equation.3">
                  <p:embed/>
                </p:oleObj>
              </mc:Choice>
              <mc:Fallback>
                <p:oleObj name="Równanie" r:id="rId9" imgW="1777680" imgH="1803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228184" y="3736920"/>
                        <a:ext cx="1778000" cy="180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Łącznik prosty ze strzałką 10"/>
          <p:cNvCxnSpPr/>
          <p:nvPr/>
        </p:nvCxnSpPr>
        <p:spPr>
          <a:xfrm>
            <a:off x="5220072" y="4221088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 flipV="1">
            <a:off x="5220072" y="4221088"/>
            <a:ext cx="1224136" cy="4175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5220072" y="3861048"/>
            <a:ext cx="1224136" cy="7775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 flipV="1">
            <a:off x="5220072" y="4638620"/>
            <a:ext cx="1224136" cy="7345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 flipV="1">
            <a:off x="5220072" y="5005918"/>
            <a:ext cx="1224136" cy="6553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/>
          <p:nvPr/>
        </p:nvCxnSpPr>
        <p:spPr>
          <a:xfrm>
            <a:off x="5220072" y="5005918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16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467544" y="188640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/>
              <a:t>Poperties</a:t>
            </a:r>
            <a:r>
              <a:rPr lang="pl-PL" dirty="0" smtClean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 smtClean="0"/>
              <a:t>Weaker</a:t>
            </a:r>
            <a:r>
              <a:rPr lang="pl-PL" dirty="0" smtClean="0"/>
              <a:t> </a:t>
            </a:r>
            <a:r>
              <a:rPr lang="pl-PL" dirty="0" err="1" smtClean="0"/>
              <a:t>violation</a:t>
            </a:r>
            <a:r>
              <a:rPr lang="pl-PL" dirty="0" smtClean="0"/>
              <a:t>: for five </a:t>
            </a:r>
            <a:r>
              <a:rPr lang="pl-PL" dirty="0" err="1" smtClean="0"/>
              <a:t>qubits</a:t>
            </a:r>
            <a:r>
              <a:rPr lang="pl-PL" dirty="0" smtClean="0"/>
              <a:t> of order of 2, </a:t>
            </a:r>
            <a:r>
              <a:rPr lang="pl-PL" dirty="0" err="1" smtClean="0"/>
              <a:t>rather</a:t>
            </a:r>
            <a:r>
              <a:rPr lang="pl-PL" dirty="0" smtClean="0"/>
              <a:t> </a:t>
            </a:r>
            <a:r>
              <a:rPr lang="pl-PL" dirty="0" err="1" smtClean="0"/>
              <a:t>than</a:t>
            </a:r>
            <a:r>
              <a:rPr lang="pl-PL" dirty="0" smtClean="0"/>
              <a:t> 2,82, as in </a:t>
            </a:r>
            <a:r>
              <a:rPr lang="pl-PL" dirty="0" err="1" smtClean="0"/>
              <a:t>case</a:t>
            </a:r>
            <a:r>
              <a:rPr lang="pl-PL" dirty="0" smtClean="0"/>
              <a:t> of standard Bell </a:t>
            </a:r>
            <a:r>
              <a:rPr lang="pl-PL" dirty="0" err="1" smtClean="0"/>
              <a:t>Inequalities</a:t>
            </a:r>
            <a:r>
              <a:rPr lang="pl-PL" dirty="0" smtClean="0"/>
              <a:t>. 1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easier</a:t>
            </a:r>
            <a:r>
              <a:rPr lang="pl-PL" dirty="0" smtClean="0"/>
              <a:t> to be </a:t>
            </a:r>
            <a:r>
              <a:rPr lang="pl-PL" dirty="0" err="1" smtClean="0"/>
              <a:t>simulated</a:t>
            </a:r>
            <a:r>
              <a:rPr lang="pl-PL" dirty="0" smtClean="0"/>
              <a:t> by </a:t>
            </a:r>
            <a:r>
              <a:rPr lang="pl-PL" dirty="0" err="1" smtClean="0"/>
              <a:t>by</a:t>
            </a:r>
            <a:r>
              <a:rPr lang="pl-PL" dirty="0" smtClean="0"/>
              <a:t> </a:t>
            </a:r>
            <a:r>
              <a:rPr lang="pl-PL" dirty="0" err="1" smtClean="0"/>
              <a:t>local</a:t>
            </a:r>
            <a:r>
              <a:rPr lang="pl-PL" dirty="0" smtClean="0"/>
              <a:t> </a:t>
            </a:r>
            <a:r>
              <a:rPr lang="pl-PL" dirty="0" err="1" smtClean="0"/>
              <a:t>realism</a:t>
            </a:r>
            <a:r>
              <a:rPr lang="pl-PL" dirty="0" smtClean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The </a:t>
            </a:r>
            <a:r>
              <a:rPr lang="pl-PL" dirty="0" err="1" smtClean="0"/>
              <a:t>inequalty</a:t>
            </a:r>
            <a:r>
              <a:rPr lang="pl-PL" dirty="0" smtClean="0"/>
              <a:t> from the </a:t>
            </a:r>
            <a:r>
              <a:rPr lang="pl-PL" dirty="0" err="1" smtClean="0"/>
              <a:t>last</a:t>
            </a:r>
            <a:r>
              <a:rPr lang="pl-PL" dirty="0" smtClean="0"/>
              <a:t> </a:t>
            </a:r>
            <a:r>
              <a:rPr lang="pl-PL" dirty="0" err="1" smtClean="0"/>
              <a:t>slide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not </a:t>
            </a:r>
            <a:r>
              <a:rPr lang="pl-PL" dirty="0" err="1" smtClean="0"/>
              <a:t>violated</a:t>
            </a:r>
            <a:r>
              <a:rPr lang="pl-PL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We </a:t>
            </a:r>
            <a:r>
              <a:rPr lang="pl-PL" dirty="0" err="1" smtClean="0"/>
              <a:t>have</a:t>
            </a:r>
            <a:r>
              <a:rPr lang="pl-PL" dirty="0" smtClean="0"/>
              <a:t> </a:t>
            </a:r>
            <a:r>
              <a:rPr lang="pl-PL" dirty="0" err="1" smtClean="0"/>
              <a:t>found</a:t>
            </a:r>
            <a:r>
              <a:rPr lang="pl-PL" dirty="0" smtClean="0"/>
              <a:t> the </a:t>
            </a:r>
            <a:r>
              <a:rPr lang="pl-PL" dirty="0" err="1" smtClean="0"/>
              <a:t>necessary</a:t>
            </a:r>
            <a:r>
              <a:rPr lang="pl-PL" dirty="0" smtClean="0"/>
              <a:t> </a:t>
            </a:r>
            <a:r>
              <a:rPr lang="pl-PL" dirty="0" err="1" smtClean="0"/>
              <a:t>condition</a:t>
            </a:r>
            <a:r>
              <a:rPr lang="pl-PL" dirty="0" smtClean="0"/>
              <a:t> for the </a:t>
            </a:r>
            <a:r>
              <a:rPr lang="pl-PL" dirty="0" err="1" smtClean="0"/>
              <a:t>violation</a:t>
            </a: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 smtClean="0"/>
              <a:t>These</a:t>
            </a:r>
            <a:r>
              <a:rPr lang="pl-PL" dirty="0" smtClean="0"/>
              <a:t> </a:t>
            </a:r>
            <a:r>
              <a:rPr lang="pl-PL" dirty="0" err="1" smtClean="0"/>
              <a:t>inequalites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related</a:t>
            </a:r>
            <a:r>
              <a:rPr lang="pl-PL" dirty="0" smtClean="0"/>
              <a:t> to the problem of </a:t>
            </a:r>
            <a:r>
              <a:rPr lang="pl-PL" dirty="0" err="1" smtClean="0"/>
              <a:t>pair</a:t>
            </a:r>
            <a:r>
              <a:rPr lang="pl-PL" dirty="0" smtClean="0"/>
              <a:t> </a:t>
            </a:r>
            <a:r>
              <a:rPr lang="pl-PL" dirty="0" err="1" smtClean="0"/>
              <a:t>matching</a:t>
            </a:r>
            <a:r>
              <a:rPr lang="pl-PL" dirty="0" smtClean="0"/>
              <a:t> on a </a:t>
            </a:r>
            <a:r>
              <a:rPr lang="pl-PL" dirty="0" err="1" smtClean="0"/>
              <a:t>hypercube</a:t>
            </a:r>
            <a:r>
              <a:rPr lang="pl-PL" dirty="0" smtClean="0"/>
              <a:t>. The </a:t>
            </a:r>
            <a:r>
              <a:rPr lang="pl-PL" dirty="0" err="1" smtClean="0"/>
              <a:t>match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counted</a:t>
            </a:r>
            <a:r>
              <a:rPr lang="pl-PL" dirty="0" smtClean="0"/>
              <a:t> as a </a:t>
            </a:r>
            <a:r>
              <a:rPr lang="pl-PL" dirty="0" err="1" smtClean="0"/>
              <a:t>way</a:t>
            </a:r>
            <a:r>
              <a:rPr lang="pl-PL" dirty="0" smtClean="0"/>
              <a:t> to </a:t>
            </a:r>
            <a:r>
              <a:rPr lang="pl-PL" dirty="0" err="1" smtClean="0"/>
              <a:t>connect</a:t>
            </a:r>
            <a:r>
              <a:rPr lang="pl-PL" dirty="0" smtClean="0"/>
              <a:t> </a:t>
            </a:r>
            <a:r>
              <a:rPr lang="pl-PL" dirty="0" err="1" smtClean="0"/>
              <a:t>two</a:t>
            </a:r>
            <a:r>
              <a:rPr lang="pl-PL" dirty="0" smtClean="0"/>
              <a:t> </a:t>
            </a:r>
            <a:r>
              <a:rPr lang="pl-PL" dirty="0" err="1" smtClean="0"/>
              <a:t>vertices</a:t>
            </a:r>
            <a:r>
              <a:rPr lang="pl-PL" dirty="0" smtClean="0"/>
              <a:t> by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edge</a:t>
            </a:r>
            <a:r>
              <a:rPr lang="pl-PL" dirty="0" smtClean="0"/>
              <a:t> in </a:t>
            </a:r>
            <a:r>
              <a:rPr lang="pl-PL" dirty="0" err="1" smtClean="0"/>
              <a:t>such</a:t>
            </a:r>
            <a:r>
              <a:rPr lang="pl-PL" dirty="0" smtClean="0"/>
              <a:t> a </a:t>
            </a:r>
            <a:r>
              <a:rPr lang="pl-PL" dirty="0" err="1" smtClean="0"/>
              <a:t>way</a:t>
            </a:r>
            <a:r>
              <a:rPr lang="pl-PL" dirty="0" smtClean="0"/>
              <a:t>,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each</a:t>
            </a:r>
            <a:r>
              <a:rPr lang="pl-PL" dirty="0" smtClean="0"/>
              <a:t> </a:t>
            </a:r>
            <a:r>
              <a:rPr lang="pl-PL" dirty="0" err="1" smtClean="0"/>
              <a:t>vertex</a:t>
            </a:r>
            <a:r>
              <a:rPr lang="pl-PL" dirty="0" smtClean="0"/>
              <a:t> </a:t>
            </a:r>
            <a:r>
              <a:rPr lang="pl-PL" dirty="0" err="1" smtClean="0"/>
              <a:t>belong</a:t>
            </a:r>
            <a:r>
              <a:rPr lang="pl-PL" dirty="0" smtClean="0"/>
              <a:t> to </a:t>
            </a:r>
            <a:r>
              <a:rPr lang="pl-PL" dirty="0" err="1" smtClean="0"/>
              <a:t>at</a:t>
            </a:r>
            <a:r>
              <a:rPr lang="pl-PL" dirty="0" smtClean="0"/>
              <a:t> most one </a:t>
            </a:r>
            <a:r>
              <a:rPr lang="pl-PL" dirty="0" err="1" smtClean="0"/>
              <a:t>group</a:t>
            </a:r>
            <a:r>
              <a:rPr lang="pl-PL" dirty="0" smtClean="0"/>
              <a:t>. We </a:t>
            </a:r>
            <a:r>
              <a:rPr lang="pl-PL" dirty="0" err="1" smtClean="0"/>
              <a:t>don’t</a:t>
            </a:r>
            <a:r>
              <a:rPr lang="pl-PL" dirty="0" smtClean="0"/>
              <a:t> </a:t>
            </a:r>
            <a:r>
              <a:rPr lang="pl-PL" dirty="0" err="1" smtClean="0"/>
              <a:t>know</a:t>
            </a:r>
            <a:r>
              <a:rPr lang="pl-PL" dirty="0" smtClean="0"/>
              <a:t> the </a:t>
            </a:r>
            <a:r>
              <a:rPr lang="pl-PL" dirty="0" err="1" smtClean="0"/>
              <a:t>number</a:t>
            </a:r>
            <a:r>
              <a:rPr lang="pl-PL" dirty="0" smtClean="0"/>
              <a:t> of </a:t>
            </a:r>
            <a:r>
              <a:rPr lang="pl-PL" dirty="0" err="1" smtClean="0"/>
              <a:t>such</a:t>
            </a:r>
            <a:r>
              <a:rPr lang="pl-PL" dirty="0" smtClean="0"/>
              <a:t> </a:t>
            </a:r>
            <a:r>
              <a:rPr lang="pl-PL" dirty="0" err="1" smtClean="0"/>
              <a:t>matchings</a:t>
            </a:r>
            <a:r>
              <a:rPr lang="pl-PL" dirty="0" smtClean="0"/>
              <a:t>,  for </a:t>
            </a:r>
            <a:r>
              <a:rPr lang="pl-PL" dirty="0" err="1" smtClean="0"/>
              <a:t>three</a:t>
            </a:r>
            <a:r>
              <a:rPr lang="pl-PL" dirty="0" smtClean="0"/>
              <a:t>, </a:t>
            </a:r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two</a:t>
            </a:r>
            <a:r>
              <a:rPr lang="pl-PL" dirty="0" smtClean="0"/>
              <a:t> </a:t>
            </a:r>
            <a:r>
              <a:rPr lang="pl-PL" dirty="0" err="1" smtClean="0"/>
              <a:t>such</a:t>
            </a:r>
            <a:r>
              <a:rPr lang="pl-PL" dirty="0" smtClean="0"/>
              <a:t> (</a:t>
            </a:r>
            <a:r>
              <a:rPr lang="pl-PL" dirty="0" err="1" smtClean="0"/>
              <a:t>imperfect</a:t>
            </a:r>
            <a:r>
              <a:rPr lang="pl-PL" dirty="0" smtClean="0"/>
              <a:t>) </a:t>
            </a:r>
            <a:r>
              <a:rPr lang="pl-PL" dirty="0" err="1" smtClean="0"/>
              <a:t>matchings</a:t>
            </a:r>
            <a:endParaRPr lang="pl-PL" dirty="0" smtClean="0"/>
          </a:p>
        </p:txBody>
      </p:sp>
      <p:sp>
        <p:nvSpPr>
          <p:cNvPr id="4" name="Prostokąt 3"/>
          <p:cNvSpPr/>
          <p:nvPr/>
        </p:nvSpPr>
        <p:spPr>
          <a:xfrm>
            <a:off x="1547664" y="3327961"/>
            <a:ext cx="1224136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935596" y="3905051"/>
            <a:ext cx="1224136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oliniowy 6"/>
          <p:cNvCxnSpPr/>
          <p:nvPr/>
        </p:nvCxnSpPr>
        <p:spPr>
          <a:xfrm flipH="1">
            <a:off x="2159732" y="4552097"/>
            <a:ext cx="612068" cy="5770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oliniowy 7"/>
          <p:cNvCxnSpPr/>
          <p:nvPr/>
        </p:nvCxnSpPr>
        <p:spPr>
          <a:xfrm flipH="1">
            <a:off x="1547664" y="3327961"/>
            <a:ext cx="122413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oliniowy 10"/>
          <p:cNvCxnSpPr/>
          <p:nvPr/>
        </p:nvCxnSpPr>
        <p:spPr>
          <a:xfrm flipV="1">
            <a:off x="935596" y="3905051"/>
            <a:ext cx="0" cy="122413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/>
          <p:cNvSpPr txBox="1"/>
          <p:nvPr/>
        </p:nvSpPr>
        <p:spPr>
          <a:xfrm>
            <a:off x="683568" y="5445224"/>
            <a:ext cx="83242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It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possible</a:t>
            </a:r>
            <a:r>
              <a:rPr lang="pl-PL" dirty="0" smtClean="0"/>
              <a:t> to </a:t>
            </a:r>
            <a:r>
              <a:rPr lang="pl-PL" dirty="0" err="1" smtClean="0"/>
              <a:t>violate</a:t>
            </a:r>
            <a:r>
              <a:rPr lang="pl-PL" dirty="0" smtClean="0"/>
              <a:t> </a:t>
            </a:r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inequality</a:t>
            </a:r>
            <a:r>
              <a:rPr lang="pl-PL" dirty="0" smtClean="0"/>
              <a:t> with N-</a:t>
            </a:r>
            <a:r>
              <a:rPr lang="pl-PL" dirty="0" err="1" smtClean="0"/>
              <a:t>partite</a:t>
            </a:r>
            <a:r>
              <a:rPr lang="pl-PL" dirty="0" smtClean="0"/>
              <a:t> </a:t>
            </a:r>
            <a:r>
              <a:rPr lang="pl-PL" dirty="0" err="1" smtClean="0"/>
              <a:t>entangled</a:t>
            </a:r>
            <a:r>
              <a:rPr lang="pl-PL" dirty="0" smtClean="0"/>
              <a:t> </a:t>
            </a:r>
            <a:r>
              <a:rPr lang="pl-PL" dirty="0" err="1" smtClean="0"/>
              <a:t>states</a:t>
            </a:r>
            <a:r>
              <a:rPr lang="pl-PL" dirty="0" smtClean="0"/>
              <a:t> (</a:t>
            </a:r>
            <a:r>
              <a:rPr lang="pl-PL" dirty="0" err="1" smtClean="0"/>
              <a:t>even</a:t>
            </a:r>
            <a:r>
              <a:rPr lang="pl-PL" dirty="0" smtClean="0"/>
              <a:t> </a:t>
            </a:r>
            <a:r>
              <a:rPr lang="pl-PL" dirty="0" err="1" smtClean="0"/>
              <a:t>without</a:t>
            </a:r>
            <a:r>
              <a:rPr lang="pl-PL" dirty="0" smtClean="0"/>
              <a:t> </a:t>
            </a:r>
          </a:p>
          <a:p>
            <a:r>
              <a:rPr lang="pl-PL" dirty="0" smtClean="0"/>
              <a:t>N-</a:t>
            </a:r>
            <a:r>
              <a:rPr lang="pl-PL" dirty="0" err="1" smtClean="0"/>
              <a:t>partite</a:t>
            </a:r>
            <a:r>
              <a:rPr lang="pl-PL" dirty="0" smtClean="0"/>
              <a:t> </a:t>
            </a:r>
            <a:r>
              <a:rPr lang="pl-PL" dirty="0" err="1" smtClean="0"/>
              <a:t>correlations</a:t>
            </a:r>
            <a:r>
              <a:rPr lang="pl-PL" dirty="0" smtClean="0"/>
              <a:t>)</a:t>
            </a:r>
            <a:endParaRPr lang="pl-PL" dirty="0"/>
          </a:p>
        </p:txBody>
      </p:sp>
      <p:cxnSp>
        <p:nvCxnSpPr>
          <p:cNvPr id="16" name="Łącznik prostoliniowy 15"/>
          <p:cNvCxnSpPr>
            <a:stCxn id="4" idx="2"/>
          </p:cNvCxnSpPr>
          <p:nvPr/>
        </p:nvCxnSpPr>
        <p:spPr>
          <a:xfrm flipH="1">
            <a:off x="1547664" y="4552097"/>
            <a:ext cx="6120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oliniowy 18"/>
          <p:cNvCxnSpPr>
            <a:stCxn id="5" idx="0"/>
          </p:cNvCxnSpPr>
          <p:nvPr/>
        </p:nvCxnSpPr>
        <p:spPr>
          <a:xfrm>
            <a:off x="1547664" y="3905051"/>
            <a:ext cx="0" cy="647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oliniowy 25"/>
          <p:cNvCxnSpPr/>
          <p:nvPr/>
        </p:nvCxnSpPr>
        <p:spPr>
          <a:xfrm flipV="1">
            <a:off x="935596" y="4552097"/>
            <a:ext cx="612068" cy="577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oliniowy 27"/>
          <p:cNvCxnSpPr/>
          <p:nvPr/>
        </p:nvCxnSpPr>
        <p:spPr>
          <a:xfrm flipV="1">
            <a:off x="935596" y="3327963"/>
            <a:ext cx="612068" cy="5770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oliniowy 32"/>
          <p:cNvCxnSpPr/>
          <p:nvPr/>
        </p:nvCxnSpPr>
        <p:spPr>
          <a:xfrm flipV="1">
            <a:off x="2159732" y="3355968"/>
            <a:ext cx="612068" cy="5770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34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err="1" smtClean="0"/>
              <a:t>Quadratic</a:t>
            </a:r>
            <a:r>
              <a:rPr lang="pl-PL" sz="3200" dirty="0" smtClean="0"/>
              <a:t> </a:t>
            </a:r>
            <a:r>
              <a:rPr lang="pl-PL" sz="3200" dirty="0" err="1" smtClean="0"/>
              <a:t>Entanglement</a:t>
            </a:r>
            <a:r>
              <a:rPr lang="pl-PL" sz="3200" dirty="0" smtClean="0"/>
              <a:t> </a:t>
            </a:r>
            <a:r>
              <a:rPr lang="pl-PL" sz="3200" dirty="0" err="1" smtClean="0"/>
              <a:t>Criteria</a:t>
            </a:r>
            <a:endParaRPr lang="pl-PL" sz="32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403648" y="1196752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/>
              <a:t>Conditions</a:t>
            </a:r>
            <a:r>
              <a:rPr lang="pl-PL" dirty="0" smtClean="0"/>
              <a:t> for </a:t>
            </a:r>
            <a:r>
              <a:rPr lang="pl-PL" dirty="0" err="1" smtClean="0"/>
              <a:t>violating</a:t>
            </a:r>
            <a:r>
              <a:rPr lang="pl-PL" dirty="0" smtClean="0"/>
              <a:t>  WWWŻB (and </a:t>
            </a:r>
            <a:r>
              <a:rPr lang="pl-PL" dirty="0"/>
              <a:t>W</a:t>
            </a:r>
            <a:r>
              <a:rPr lang="pl-PL" dirty="0" smtClean="0"/>
              <a:t>NŻ) </a:t>
            </a:r>
            <a:r>
              <a:rPr lang="pl-PL" dirty="0" err="1" smtClean="0"/>
              <a:t>inequalities</a:t>
            </a:r>
            <a:r>
              <a:rPr lang="pl-PL" dirty="0" smtClean="0"/>
              <a:t>:</a:t>
            </a:r>
          </a:p>
          <a:p>
            <a:r>
              <a:rPr lang="pl-PL" dirty="0" smtClean="0"/>
              <a:t>Sum of </a:t>
            </a:r>
            <a:r>
              <a:rPr lang="pl-PL" dirty="0" err="1" smtClean="0"/>
              <a:t>observables</a:t>
            </a:r>
            <a:r>
              <a:rPr lang="pl-PL" dirty="0" smtClean="0"/>
              <a:t>:	</a:t>
            </a:r>
            <a:r>
              <a:rPr lang="pl-PL" dirty="0" err="1" smtClean="0"/>
              <a:t>Difference</a:t>
            </a:r>
            <a:r>
              <a:rPr lang="pl-PL" dirty="0" smtClean="0"/>
              <a:t> of </a:t>
            </a:r>
            <a:r>
              <a:rPr lang="pl-PL" dirty="0" err="1" smtClean="0"/>
              <a:t>obsevables</a:t>
            </a:r>
            <a:r>
              <a:rPr lang="pl-PL" dirty="0" smtClean="0"/>
              <a:t>:</a:t>
            </a:r>
          </a:p>
        </p:txBody>
      </p:sp>
      <p:graphicFrame>
        <p:nvGraphicFramePr>
          <p:cNvPr id="4" name="Obi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474146"/>
              </p:ext>
            </p:extLst>
          </p:nvPr>
        </p:nvGraphicFramePr>
        <p:xfrm>
          <a:off x="1409700" y="2136775"/>
          <a:ext cx="1828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Równanie" r:id="rId3" imgW="1257120" imgH="393480" progId="Equation.3">
                  <p:embed/>
                </p:oleObj>
              </mc:Choice>
              <mc:Fallback>
                <p:oleObj name="Równanie" r:id="rId3" imgW="12571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9700" y="2136775"/>
                        <a:ext cx="18288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600694"/>
              </p:ext>
            </p:extLst>
          </p:nvPr>
        </p:nvGraphicFramePr>
        <p:xfrm>
          <a:off x="4508500" y="2146300"/>
          <a:ext cx="18113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Równanie" r:id="rId5" imgW="1244520" imgH="393480" progId="Equation.3">
                  <p:embed/>
                </p:oleObj>
              </mc:Choice>
              <mc:Fallback>
                <p:oleObj name="Równanie" r:id="rId5" imgW="1244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2146300"/>
                        <a:ext cx="1811338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1547664" y="2780928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/>
              <a:t>Clauser-Horne-Shimony-Holt</a:t>
            </a:r>
            <a:r>
              <a:rPr lang="pl-PL" dirty="0" smtClean="0"/>
              <a:t> </a:t>
            </a:r>
            <a:r>
              <a:rPr lang="pl-PL" dirty="0" err="1" smtClean="0"/>
              <a:t>ineq</a:t>
            </a:r>
            <a:r>
              <a:rPr lang="pl-PL" dirty="0" smtClean="0"/>
              <a:t>. In </a:t>
            </a:r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language</a:t>
            </a:r>
            <a:r>
              <a:rPr lang="pl-PL" dirty="0" smtClean="0"/>
              <a:t>:</a:t>
            </a:r>
            <a:endParaRPr lang="pl-PL" dirty="0"/>
          </a:p>
        </p:txBody>
      </p:sp>
      <p:graphicFrame>
        <p:nvGraphicFramePr>
          <p:cNvPr id="7" name="Obi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876464"/>
              </p:ext>
            </p:extLst>
          </p:nvPr>
        </p:nvGraphicFramePr>
        <p:xfrm>
          <a:off x="2699792" y="3123170"/>
          <a:ext cx="3751996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name="Równanie" r:id="rId7" imgW="2514600" imgH="482400" progId="Equation.3">
                  <p:embed/>
                </p:oleObj>
              </mc:Choice>
              <mc:Fallback>
                <p:oleObj name="Równanie" r:id="rId7" imgW="251460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99792" y="3123170"/>
                        <a:ext cx="3751996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1403648" y="39330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We </a:t>
            </a:r>
            <a:r>
              <a:rPr lang="pl-PL" dirty="0" err="1" smtClean="0"/>
              <a:t>now</a:t>
            </a:r>
            <a:r>
              <a:rPr lang="pl-PL" dirty="0" smtClean="0"/>
              <a:t> </a:t>
            </a:r>
            <a:r>
              <a:rPr lang="pl-PL" dirty="0" err="1" smtClean="0"/>
              <a:t>apply</a:t>
            </a:r>
            <a:r>
              <a:rPr lang="pl-PL" dirty="0"/>
              <a:t> </a:t>
            </a:r>
            <a:r>
              <a:rPr lang="pl-PL" dirty="0" smtClean="0"/>
              <a:t>the </a:t>
            </a:r>
            <a:r>
              <a:rPr lang="pl-PL" dirty="0" err="1" smtClean="0"/>
              <a:t>Cauchy</a:t>
            </a:r>
            <a:r>
              <a:rPr lang="pl-PL" dirty="0" smtClean="0"/>
              <a:t> –Schwartz </a:t>
            </a:r>
            <a:r>
              <a:rPr lang="pl-PL" dirty="0" err="1" smtClean="0"/>
              <a:t>inequality</a:t>
            </a:r>
            <a:r>
              <a:rPr lang="pl-PL" dirty="0" smtClean="0"/>
              <a:t> and </a:t>
            </a:r>
            <a:r>
              <a:rPr lang="pl-PL" dirty="0" err="1" smtClean="0"/>
              <a:t>get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 the </a:t>
            </a:r>
            <a:r>
              <a:rPr lang="pl-PL" dirty="0" err="1" smtClean="0"/>
              <a:t>inequality</a:t>
            </a:r>
            <a:r>
              <a:rPr lang="pl-PL" dirty="0" smtClean="0"/>
              <a:t>  </a:t>
            </a:r>
            <a:r>
              <a:rPr lang="pl-PL" dirty="0" err="1" smtClean="0"/>
              <a:t>can</a:t>
            </a:r>
            <a:r>
              <a:rPr lang="pl-PL" dirty="0" smtClean="0"/>
              <a:t> be </a:t>
            </a:r>
            <a:r>
              <a:rPr lang="pl-PL" dirty="0" err="1" smtClean="0"/>
              <a:t>violated</a:t>
            </a:r>
            <a:r>
              <a:rPr lang="pl-PL" dirty="0" smtClean="0"/>
              <a:t>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such</a:t>
            </a:r>
            <a:r>
              <a:rPr lang="pl-PL" dirty="0" smtClean="0"/>
              <a:t> </a:t>
            </a:r>
            <a:r>
              <a:rPr lang="pl-PL" dirty="0" err="1" smtClean="0"/>
              <a:t>local</a:t>
            </a:r>
            <a:r>
              <a:rPr lang="pl-PL" dirty="0" smtClean="0"/>
              <a:t>  </a:t>
            </a:r>
            <a:r>
              <a:rPr lang="pl-PL" dirty="0" err="1" smtClean="0"/>
              <a:t>coordinate</a:t>
            </a:r>
            <a:r>
              <a:rPr lang="pl-PL" dirty="0" smtClean="0"/>
              <a:t> system </a:t>
            </a:r>
            <a:r>
              <a:rPr lang="pl-PL" dirty="0" err="1" smtClean="0"/>
              <a:t>that</a:t>
            </a:r>
            <a:endParaRPr lang="pl-PL" dirty="0"/>
          </a:p>
        </p:txBody>
      </p:sp>
      <p:graphicFrame>
        <p:nvGraphicFramePr>
          <p:cNvPr id="9" name="Obi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448964"/>
              </p:ext>
            </p:extLst>
          </p:nvPr>
        </p:nvGraphicFramePr>
        <p:xfrm>
          <a:off x="2843807" y="4869160"/>
          <a:ext cx="1180417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Równanie" r:id="rId9" imgW="647640" imgH="355320" progId="Equation.3">
                  <p:embed/>
                </p:oleObj>
              </mc:Choice>
              <mc:Fallback>
                <p:oleObj name="Równanie" r:id="rId9" imgW="647640" imgH="355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43807" y="4869160"/>
                        <a:ext cx="1180417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534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 algn="l"/>
            <a:r>
              <a:rPr lang="pl-PL" sz="1800" dirty="0" smtClean="0"/>
              <a:t>Non-</a:t>
            </a:r>
            <a:r>
              <a:rPr lang="pl-PL" sz="1800" dirty="0" err="1" smtClean="0"/>
              <a:t>negativity</a:t>
            </a:r>
            <a:r>
              <a:rPr lang="pl-PL" sz="1800" dirty="0" smtClean="0"/>
              <a:t> of th e </a:t>
            </a:r>
            <a:r>
              <a:rPr lang="pl-PL" sz="1800" dirty="0" err="1" smtClean="0"/>
              <a:t>probabilities</a:t>
            </a:r>
            <a:endParaRPr lang="pl-PL" sz="1800" dirty="0"/>
          </a:p>
        </p:txBody>
      </p:sp>
      <p:graphicFrame>
        <p:nvGraphicFramePr>
          <p:cNvPr id="3" name="Obi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680932"/>
              </p:ext>
            </p:extLst>
          </p:nvPr>
        </p:nvGraphicFramePr>
        <p:xfrm>
          <a:off x="755576" y="836712"/>
          <a:ext cx="72766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Równanie" r:id="rId3" imgW="406080" imgH="241200" progId="Equation.3">
                  <p:embed/>
                </p:oleObj>
              </mc:Choice>
              <mc:Fallback>
                <p:oleObj name="Równanie" r:id="rId3" imgW="4060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5576" y="836712"/>
                        <a:ext cx="727660" cy="43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467544" y="134076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Non-</a:t>
            </a:r>
            <a:r>
              <a:rPr lang="pl-PL" dirty="0" err="1" smtClean="0"/>
              <a:t>negavity</a:t>
            </a:r>
            <a:r>
              <a:rPr lang="pl-PL" dirty="0" smtClean="0"/>
              <a:t> of the </a:t>
            </a:r>
            <a:r>
              <a:rPr lang="pl-PL" dirty="0" err="1" smtClean="0"/>
              <a:t>state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67544" y="171010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operators</a:t>
            </a:r>
            <a:r>
              <a:rPr lang="pl-PL" dirty="0" smtClean="0"/>
              <a:t> </a:t>
            </a:r>
            <a:r>
              <a:rPr lang="pl-PL" dirty="0" err="1" smtClean="0"/>
              <a:t>related</a:t>
            </a:r>
            <a:r>
              <a:rPr lang="pl-PL" dirty="0" smtClean="0"/>
              <a:t> to </a:t>
            </a:r>
            <a:r>
              <a:rPr lang="pl-PL" dirty="0" err="1" smtClean="0"/>
              <a:t>correlation</a:t>
            </a:r>
            <a:r>
              <a:rPr lang="pl-PL" dirty="0" smtClean="0"/>
              <a:t> tensor </a:t>
            </a:r>
            <a:r>
              <a:rPr lang="pl-PL" dirty="0" err="1" smtClean="0"/>
              <a:t>elements</a:t>
            </a:r>
            <a:r>
              <a:rPr lang="pl-PL" dirty="0" smtClean="0"/>
              <a:t> </a:t>
            </a:r>
            <a:r>
              <a:rPr lang="pl-PL" dirty="0" err="1" smtClean="0"/>
              <a:t>a,b,c</a:t>
            </a:r>
            <a:r>
              <a:rPr lang="pl-PL" dirty="0" smtClean="0"/>
              <a:t> </a:t>
            </a:r>
            <a:r>
              <a:rPr lang="pl-PL" dirty="0" err="1" smtClean="0"/>
              <a:t>anticomommute</a:t>
            </a:r>
            <a:r>
              <a:rPr lang="pl-PL" dirty="0" smtClean="0"/>
              <a:t> with one </a:t>
            </a:r>
            <a:r>
              <a:rPr lang="pl-PL" dirty="0" err="1" smtClean="0"/>
              <a:t>another</a:t>
            </a:r>
            <a:r>
              <a:rPr lang="pl-PL" dirty="0" smtClean="0"/>
              <a:t>, </a:t>
            </a:r>
            <a:r>
              <a:rPr lang="pl-PL" dirty="0" err="1" smtClean="0"/>
              <a:t>then</a:t>
            </a:r>
            <a:endParaRPr lang="pl-PL" dirty="0"/>
          </a:p>
        </p:txBody>
      </p:sp>
      <p:graphicFrame>
        <p:nvGraphicFramePr>
          <p:cNvPr id="6" name="Obi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788552"/>
              </p:ext>
            </p:extLst>
          </p:nvPr>
        </p:nvGraphicFramePr>
        <p:xfrm>
          <a:off x="2267744" y="2055352"/>
          <a:ext cx="2095812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Równanie" r:id="rId5" imgW="1002960" imgH="241200" progId="Equation.3">
                  <p:embed/>
                </p:oleObj>
              </mc:Choice>
              <mc:Fallback>
                <p:oleObj name="Równanie" r:id="rId5" imgW="10029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67744" y="2055352"/>
                        <a:ext cx="2095812" cy="504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467544" y="256490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/>
              <a:t>Sketch</a:t>
            </a:r>
            <a:r>
              <a:rPr lang="pl-PL" dirty="0" smtClean="0"/>
              <a:t> of a proof</a:t>
            </a:r>
            <a:endParaRPr lang="pl-PL" dirty="0"/>
          </a:p>
        </p:txBody>
      </p:sp>
      <p:graphicFrame>
        <p:nvGraphicFramePr>
          <p:cNvPr id="8" name="Obi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2214882"/>
              </p:ext>
            </p:extLst>
          </p:nvPr>
        </p:nvGraphicFramePr>
        <p:xfrm>
          <a:off x="2339752" y="2564904"/>
          <a:ext cx="289472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Równanie" r:id="rId7" imgW="2552400" imgH="634680" progId="Equation.3">
                  <p:embed/>
                </p:oleObj>
              </mc:Choice>
              <mc:Fallback>
                <p:oleObj name="Równanie" r:id="rId7" imgW="2552400" imgH="634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39752" y="2564904"/>
                        <a:ext cx="2894722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ole tekstowe 8"/>
          <p:cNvSpPr txBox="1"/>
          <p:nvPr/>
        </p:nvSpPr>
        <p:spPr>
          <a:xfrm>
            <a:off x="467544" y="342900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For </a:t>
            </a:r>
            <a:r>
              <a:rPr lang="pl-PL" dirty="0" err="1" smtClean="0"/>
              <a:t>operators</a:t>
            </a:r>
            <a:r>
              <a:rPr lang="pl-PL" dirty="0" smtClean="0"/>
              <a:t>, </a:t>
            </a:r>
            <a:r>
              <a:rPr lang="pl-PL" dirty="0" err="1" smtClean="0"/>
              <a:t>which</a:t>
            </a:r>
            <a:r>
              <a:rPr lang="pl-PL" dirty="0" smtClean="0"/>
              <a:t> </a:t>
            </a:r>
            <a:r>
              <a:rPr lang="pl-PL" dirty="0" err="1" smtClean="0"/>
              <a:t>mutually</a:t>
            </a:r>
            <a:r>
              <a:rPr lang="pl-PL" dirty="0" smtClean="0"/>
              <a:t> </a:t>
            </a:r>
            <a:r>
              <a:rPr lang="pl-PL" dirty="0" err="1" smtClean="0"/>
              <a:t>commute</a:t>
            </a:r>
            <a:r>
              <a:rPr lang="pl-PL" dirty="0" smtClean="0"/>
              <a:t>, </a:t>
            </a:r>
            <a:r>
              <a:rPr lang="pl-PL" dirty="0" err="1" smtClean="0"/>
              <a:t>choose</a:t>
            </a:r>
            <a:r>
              <a:rPr lang="pl-PL" dirty="0" smtClean="0"/>
              <a:t> one of </a:t>
            </a:r>
            <a:r>
              <a:rPr lang="pl-PL" dirty="0" err="1" smtClean="0"/>
              <a:t>their</a:t>
            </a:r>
            <a:r>
              <a:rPr lang="pl-PL" dirty="0" smtClean="0"/>
              <a:t> </a:t>
            </a:r>
            <a:r>
              <a:rPr lang="pl-PL" dirty="0" err="1" smtClean="0"/>
              <a:t>common</a:t>
            </a:r>
            <a:r>
              <a:rPr lang="pl-PL" dirty="0" smtClean="0"/>
              <a:t> </a:t>
            </a:r>
            <a:r>
              <a:rPr lang="pl-PL" dirty="0" err="1" smtClean="0"/>
              <a:t>eigenstates</a:t>
            </a:r>
            <a:r>
              <a:rPr lang="pl-PL" dirty="0" smtClean="0"/>
              <a:t>  to </a:t>
            </a:r>
            <a:r>
              <a:rPr lang="pl-PL" dirty="0" err="1" smtClean="0"/>
              <a:t>maximizethe</a:t>
            </a:r>
            <a:r>
              <a:rPr lang="pl-PL" dirty="0" smtClean="0"/>
              <a:t> sum of </a:t>
            </a:r>
            <a:r>
              <a:rPr lang="pl-PL" dirty="0" err="1" smtClean="0"/>
              <a:t>squares</a:t>
            </a:r>
            <a:r>
              <a:rPr lang="pl-PL" dirty="0" smtClean="0"/>
              <a:t> of </a:t>
            </a:r>
            <a:r>
              <a:rPr lang="pl-PL" dirty="0" err="1" smtClean="0"/>
              <a:t>eigenvalues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436960" y="4839543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err="1" smtClean="0"/>
              <a:t>Cut-anticommutativity</a:t>
            </a:r>
            <a:r>
              <a:rPr lang="pl-PL" dirty="0" smtClean="0"/>
              <a:t>: </a:t>
            </a:r>
            <a:r>
              <a:rPr lang="pl-PL" dirty="0" err="1" smtClean="0"/>
              <a:t>Operators</a:t>
            </a:r>
            <a:r>
              <a:rPr lang="pl-PL" dirty="0" smtClean="0"/>
              <a:t> A1xB1 and A2xB2 </a:t>
            </a:r>
            <a:r>
              <a:rPr lang="pl-PL" dirty="0" err="1" smtClean="0"/>
              <a:t>anticommute</a:t>
            </a:r>
            <a:r>
              <a:rPr lang="pl-PL" dirty="0" smtClean="0"/>
              <a:t> with </a:t>
            </a:r>
            <a:r>
              <a:rPr lang="pl-PL" dirty="0" err="1" smtClean="0"/>
              <a:t>respect</a:t>
            </a:r>
            <a:r>
              <a:rPr lang="pl-PL" dirty="0" smtClean="0"/>
              <a:t> to </a:t>
            </a:r>
            <a:r>
              <a:rPr lang="pl-PL" dirty="0" err="1" smtClean="0"/>
              <a:t>cut</a:t>
            </a:r>
            <a:r>
              <a:rPr lang="pl-PL" dirty="0" smtClean="0"/>
              <a:t> </a:t>
            </a:r>
            <a:r>
              <a:rPr lang="pl-PL" dirty="0" err="1" smtClean="0"/>
              <a:t>if</a:t>
            </a:r>
            <a:r>
              <a:rPr lang="pl-PL" dirty="0" smtClean="0"/>
              <a:t> we {A1,A2}=0 </a:t>
            </a:r>
            <a:r>
              <a:rPr lang="pl-PL" dirty="0" err="1" smtClean="0"/>
              <a:t>or</a:t>
            </a:r>
            <a:r>
              <a:rPr lang="pl-PL" dirty="0" smtClean="0"/>
              <a:t> {B1,B2}=0.  In </a:t>
            </a:r>
            <a:r>
              <a:rPr lang="pl-PL" dirty="0" err="1" smtClean="0"/>
              <a:t>such</a:t>
            </a:r>
            <a:r>
              <a:rPr lang="pl-PL" dirty="0" smtClean="0"/>
              <a:t> a </a:t>
            </a:r>
            <a:r>
              <a:rPr lang="pl-PL" dirty="0" err="1" smtClean="0"/>
              <a:t>case</a:t>
            </a:r>
            <a:r>
              <a:rPr lang="pl-PL" dirty="0" smtClean="0"/>
              <a:t>, the sum of the </a:t>
            </a:r>
            <a:r>
              <a:rPr lang="pl-PL" dirty="0" err="1" smtClean="0"/>
              <a:t>mean</a:t>
            </a:r>
            <a:r>
              <a:rPr lang="pl-PL" dirty="0" smtClean="0"/>
              <a:t> </a:t>
            </a:r>
            <a:r>
              <a:rPr lang="pl-PL" dirty="0" err="1" smtClean="0"/>
              <a:t>values</a:t>
            </a:r>
            <a:r>
              <a:rPr lang="pl-PL" dirty="0" smtClean="0"/>
              <a:t> for </a:t>
            </a:r>
            <a:r>
              <a:rPr lang="pl-PL" dirty="0" err="1" smtClean="0"/>
              <a:t>states</a:t>
            </a:r>
            <a:r>
              <a:rPr lang="pl-PL" dirty="0" smtClean="0"/>
              <a:t> </a:t>
            </a:r>
            <a:r>
              <a:rPr lang="pl-PL" dirty="0" err="1" smtClean="0"/>
              <a:t>separable</a:t>
            </a:r>
            <a:r>
              <a:rPr lang="pl-PL" dirty="0" smtClean="0"/>
              <a:t> with </a:t>
            </a:r>
            <a:r>
              <a:rPr lang="pl-PL" dirty="0" err="1" smtClean="0"/>
              <a:t>respect</a:t>
            </a:r>
            <a:r>
              <a:rPr lang="pl-PL" dirty="0" smtClean="0"/>
              <a:t> to </a:t>
            </a:r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cut</a:t>
            </a:r>
            <a:r>
              <a:rPr lang="pl-PL" dirty="0" smtClean="0"/>
              <a:t> </a:t>
            </a:r>
            <a:r>
              <a:rPr lang="pl-PL" dirty="0" err="1" smtClean="0"/>
              <a:t>does</a:t>
            </a:r>
            <a:r>
              <a:rPr lang="pl-PL" dirty="0" smtClean="0"/>
              <a:t> not </a:t>
            </a:r>
            <a:r>
              <a:rPr lang="pl-PL" dirty="0" err="1" smtClean="0"/>
              <a:t>exceed</a:t>
            </a:r>
            <a:r>
              <a:rPr lang="pl-PL" dirty="0" smtClean="0"/>
              <a:t> 1.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64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pl-PL" dirty="0" err="1" smtClean="0"/>
              <a:t>Convexity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83568" y="1628800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The </a:t>
            </a:r>
            <a:r>
              <a:rPr lang="pl-PL" dirty="0" err="1" smtClean="0"/>
              <a:t>function</a:t>
            </a:r>
            <a:r>
              <a:rPr lang="pl-PL" dirty="0" smtClean="0"/>
              <a:t> we want to </a:t>
            </a:r>
            <a:r>
              <a:rPr lang="pl-PL" dirty="0" err="1" smtClean="0"/>
              <a:t>maximize</a:t>
            </a:r>
            <a:r>
              <a:rPr lang="pl-PL" dirty="0" smtClean="0"/>
              <a:t> </a:t>
            </a:r>
            <a:r>
              <a:rPr lang="pl-PL" dirty="0" err="1" smtClean="0"/>
              <a:t>takes</a:t>
            </a:r>
            <a:r>
              <a:rPr lang="pl-PL" dirty="0" smtClean="0"/>
              <a:t> form</a:t>
            </a:r>
            <a:endParaRPr lang="pl-PL" dirty="0"/>
          </a:p>
        </p:txBody>
      </p:sp>
      <p:graphicFrame>
        <p:nvGraphicFramePr>
          <p:cNvPr id="5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089828"/>
              </p:ext>
            </p:extLst>
          </p:nvPr>
        </p:nvGraphicFramePr>
        <p:xfrm>
          <a:off x="5719763" y="1654175"/>
          <a:ext cx="96996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Równanie" r:id="rId3" imgW="660240" imgH="342720" progId="Equation.3">
                  <p:embed/>
                </p:oleObj>
              </mc:Choice>
              <mc:Fallback>
                <p:oleObj name="Równanie" r:id="rId3" imgW="660240" imgH="34272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9763" y="1654175"/>
                        <a:ext cx="969962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i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316047"/>
              </p:ext>
            </p:extLst>
          </p:nvPr>
        </p:nvGraphicFramePr>
        <p:xfrm>
          <a:off x="2483768" y="2276872"/>
          <a:ext cx="4134912" cy="36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Równanie" r:id="rId5" imgW="2438280" imgH="215640" progId="Equation.3">
                  <p:embed/>
                </p:oleObj>
              </mc:Choice>
              <mc:Fallback>
                <p:oleObj name="Równanie" r:id="rId5" imgW="2438280" imgH="21564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276872"/>
                        <a:ext cx="4134912" cy="366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i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742554"/>
              </p:ext>
            </p:extLst>
          </p:nvPr>
        </p:nvGraphicFramePr>
        <p:xfrm>
          <a:off x="2555775" y="2780928"/>
          <a:ext cx="4250795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Równanie" r:id="rId7" imgW="3098520" imgH="787320" progId="Equation.3">
                  <p:embed/>
                </p:oleObj>
              </mc:Choice>
              <mc:Fallback>
                <p:oleObj name="Równanie" r:id="rId7" imgW="3098520" imgH="787320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5" y="2780928"/>
                        <a:ext cx="4250795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043608" y="4149080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We </a:t>
            </a:r>
            <a:r>
              <a:rPr lang="pl-PL" dirty="0" err="1" smtClean="0"/>
              <a:t>should</a:t>
            </a:r>
            <a:r>
              <a:rPr lang="pl-PL" dirty="0" smtClean="0"/>
              <a:t> </a:t>
            </a:r>
            <a:r>
              <a:rPr lang="pl-PL" dirty="0" err="1" smtClean="0"/>
              <a:t>worry</a:t>
            </a:r>
            <a:r>
              <a:rPr lang="pl-PL" dirty="0" smtClean="0"/>
              <a:t> </a:t>
            </a:r>
            <a:r>
              <a:rPr lang="pl-PL" dirty="0" err="1" smtClean="0"/>
              <a:t>only</a:t>
            </a:r>
            <a:r>
              <a:rPr lang="pl-PL" dirty="0" smtClean="0"/>
              <a:t> </a:t>
            </a:r>
            <a:r>
              <a:rPr lang="pl-PL" dirty="0" err="1" smtClean="0"/>
              <a:t>about</a:t>
            </a:r>
            <a:r>
              <a:rPr lang="pl-PL" dirty="0" smtClean="0"/>
              <a:t> </a:t>
            </a:r>
            <a:r>
              <a:rPr lang="pl-PL" dirty="0" err="1" smtClean="0"/>
              <a:t>pure</a:t>
            </a:r>
            <a:r>
              <a:rPr lang="pl-PL" dirty="0" smtClean="0"/>
              <a:t> </a:t>
            </a:r>
            <a:r>
              <a:rPr lang="pl-PL" dirty="0" err="1" smtClean="0"/>
              <a:t>states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53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 algn="l"/>
            <a:r>
              <a:rPr lang="pl-PL" sz="2400" dirty="0" err="1" smtClean="0"/>
              <a:t>Trees</a:t>
            </a:r>
            <a:r>
              <a:rPr lang="pl-PL" sz="2400" dirty="0" smtClean="0"/>
              <a:t> and </a:t>
            </a:r>
            <a:r>
              <a:rPr lang="pl-PL" sz="2400" dirty="0" err="1" smtClean="0"/>
              <a:t>graphs</a:t>
            </a:r>
            <a:r>
              <a:rPr lang="pl-PL" sz="2400" dirty="0" smtClean="0"/>
              <a:t> of </a:t>
            </a:r>
            <a:r>
              <a:rPr lang="pl-PL" sz="2400" dirty="0" err="1" smtClean="0"/>
              <a:t>anticommutation</a:t>
            </a:r>
            <a:endParaRPr lang="pl-PL" sz="2400" dirty="0"/>
          </a:p>
        </p:txBody>
      </p:sp>
      <p:graphicFrame>
        <p:nvGraphicFramePr>
          <p:cNvPr id="3" name="Obi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046348"/>
              </p:ext>
            </p:extLst>
          </p:nvPr>
        </p:nvGraphicFramePr>
        <p:xfrm>
          <a:off x="1475656" y="692696"/>
          <a:ext cx="13462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Równanie" r:id="rId3" imgW="1346040" imgH="1536480" progId="Equation.3">
                  <p:embed/>
                </p:oleObj>
              </mc:Choice>
              <mc:Fallback>
                <p:oleObj name="Równanie" r:id="rId3" imgW="1346040" imgH="1536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5656" y="692696"/>
                        <a:ext cx="1346200" cy="153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395536" y="2564904"/>
            <a:ext cx="43204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/>
              <a:t>Constructing</a:t>
            </a:r>
            <a:r>
              <a:rPr lang="pl-PL" dirty="0" smtClean="0"/>
              <a:t> </a:t>
            </a:r>
            <a:r>
              <a:rPr lang="pl-PL" dirty="0" err="1" smtClean="0"/>
              <a:t>anticommutativity</a:t>
            </a:r>
            <a:r>
              <a:rPr lang="pl-PL" dirty="0" smtClean="0"/>
              <a:t> </a:t>
            </a:r>
            <a:r>
              <a:rPr lang="pl-PL" dirty="0" err="1" smtClean="0"/>
              <a:t>graphs</a:t>
            </a:r>
            <a:endParaRPr lang="pl-PL" dirty="0" smtClean="0"/>
          </a:p>
          <a:p>
            <a:pPr marL="342900" indent="-342900">
              <a:buFont typeface="+mj-lt"/>
              <a:buAutoNum type="arabicPeriod"/>
            </a:pPr>
            <a:r>
              <a:rPr lang="pl-PL" dirty="0" err="1" smtClean="0"/>
              <a:t>Choose</a:t>
            </a:r>
            <a:r>
              <a:rPr lang="pl-PL" dirty="0" smtClean="0"/>
              <a:t> a set of </a:t>
            </a:r>
            <a:r>
              <a:rPr lang="pl-PL" dirty="0" err="1" smtClean="0"/>
              <a:t>correlation</a:t>
            </a:r>
            <a:r>
              <a:rPr lang="pl-PL" dirty="0" smtClean="0"/>
              <a:t> tensor </a:t>
            </a:r>
            <a:r>
              <a:rPr lang="pl-PL" dirty="0" err="1" smtClean="0"/>
              <a:t>elements</a:t>
            </a:r>
            <a:r>
              <a:rPr lang="pl-PL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err="1" smtClean="0"/>
              <a:t>Represent</a:t>
            </a:r>
            <a:r>
              <a:rPr lang="pl-PL" dirty="0" smtClean="0"/>
              <a:t> </a:t>
            </a:r>
            <a:r>
              <a:rPr lang="pl-PL" dirty="0" err="1" smtClean="0"/>
              <a:t>each</a:t>
            </a:r>
            <a:r>
              <a:rPr lang="pl-PL" dirty="0" smtClean="0"/>
              <a:t> element by a </a:t>
            </a:r>
            <a:r>
              <a:rPr lang="pl-PL" dirty="0" err="1" smtClean="0"/>
              <a:t>vertex</a:t>
            </a:r>
            <a:r>
              <a:rPr lang="pl-PL" dirty="0" smtClean="0"/>
              <a:t>. </a:t>
            </a:r>
            <a:r>
              <a:rPr lang="pl-PL" dirty="0" err="1" smtClean="0"/>
              <a:t>Put</a:t>
            </a:r>
            <a:r>
              <a:rPr lang="pl-PL" dirty="0" smtClean="0"/>
              <a:t>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edge</a:t>
            </a:r>
            <a:r>
              <a:rPr lang="pl-PL" dirty="0"/>
              <a:t> </a:t>
            </a:r>
            <a:r>
              <a:rPr lang="pl-PL" dirty="0" err="1" smtClean="0"/>
              <a:t>if</a:t>
            </a:r>
            <a:r>
              <a:rPr lang="pl-PL" dirty="0" smtClean="0"/>
              <a:t> the </a:t>
            </a:r>
            <a:r>
              <a:rPr lang="pl-PL" dirty="0" err="1" smtClean="0"/>
              <a:t>two</a:t>
            </a:r>
            <a:r>
              <a:rPr lang="pl-PL" dirty="0" smtClean="0"/>
              <a:t> </a:t>
            </a:r>
            <a:r>
              <a:rPr lang="pl-PL" dirty="0" err="1" smtClean="0"/>
              <a:t>operators</a:t>
            </a:r>
            <a:r>
              <a:rPr lang="pl-PL" dirty="0" smtClean="0"/>
              <a:t> </a:t>
            </a:r>
            <a:r>
              <a:rPr lang="pl-PL" dirty="0" err="1" smtClean="0"/>
              <a:t>anticommute</a:t>
            </a:r>
            <a:r>
              <a:rPr lang="pl-PL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err="1" smtClean="0"/>
              <a:t>Assign</a:t>
            </a:r>
            <a:r>
              <a:rPr lang="pl-PL" dirty="0" smtClean="0"/>
              <a:t> </a:t>
            </a:r>
            <a:r>
              <a:rPr lang="pl-PL" dirty="0" err="1" smtClean="0"/>
              <a:t>values</a:t>
            </a:r>
            <a:r>
              <a:rPr lang="pl-PL" dirty="0" smtClean="0"/>
              <a:t> 0 </a:t>
            </a:r>
            <a:r>
              <a:rPr lang="pl-PL" dirty="0" err="1" smtClean="0"/>
              <a:t>or</a:t>
            </a:r>
            <a:r>
              <a:rPr lang="pl-PL" dirty="0" smtClean="0"/>
              <a:t> 1 to </a:t>
            </a:r>
            <a:r>
              <a:rPr lang="pl-PL" dirty="0" err="1" smtClean="0"/>
              <a:t>vertices</a:t>
            </a:r>
            <a:r>
              <a:rPr lang="pl-PL" dirty="0" smtClean="0"/>
              <a:t>. </a:t>
            </a:r>
            <a:r>
              <a:rPr lang="pl-PL" dirty="0" err="1" smtClean="0"/>
              <a:t>Two</a:t>
            </a:r>
            <a:r>
              <a:rPr lang="pl-PL" dirty="0" smtClean="0"/>
              <a:t> 1’s </a:t>
            </a:r>
            <a:r>
              <a:rPr lang="pl-PL" dirty="0" err="1" smtClean="0"/>
              <a:t>cannot</a:t>
            </a:r>
            <a:r>
              <a:rPr lang="pl-PL" dirty="0" smtClean="0"/>
              <a:t> be </a:t>
            </a:r>
            <a:r>
              <a:rPr lang="pl-PL" dirty="0" err="1" smtClean="0"/>
              <a:t>connected</a:t>
            </a:r>
            <a:r>
              <a:rPr lang="pl-PL" dirty="0" smtClean="0"/>
              <a:t> by the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Sum of </a:t>
            </a:r>
            <a:r>
              <a:rPr lang="pl-PL" dirty="0" err="1" smtClean="0"/>
              <a:t>squared</a:t>
            </a:r>
            <a:r>
              <a:rPr lang="pl-PL" dirty="0" smtClean="0"/>
              <a:t> </a:t>
            </a:r>
            <a:r>
              <a:rPr lang="pl-PL" dirty="0" err="1" smtClean="0"/>
              <a:t>mean</a:t>
            </a:r>
            <a:r>
              <a:rPr lang="pl-PL" dirty="0" smtClean="0"/>
              <a:t> </a:t>
            </a:r>
            <a:r>
              <a:rPr lang="pl-PL" dirty="0" err="1" smtClean="0"/>
              <a:t>values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equal</a:t>
            </a:r>
            <a:r>
              <a:rPr lang="pl-PL" dirty="0" smtClean="0"/>
              <a:t> to the </a:t>
            </a:r>
            <a:r>
              <a:rPr lang="pl-PL" dirty="0" err="1" smtClean="0"/>
              <a:t>independece</a:t>
            </a:r>
            <a:r>
              <a:rPr lang="pl-PL" dirty="0" smtClean="0"/>
              <a:t> </a:t>
            </a:r>
            <a:r>
              <a:rPr lang="pl-PL" dirty="0" err="1" smtClean="0"/>
              <a:t>number</a:t>
            </a:r>
            <a:r>
              <a:rPr lang="pl-PL" dirty="0" smtClean="0"/>
              <a:t>, i.e. the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largest</a:t>
            </a:r>
            <a:r>
              <a:rPr lang="pl-PL" dirty="0" smtClean="0"/>
              <a:t> </a:t>
            </a:r>
            <a:r>
              <a:rPr lang="pl-PL" dirty="0" err="1" smtClean="0"/>
              <a:t>number</a:t>
            </a:r>
            <a:r>
              <a:rPr lang="pl-PL" dirty="0" smtClean="0"/>
              <a:t> we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distribute</a:t>
            </a:r>
            <a:r>
              <a:rPr lang="pl-PL" dirty="0" smtClean="0"/>
              <a:t> </a:t>
            </a:r>
            <a:r>
              <a:rPr lang="pl-PL" dirty="0" err="1" smtClean="0"/>
              <a:t>over</a:t>
            </a:r>
            <a:r>
              <a:rPr lang="pl-PL" dirty="0" smtClean="0"/>
              <a:t> the </a:t>
            </a:r>
            <a:r>
              <a:rPr lang="pl-PL" dirty="0" err="1" smtClean="0"/>
              <a:t>graph</a:t>
            </a:r>
            <a:endParaRPr lang="pl-PL" dirty="0" smtClean="0"/>
          </a:p>
          <a:p>
            <a:pPr marL="342900" indent="-342900">
              <a:buFont typeface="+mj-lt"/>
              <a:buAutoNum type="arabicPeriod"/>
            </a:pPr>
            <a:r>
              <a:rPr lang="pl-PL" dirty="0" err="1" smtClean="0"/>
              <a:t>Repeat</a:t>
            </a:r>
            <a:r>
              <a:rPr lang="pl-PL" dirty="0" smtClean="0"/>
              <a:t> </a:t>
            </a:r>
            <a:r>
              <a:rPr lang="pl-PL" dirty="0" err="1" smtClean="0"/>
              <a:t>procedure</a:t>
            </a:r>
            <a:r>
              <a:rPr lang="pl-PL" dirty="0" smtClean="0"/>
              <a:t> for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cuts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87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793</Words>
  <Application>Microsoft Office PowerPoint</Application>
  <PresentationFormat>Pokaz na ekranie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4" baseType="lpstr">
      <vt:lpstr>Motyw pakietu Office</vt:lpstr>
      <vt:lpstr>Równanie</vt:lpstr>
      <vt:lpstr>Minimal multipartite entanglement detecion</vt:lpstr>
      <vt:lpstr>General motivation</vt:lpstr>
      <vt:lpstr>Derivation of Bell Inequalities with subcorrelations</vt:lpstr>
      <vt:lpstr>Prezentacja programu PowerPoint</vt:lpstr>
      <vt:lpstr>Prezentacja programu PowerPoint</vt:lpstr>
      <vt:lpstr>Quadratic Entanglement Criteria</vt:lpstr>
      <vt:lpstr>Non-negativity of th e probabilities</vt:lpstr>
      <vt:lpstr>Convexity</vt:lpstr>
      <vt:lpstr>Trees and graphs of anticommutation</vt:lpstr>
      <vt:lpstr>Case 1: CHSH</vt:lpstr>
      <vt:lpstr>… and (sometimes) minimal</vt:lpstr>
      <vt:lpstr>Experiment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Minimalna detekcja splątania wielocząstkowego</dc:title>
  <dc:creator>dokmwi@univ.gda.pl</dc:creator>
  <cp:lastModifiedBy>dokmwi@univ.gda.pl</cp:lastModifiedBy>
  <cp:revision>58</cp:revision>
  <dcterms:created xsi:type="dcterms:W3CDTF">2013-09-02T09:50:41Z</dcterms:created>
  <dcterms:modified xsi:type="dcterms:W3CDTF">2014-01-08T13:34:53Z</dcterms:modified>
</cp:coreProperties>
</file>