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6" r:id="rId4"/>
    <p:sldId id="263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F8F"/>
    <a:srgbClr val="E0249A"/>
    <a:srgbClr val="808080"/>
    <a:srgbClr val="007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791C9-986C-5745-86A9-9DE6CBC06A29}" type="datetimeFigureOut">
              <a:rPr lang="en-US" smtClean="0"/>
              <a:t>13-12-03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BAD22-F08E-FD4B-847A-8CB30D431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0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4B387-465E-41E0-B33C-F2102DCB00AD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4512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2400A-0536-6442-B1DD-9146055FF9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21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6343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1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1557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420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23364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5340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53405"/>
          </a:xfrm>
        </p:spPr>
        <p:txBody>
          <a:bodyPr vert="eaVert"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1837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400"/>
              </a:lnSpc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0" indent="0">
              <a:buFontTx/>
              <a:buNone/>
              <a:defRPr/>
            </a:lvl2pPr>
            <a:lvl3pPr marL="541338" indent="-157163">
              <a:buFont typeface="Arial"/>
              <a:buChar char="•"/>
              <a:defRPr/>
            </a:lvl3pPr>
            <a:lvl4pPr marL="892175" indent="-228600">
              <a:buFont typeface="Lucida Grande"/>
              <a:buChar char="-"/>
              <a:defRPr/>
            </a:lvl4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74" y="627002"/>
            <a:ext cx="914431" cy="77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5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to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11"/>
            <a:ext cx="9144000" cy="2121408"/>
          </a:xfrm>
          <a:prstGeom prst="rect">
            <a:avLst/>
          </a:prstGeom>
        </p:spPr>
      </p:pic>
      <p:pic>
        <p:nvPicPr>
          <p:cNvPr id="8" name="Picture 7" descr="Chevron_white_outlin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74" y="627002"/>
            <a:ext cx="914431" cy="77726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0776" y="728744"/>
            <a:ext cx="6746808" cy="1530343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570048" y="2633888"/>
            <a:ext cx="3997536" cy="3029494"/>
          </a:xfrm>
        </p:spPr>
        <p:txBody>
          <a:bodyPr/>
          <a:lstStyle>
            <a:lvl1pPr>
              <a:spcBef>
                <a:spcPts val="2400"/>
              </a:spcBef>
              <a:spcAft>
                <a:spcPts val="600"/>
              </a:spcAft>
              <a:defRPr/>
            </a:lvl1pPr>
            <a:lvl2pPr marL="342900" indent="-342900">
              <a:buFont typeface="Wingdings" charset="2"/>
              <a:buAutoNum type="arabicPlain"/>
              <a:defRPr/>
            </a:lvl2pPr>
            <a:lvl3pPr marL="541338" indent="-157163">
              <a:buFont typeface="Arial"/>
              <a:buChar char="•"/>
              <a:defRPr/>
            </a:lvl3pPr>
            <a:lvl4pPr marL="892175" indent="-228600">
              <a:buFont typeface="Lucida Grande"/>
              <a:buChar char="-"/>
              <a:defRPr/>
            </a:lvl4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548491" y="2492116"/>
            <a:ext cx="2698843" cy="273783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789545" y="2330604"/>
            <a:ext cx="2207945" cy="3030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747905" y="2664010"/>
            <a:ext cx="2332867" cy="23955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rgbClr val="3A6F8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800" b="0" i="0" cap="none" dirty="0" smtClean="0"/>
              <a:t>Click to edit Master title style</a:t>
            </a:r>
            <a:endParaRPr lang="en-US" sz="1800" b="0" i="0" cap="none" dirty="0"/>
          </a:p>
        </p:txBody>
      </p:sp>
    </p:spTree>
    <p:extLst>
      <p:ext uri="{BB962C8B-B14F-4D97-AF65-F5344CB8AC3E}">
        <p14:creationId xmlns:p14="http://schemas.microsoft.com/office/powerpoint/2010/main" val="264331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e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581" y="619432"/>
            <a:ext cx="7885219" cy="671486"/>
          </a:xfrm>
        </p:spPr>
        <p:txBody>
          <a:bodyPr>
            <a:noAutofit/>
          </a:bodyPr>
          <a:lstStyle>
            <a:lvl1pPr>
              <a:lnSpc>
                <a:spcPts val="2000"/>
              </a:lnSpc>
              <a:defRPr sz="2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581" y="2030071"/>
            <a:ext cx="7997643" cy="3529203"/>
          </a:xfrm>
        </p:spPr>
        <p:txBody>
          <a:bodyPr/>
          <a:lstStyle>
            <a:lvl2pPr marL="0" indent="0">
              <a:buFontTx/>
              <a:buNone/>
              <a:defRPr/>
            </a:lvl2pPr>
            <a:lvl3pPr marL="541338" indent="-157163">
              <a:buFont typeface="Arial"/>
              <a:buChar char="•"/>
              <a:defRPr/>
            </a:lvl3pPr>
            <a:lvl4pPr marL="892175" indent="-228600">
              <a:buFont typeface="Lucida Grande"/>
              <a:buChar char="-"/>
              <a:defRPr/>
            </a:lvl4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  <p:pic>
        <p:nvPicPr>
          <p:cNvPr id="4" name="Picture 3" descr="Chevr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35" y="2108158"/>
            <a:ext cx="189789" cy="16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08414"/>
            <a:ext cx="4038600" cy="3750861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800"/>
            </a:lvl1pPr>
            <a:lvl2pPr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spcBef>
                <a:spcPts val="600"/>
              </a:spcBef>
              <a:spcAft>
                <a:spcPts val="0"/>
              </a:spcAft>
              <a:defRPr sz="13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08414"/>
            <a:ext cx="4038600" cy="3750861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74" y="627002"/>
            <a:ext cx="914431" cy="77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1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57274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57274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  <p:pic>
        <p:nvPicPr>
          <p:cNvPr id="10" name="Picture 9" descr="Chevr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71" y="1914657"/>
            <a:ext cx="189789" cy="161322"/>
          </a:xfrm>
          <a:prstGeom prst="rect">
            <a:avLst/>
          </a:prstGeom>
        </p:spPr>
      </p:pic>
      <p:pic>
        <p:nvPicPr>
          <p:cNvPr id="11" name="Picture 10" descr="Chevr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88" y="1914657"/>
            <a:ext cx="189789" cy="16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0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4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38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327867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16581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pic>
        <p:nvPicPr>
          <p:cNvPr id="8" name="Picture 7" descr="Chevr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6" y="915237"/>
            <a:ext cx="189789" cy="16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9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0542" y="812029"/>
            <a:ext cx="6896257" cy="385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0542" y="1600201"/>
            <a:ext cx="6896258" cy="3959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734"/>
            <a:ext cx="9144000" cy="1085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95" y="5979093"/>
            <a:ext cx="3504855" cy="64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9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rgbClr val="3A6F8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780"/>
        </a:lnSpc>
        <a:spcBef>
          <a:spcPts val="600"/>
        </a:spcBef>
        <a:buFont typeface="Arial"/>
        <a:buNone/>
        <a:defRPr sz="1800" kern="1200">
          <a:solidFill>
            <a:srgbClr val="3A6F8F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lnSpc>
          <a:spcPts val="1780"/>
        </a:lnSpc>
        <a:spcBef>
          <a:spcPts val="6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57163" algn="l" defTabSz="457200" rtl="0" eaLnBrk="1" latinLnBrk="0" hangingPunct="1">
        <a:lnSpc>
          <a:spcPts val="1780"/>
        </a:lnSpc>
        <a:spcBef>
          <a:spcPts val="600"/>
        </a:spcBef>
        <a:buFont typeface="Arial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85838" indent="-228600" algn="l" defTabSz="457200" rtl="0" eaLnBrk="1" latinLnBrk="0" hangingPunct="1">
        <a:lnSpc>
          <a:spcPts val="1780"/>
        </a:lnSpc>
        <a:spcBef>
          <a:spcPts val="400"/>
        </a:spcBef>
        <a:buFont typeface="Lucida Grande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04427" y="1475442"/>
            <a:ext cx="5568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60" dirty="0">
                <a:latin typeface="Arial"/>
                <a:cs typeface="Arial"/>
              </a:rPr>
              <a:t>Institute for Quantum Computing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95" y="5979093"/>
            <a:ext cx="3504855" cy="6431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776" y="6039037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60" dirty="0" smtClean="0">
                <a:latin typeface="Arial"/>
                <a:cs typeface="Arial"/>
              </a:rPr>
              <a:t>Robert E. Crow</a:t>
            </a:r>
          </a:p>
          <a:p>
            <a:r>
              <a:rPr lang="en-US" sz="1400" spc="360" dirty="0" smtClean="0">
                <a:latin typeface="Arial"/>
                <a:cs typeface="Arial"/>
              </a:rPr>
              <a:t>Executive in Residence</a:t>
            </a:r>
            <a:endParaRPr lang="en-US" sz="1400" spc="36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2211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29366" y="2492116"/>
            <a:ext cx="2698843" cy="273783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74814" y="2345601"/>
            <a:ext cx="2207945" cy="3030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214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2804" y="722472"/>
            <a:ext cx="6669852" cy="1350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kern="1000" dirty="0">
                <a:solidFill>
                  <a:schemeClr val="bg1"/>
                </a:solidFill>
                <a:latin typeface="Arial"/>
                <a:cs typeface="Arial"/>
              </a:rPr>
              <a:t>Quantum information science and technology use the rules that govern atoms and molecules to manipulate information. This leads to mind boggling increases in the power of information processors. </a:t>
            </a:r>
          </a:p>
          <a:p>
            <a:pPr>
              <a:lnSpc>
                <a:spcPts val="3000"/>
              </a:lnSpc>
            </a:pP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2680" y="2631380"/>
            <a:ext cx="2349765" cy="2449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8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3A6F8F"/>
                </a:solidFill>
                <a:latin typeface="Arial"/>
                <a:cs typeface="Arial"/>
              </a:rPr>
              <a:t>Mission</a:t>
            </a:r>
            <a:r>
              <a:rPr lang="en-US" dirty="0" smtClean="0">
                <a:solidFill>
                  <a:srgbClr val="808080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ts val="178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3A6F8F"/>
                </a:solidFill>
                <a:latin typeface="Arial"/>
                <a:cs typeface="Arial"/>
              </a:rPr>
              <a:t>To </a:t>
            </a:r>
            <a:r>
              <a:rPr lang="en-US" sz="1400" dirty="0">
                <a:solidFill>
                  <a:srgbClr val="3A6F8F"/>
                </a:solidFill>
                <a:latin typeface="Arial"/>
                <a:cs typeface="Arial"/>
              </a:rPr>
              <a:t>develop and advance quantum information science and technology at the highest international level through the collaboration of computer scientists, engineers, mathematicians and physical scientists </a:t>
            </a:r>
            <a:endParaRPr lang="en-US" sz="1400" dirty="0" smtClean="0">
              <a:solidFill>
                <a:srgbClr val="3A6F8F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51332" y="2621855"/>
            <a:ext cx="3743949" cy="2598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80"/>
              </a:lnSpc>
              <a:spcBef>
                <a:spcPts val="24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3A6F8F"/>
                </a:solidFill>
                <a:latin typeface="Arial"/>
                <a:cs typeface="Arial"/>
              </a:rPr>
              <a:t>Strategic </a:t>
            </a:r>
            <a:r>
              <a:rPr lang="en-US" dirty="0">
                <a:solidFill>
                  <a:srgbClr val="3A6F8F"/>
                </a:solidFill>
                <a:latin typeface="Arial"/>
                <a:cs typeface="Arial"/>
              </a:rPr>
              <a:t>Objectives </a:t>
            </a:r>
          </a:p>
          <a:p>
            <a:pPr marL="285750" indent="-285750">
              <a:lnSpc>
                <a:spcPts val="1780"/>
              </a:lnSpc>
              <a:spcAft>
                <a:spcPts val="600"/>
              </a:spcAft>
              <a:buFont typeface="Wingdings" charset="2"/>
              <a:buAutoNum type="arabicPlain"/>
            </a:pPr>
            <a:r>
              <a:rPr lang="en-US" sz="1200" dirty="0">
                <a:latin typeface="Arial"/>
                <a:cs typeface="Arial"/>
              </a:rPr>
              <a:t>To establish Waterloo as a </a:t>
            </a:r>
            <a:r>
              <a:rPr lang="en-US" sz="1200" b="1" dirty="0">
                <a:latin typeface="Arial"/>
                <a:cs typeface="Arial"/>
              </a:rPr>
              <a:t>world-class </a:t>
            </a:r>
            <a:r>
              <a:rPr lang="en-US" sz="1200" b="1" dirty="0" err="1">
                <a:latin typeface="Arial"/>
                <a:cs typeface="Arial"/>
              </a:rPr>
              <a:t>centre</a:t>
            </a:r>
            <a:r>
              <a:rPr lang="en-US" sz="1200" b="1" dirty="0">
                <a:latin typeface="Arial"/>
                <a:cs typeface="Arial"/>
              </a:rPr>
              <a:t> for research </a:t>
            </a:r>
            <a:r>
              <a:rPr lang="en-US" sz="1200" dirty="0">
                <a:latin typeface="Arial"/>
                <a:cs typeface="Arial"/>
              </a:rPr>
              <a:t>in quantum technologies and </a:t>
            </a:r>
            <a:r>
              <a:rPr lang="en-US" sz="1200" dirty="0" smtClean="0">
                <a:latin typeface="Arial"/>
                <a:cs typeface="Arial"/>
              </a:rPr>
              <a:t>their </a:t>
            </a:r>
            <a:r>
              <a:rPr lang="en-US" sz="1200" dirty="0">
                <a:latin typeface="Arial"/>
                <a:cs typeface="Arial"/>
              </a:rPr>
              <a:t>applications (such as health, oil exploration, national security) </a:t>
            </a:r>
          </a:p>
          <a:p>
            <a:pPr marL="285750" indent="-285750">
              <a:lnSpc>
                <a:spcPts val="1780"/>
              </a:lnSpc>
              <a:spcAft>
                <a:spcPts val="600"/>
              </a:spcAft>
              <a:buFont typeface="Wingdings" charset="2"/>
              <a:buAutoNum type="arabicPlain"/>
            </a:pPr>
            <a:r>
              <a:rPr lang="en-US" sz="1200" dirty="0" smtClean="0">
                <a:latin typeface="Arial"/>
                <a:cs typeface="Arial"/>
              </a:rPr>
              <a:t>To </a:t>
            </a:r>
            <a:r>
              <a:rPr lang="en-US" sz="1200" dirty="0">
                <a:latin typeface="Arial"/>
                <a:cs typeface="Arial"/>
              </a:rPr>
              <a:t>become a </a:t>
            </a:r>
            <a:r>
              <a:rPr lang="en-US" sz="1200" b="1" dirty="0">
                <a:latin typeface="Arial"/>
                <a:cs typeface="Arial"/>
              </a:rPr>
              <a:t>magnet for highly qualified personnel </a:t>
            </a:r>
            <a:r>
              <a:rPr lang="en-US" sz="1200" dirty="0">
                <a:latin typeface="Arial"/>
                <a:cs typeface="Arial"/>
              </a:rPr>
              <a:t>in the field of quantum information </a:t>
            </a:r>
          </a:p>
          <a:p>
            <a:pPr marL="285750" indent="-285750">
              <a:lnSpc>
                <a:spcPts val="1780"/>
              </a:lnSpc>
              <a:spcAft>
                <a:spcPts val="600"/>
              </a:spcAft>
              <a:buFont typeface="Wingdings" charset="2"/>
              <a:buAutoNum type="arabicPlain"/>
            </a:pPr>
            <a:r>
              <a:rPr lang="en-US" sz="1200" dirty="0" smtClean="0">
                <a:latin typeface="Arial"/>
                <a:cs typeface="Arial"/>
              </a:rPr>
              <a:t>To </a:t>
            </a:r>
            <a:r>
              <a:rPr lang="en-US" sz="1200" dirty="0">
                <a:latin typeface="Arial"/>
                <a:cs typeface="Arial"/>
              </a:rPr>
              <a:t>establish IQC as </a:t>
            </a:r>
            <a:r>
              <a:rPr lang="en-US" sz="1200" dirty="0" smtClean="0">
                <a:latin typeface="Arial"/>
                <a:cs typeface="Arial"/>
              </a:rPr>
              <a:t>an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b="1" dirty="0">
                <a:latin typeface="Arial"/>
                <a:cs typeface="Arial"/>
              </a:rPr>
              <a:t>authoritative source of insight, analysis and commentary</a:t>
            </a:r>
            <a:r>
              <a:rPr lang="en-US" sz="1200" dirty="0">
                <a:latin typeface="Arial"/>
                <a:cs typeface="Arial"/>
              </a:rPr>
              <a:t> on quantum information </a:t>
            </a:r>
            <a:endParaRPr lang="en-US" sz="1200" dirty="0">
              <a:latin typeface="Verdana"/>
              <a:cs typeface="Verdana"/>
            </a:endParaRPr>
          </a:p>
        </p:txBody>
      </p:sp>
      <p:pic>
        <p:nvPicPr>
          <p:cNvPr id="3" name="Picture 2" descr="Chevron_white_outlin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74" y="627002"/>
            <a:ext cx="914431" cy="777266"/>
          </a:xfrm>
          <a:prstGeom prst="rect">
            <a:avLst/>
          </a:prstGeom>
        </p:spPr>
      </p:pic>
      <p:pic>
        <p:nvPicPr>
          <p:cNvPr id="19" name="Picture 18" descr="Chevr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362" y="2697375"/>
            <a:ext cx="189789" cy="1613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95" y="5979093"/>
            <a:ext cx="3504855" cy="64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71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223891" y="1909663"/>
            <a:ext cx="2988110" cy="420624"/>
          </a:xfrm>
          <a:prstGeom prst="rect">
            <a:avLst/>
          </a:prstGeom>
          <a:solidFill>
            <a:srgbClr val="3A6F8F"/>
          </a:solidFill>
          <a:ln>
            <a:solidFill>
              <a:srgbClr val="00808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 smtClean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Quantum Computing</a:t>
            </a:r>
            <a:endParaRPr lang="en-CA" sz="1600" b="1" dirty="0">
              <a:solidFill>
                <a:schemeClr val="bg1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5847" y="3147360"/>
            <a:ext cx="3024310" cy="329184"/>
          </a:xfrm>
          <a:prstGeom prst="rect">
            <a:avLst/>
          </a:prstGeom>
          <a:solidFill>
            <a:srgbClr val="3A6F8F">
              <a:alpha val="64000"/>
            </a:srgbClr>
          </a:solidFill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b="1" dirty="0" smtClean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Quantum Key Distribution </a:t>
            </a:r>
            <a:endParaRPr lang="en-CA" sz="1600" b="1" dirty="0">
              <a:solidFill>
                <a:schemeClr val="bg1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65690" y="4011668"/>
            <a:ext cx="1447090" cy="325760"/>
          </a:xfrm>
          <a:prstGeom prst="rect">
            <a:avLst/>
          </a:prstGeom>
          <a:solidFill>
            <a:srgbClr val="3A6F8F">
              <a:alpha val="64000"/>
            </a:srgbClr>
          </a:solidFill>
          <a:ln>
            <a:solidFill>
              <a:srgbClr val="0099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b="1" dirty="0" smtClean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Medicine</a:t>
            </a:r>
            <a:endParaRPr lang="en-CA" sz="1600" b="1" dirty="0">
              <a:solidFill>
                <a:schemeClr val="bg1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80934" y="3598104"/>
            <a:ext cx="2066162" cy="325760"/>
          </a:xfrm>
          <a:prstGeom prst="rect">
            <a:avLst/>
          </a:prstGeom>
          <a:solidFill>
            <a:srgbClr val="3A6F8F">
              <a:alpha val="64000"/>
            </a:srgbClr>
          </a:solidFill>
          <a:ln>
            <a:solidFill>
              <a:srgbClr val="0099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b="1" dirty="0" err="1" smtClean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Magnetometry</a:t>
            </a:r>
            <a:endParaRPr lang="en-CA" sz="1600" b="1" dirty="0">
              <a:solidFill>
                <a:schemeClr val="bg1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68609" y="4428622"/>
            <a:ext cx="2090812" cy="325760"/>
          </a:xfrm>
          <a:prstGeom prst="rect">
            <a:avLst/>
          </a:prstGeom>
          <a:solidFill>
            <a:srgbClr val="3A6F8F">
              <a:alpha val="64000"/>
            </a:srgbClr>
          </a:solidFill>
          <a:ln>
            <a:solidFill>
              <a:srgbClr val="0099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b="1" dirty="0" smtClean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Oil Exploration</a:t>
            </a:r>
            <a:endParaRPr lang="en-CA" sz="1600" b="1" dirty="0">
              <a:solidFill>
                <a:schemeClr val="bg1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77267" y="3132143"/>
            <a:ext cx="1823936" cy="325760"/>
          </a:xfrm>
          <a:prstGeom prst="rect">
            <a:avLst/>
          </a:prstGeom>
          <a:solidFill>
            <a:srgbClr val="3A6F8F">
              <a:alpha val="64000"/>
            </a:srgbClr>
          </a:solidFill>
          <a:ln>
            <a:solidFill>
              <a:srgbClr val="0099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b="1" dirty="0" smtClean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Metrology </a:t>
            </a:r>
            <a:endParaRPr lang="en-CA" sz="1600" b="1" dirty="0">
              <a:solidFill>
                <a:schemeClr val="bg1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6749" y="2596473"/>
            <a:ext cx="3122506" cy="420624"/>
          </a:xfrm>
          <a:prstGeom prst="rect">
            <a:avLst/>
          </a:prstGeom>
          <a:solidFill>
            <a:srgbClr val="3A6F8F"/>
          </a:solidFill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 smtClean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Quantum  Communication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659282" y="2404485"/>
            <a:ext cx="2229158" cy="325760"/>
          </a:xfrm>
          <a:prstGeom prst="rect">
            <a:avLst/>
          </a:prstGeom>
          <a:solidFill>
            <a:srgbClr val="3A6F8F">
              <a:alpha val="64000"/>
            </a:srgbClr>
          </a:solidFill>
          <a:ln>
            <a:solidFill>
              <a:srgbClr val="00808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b="1" dirty="0" smtClean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Breaking codes</a:t>
            </a:r>
            <a:endParaRPr lang="en-CA" sz="1600" b="1" dirty="0">
              <a:solidFill>
                <a:schemeClr val="bg1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9349" y="3606077"/>
            <a:ext cx="2880279" cy="325760"/>
          </a:xfrm>
          <a:prstGeom prst="rect">
            <a:avLst/>
          </a:prstGeom>
          <a:solidFill>
            <a:srgbClr val="3A6F8F">
              <a:alpha val="64000"/>
            </a:srgbClr>
          </a:solidFill>
          <a:ln>
            <a:solidFill>
              <a:srgbClr val="009999">
                <a:alpha val="71000"/>
              </a:srgb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b="1" dirty="0" smtClean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Quantum Teleportation</a:t>
            </a:r>
            <a:endParaRPr lang="en-CA" sz="1600" b="1" dirty="0">
              <a:solidFill>
                <a:schemeClr val="bg1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10548" y="2813663"/>
            <a:ext cx="1819603" cy="325760"/>
          </a:xfrm>
          <a:prstGeom prst="rect">
            <a:avLst/>
          </a:prstGeom>
          <a:solidFill>
            <a:srgbClr val="3A6F8F">
              <a:alpha val="64000"/>
            </a:srgbClr>
          </a:solidFill>
          <a:ln>
            <a:solidFill>
              <a:srgbClr val="00808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b="1" dirty="0" smtClean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New materials</a:t>
            </a:r>
            <a:endParaRPr lang="en-CA" sz="1600" b="1" dirty="0">
              <a:solidFill>
                <a:schemeClr val="bg1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01841" y="3236432"/>
            <a:ext cx="1617965" cy="325760"/>
          </a:xfrm>
          <a:prstGeom prst="rect">
            <a:avLst/>
          </a:prstGeom>
          <a:solidFill>
            <a:srgbClr val="3A6F8F">
              <a:alpha val="64000"/>
            </a:srgbClr>
          </a:solidFill>
          <a:ln>
            <a:solidFill>
              <a:srgbClr val="00808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b="1" dirty="0" smtClean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Drug design</a:t>
            </a:r>
            <a:endParaRPr lang="en-CA" sz="1600" b="1" dirty="0">
              <a:solidFill>
                <a:schemeClr val="bg1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61823" y="2596473"/>
            <a:ext cx="2262047" cy="420624"/>
          </a:xfrm>
          <a:prstGeom prst="rect">
            <a:avLst/>
          </a:prstGeom>
          <a:solidFill>
            <a:srgbClr val="3A6F8F"/>
          </a:solidFill>
          <a:ln>
            <a:solidFill>
              <a:srgbClr val="009999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 smtClean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Quantum Sensors</a:t>
            </a:r>
            <a:endParaRPr lang="en-CA" sz="1600" b="1" dirty="0">
              <a:solidFill>
                <a:schemeClr val="bg1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4861" y="4958114"/>
            <a:ext cx="719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otham Book" pitchFamily="50" charset="0"/>
                <a:cs typeface="Gotham Book" pitchFamily="50" charset="0"/>
              </a:rPr>
              <a:t>Applications of quantum information science and technology</a:t>
            </a:r>
            <a:endParaRPr lang="en-C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itle 3"/>
          <p:cNvSpPr>
            <a:spLocks noGrp="1"/>
          </p:cNvSpPr>
          <p:nvPr>
            <p:ph type="title"/>
          </p:nvPr>
        </p:nvSpPr>
        <p:spPr>
          <a:xfrm>
            <a:off x="1790542" y="812029"/>
            <a:ext cx="6896257" cy="3851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IQC Research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8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542" y="1600201"/>
            <a:ext cx="6896258" cy="2001876"/>
          </a:xfrm>
        </p:spPr>
        <p:txBody>
          <a:bodyPr/>
          <a:lstStyle/>
          <a:p>
            <a:r>
              <a:rPr lang="en-US" dirty="0" smtClean="0"/>
              <a:t>In 2012,</a:t>
            </a:r>
          </a:p>
          <a:p>
            <a:pPr lvl="1"/>
            <a:r>
              <a:rPr lang="en-US" dirty="0">
                <a:latin typeface="Gotham Book" pitchFamily="50" charset="0"/>
                <a:cs typeface="Gotham Book" pitchFamily="50" charset="0"/>
                <a:sym typeface="Arial" charset="0"/>
              </a:rPr>
              <a:t>IQC researchers collaborated with</a:t>
            </a:r>
            <a:r>
              <a:rPr lang="en-US" dirty="0" smtClean="0">
                <a:latin typeface="Gotham Book" pitchFamily="50" charset="0"/>
                <a:cs typeface="Gotham Book" pitchFamily="50" charset="0"/>
                <a:sym typeface="Arial" charset="0"/>
              </a:rPr>
              <a:t>:</a:t>
            </a:r>
          </a:p>
          <a:p>
            <a:pPr lvl="2"/>
            <a:r>
              <a:rPr lang="en-US" b="1" dirty="0">
                <a:latin typeface="Gotham Book" pitchFamily="50" charset="0"/>
                <a:cs typeface="Gotham Book" pitchFamily="50" charset="0"/>
                <a:sym typeface="Arial" charset="0"/>
              </a:rPr>
              <a:t>126</a:t>
            </a:r>
            <a:r>
              <a:rPr lang="en-US" dirty="0">
                <a:latin typeface="Gotham Book" pitchFamily="50" charset="0"/>
                <a:cs typeface="Gotham Book" pitchFamily="50" charset="0"/>
                <a:sym typeface="Arial" charset="0"/>
              </a:rPr>
              <a:t> external researchers leading to the publication of </a:t>
            </a:r>
            <a:br>
              <a:rPr lang="en-US" dirty="0">
                <a:latin typeface="Gotham Book" pitchFamily="50" charset="0"/>
                <a:cs typeface="Gotham Book" pitchFamily="50" charset="0"/>
                <a:sym typeface="Arial" charset="0"/>
              </a:rPr>
            </a:br>
            <a:r>
              <a:rPr lang="en-US" b="1" dirty="0">
                <a:latin typeface="Gotham Book" pitchFamily="50" charset="0"/>
                <a:cs typeface="Gotham Book" pitchFamily="50" charset="0"/>
                <a:sym typeface="Arial" charset="0"/>
              </a:rPr>
              <a:t>50</a:t>
            </a:r>
            <a:r>
              <a:rPr lang="en-US" dirty="0">
                <a:latin typeface="Gotham Book" pitchFamily="50" charset="0"/>
                <a:cs typeface="Gotham Book" pitchFamily="50" charset="0"/>
                <a:sym typeface="Arial" charset="0"/>
              </a:rPr>
              <a:t> joint papers</a:t>
            </a:r>
          </a:p>
          <a:p>
            <a:pPr lvl="2"/>
            <a:r>
              <a:rPr lang="en-US" sz="1400" b="1" dirty="0">
                <a:latin typeface="Gotham Book" pitchFamily="50" charset="0"/>
                <a:cs typeface="Gotham Book" pitchFamily="50" charset="0"/>
                <a:sym typeface="Arial" charset="0"/>
              </a:rPr>
              <a:t>69</a:t>
            </a:r>
            <a:r>
              <a:rPr lang="en-US" sz="1400" dirty="0">
                <a:latin typeface="Gotham Book" pitchFamily="50" charset="0"/>
                <a:cs typeface="Gotham Book" pitchFamily="50" charset="0"/>
                <a:sym typeface="Arial" charset="0"/>
              </a:rPr>
              <a:t> institutes from </a:t>
            </a:r>
            <a:r>
              <a:rPr lang="en-US" sz="1400" b="1" dirty="0">
                <a:latin typeface="Gotham Book" pitchFamily="50" charset="0"/>
                <a:cs typeface="Gotham Book" pitchFamily="50" charset="0"/>
                <a:sym typeface="Arial" charset="0"/>
              </a:rPr>
              <a:t>20</a:t>
            </a:r>
            <a:r>
              <a:rPr lang="en-US" sz="1400" dirty="0">
                <a:latin typeface="Gotham Book" pitchFamily="50" charset="0"/>
                <a:cs typeface="Gotham Book" pitchFamily="50" charset="0"/>
                <a:sym typeface="Arial" charset="0"/>
              </a:rPr>
              <a:t> countries</a:t>
            </a:r>
          </a:p>
          <a:p>
            <a:pPr lvl="2"/>
            <a:r>
              <a:rPr lang="en-US" dirty="0">
                <a:latin typeface="Gotham Book" pitchFamily="50" charset="0"/>
                <a:cs typeface="Gotham Book" pitchFamily="50" charset="0"/>
                <a:sym typeface="Arial" charset="0"/>
              </a:rPr>
              <a:t>MOUs with institutions around the globe</a:t>
            </a:r>
            <a:endParaRPr lang="en-US" sz="1400" dirty="0">
              <a:latin typeface="Gotham Book" pitchFamily="50" charset="0"/>
              <a:cs typeface="Gotham Book" pitchFamily="50" charset="0"/>
              <a:sym typeface="Arial" charset="0"/>
            </a:endParaRPr>
          </a:p>
          <a:p>
            <a:pPr lvl="2"/>
            <a:endParaRPr lang="en-US" dirty="0" smtClean="0">
              <a:latin typeface="Gotham Book" pitchFamily="50" charset="0"/>
              <a:cs typeface="Gotham Book" pitchFamily="50" charset="0"/>
              <a:sym typeface="Arial" charset="0"/>
            </a:endParaRP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12" y="3457134"/>
            <a:ext cx="5592000" cy="221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6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009" y="1180120"/>
            <a:ext cx="8247413" cy="5632996"/>
          </a:xfrm>
          <a:prstGeom prst="rect">
            <a:avLst/>
          </a:prstGeom>
        </p:spPr>
      </p:pic>
      <p:pic>
        <p:nvPicPr>
          <p:cNvPr id="2" name="Picture 1" descr="QVI Gear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43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QC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181</Words>
  <Application>Microsoft Macintosh PowerPoint</Application>
  <PresentationFormat>On-screen Show (4:3)</PresentationFormat>
  <Paragraphs>32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IQC Theme</vt:lpstr>
      <vt:lpstr>PowerPoint Presentation</vt:lpstr>
      <vt:lpstr>PowerPoint Presentation</vt:lpstr>
      <vt:lpstr>IQC Research Areas</vt:lpstr>
      <vt:lpstr>Global Reach</vt:lpstr>
      <vt:lpstr>PowerPoint Presentation</vt:lpstr>
    </vt:vector>
  </TitlesOfParts>
  <Company>www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ww</dc:creator>
  <cp:lastModifiedBy>Robert Crow</cp:lastModifiedBy>
  <cp:revision>60</cp:revision>
  <dcterms:created xsi:type="dcterms:W3CDTF">2013-02-08T14:30:00Z</dcterms:created>
  <dcterms:modified xsi:type="dcterms:W3CDTF">2013-12-03T04:26:36Z</dcterms:modified>
</cp:coreProperties>
</file>