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2" r:id="rId3"/>
    <p:sldId id="298" r:id="rId4"/>
    <p:sldId id="257" r:id="rId5"/>
    <p:sldId id="258" r:id="rId6"/>
    <p:sldId id="263" r:id="rId7"/>
    <p:sldId id="262" r:id="rId8"/>
    <p:sldId id="264" r:id="rId9"/>
    <p:sldId id="265" r:id="rId10"/>
    <p:sldId id="299" r:id="rId11"/>
    <p:sldId id="260" r:id="rId12"/>
    <p:sldId id="259" r:id="rId13"/>
    <p:sldId id="266" r:id="rId14"/>
    <p:sldId id="268" r:id="rId15"/>
    <p:sldId id="269" r:id="rId16"/>
    <p:sldId id="271" r:id="rId17"/>
    <p:sldId id="267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4" r:id="rId29"/>
    <p:sldId id="287" r:id="rId30"/>
    <p:sldId id="289" r:id="rId31"/>
    <p:sldId id="285" r:id="rId32"/>
    <p:sldId id="290" r:id="rId33"/>
    <p:sldId id="291" r:id="rId34"/>
    <p:sldId id="292" r:id="rId35"/>
    <p:sldId id="293" r:id="rId36"/>
    <p:sldId id="300" r:id="rId37"/>
    <p:sldId id="294" r:id="rId38"/>
    <p:sldId id="296" r:id="rId39"/>
    <p:sldId id="295" r:id="rId40"/>
    <p:sldId id="297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FF99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1991-BA6C-424B-A158-F3403A81F4A6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B632-6E47-47F9-B7DB-6B14377E0A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B632-6E47-47F9-B7DB-6B14377E0A4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7B632-6E47-47F9-B7DB-6B14377E0A4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49F3-CC28-4EB1-B904-968EB0C883CD}" type="datetimeFigureOut">
              <a:rPr lang="en-US" smtClean="0"/>
              <a:pPr/>
              <a:t>12/4/2013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84E8-A1DB-41E6-AF30-B6C1EFD72B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906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Ancilla-Assisted 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Processing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52600" y="3590836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Indian Institute of Science Education and Research, Pune</a:t>
            </a:r>
          </a:p>
        </p:txBody>
      </p:sp>
      <p:pic>
        <p:nvPicPr>
          <p:cNvPr id="7" name="Picture 92" descr="iiser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341829"/>
            <a:ext cx="933254" cy="7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33800" y="3124200"/>
            <a:ext cx="135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S. Mahesh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586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Example:  Evaluating Leggett-</a:t>
            </a:r>
            <a:r>
              <a:rPr lang="en-US" sz="2400" b="1" dirty="0" err="1" smtClean="0">
                <a:solidFill>
                  <a:srgbClr val="0070C0"/>
                </a:solidFill>
              </a:rPr>
              <a:t>Garg</a:t>
            </a:r>
            <a:r>
              <a:rPr lang="en-US" sz="2400" b="1" dirty="0" smtClean="0">
                <a:solidFill>
                  <a:srgbClr val="0070C0"/>
                </a:solidFill>
              </a:rPr>
              <a:t> inequality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3222507" y="3916657"/>
            <a:ext cx="328299" cy="263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40"/>
          <p:cNvGrpSpPr/>
          <p:nvPr/>
        </p:nvGrpSpPr>
        <p:grpSpPr>
          <a:xfrm>
            <a:off x="685800" y="4267200"/>
            <a:ext cx="1143000" cy="1295400"/>
            <a:chOff x="7315200" y="304800"/>
            <a:chExt cx="1143000" cy="1295400"/>
          </a:xfrm>
        </p:grpSpPr>
        <p:pic>
          <p:nvPicPr>
            <p:cNvPr id="42" name="Picture 41" descr="ch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304800"/>
              <a:ext cx="1074786" cy="12954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077200" y="9876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0" y="9114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43350"/>
            <a:ext cx="56864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5410200" y="632460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Athalye</a:t>
            </a:r>
            <a:r>
              <a:rPr lang="en-US" sz="1600" dirty="0" smtClean="0"/>
              <a:t>, S. S. Roy, TSM, PRL-2011 </a:t>
            </a:r>
            <a:endParaRPr lang="en-US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81000" y="1242536"/>
            <a:ext cx="5334000" cy="2231886"/>
            <a:chOff x="381000" y="1242536"/>
            <a:chExt cx="5334000" cy="2231886"/>
          </a:xfrm>
        </p:grpSpPr>
        <p:grpSp>
          <p:nvGrpSpPr>
            <p:cNvPr id="45" name="Group 4"/>
            <p:cNvGrpSpPr/>
            <p:nvPr/>
          </p:nvGrpSpPr>
          <p:grpSpPr>
            <a:xfrm>
              <a:off x="381000" y="1242536"/>
              <a:ext cx="5334000" cy="2231886"/>
              <a:chOff x="2514600" y="2080736"/>
              <a:chExt cx="5334000" cy="2231886"/>
            </a:xfrm>
          </p:grpSpPr>
          <p:grpSp>
            <p:nvGrpSpPr>
              <p:cNvPr id="49" name="Group 147"/>
              <p:cNvGrpSpPr/>
              <p:nvPr/>
            </p:nvGrpSpPr>
            <p:grpSpPr>
              <a:xfrm>
                <a:off x="2895600" y="2080736"/>
                <a:ext cx="4953000" cy="2231886"/>
                <a:chOff x="838200" y="1764268"/>
                <a:chExt cx="4953000" cy="2231886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38200" y="1992868"/>
                  <a:ext cx="2133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838200" y="2678668"/>
                  <a:ext cx="2133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38200" y="3364468"/>
                  <a:ext cx="2133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838200" y="3669268"/>
                  <a:ext cx="2286000" cy="0"/>
                </a:xfrm>
                <a:prstGeom prst="line">
                  <a:avLst/>
                </a:prstGeom>
                <a:ln w="12700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/>
                <p:cNvSpPr/>
                <p:nvPr/>
              </p:nvSpPr>
              <p:spPr>
                <a:xfrm>
                  <a:off x="990600" y="3657600"/>
                  <a:ext cx="5533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t = 0</a:t>
                  </a:r>
                  <a:endParaRPr lang="en-US" sz="1600" baseline="-25000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730926" y="3657600"/>
                  <a:ext cx="3786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</a:t>
                  </a:r>
                  <a:endParaRPr lang="en-US" sz="1600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2299706" y="3657600"/>
                  <a:ext cx="48282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2</a:t>
                  </a:r>
                  <a:r>
                    <a:rPr lang="en-US" sz="1600" dirty="0" smtClean="0"/>
                    <a:t>t</a:t>
                  </a:r>
                  <a:endParaRPr lang="en-US" sz="1600" dirty="0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752600" y="2831068"/>
                  <a:ext cx="1676400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1066800" y="2831068"/>
                  <a:ext cx="1676400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381000" y="2831068"/>
                  <a:ext cx="1676400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61"/>
                <p:cNvSpPr/>
                <p:nvPr/>
              </p:nvSpPr>
              <p:spPr>
                <a:xfrm>
                  <a:off x="990600" y="17642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676400" y="24500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990600" y="31358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676400" y="17642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362200" y="24500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362200" y="31358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048000" y="3657600"/>
                  <a:ext cx="5661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time</a:t>
                  </a:r>
                  <a:endParaRPr lang="en-US" sz="1600" dirty="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3048000" y="1828800"/>
                  <a:ext cx="22098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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(0)</a:t>
                  </a:r>
                  <a:r>
                    <a:rPr lang="en-US" sz="1600" dirty="0" smtClean="0">
                      <a:sym typeface="Symbol"/>
                    </a:rPr>
                    <a:t>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     = </a:t>
                  </a:r>
                  <a:r>
                    <a:rPr lang="en-US" sz="1600" dirty="0" smtClean="0"/>
                    <a:t>C</a:t>
                  </a:r>
                  <a:r>
                    <a:rPr lang="en-US" sz="1600" baseline="-25000" dirty="0" smtClean="0"/>
                    <a:t>12</a:t>
                  </a:r>
                  <a:r>
                    <a:rPr lang="en-US" sz="1600" dirty="0" smtClean="0">
                      <a:sym typeface="Symbol"/>
                    </a:rPr>
                    <a:t> </a:t>
                  </a:r>
                  <a:endParaRPr lang="en-US" sz="1600" dirty="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048000" y="2450068"/>
                  <a:ext cx="2438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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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(2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 = </a:t>
                  </a:r>
                  <a:r>
                    <a:rPr lang="en-US" sz="1600" dirty="0" smtClean="0"/>
                    <a:t>C</a:t>
                  </a:r>
                  <a:r>
                    <a:rPr lang="en-US" sz="1600" baseline="-25000" dirty="0" smtClean="0"/>
                    <a:t>23</a:t>
                  </a:r>
                  <a:endParaRPr lang="en-US" sz="1600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3048000" y="3124200"/>
                  <a:ext cx="27432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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</a:t>
                  </a:r>
                  <a:r>
                    <a:rPr lang="en-US" sz="1600" dirty="0" smtClean="0">
                      <a:sym typeface="Symbol"/>
                    </a:rPr>
                    <a:t>0</a:t>
                  </a:r>
                  <a:r>
                    <a:rPr lang="en-US" sz="1600" dirty="0" smtClean="0"/>
                    <a:t>)</a:t>
                  </a:r>
                  <a:r>
                    <a:rPr lang="en-US" sz="1600" dirty="0" smtClean="0">
                      <a:sym typeface="Symbol"/>
                    </a:rPr>
                    <a:t>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(2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   = </a:t>
                  </a:r>
                  <a:r>
                    <a:rPr lang="en-US" sz="1600" dirty="0" smtClean="0"/>
                    <a:t>C</a:t>
                  </a:r>
                  <a:r>
                    <a:rPr lang="en-US" sz="1600" baseline="-25000" dirty="0" smtClean="0"/>
                    <a:t>13</a:t>
                  </a:r>
                  <a:r>
                    <a:rPr lang="en-US" sz="1600" dirty="0" smtClean="0">
                      <a:sym typeface="Symbol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2514600" y="2092404"/>
                <a:ext cx="3658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ym typeface="Symbol"/>
                  </a:rPr>
                  <a:t></a:t>
                </a:r>
                <a:r>
                  <a:rPr lang="en-US" sz="1600" i="1" baseline="-25000" dirty="0" smtClean="0">
                    <a:sym typeface="Symbol"/>
                  </a:rPr>
                  <a:t>0</a:t>
                </a:r>
                <a:endParaRPr lang="en-US" sz="1600" dirty="0">
                  <a:latin typeface="Castellar" pitchFamily="18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381000" y="1916668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ym typeface="Symbol"/>
                </a:rPr>
                <a:t></a:t>
              </a:r>
              <a:r>
                <a:rPr lang="en-US" sz="1600" i="1" baseline="-25000" dirty="0" smtClean="0">
                  <a:sym typeface="Symbol"/>
                </a:rPr>
                <a:t>0</a:t>
              </a:r>
              <a:endParaRPr lang="en-US" sz="1600" dirty="0">
                <a:latin typeface="Castellar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1000" y="2602468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ym typeface="Symbol"/>
                </a:rPr>
                <a:t></a:t>
              </a:r>
              <a:r>
                <a:rPr lang="en-US" sz="1600" i="1" baseline="-25000" dirty="0" smtClean="0">
                  <a:sym typeface="Symbol"/>
                </a:rPr>
                <a:t>0</a:t>
              </a:r>
              <a:endParaRPr lang="en-US" sz="1600" dirty="0">
                <a:latin typeface="Castellar" pitchFamily="18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381000" y="685800"/>
            <a:ext cx="2223301" cy="38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/>
              <a:t>Hamiltonian :  H = ½ </a:t>
            </a:r>
            <a:r>
              <a:rPr lang="en-US" sz="1600" dirty="0" smtClean="0">
                <a:sym typeface="Symbol"/>
              </a:rPr>
              <a:t></a:t>
            </a:r>
            <a:r>
              <a:rPr lang="en-US" sz="1600" i="1" dirty="0" smtClean="0">
                <a:sym typeface="Symbol"/>
              </a:rPr>
              <a:t></a:t>
            </a:r>
            <a:r>
              <a:rPr lang="en-US" sz="1600" baseline="-25000" dirty="0" smtClean="0">
                <a:sym typeface="Symbol"/>
              </a:rPr>
              <a:t>z</a:t>
            </a:r>
            <a:endParaRPr lang="en-US" sz="16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5486400" y="2286000"/>
            <a:ext cx="3429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/>
              <a:t>Macrorealistic</a:t>
            </a:r>
            <a:r>
              <a:rPr lang="en-US" sz="1600" dirty="0" smtClean="0"/>
              <a:t>: </a:t>
            </a:r>
            <a:r>
              <a:rPr lang="en-US" sz="1600" dirty="0" smtClean="0"/>
              <a:t>K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 smtClean="0"/>
              <a:t>= C</a:t>
            </a:r>
            <a:r>
              <a:rPr lang="en-US" sz="1600" baseline="-25000" dirty="0" smtClean="0"/>
              <a:t>12</a:t>
            </a:r>
            <a:r>
              <a:rPr lang="en-US" sz="1600" dirty="0" smtClean="0"/>
              <a:t> + C</a:t>
            </a:r>
            <a:r>
              <a:rPr lang="en-US" sz="1600" baseline="-25000" dirty="0" smtClean="0"/>
              <a:t>23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 C</a:t>
            </a:r>
            <a:r>
              <a:rPr lang="en-US" sz="1600" baseline="-25000" dirty="0" smtClean="0">
                <a:sym typeface="Symbol"/>
              </a:rPr>
              <a:t>13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 </a:t>
            </a:r>
            <a:r>
              <a:rPr lang="en-US" sz="1600" dirty="0" smtClean="0">
                <a:sym typeface="Symbol"/>
              </a:rPr>
              <a:t>1</a:t>
            </a:r>
          </a:p>
          <a:p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For spin ½ : </a:t>
            </a:r>
            <a:r>
              <a:rPr lang="en-US" sz="1600" dirty="0" smtClean="0">
                <a:sym typeface="Symbol"/>
              </a:rPr>
              <a:t>K</a:t>
            </a:r>
            <a:r>
              <a:rPr lang="en-US" sz="1600" baseline="-25000" dirty="0" smtClean="0">
                <a:sym typeface="Symbol"/>
              </a:rPr>
              <a:t>3</a:t>
            </a:r>
            <a:r>
              <a:rPr lang="en-US" sz="1600" dirty="0" smtClean="0">
                <a:sym typeface="Symbol"/>
              </a:rPr>
              <a:t> = 2cos(</a:t>
            </a:r>
            <a:r>
              <a:rPr lang="en-US" sz="1600" dirty="0" smtClean="0"/>
              <a:t>t) </a:t>
            </a:r>
            <a:r>
              <a:rPr lang="en-US" sz="1600" dirty="0" smtClean="0">
                <a:sym typeface="Symbol"/>
              </a:rPr>
              <a:t> </a:t>
            </a:r>
            <a:r>
              <a:rPr lang="en-US" sz="1600" dirty="0" err="1" smtClean="0">
                <a:sym typeface="Symbol"/>
              </a:rPr>
              <a:t>cos</a:t>
            </a:r>
            <a:r>
              <a:rPr lang="en-US" sz="1600" dirty="0" smtClean="0">
                <a:sym typeface="Symbol"/>
              </a:rPr>
              <a:t>(2</a:t>
            </a:r>
            <a:r>
              <a:rPr lang="en-US" sz="1600" dirty="0" smtClean="0"/>
              <a:t>t)</a:t>
            </a:r>
          </a:p>
          <a:p>
            <a:r>
              <a:rPr lang="en-US" sz="1600" dirty="0" smtClean="0"/>
              <a:t>                              (-3 </a:t>
            </a:r>
            <a:r>
              <a:rPr lang="en-US" sz="1600" dirty="0" smtClean="0">
                <a:sym typeface="Symbol"/>
              </a:rPr>
              <a:t>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K</a:t>
            </a:r>
            <a:r>
              <a:rPr lang="en-US" sz="1600" baseline="-25000" dirty="0" smtClean="0">
                <a:sym typeface="Symbol"/>
              </a:rPr>
              <a:t>3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</a:t>
            </a:r>
            <a:r>
              <a:rPr lang="en-US" sz="1600" dirty="0" smtClean="0">
                <a:sym typeface="Symbol"/>
              </a:rPr>
              <a:t> -1.5)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>
          <a:xfrm>
            <a:off x="6629400" y="177225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/>
              <a:t>A. J</a:t>
            </a:r>
            <a:r>
              <a:rPr lang="en-IN" sz="1600" dirty="0" smtClean="0"/>
              <a:t>. Leggett and A. </a:t>
            </a:r>
            <a:r>
              <a:rPr lang="en-IN" sz="1600" dirty="0" err="1" smtClean="0"/>
              <a:t>Garg</a:t>
            </a:r>
            <a:r>
              <a:rPr lang="en-IN" sz="1600" dirty="0" smtClean="0"/>
              <a:t>, </a:t>
            </a:r>
            <a:endParaRPr lang="en-IN" sz="1600" dirty="0" smtClean="0"/>
          </a:p>
          <a:p>
            <a:r>
              <a:rPr lang="en-IN" sz="1600" dirty="0" smtClean="0"/>
              <a:t>PRL-1985</a:t>
            </a:r>
            <a:endParaRPr lang="en-IN" sz="1600" dirty="0"/>
          </a:p>
        </p:txBody>
      </p:sp>
      <p:sp>
        <p:nvSpPr>
          <p:cNvPr id="75" name="Rectangle 74"/>
          <p:cNvSpPr/>
          <p:nvPr/>
        </p:nvSpPr>
        <p:spPr>
          <a:xfrm>
            <a:off x="6629400" y="838200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Johannes </a:t>
            </a:r>
            <a:r>
              <a:rPr lang="en-US" sz="1600" dirty="0" err="1" smtClean="0"/>
              <a:t>Kofler</a:t>
            </a:r>
            <a:r>
              <a:rPr lang="en-US" sz="1600" dirty="0" smtClean="0"/>
              <a:t>, </a:t>
            </a:r>
            <a:endParaRPr lang="en-US" sz="1600" dirty="0" smtClean="0"/>
          </a:p>
          <a:p>
            <a:pPr algn="ctr"/>
            <a:r>
              <a:rPr lang="en-US" sz="1600" dirty="0" smtClean="0"/>
              <a:t>PhD </a:t>
            </a:r>
            <a:r>
              <a:rPr lang="en-US" sz="1600" dirty="0" smtClean="0"/>
              <a:t>Thesis, 2004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800" y="152400"/>
            <a:ext cx="628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Extracting probabilities (in computational basis)</a:t>
            </a:r>
            <a:endParaRPr 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353371" y="18288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>
            <a:off x="2057400" y="220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876800" y="220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33971" y="18288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825961" y="1795046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crusher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600200" y="2514600"/>
            <a:ext cx="137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incoherence</a:t>
            </a:r>
            <a:endParaRPr lang="en-US" sz="16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019800" y="18288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648200" y="1795046"/>
            <a:ext cx="817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convert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848600" y="2133600"/>
            <a:ext cx="908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1143000"/>
            <a:ext cx="137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Arbitrary 1q </a:t>
            </a:r>
          </a:p>
          <a:p>
            <a:pPr algn="ctr"/>
            <a:r>
              <a:rPr lang="en-US" sz="1600" dirty="0" smtClean="0"/>
              <a:t>density matrix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3124200" y="1143000"/>
            <a:ext cx="137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Diagonal </a:t>
            </a:r>
          </a:p>
          <a:p>
            <a:pPr algn="ctr"/>
            <a:r>
              <a:rPr lang="en-US" sz="1600" dirty="0" smtClean="0"/>
              <a:t>density matrix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633535" y="1143000"/>
            <a:ext cx="152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Single quantum </a:t>
            </a:r>
          </a:p>
          <a:p>
            <a:pPr algn="ctr"/>
            <a:r>
              <a:rPr lang="en-US" sz="1600" dirty="0" smtClean="0"/>
              <a:t>density matrix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410200" y="4310742"/>
            <a:ext cx="914400" cy="914400"/>
            <a:chOff x="7040657" y="4221256"/>
            <a:chExt cx="914400" cy="914400"/>
          </a:xfrm>
        </p:grpSpPr>
        <p:sp>
          <p:nvSpPr>
            <p:cNvPr id="39" name="Chord 38"/>
            <p:cNvSpPr/>
            <p:nvPr/>
          </p:nvSpPr>
          <p:spPr>
            <a:xfrm rot="6339776">
              <a:off x="7040657" y="4221256"/>
              <a:ext cx="914400" cy="914400"/>
            </a:xfrm>
            <a:prstGeom prst="chord">
              <a:avLst>
                <a:gd name="adj1" fmla="val 4352041"/>
                <a:gd name="adj2" fmla="val 15331784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9" idx="2"/>
            </p:cNvCxnSpPr>
            <p:nvPr/>
          </p:nvCxnSpPr>
          <p:spPr>
            <a:xfrm rot="5400000" flipH="1" flipV="1">
              <a:off x="7499757" y="4417763"/>
              <a:ext cx="270808" cy="2744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7467600" y="4663189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16857" y="4312446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ym typeface="Symbol"/>
                </a:rPr>
                <a:t></a:t>
              </a:r>
              <a:r>
                <a:rPr lang="en-US" baseline="-25000" dirty="0" smtClean="0">
                  <a:sym typeface="Symbol"/>
                </a:rPr>
                <a:t>x</a:t>
              </a:r>
              <a:endParaRPr lang="en-US" baseline="30000" dirty="0"/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1905000" y="4800600"/>
            <a:ext cx="482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090410" y="4427095"/>
            <a:ext cx="1143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Prepare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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81800" y="4655695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62" name="Flowchart: Collate 61"/>
          <p:cNvSpPr/>
          <p:nvPr/>
        </p:nvSpPr>
        <p:spPr>
          <a:xfrm>
            <a:off x="3429000" y="4267200"/>
            <a:ext cx="381000" cy="1066800"/>
          </a:xfrm>
          <a:prstGeom prst="flowChartCol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962400" y="4419600"/>
            <a:ext cx="1143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25658" y="24384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IN" dirty="0"/>
          </a:p>
        </p:txBody>
      </p:sp>
      <p:sp>
        <p:nvSpPr>
          <p:cNvPr id="38" name="Right Arrow 37"/>
          <p:cNvSpPr/>
          <p:nvPr/>
        </p:nvSpPr>
        <p:spPr>
          <a:xfrm>
            <a:off x="7239000" y="220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71600" y="2819400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dephasing</a:t>
            </a:r>
            <a:r>
              <a:rPr lang="en-US" sz="1600" dirty="0" smtClean="0"/>
              <a:t> channel)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3792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Extracting joint probabilities</a:t>
            </a:r>
            <a:endParaRPr lang="en-US" sz="2400" dirty="0"/>
          </a:p>
        </p:txBody>
      </p:sp>
      <p:grpSp>
        <p:nvGrpSpPr>
          <p:cNvPr id="60" name="Group 57"/>
          <p:cNvGrpSpPr/>
          <p:nvPr/>
        </p:nvGrpSpPr>
        <p:grpSpPr>
          <a:xfrm>
            <a:off x="1752600" y="1219200"/>
            <a:ext cx="7331273" cy="990600"/>
            <a:chOff x="1522868" y="1905000"/>
            <a:chExt cx="7331273" cy="990600"/>
          </a:xfrm>
        </p:grpSpPr>
        <p:grpSp>
          <p:nvGrpSpPr>
            <p:cNvPr id="61" name="Group 36"/>
            <p:cNvGrpSpPr/>
            <p:nvPr/>
          </p:nvGrpSpPr>
          <p:grpSpPr>
            <a:xfrm>
              <a:off x="1522868" y="1905000"/>
              <a:ext cx="5258932" cy="737175"/>
              <a:chOff x="1522868" y="1143000"/>
              <a:chExt cx="5258932" cy="737175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2743200" y="1600200"/>
                <a:ext cx="403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962400" y="152400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334000" y="152400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3810000" y="11430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IN" baseline="-25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105400" y="1143000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/>
                  </a:rPr>
                  <a:t>t+</a:t>
                </a:r>
                <a:r>
                  <a:rPr lang="en-US" dirty="0" smtClean="0"/>
                  <a:t>t</a:t>
                </a:r>
                <a:endParaRPr lang="en-IN" baseline="-250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522868" y="1295400"/>
                <a:ext cx="8393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smtClean="0"/>
                  <a:t>System </a:t>
                </a:r>
              </a:p>
              <a:p>
                <a:pPr algn="r"/>
                <a:r>
                  <a:rPr lang="en-US" sz="1600" dirty="0" err="1" smtClean="0"/>
                  <a:t>qubit</a:t>
                </a:r>
                <a:endParaRPr lang="en-US" sz="1600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3733800" y="251460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q(t)</a:t>
              </a:r>
              <a:endParaRPr lang="en-IN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53000" y="2526268"/>
              <a:ext cx="102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q(</a:t>
              </a:r>
              <a:r>
                <a:rPr lang="en-US" dirty="0" smtClean="0">
                  <a:sym typeface="Symbol"/>
                </a:rPr>
                <a:t>t+ </a:t>
              </a:r>
              <a:r>
                <a:rPr lang="en-US" dirty="0" smtClean="0"/>
                <a:t>t)</a:t>
              </a:r>
              <a:endParaRPr lang="en-IN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963880" y="2133600"/>
              <a:ext cx="1890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p( q(t),q(t+</a:t>
              </a:r>
              <a:r>
                <a:rPr lang="en-US" dirty="0" smtClean="0">
                  <a:sym typeface="Symbol"/>
                </a:rPr>
                <a:t> </a:t>
              </a:r>
              <a:r>
                <a:rPr lang="en-US" dirty="0" smtClean="0"/>
                <a:t>t) ) ?</a:t>
              </a:r>
              <a:endParaRPr lang="en-IN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10526" y="2514600"/>
            <a:ext cx="6395074" cy="1752600"/>
            <a:chOff x="838200" y="3200400"/>
            <a:chExt cx="6395074" cy="1752600"/>
          </a:xfrm>
        </p:grpSpPr>
        <p:grpSp>
          <p:nvGrpSpPr>
            <p:cNvPr id="72" name="Group 41"/>
            <p:cNvGrpSpPr/>
            <p:nvPr/>
          </p:nvGrpSpPr>
          <p:grpSpPr>
            <a:xfrm>
              <a:off x="838200" y="3200400"/>
              <a:ext cx="6395074" cy="1752600"/>
              <a:chOff x="838200" y="3099375"/>
              <a:chExt cx="6395074" cy="1752600"/>
            </a:xfrm>
          </p:grpSpPr>
          <p:grpSp>
            <p:nvGrpSpPr>
              <p:cNvPr id="74" name="Group 54"/>
              <p:cNvGrpSpPr/>
              <p:nvPr/>
            </p:nvGrpSpPr>
            <p:grpSpPr>
              <a:xfrm>
                <a:off x="838200" y="3099375"/>
                <a:ext cx="6395074" cy="1752600"/>
                <a:chOff x="599230" y="2264228"/>
                <a:chExt cx="6395074" cy="1752600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433303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1589830" y="2721428"/>
                  <a:ext cx="54044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ounded Rectangle 77"/>
                <p:cNvSpPr/>
                <p:nvPr/>
              </p:nvSpPr>
              <p:spPr>
                <a:xfrm>
                  <a:off x="4790230" y="2365253"/>
                  <a:ext cx="756274" cy="595938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U(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)</a:t>
                  </a:r>
                  <a:endParaRPr lang="en-IN" sz="1600" baseline="-25000" dirty="0" smtClean="0"/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1589830" y="3559628"/>
                  <a:ext cx="54044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Group 44"/>
                <p:cNvGrpSpPr/>
                <p:nvPr/>
              </p:nvGrpSpPr>
              <p:grpSpPr>
                <a:xfrm>
                  <a:off x="5791200" y="2264228"/>
                  <a:ext cx="914400" cy="914400"/>
                  <a:chOff x="1524000" y="2804410"/>
                  <a:chExt cx="914400" cy="914400"/>
                </a:xfrm>
              </p:grpSpPr>
              <p:grpSp>
                <p:nvGrpSpPr>
                  <p:cNvPr id="92" name="Group 28"/>
                  <p:cNvGrpSpPr/>
                  <p:nvPr/>
                </p:nvGrpSpPr>
                <p:grpSpPr>
                  <a:xfrm>
                    <a:off x="1524000" y="2804410"/>
                    <a:ext cx="914400" cy="914400"/>
                    <a:chOff x="1478056" y="2834667"/>
                    <a:chExt cx="914400" cy="914400"/>
                  </a:xfrm>
                </p:grpSpPr>
                <p:sp>
                  <p:nvSpPr>
                    <p:cNvPr id="94" name="Chord 93"/>
                    <p:cNvSpPr/>
                    <p:nvPr/>
                  </p:nvSpPr>
                  <p:spPr>
                    <a:xfrm rot="6339776">
                      <a:off x="1478056" y="2834667"/>
                      <a:ext cx="914400" cy="914400"/>
                    </a:xfrm>
                    <a:prstGeom prst="chord">
                      <a:avLst>
                        <a:gd name="adj1" fmla="val 4352041"/>
                        <a:gd name="adj2" fmla="val 15331784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95" name="Straight Arrow Connector 94"/>
                    <p:cNvCxnSpPr>
                      <a:stCxn id="94" idx="2"/>
                    </p:cNvCxnSpPr>
                    <p:nvPr/>
                  </p:nvCxnSpPr>
                  <p:spPr>
                    <a:xfrm rot="5400000" flipH="1" flipV="1">
                      <a:off x="1937156" y="3031174"/>
                      <a:ext cx="270808" cy="2744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1905000" y="3254828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93" name="Rectangle 92"/>
                  <p:cNvSpPr/>
                  <p:nvPr/>
                </p:nvSpPr>
                <p:spPr>
                  <a:xfrm>
                    <a:off x="1676400" y="2895600"/>
                    <a:ext cx="36740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ym typeface="Symbol"/>
                      </a:rPr>
                      <a:t></a:t>
                    </a:r>
                    <a:r>
                      <a:rPr lang="en-US" sz="1600" baseline="-25000" dirty="0" smtClean="0">
                        <a:sym typeface="Symbol"/>
                      </a:rPr>
                      <a:t>x</a:t>
                    </a:r>
                    <a:endParaRPr lang="en-US" sz="1600" dirty="0"/>
                  </a:p>
                </p:txBody>
              </p:sp>
            </p:grpSp>
            <p:sp>
              <p:nvSpPr>
                <p:cNvPr id="81" name="TextBox 13"/>
                <p:cNvSpPr txBox="1"/>
                <p:nvPr/>
              </p:nvSpPr>
              <p:spPr>
                <a:xfrm>
                  <a:off x="599230" y="2323475"/>
                  <a:ext cx="8393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 smtClean="0"/>
                    <a:t>System </a:t>
                  </a:r>
                </a:p>
                <a:p>
                  <a:pPr algn="r"/>
                  <a:r>
                    <a:rPr lang="en-US" sz="1600" dirty="0" err="1" smtClean="0"/>
                    <a:t>qubit</a:t>
                  </a:r>
                  <a:endParaRPr lang="en-US" sz="1600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75430" y="3274606"/>
                  <a:ext cx="75693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 err="1" smtClean="0"/>
                    <a:t>Ancilla</a:t>
                  </a:r>
                  <a:endParaRPr lang="en-US" sz="1600" dirty="0" smtClean="0"/>
                </a:p>
                <a:p>
                  <a:pPr algn="r"/>
                  <a:r>
                    <a:rPr lang="en-US" sz="1600" dirty="0" err="1" smtClean="0"/>
                    <a:t>qubit</a:t>
                  </a:r>
                  <a:endParaRPr lang="en-US" sz="1600" dirty="0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485430" y="2743200"/>
                  <a:ext cx="0" cy="990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ounded Rectangle 83"/>
                <p:cNvSpPr/>
                <p:nvPr/>
              </p:nvSpPr>
              <p:spPr>
                <a:xfrm>
                  <a:off x="1960460" y="2362200"/>
                  <a:ext cx="1143000" cy="68580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Prepare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sym typeface="Symbol"/>
                    </a:rPr>
                    <a:t>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1970830" y="3276600"/>
                  <a:ext cx="1143000" cy="68580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Prepare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sym typeface="Symbol"/>
                    </a:rPr>
                    <a:t>|0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6" name="Group 44"/>
                <p:cNvGrpSpPr/>
                <p:nvPr/>
              </p:nvGrpSpPr>
              <p:grpSpPr>
                <a:xfrm>
                  <a:off x="5791200" y="3102428"/>
                  <a:ext cx="914400" cy="914400"/>
                  <a:chOff x="1524000" y="2804410"/>
                  <a:chExt cx="914400" cy="914400"/>
                </a:xfrm>
              </p:grpSpPr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524000" y="2804410"/>
                    <a:ext cx="914400" cy="914400"/>
                    <a:chOff x="1478056" y="2834667"/>
                    <a:chExt cx="914400" cy="914400"/>
                  </a:xfrm>
                </p:grpSpPr>
                <p:sp>
                  <p:nvSpPr>
                    <p:cNvPr id="89" name="Chord 88"/>
                    <p:cNvSpPr/>
                    <p:nvPr/>
                  </p:nvSpPr>
                  <p:spPr>
                    <a:xfrm rot="6339776">
                      <a:off x="1478056" y="2834667"/>
                      <a:ext cx="914400" cy="914400"/>
                    </a:xfrm>
                    <a:prstGeom prst="chord">
                      <a:avLst>
                        <a:gd name="adj1" fmla="val 4352041"/>
                        <a:gd name="adj2" fmla="val 15331784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90" name="Straight Arrow Connector 89"/>
                    <p:cNvCxnSpPr>
                      <a:stCxn id="89" idx="2"/>
                    </p:cNvCxnSpPr>
                    <p:nvPr/>
                  </p:nvCxnSpPr>
                  <p:spPr>
                    <a:xfrm rot="5400000" flipH="1" flipV="1">
                      <a:off x="1937156" y="3031174"/>
                      <a:ext cx="270808" cy="2744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1894114" y="3270095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88" name="Rectangle 87"/>
                  <p:cNvSpPr/>
                  <p:nvPr/>
                </p:nvSpPr>
                <p:spPr>
                  <a:xfrm>
                    <a:off x="1676400" y="2895600"/>
                    <a:ext cx="36740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ym typeface="Symbol"/>
                      </a:rPr>
                      <a:t></a:t>
                    </a:r>
                    <a:r>
                      <a:rPr lang="en-US" sz="1600" baseline="-25000" dirty="0" smtClean="0">
                        <a:sym typeface="Symbol"/>
                      </a:rPr>
                      <a:t>x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75" name="Rounded Rectangle 74"/>
              <p:cNvSpPr/>
              <p:nvPr/>
            </p:nvSpPr>
            <p:spPr>
              <a:xfrm>
                <a:off x="3733800" y="3214062"/>
                <a:ext cx="685800" cy="59593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U(</a:t>
                </a:r>
                <a:r>
                  <a:rPr lang="en-US" sz="1600" dirty="0" smtClean="0"/>
                  <a:t>t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lang="en-IN" sz="1600" baseline="-25000" dirty="0" smtClean="0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648200" y="3581400"/>
              <a:ext cx="152400" cy="1524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4800" y="621268"/>
            <a:ext cx="546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Q be an observable, with </a:t>
            </a:r>
            <a:r>
              <a:rPr lang="en-US" dirty="0" err="1" smtClean="0"/>
              <a:t>eigenvalues</a:t>
            </a:r>
            <a:r>
              <a:rPr lang="en-US" dirty="0" smtClean="0"/>
              <a:t> q = 0 or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67000" y="14478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8958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Extracting joint probabilities: Noninvasive method (Negative Result)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621268"/>
            <a:ext cx="546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Q be an observable, with </a:t>
            </a:r>
            <a:r>
              <a:rPr lang="en-US" dirty="0" err="1" smtClean="0"/>
              <a:t>eigenvalues</a:t>
            </a:r>
            <a:r>
              <a:rPr lang="en-US" dirty="0" smtClean="0"/>
              <a:t> q = 0 or 1</a:t>
            </a:r>
          </a:p>
        </p:txBody>
      </p:sp>
      <p:grpSp>
        <p:nvGrpSpPr>
          <p:cNvPr id="12" name="Group 57"/>
          <p:cNvGrpSpPr/>
          <p:nvPr/>
        </p:nvGrpSpPr>
        <p:grpSpPr>
          <a:xfrm>
            <a:off x="1981200" y="1219200"/>
            <a:ext cx="7102673" cy="990600"/>
            <a:chOff x="1751468" y="1905000"/>
            <a:chExt cx="7102673" cy="990600"/>
          </a:xfrm>
        </p:grpSpPr>
        <p:grpSp>
          <p:nvGrpSpPr>
            <p:cNvPr id="13" name="Group 36"/>
            <p:cNvGrpSpPr/>
            <p:nvPr/>
          </p:nvGrpSpPr>
          <p:grpSpPr>
            <a:xfrm>
              <a:off x="1751468" y="1905000"/>
              <a:ext cx="5030332" cy="737175"/>
              <a:chOff x="1751468" y="1143000"/>
              <a:chExt cx="5030332" cy="737175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743200" y="1600200"/>
                <a:ext cx="403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962400" y="152400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334000" y="1524000"/>
                <a:ext cx="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810000" y="11430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IN" baseline="-25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105400" y="1143000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/>
                  </a:rPr>
                  <a:t>t+</a:t>
                </a:r>
                <a:r>
                  <a:rPr lang="en-US" dirty="0" smtClean="0"/>
                  <a:t>t</a:t>
                </a:r>
                <a:endParaRPr lang="en-IN" baseline="-25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1468" y="1295400"/>
                <a:ext cx="8393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smtClean="0"/>
                  <a:t>System </a:t>
                </a:r>
              </a:p>
              <a:p>
                <a:pPr algn="r"/>
                <a:r>
                  <a:rPr lang="en-US" sz="1600" dirty="0" err="1" smtClean="0"/>
                  <a:t>qubit</a:t>
                </a:r>
                <a:endParaRPr lang="en-US" sz="16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733800" y="251460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q(t)</a:t>
              </a:r>
              <a:endParaRPr lang="en-IN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53000" y="2526268"/>
              <a:ext cx="1024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q(</a:t>
              </a:r>
              <a:r>
                <a:rPr lang="en-US" dirty="0" smtClean="0">
                  <a:sym typeface="Symbol"/>
                </a:rPr>
                <a:t>t+ </a:t>
              </a:r>
              <a:r>
                <a:rPr lang="en-US" dirty="0" smtClean="0"/>
                <a:t>t)</a:t>
              </a:r>
              <a:endParaRPr lang="en-IN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63880" y="2133600"/>
              <a:ext cx="1890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p( q(t),q(t+</a:t>
              </a:r>
              <a:r>
                <a:rPr lang="en-US" dirty="0" smtClean="0">
                  <a:sym typeface="Symbol"/>
                </a:rPr>
                <a:t> </a:t>
              </a:r>
              <a:r>
                <a:rPr lang="en-US" dirty="0" smtClean="0"/>
                <a:t>t) ) ?</a:t>
              </a:r>
              <a:endParaRPr lang="en-IN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10526" y="2514600"/>
            <a:ext cx="6395074" cy="1752600"/>
            <a:chOff x="838200" y="3200400"/>
            <a:chExt cx="6395074" cy="1752600"/>
          </a:xfrm>
        </p:grpSpPr>
        <p:grpSp>
          <p:nvGrpSpPr>
            <p:cNvPr id="2" name="Group 41"/>
            <p:cNvGrpSpPr/>
            <p:nvPr/>
          </p:nvGrpSpPr>
          <p:grpSpPr>
            <a:xfrm>
              <a:off x="838200" y="3200400"/>
              <a:ext cx="6395074" cy="1752600"/>
              <a:chOff x="838200" y="3099375"/>
              <a:chExt cx="6395074" cy="1752600"/>
            </a:xfrm>
          </p:grpSpPr>
          <p:grpSp>
            <p:nvGrpSpPr>
              <p:cNvPr id="3" name="Group 54"/>
              <p:cNvGrpSpPr/>
              <p:nvPr/>
            </p:nvGrpSpPr>
            <p:grpSpPr>
              <a:xfrm>
                <a:off x="838200" y="3099375"/>
                <a:ext cx="6395074" cy="1752600"/>
                <a:chOff x="599230" y="2264228"/>
                <a:chExt cx="6395074" cy="17526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33303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589830" y="2721428"/>
                  <a:ext cx="54044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ounded Rectangle 7"/>
                <p:cNvSpPr/>
                <p:nvPr/>
              </p:nvSpPr>
              <p:spPr>
                <a:xfrm>
                  <a:off x="4790230" y="2365253"/>
                  <a:ext cx="756274" cy="595938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U(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)</a:t>
                  </a:r>
                  <a:endParaRPr lang="en-IN" sz="1600" baseline="-25000" dirty="0" smtClean="0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1589830" y="3559628"/>
                  <a:ext cx="540447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Group 44"/>
                <p:cNvGrpSpPr/>
                <p:nvPr/>
              </p:nvGrpSpPr>
              <p:grpSpPr>
                <a:xfrm>
                  <a:off x="5791200" y="2264228"/>
                  <a:ext cx="914400" cy="914400"/>
                  <a:chOff x="1524000" y="2804410"/>
                  <a:chExt cx="914400" cy="914400"/>
                </a:xfrm>
              </p:grpSpPr>
              <p:grpSp>
                <p:nvGrpSpPr>
                  <p:cNvPr id="6" name="Group 28"/>
                  <p:cNvGrpSpPr/>
                  <p:nvPr/>
                </p:nvGrpSpPr>
                <p:grpSpPr>
                  <a:xfrm>
                    <a:off x="1524000" y="2804410"/>
                    <a:ext cx="914400" cy="914400"/>
                    <a:chOff x="1478056" y="2834667"/>
                    <a:chExt cx="914400" cy="914400"/>
                  </a:xfrm>
                </p:grpSpPr>
                <p:sp>
                  <p:nvSpPr>
                    <p:cNvPr id="24" name="Chord 23"/>
                    <p:cNvSpPr/>
                    <p:nvPr/>
                  </p:nvSpPr>
                  <p:spPr>
                    <a:xfrm rot="6339776">
                      <a:off x="1478056" y="2834667"/>
                      <a:ext cx="914400" cy="914400"/>
                    </a:xfrm>
                    <a:prstGeom prst="chord">
                      <a:avLst>
                        <a:gd name="adj1" fmla="val 4352041"/>
                        <a:gd name="adj2" fmla="val 15331784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5" name="Straight Arrow Connector 24"/>
                    <p:cNvCxnSpPr>
                      <a:stCxn id="24" idx="2"/>
                    </p:cNvCxnSpPr>
                    <p:nvPr/>
                  </p:nvCxnSpPr>
                  <p:spPr>
                    <a:xfrm rot="5400000" flipH="1" flipV="1">
                      <a:off x="1937156" y="3031174"/>
                      <a:ext cx="270808" cy="2744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1905000" y="3254828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>
                  <a:xfrm>
                    <a:off x="1676400" y="2895600"/>
                    <a:ext cx="36740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ym typeface="Symbol"/>
                      </a:rPr>
                      <a:t></a:t>
                    </a:r>
                    <a:r>
                      <a:rPr lang="en-US" sz="1600" baseline="-25000" dirty="0" smtClean="0">
                        <a:sym typeface="Symbol"/>
                      </a:rPr>
                      <a:t>x</a:t>
                    </a:r>
                    <a:endParaRPr lang="en-US" sz="1600" dirty="0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599230" y="2323475"/>
                  <a:ext cx="8393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 smtClean="0"/>
                    <a:t>System </a:t>
                  </a:r>
                </a:p>
                <a:p>
                  <a:pPr algn="r"/>
                  <a:r>
                    <a:rPr lang="en-US" sz="1600" dirty="0" err="1" smtClean="0"/>
                    <a:t>qubit</a:t>
                  </a:r>
                  <a:endParaRPr lang="en-US" sz="1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75430" y="3274606"/>
                  <a:ext cx="75693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 err="1" smtClean="0"/>
                    <a:t>Ancilla</a:t>
                  </a:r>
                  <a:endParaRPr lang="en-US" sz="1600" dirty="0" smtClean="0"/>
                </a:p>
                <a:p>
                  <a:pPr algn="r"/>
                  <a:r>
                    <a:rPr lang="en-US" sz="1600" dirty="0" err="1" smtClean="0"/>
                    <a:t>qubit</a:t>
                  </a:r>
                  <a:endParaRPr lang="en-US" sz="1600" dirty="0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485430" y="2743200"/>
                  <a:ext cx="0" cy="990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ounded Rectangle 46"/>
                <p:cNvSpPr/>
                <p:nvPr/>
              </p:nvSpPr>
              <p:spPr>
                <a:xfrm>
                  <a:off x="1960460" y="2362200"/>
                  <a:ext cx="1143000" cy="68580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Prepare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sym typeface="Symbol"/>
                    </a:rPr>
                    <a:t>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1970830" y="3276600"/>
                  <a:ext cx="1143000" cy="68580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Prepare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sym typeface="Symbol"/>
                    </a:rPr>
                    <a:t>|0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Group 44"/>
                <p:cNvGrpSpPr/>
                <p:nvPr/>
              </p:nvGrpSpPr>
              <p:grpSpPr>
                <a:xfrm>
                  <a:off x="5791200" y="3102428"/>
                  <a:ext cx="914400" cy="914400"/>
                  <a:chOff x="1524000" y="2804410"/>
                  <a:chExt cx="914400" cy="914400"/>
                </a:xfrm>
              </p:grpSpPr>
              <p:grpSp>
                <p:nvGrpSpPr>
                  <p:cNvPr id="11" name="Group 28"/>
                  <p:cNvGrpSpPr/>
                  <p:nvPr/>
                </p:nvGrpSpPr>
                <p:grpSpPr>
                  <a:xfrm>
                    <a:off x="1524000" y="2804410"/>
                    <a:ext cx="914400" cy="914400"/>
                    <a:chOff x="1478056" y="2834667"/>
                    <a:chExt cx="914400" cy="914400"/>
                  </a:xfrm>
                </p:grpSpPr>
                <p:sp>
                  <p:nvSpPr>
                    <p:cNvPr id="52" name="Chord 51"/>
                    <p:cNvSpPr/>
                    <p:nvPr/>
                  </p:nvSpPr>
                  <p:spPr>
                    <a:xfrm rot="6339776">
                      <a:off x="1478056" y="2834667"/>
                      <a:ext cx="914400" cy="914400"/>
                    </a:xfrm>
                    <a:prstGeom prst="chord">
                      <a:avLst>
                        <a:gd name="adj1" fmla="val 4352041"/>
                        <a:gd name="adj2" fmla="val 15331784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53" name="Straight Arrow Connector 52"/>
                    <p:cNvCxnSpPr>
                      <a:stCxn id="52" idx="2"/>
                    </p:cNvCxnSpPr>
                    <p:nvPr/>
                  </p:nvCxnSpPr>
                  <p:spPr>
                    <a:xfrm rot="5400000" flipH="1" flipV="1">
                      <a:off x="1937156" y="3031174"/>
                      <a:ext cx="270808" cy="2744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1894114" y="3270095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51" name="Rectangle 50"/>
                  <p:cNvSpPr/>
                  <p:nvPr/>
                </p:nvSpPr>
                <p:spPr>
                  <a:xfrm>
                    <a:off x="1676400" y="2895600"/>
                    <a:ext cx="36740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ym typeface="Symbol"/>
                      </a:rPr>
                      <a:t></a:t>
                    </a:r>
                    <a:r>
                      <a:rPr lang="en-US" sz="1600" baseline="-25000" dirty="0" smtClean="0">
                        <a:sym typeface="Symbol"/>
                      </a:rPr>
                      <a:t>x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33" name="Rounded Rectangle 32"/>
              <p:cNvSpPr/>
              <p:nvPr/>
            </p:nvSpPr>
            <p:spPr>
              <a:xfrm>
                <a:off x="3733800" y="3214062"/>
                <a:ext cx="685800" cy="59593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U(</a:t>
                </a:r>
                <a:r>
                  <a:rPr lang="en-US" sz="1600" dirty="0" smtClean="0"/>
                  <a:t>t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lang="en-IN" sz="1600" baseline="-25000" dirty="0" smtClean="0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648200" y="3581400"/>
              <a:ext cx="152400" cy="1524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4800" y="4648200"/>
            <a:ext cx="6400800" cy="1752600"/>
            <a:chOff x="838200" y="3200400"/>
            <a:chExt cx="6400800" cy="1752600"/>
          </a:xfrm>
        </p:grpSpPr>
        <p:grpSp>
          <p:nvGrpSpPr>
            <p:cNvPr id="58" name="Group 41"/>
            <p:cNvGrpSpPr/>
            <p:nvPr/>
          </p:nvGrpSpPr>
          <p:grpSpPr>
            <a:xfrm>
              <a:off x="838200" y="3200400"/>
              <a:ext cx="6400800" cy="1752600"/>
              <a:chOff x="838200" y="3099375"/>
              <a:chExt cx="6400800" cy="1752600"/>
            </a:xfrm>
          </p:grpSpPr>
          <p:grpSp>
            <p:nvGrpSpPr>
              <p:cNvPr id="60" name="Group 54"/>
              <p:cNvGrpSpPr/>
              <p:nvPr/>
            </p:nvGrpSpPr>
            <p:grpSpPr>
              <a:xfrm>
                <a:off x="838200" y="3099375"/>
                <a:ext cx="6400800" cy="1752600"/>
                <a:chOff x="599230" y="2264228"/>
                <a:chExt cx="6400800" cy="17526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333030" y="3429000"/>
                  <a:ext cx="304800" cy="3048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1589830" y="2721428"/>
                  <a:ext cx="54102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/>
                <p:cNvSpPr/>
                <p:nvPr/>
              </p:nvSpPr>
              <p:spPr>
                <a:xfrm>
                  <a:off x="4790230" y="2365253"/>
                  <a:ext cx="762000" cy="595938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U(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</a:t>
                  </a:r>
                  <a:r>
                    <a:rPr lang="en-US" sz="1600" dirty="0">
                      <a:solidFill>
                        <a:schemeClr val="tx1"/>
                      </a:solidFill>
                    </a:rPr>
                    <a:t>)</a:t>
                  </a:r>
                  <a:endParaRPr lang="en-IN" sz="1600" baseline="-25000" dirty="0" smtClean="0"/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589830" y="3559628"/>
                  <a:ext cx="54102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 44"/>
                <p:cNvGrpSpPr/>
                <p:nvPr/>
              </p:nvGrpSpPr>
              <p:grpSpPr>
                <a:xfrm>
                  <a:off x="5791200" y="2264228"/>
                  <a:ext cx="914400" cy="914400"/>
                  <a:chOff x="1524000" y="2804410"/>
                  <a:chExt cx="914400" cy="914400"/>
                </a:xfrm>
              </p:grpSpPr>
              <p:grpSp>
                <p:nvGrpSpPr>
                  <p:cNvPr id="78" name="Group 28"/>
                  <p:cNvGrpSpPr/>
                  <p:nvPr/>
                </p:nvGrpSpPr>
                <p:grpSpPr>
                  <a:xfrm>
                    <a:off x="1524000" y="2804410"/>
                    <a:ext cx="914400" cy="914400"/>
                    <a:chOff x="1478056" y="2834667"/>
                    <a:chExt cx="914400" cy="914400"/>
                  </a:xfrm>
                </p:grpSpPr>
                <p:sp>
                  <p:nvSpPr>
                    <p:cNvPr id="80" name="Chord 79"/>
                    <p:cNvSpPr/>
                    <p:nvPr/>
                  </p:nvSpPr>
                  <p:spPr>
                    <a:xfrm rot="6339776">
                      <a:off x="1478056" y="2834667"/>
                      <a:ext cx="914400" cy="914400"/>
                    </a:xfrm>
                    <a:prstGeom prst="chord">
                      <a:avLst>
                        <a:gd name="adj1" fmla="val 4352041"/>
                        <a:gd name="adj2" fmla="val 15331784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1" name="Straight Arrow Connector 80"/>
                    <p:cNvCxnSpPr>
                      <a:stCxn id="80" idx="2"/>
                    </p:cNvCxnSpPr>
                    <p:nvPr/>
                  </p:nvCxnSpPr>
                  <p:spPr>
                    <a:xfrm rot="5400000" flipH="1" flipV="1">
                      <a:off x="1937156" y="3031174"/>
                      <a:ext cx="270808" cy="2744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1905000" y="3254828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79" name="Rectangle 22"/>
                  <p:cNvSpPr/>
                  <p:nvPr/>
                </p:nvSpPr>
                <p:spPr>
                  <a:xfrm>
                    <a:off x="1676400" y="2895600"/>
                    <a:ext cx="36740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ym typeface="Symbol"/>
                      </a:rPr>
                      <a:t></a:t>
                    </a:r>
                    <a:r>
                      <a:rPr lang="en-US" sz="1600" baseline="-25000" dirty="0" smtClean="0">
                        <a:sym typeface="Symbol"/>
                      </a:rPr>
                      <a:t>x</a:t>
                    </a:r>
                    <a:endParaRPr lang="en-US" sz="1600" dirty="0"/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599230" y="2323475"/>
                  <a:ext cx="83933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 smtClean="0"/>
                    <a:t>System </a:t>
                  </a:r>
                </a:p>
                <a:p>
                  <a:pPr algn="r"/>
                  <a:r>
                    <a:rPr lang="en-US" sz="1600" dirty="0" err="1" smtClean="0"/>
                    <a:t>qubit</a:t>
                  </a:r>
                  <a:endParaRPr lang="en-US" sz="16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675430" y="3274606"/>
                  <a:ext cx="75693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600" dirty="0" err="1" smtClean="0"/>
                    <a:t>Ancilla</a:t>
                  </a:r>
                  <a:endParaRPr lang="en-US" sz="1600" dirty="0" smtClean="0"/>
                </a:p>
                <a:p>
                  <a:pPr algn="r"/>
                  <a:r>
                    <a:rPr lang="en-US" sz="1600" dirty="0" err="1" smtClean="0"/>
                    <a:t>qubit</a:t>
                  </a:r>
                  <a:endParaRPr lang="en-US" sz="1600" dirty="0"/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485430" y="2743200"/>
                  <a:ext cx="0" cy="9906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ounded Rectangle 69"/>
                <p:cNvSpPr/>
                <p:nvPr/>
              </p:nvSpPr>
              <p:spPr>
                <a:xfrm>
                  <a:off x="1960460" y="2362200"/>
                  <a:ext cx="1143000" cy="68580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Prepare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sym typeface="Symbol"/>
                    </a:rPr>
                    <a:t>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1970830" y="3276600"/>
                  <a:ext cx="1143000" cy="68580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Prepare</a:t>
                  </a:r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600" dirty="0" smtClean="0">
                      <a:solidFill>
                        <a:schemeClr val="tx1"/>
                      </a:solidFill>
                      <a:sym typeface="Symbol"/>
                    </a:rPr>
                    <a:t>|0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2" name="Group 44"/>
                <p:cNvGrpSpPr/>
                <p:nvPr/>
              </p:nvGrpSpPr>
              <p:grpSpPr>
                <a:xfrm>
                  <a:off x="5791200" y="3102428"/>
                  <a:ext cx="914400" cy="914400"/>
                  <a:chOff x="1524000" y="2804410"/>
                  <a:chExt cx="914400" cy="914400"/>
                </a:xfrm>
              </p:grpSpPr>
              <p:grpSp>
                <p:nvGrpSpPr>
                  <p:cNvPr id="73" name="Group 28"/>
                  <p:cNvGrpSpPr/>
                  <p:nvPr/>
                </p:nvGrpSpPr>
                <p:grpSpPr>
                  <a:xfrm>
                    <a:off x="1524000" y="2804410"/>
                    <a:ext cx="914400" cy="914400"/>
                    <a:chOff x="1478056" y="2834667"/>
                    <a:chExt cx="914400" cy="914400"/>
                  </a:xfrm>
                </p:grpSpPr>
                <p:sp>
                  <p:nvSpPr>
                    <p:cNvPr id="75" name="Chord 74"/>
                    <p:cNvSpPr/>
                    <p:nvPr/>
                  </p:nvSpPr>
                  <p:spPr>
                    <a:xfrm rot="6339776">
                      <a:off x="1478056" y="2834667"/>
                      <a:ext cx="914400" cy="914400"/>
                    </a:xfrm>
                    <a:prstGeom prst="chord">
                      <a:avLst>
                        <a:gd name="adj1" fmla="val 4352041"/>
                        <a:gd name="adj2" fmla="val 15331784"/>
                      </a:avLst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6" name="Straight Arrow Connector 75"/>
                    <p:cNvCxnSpPr>
                      <a:stCxn id="75" idx="2"/>
                    </p:cNvCxnSpPr>
                    <p:nvPr/>
                  </p:nvCxnSpPr>
                  <p:spPr>
                    <a:xfrm rot="5400000" flipH="1" flipV="1">
                      <a:off x="1937156" y="3031174"/>
                      <a:ext cx="270808" cy="2744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1894114" y="3270095"/>
                      <a:ext cx="76200" cy="762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</p:grpSp>
              <p:sp>
                <p:nvSpPr>
                  <p:cNvPr id="74" name="Rectangle 73"/>
                  <p:cNvSpPr/>
                  <p:nvPr/>
                </p:nvSpPr>
                <p:spPr>
                  <a:xfrm>
                    <a:off x="1676400" y="2895600"/>
                    <a:ext cx="36740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 smtClean="0">
                        <a:sym typeface="Symbol"/>
                      </a:rPr>
                      <a:t></a:t>
                    </a:r>
                    <a:r>
                      <a:rPr lang="en-US" sz="1600" baseline="-25000" dirty="0" smtClean="0">
                        <a:sym typeface="Symbol"/>
                      </a:rPr>
                      <a:t>x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61" name="Rounded Rectangle 60"/>
              <p:cNvSpPr/>
              <p:nvPr/>
            </p:nvSpPr>
            <p:spPr>
              <a:xfrm>
                <a:off x="3733800" y="3214062"/>
                <a:ext cx="685800" cy="59593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U(</a:t>
                </a:r>
                <a:r>
                  <a:rPr lang="en-US" sz="1600" dirty="0" smtClean="0"/>
                  <a:t>t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lang="en-IN" sz="1600" baseline="-25000" dirty="0" smtClean="0"/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4648200" y="3581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7162800" y="2962870"/>
            <a:ext cx="1676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Discord q = 1</a:t>
            </a:r>
          </a:p>
          <a:p>
            <a:pPr algn="ctr"/>
            <a:r>
              <a:rPr lang="en-US" dirty="0" smtClean="0"/>
              <a:t>---------------------</a:t>
            </a:r>
          </a:p>
          <a:p>
            <a:pPr algn="ctr"/>
            <a:r>
              <a:rPr lang="en-US" dirty="0" smtClean="0"/>
              <a:t>p(0,0) &amp; p(0,1)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25" y="6419850"/>
            <a:ext cx="4600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Box 96"/>
          <p:cNvSpPr txBox="1"/>
          <p:nvPr/>
        </p:nvSpPr>
        <p:spPr>
          <a:xfrm>
            <a:off x="7162800" y="5020270"/>
            <a:ext cx="1676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Discord q = 0</a:t>
            </a:r>
          </a:p>
          <a:p>
            <a:pPr algn="ctr"/>
            <a:r>
              <a:rPr lang="en-US" dirty="0" smtClean="0"/>
              <a:t>---------------------</a:t>
            </a:r>
          </a:p>
          <a:p>
            <a:pPr algn="ctr"/>
            <a:r>
              <a:rPr lang="en-US" dirty="0" smtClean="0"/>
              <a:t>P(1,0) &amp; p(1,1)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512368" y="1967663"/>
            <a:ext cx="6326832" cy="3975937"/>
            <a:chOff x="1369368" y="2424863"/>
            <a:chExt cx="6326832" cy="3975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9368" y="2424863"/>
              <a:ext cx="6326832" cy="397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133600" y="3124200"/>
              <a:ext cx="90601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p(q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,q</a:t>
              </a:r>
              <a:r>
                <a:rPr lang="en-US" baseline="-25000" dirty="0" smtClean="0"/>
                <a:t>2</a:t>
              </a:r>
              <a:r>
                <a:rPr lang="en-US" dirty="0" smtClean="0"/>
                <a:t>)</a:t>
              </a:r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3124200"/>
              <a:ext cx="902811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p(q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,q</a:t>
              </a:r>
              <a:r>
                <a:rPr lang="en-US" baseline="-25000" dirty="0" smtClean="0"/>
                <a:t>3</a:t>
              </a:r>
              <a:r>
                <a:rPr lang="en-US" dirty="0" smtClean="0"/>
                <a:t>)</a:t>
              </a:r>
              <a:endParaRPr lang="en-IN" dirty="0"/>
            </a:p>
          </p:txBody>
        </p:sp>
      </p:grpSp>
      <p:grpSp>
        <p:nvGrpSpPr>
          <p:cNvPr id="2" name="Group 21"/>
          <p:cNvGrpSpPr/>
          <p:nvPr/>
        </p:nvGrpSpPr>
        <p:grpSpPr>
          <a:xfrm>
            <a:off x="5436096" y="116632"/>
            <a:ext cx="3468937" cy="826532"/>
            <a:chOff x="4877088" y="260648"/>
            <a:chExt cx="3468937" cy="826532"/>
          </a:xfrm>
        </p:grpSpPr>
        <p:grpSp>
          <p:nvGrpSpPr>
            <p:cNvPr id="4" name="Group 25"/>
            <p:cNvGrpSpPr/>
            <p:nvPr/>
          </p:nvGrpSpPr>
          <p:grpSpPr>
            <a:xfrm>
              <a:off x="4877088" y="260648"/>
              <a:ext cx="3468937" cy="826532"/>
              <a:chOff x="1331663" y="2590800"/>
              <a:chExt cx="3468937" cy="826532"/>
            </a:xfrm>
          </p:grpSpPr>
          <p:grpSp>
            <p:nvGrpSpPr>
              <p:cNvPr id="7" name="Group 28"/>
              <p:cNvGrpSpPr/>
              <p:nvPr/>
            </p:nvGrpSpPr>
            <p:grpSpPr>
              <a:xfrm>
                <a:off x="1331663" y="2971800"/>
                <a:ext cx="3468937" cy="76200"/>
                <a:chOff x="1676400" y="2971800"/>
                <a:chExt cx="5486400" cy="762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76400" y="2971800"/>
                  <a:ext cx="5486400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2304045" y="3009900"/>
                  <a:ext cx="76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870758" y="3009900"/>
                  <a:ext cx="76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437471" y="3009900"/>
                  <a:ext cx="76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4122919" y="3022848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00200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86129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81400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31642" y="3048000"/>
                <a:ext cx="340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622242" y="3048000"/>
                <a:ext cx="340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endParaRPr lang="en-US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181888" y="717848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329336" y="6400800"/>
            <a:ext cx="4509864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Hemant</a:t>
            </a:r>
            <a:r>
              <a:rPr lang="en-US" dirty="0" smtClean="0"/>
              <a:t>, </a:t>
            </a:r>
            <a:r>
              <a:rPr lang="en-US" dirty="0" err="1" smtClean="0"/>
              <a:t>Abhishek</a:t>
            </a:r>
            <a:r>
              <a:rPr lang="en-US" dirty="0" smtClean="0"/>
              <a:t>, </a:t>
            </a:r>
            <a:r>
              <a:rPr lang="en-US" dirty="0" err="1" smtClean="0"/>
              <a:t>Koteswar</a:t>
            </a:r>
            <a:r>
              <a:rPr lang="en-US" dirty="0" smtClean="0"/>
              <a:t>, TSM,</a:t>
            </a:r>
            <a:r>
              <a:rPr lang="en-IN" dirty="0" smtClean="0"/>
              <a:t> </a:t>
            </a:r>
            <a:r>
              <a:rPr lang="en-US" dirty="0" smtClean="0"/>
              <a:t>PRA-2013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304800" y="152400"/>
            <a:ext cx="3792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Extracting joint probabilities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7411" y="790600"/>
            <a:ext cx="2460589" cy="1419200"/>
            <a:chOff x="587411" y="609600"/>
            <a:chExt cx="2460589" cy="1419200"/>
          </a:xfrm>
        </p:grpSpPr>
        <p:grpSp>
          <p:nvGrpSpPr>
            <p:cNvPr id="23" name="Group 22"/>
            <p:cNvGrpSpPr/>
            <p:nvPr/>
          </p:nvGrpSpPr>
          <p:grpSpPr>
            <a:xfrm>
              <a:off x="1293427" y="825599"/>
              <a:ext cx="1427584" cy="1203201"/>
              <a:chOff x="1691680" y="2009775"/>
              <a:chExt cx="1427584" cy="1203201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182" r="69578" b="57611"/>
              <a:stretch>
                <a:fillRect/>
              </a:stretch>
            </p:blipFill>
            <p:spPr bwMode="auto">
              <a:xfrm>
                <a:off x="1691680" y="2009775"/>
                <a:ext cx="1427584" cy="1203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238956" y="2432463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</a:t>
                </a:r>
                <a:endParaRPr lang="en-IN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18886" y="2132856"/>
                <a:ext cx="314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H</a:t>
                </a:r>
                <a:endParaRPr lang="en-IN" sz="1600" b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87411" y="914400"/>
              <a:ext cx="833754" cy="369332"/>
            </a:xfrm>
            <a:prstGeom prst="wedgeRectCallout">
              <a:avLst>
                <a:gd name="adj1" fmla="val 107928"/>
                <a:gd name="adj2" fmla="val 576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system</a:t>
              </a:r>
              <a:endParaRPr lang="en-I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3811" y="609600"/>
              <a:ext cx="784189" cy="369332"/>
            </a:xfrm>
            <a:prstGeom prst="wedgeRectCallout">
              <a:avLst>
                <a:gd name="adj1" fmla="val -72775"/>
                <a:gd name="adj2" fmla="val 7600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ancilla</a:t>
              </a:r>
              <a:endParaRPr lang="en-I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4026" b="3603"/>
          <a:stretch>
            <a:fillRect/>
          </a:stretch>
        </p:blipFill>
        <p:spPr bwMode="auto">
          <a:xfrm>
            <a:off x="1346904" y="4307632"/>
            <a:ext cx="7187496" cy="19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6519" y="107921"/>
            <a:ext cx="430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Entropic Leggett-</a:t>
            </a:r>
            <a:r>
              <a:rPr lang="en-US" sz="2400" b="1" dirty="0" err="1" smtClean="0">
                <a:solidFill>
                  <a:schemeClr val="tx2"/>
                </a:solidFill>
              </a:rPr>
              <a:t>Garg</a:t>
            </a:r>
            <a:r>
              <a:rPr lang="en-US" sz="2400" b="1" dirty="0" smtClean="0">
                <a:solidFill>
                  <a:schemeClr val="tx2"/>
                </a:solidFill>
              </a:rPr>
              <a:t> Inequality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80105"/>
            <a:ext cx="11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Information</a:t>
            </a:r>
          </a:p>
          <a:p>
            <a:pPr algn="r"/>
            <a:r>
              <a:rPr lang="en-US" sz="1600" dirty="0" smtClean="0"/>
              <a:t>Deficit:</a:t>
            </a:r>
            <a:endParaRPr lang="en-IN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877088" y="945178"/>
            <a:ext cx="4111318" cy="807422"/>
            <a:chOff x="4877088" y="945178"/>
            <a:chExt cx="4111318" cy="807422"/>
          </a:xfrm>
        </p:grpSpPr>
        <p:grpSp>
          <p:nvGrpSpPr>
            <p:cNvPr id="9" name="Group 25"/>
            <p:cNvGrpSpPr/>
            <p:nvPr/>
          </p:nvGrpSpPr>
          <p:grpSpPr>
            <a:xfrm>
              <a:off x="4877088" y="945178"/>
              <a:ext cx="4111318" cy="807422"/>
              <a:chOff x="1331663" y="2590800"/>
              <a:chExt cx="4111318" cy="807422"/>
            </a:xfrm>
          </p:grpSpPr>
          <p:grpSp>
            <p:nvGrpSpPr>
              <p:cNvPr id="10" name="Group 28"/>
              <p:cNvGrpSpPr/>
              <p:nvPr/>
            </p:nvGrpSpPr>
            <p:grpSpPr>
              <a:xfrm>
                <a:off x="1331663" y="2971800"/>
                <a:ext cx="3468937" cy="76200"/>
                <a:chOff x="1676400" y="2971800"/>
                <a:chExt cx="5486400" cy="7620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76400" y="2971800"/>
                  <a:ext cx="5486400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2304045" y="3009900"/>
                  <a:ext cx="76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3870758" y="3009900"/>
                  <a:ext cx="76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437471" y="3009900"/>
                  <a:ext cx="76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4876800" y="2754868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time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00200" y="2590800"/>
                <a:ext cx="391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Q</a:t>
                </a:r>
                <a:r>
                  <a:rPr lang="en-US" sz="1600" baseline="-25000" dirty="0" smtClean="0"/>
                  <a:t>1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86129" y="2590800"/>
                <a:ext cx="391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Q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81400" y="2590800"/>
                <a:ext cx="391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Q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642" y="3048000"/>
                <a:ext cx="3225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t</a:t>
                </a:r>
                <a:r>
                  <a:rPr lang="en-US" sz="1600" baseline="-25000" dirty="0" smtClean="0"/>
                  <a:t>2</a:t>
                </a:r>
                <a:endParaRPr lang="en-US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622242" y="3048000"/>
                <a:ext cx="3225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t</a:t>
                </a:r>
                <a:r>
                  <a:rPr lang="en-US" sz="1600" baseline="-25000" dirty="0" smtClean="0"/>
                  <a:t>3</a:t>
                </a:r>
                <a:endParaRPr lang="en-US" sz="16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91775" y="3059668"/>
                <a:ext cx="4780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. . . </a:t>
                </a:r>
                <a:endParaRPr lang="en-US" sz="16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91775" y="2590800"/>
                <a:ext cx="4780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. . . </a:t>
                </a:r>
                <a:endParaRPr lang="en-US" sz="160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181888" y="1402378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99592" y="762000"/>
            <a:ext cx="1643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System state:  </a:t>
            </a:r>
            <a:r>
              <a:rPr lang="en-US" sz="1600" dirty="0" smtClean="0">
                <a:latin typeface="Castellar" pitchFamily="18" charset="0"/>
              </a:rPr>
              <a:t>1</a:t>
            </a:r>
            <a:r>
              <a:rPr lang="en-US" sz="1600" dirty="0" smtClean="0"/>
              <a:t>/2</a:t>
            </a:r>
            <a:endParaRPr lang="en-IN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1143000"/>
            <a:ext cx="340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Dynamical observable : 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(t) = </a:t>
            </a:r>
            <a:r>
              <a:rPr lang="en-US" sz="1600" dirty="0" err="1" smtClean="0"/>
              <a:t>U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 </a:t>
            </a:r>
            <a:r>
              <a:rPr lang="en-US" sz="1600" dirty="0" err="1" smtClean="0"/>
              <a:t>U</a:t>
            </a:r>
            <a:r>
              <a:rPr lang="en-US" sz="1600" baseline="-25000" dirty="0" err="1" smtClean="0"/>
              <a:t>t</a:t>
            </a:r>
            <a:r>
              <a:rPr lang="en-US" sz="1600" baseline="30000" dirty="0" smtClean="0"/>
              <a:t>†</a:t>
            </a:r>
            <a:endParaRPr lang="en-IN" sz="1600" dirty="0"/>
          </a:p>
        </p:txBody>
      </p:sp>
      <p:sp>
        <p:nvSpPr>
          <p:cNvPr id="26" name="Rectangle 25"/>
          <p:cNvSpPr/>
          <p:nvPr/>
        </p:nvSpPr>
        <p:spPr>
          <a:xfrm>
            <a:off x="899592" y="1600200"/>
            <a:ext cx="2776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Time Evolution:  </a:t>
            </a:r>
            <a:r>
              <a:rPr lang="en-US" sz="1600" dirty="0" err="1" smtClean="0"/>
              <a:t>U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= exp(</a:t>
            </a:r>
            <a:r>
              <a:rPr lang="en-US" sz="1600" dirty="0" err="1" smtClean="0"/>
              <a:t>i</a:t>
            </a:r>
            <a:r>
              <a:rPr lang="en-US" sz="1600" dirty="0" err="1" smtClean="0">
                <a:sym typeface="Symbol"/>
              </a:rPr>
              <a:t>S</a:t>
            </a:r>
            <a:r>
              <a:rPr lang="en-US" sz="1600" baseline="-25000" dirty="0" err="1" smtClean="0">
                <a:sym typeface="Symbol"/>
              </a:rPr>
              <a:t>x</a:t>
            </a:r>
            <a:r>
              <a:rPr lang="en-US" sz="1600" dirty="0" err="1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)</a:t>
            </a:r>
            <a:endParaRPr lang="en-IN" sz="1600" dirty="0"/>
          </a:p>
        </p:txBody>
      </p:sp>
      <p:sp>
        <p:nvSpPr>
          <p:cNvPr id="27" name="Rectangle 26"/>
          <p:cNvSpPr/>
          <p:nvPr/>
        </p:nvSpPr>
        <p:spPr>
          <a:xfrm>
            <a:off x="4329336" y="6400800"/>
            <a:ext cx="4509864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/>
              <a:t>Hemant</a:t>
            </a:r>
            <a:r>
              <a:rPr lang="en-US" sz="1600" dirty="0" smtClean="0"/>
              <a:t>, </a:t>
            </a:r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Koteswar</a:t>
            </a:r>
            <a:r>
              <a:rPr lang="en-US" sz="1600" dirty="0" smtClean="0"/>
              <a:t>, TSM,</a:t>
            </a:r>
            <a:r>
              <a:rPr lang="en-IN" sz="1600" dirty="0" smtClean="0"/>
              <a:t> </a:t>
            </a:r>
            <a:r>
              <a:rPr lang="en-US" sz="1600" dirty="0" smtClean="0"/>
              <a:t>PRA-2013</a:t>
            </a:r>
            <a:endParaRPr lang="en-IN" sz="16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4000"/>
          <a:stretch>
            <a:fillRect/>
          </a:stretch>
        </p:blipFill>
        <p:spPr bwMode="auto">
          <a:xfrm>
            <a:off x="1598662" y="2484855"/>
            <a:ext cx="4038600" cy="867945"/>
          </a:xfrm>
          <a:prstGeom prst="rect">
            <a:avLst/>
          </a:prstGeom>
          <a:ln w="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6400800" y="2619400"/>
            <a:ext cx="2460589" cy="1419200"/>
            <a:chOff x="587411" y="609600"/>
            <a:chExt cx="2460589" cy="1419200"/>
          </a:xfrm>
        </p:grpSpPr>
        <p:grpSp>
          <p:nvGrpSpPr>
            <p:cNvPr id="32" name="Group 22"/>
            <p:cNvGrpSpPr/>
            <p:nvPr/>
          </p:nvGrpSpPr>
          <p:grpSpPr>
            <a:xfrm>
              <a:off x="1293427" y="825599"/>
              <a:ext cx="1427584" cy="1203201"/>
              <a:chOff x="1691680" y="2009775"/>
              <a:chExt cx="1427584" cy="120320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1182" r="69578" b="57611"/>
              <a:stretch>
                <a:fillRect/>
              </a:stretch>
            </p:blipFill>
            <p:spPr bwMode="auto">
              <a:xfrm>
                <a:off x="1691680" y="2009775"/>
                <a:ext cx="1427584" cy="1203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238956" y="2432463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</a:t>
                </a:r>
                <a:endParaRPr lang="en-IN" sz="16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18886" y="2132856"/>
                <a:ext cx="314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H</a:t>
                </a:r>
                <a:endParaRPr lang="en-IN" sz="1600" b="1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87411" y="914400"/>
              <a:ext cx="833754" cy="369332"/>
            </a:xfrm>
            <a:prstGeom prst="wedgeRectCallout">
              <a:avLst>
                <a:gd name="adj1" fmla="val 107928"/>
                <a:gd name="adj2" fmla="val 5768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system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63811" y="609600"/>
              <a:ext cx="784189" cy="369332"/>
            </a:xfrm>
            <a:prstGeom prst="wedgeRectCallout">
              <a:avLst>
                <a:gd name="adj1" fmla="val -72775"/>
                <a:gd name="adj2" fmla="val 76006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ancilla</a:t>
              </a:r>
              <a:endParaRPr lang="en-IN" dirty="0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 l="4000" t="26531" r="79158" b="24490"/>
          <a:stretch>
            <a:fillRect/>
          </a:stretch>
        </p:blipFill>
        <p:spPr bwMode="auto">
          <a:xfrm>
            <a:off x="838200" y="4876800"/>
            <a:ext cx="762000" cy="457200"/>
          </a:xfrm>
          <a:prstGeom prst="rect">
            <a:avLst/>
          </a:prstGeom>
          <a:ln w="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5181600" y="76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/>
              <a:t>A. R. </a:t>
            </a:r>
            <a:r>
              <a:rPr lang="en-IN" sz="1600" dirty="0" err="1" smtClean="0"/>
              <a:t>Usha</a:t>
            </a:r>
            <a:r>
              <a:rPr lang="en-IN" sz="1600" dirty="0" smtClean="0"/>
              <a:t> Devi, H. S. </a:t>
            </a:r>
            <a:r>
              <a:rPr lang="en-IN" sz="1600" dirty="0" err="1" smtClean="0"/>
              <a:t>Karthik</a:t>
            </a:r>
            <a:r>
              <a:rPr lang="en-IN" sz="1600" dirty="0" smtClean="0"/>
              <a:t>, </a:t>
            </a:r>
            <a:r>
              <a:rPr lang="en-IN" sz="1600" dirty="0" err="1" smtClean="0"/>
              <a:t>Sudha</a:t>
            </a:r>
            <a:r>
              <a:rPr lang="en-IN" sz="1600" dirty="0" smtClean="0"/>
              <a:t>, and </a:t>
            </a:r>
          </a:p>
          <a:p>
            <a:r>
              <a:rPr lang="en-IN" sz="1600" dirty="0" smtClean="0"/>
              <a:t>A. K. </a:t>
            </a:r>
            <a:r>
              <a:rPr lang="en-IN" sz="1600" dirty="0" err="1" smtClean="0"/>
              <a:t>Rajagopal</a:t>
            </a:r>
            <a:r>
              <a:rPr lang="en-IN" sz="1600" dirty="0" smtClean="0"/>
              <a:t>, PRA-2013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519" y="107921"/>
            <a:ext cx="3298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Reason for LGI violation: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09328" y="1219200"/>
            <a:ext cx="6048672" cy="3690411"/>
            <a:chOff x="1187624" y="2402885"/>
            <a:chExt cx="6048672" cy="3690411"/>
          </a:xfrm>
        </p:grpSpPr>
        <p:sp>
          <p:nvSpPr>
            <p:cNvPr id="7" name="TextBox 6"/>
            <p:cNvSpPr txBox="1"/>
            <p:nvPr/>
          </p:nvSpPr>
          <p:spPr>
            <a:xfrm>
              <a:off x="1187624" y="2402885"/>
              <a:ext cx="279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Classical Probability Theory:</a:t>
              </a:r>
              <a:endParaRPr lang="en-IN" dirty="0"/>
            </a:p>
          </p:txBody>
        </p:sp>
        <p:grpSp>
          <p:nvGrpSpPr>
            <p:cNvPr id="2" name="Group 10"/>
            <p:cNvGrpSpPr/>
            <p:nvPr/>
          </p:nvGrpSpPr>
          <p:grpSpPr>
            <a:xfrm>
              <a:off x="4608654" y="3474294"/>
              <a:ext cx="2627642" cy="738083"/>
              <a:chOff x="2195736" y="2196153"/>
              <a:chExt cx="2627642" cy="7380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195736" y="2276872"/>
                <a:ext cx="2627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P’(q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 =         P(q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</a:t>
                </a:r>
                <a:endParaRPr lang="en-I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29888" y="2196153"/>
                <a:ext cx="478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 smtClean="0">
                    <a:sym typeface="Symbol"/>
                  </a:rPr>
                  <a:t></a:t>
                </a:r>
                <a:endParaRPr lang="en-IN" sz="3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22862" y="2564904"/>
                <a:ext cx="385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3</a:t>
                </a:r>
                <a:endParaRPr lang="en-IN" dirty="0"/>
              </a:p>
            </p:txBody>
          </p:sp>
        </p:grpSp>
        <p:grpSp>
          <p:nvGrpSpPr>
            <p:cNvPr id="3" name="Group 11"/>
            <p:cNvGrpSpPr/>
            <p:nvPr/>
          </p:nvGrpSpPr>
          <p:grpSpPr>
            <a:xfrm>
              <a:off x="4608654" y="4419109"/>
              <a:ext cx="2627642" cy="738083"/>
              <a:chOff x="2195736" y="2196153"/>
              <a:chExt cx="2627642" cy="73808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195736" y="2276872"/>
                <a:ext cx="2627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P’(q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  =         P(q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</a:t>
                </a:r>
                <a:endParaRPr lang="en-IN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29888" y="2196153"/>
                <a:ext cx="478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 smtClean="0">
                    <a:sym typeface="Symbol"/>
                  </a:rPr>
                  <a:t></a:t>
                </a:r>
                <a:endParaRPr lang="en-IN" sz="3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22862" y="2564904"/>
                <a:ext cx="385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2</a:t>
                </a:r>
                <a:endParaRPr lang="en-IN" dirty="0"/>
              </a:p>
            </p:txBody>
          </p:sp>
        </p:grpSp>
        <p:grpSp>
          <p:nvGrpSpPr>
            <p:cNvPr id="4" name="Group 15"/>
            <p:cNvGrpSpPr/>
            <p:nvPr/>
          </p:nvGrpSpPr>
          <p:grpSpPr>
            <a:xfrm>
              <a:off x="4608654" y="5355213"/>
              <a:ext cx="2627642" cy="738083"/>
              <a:chOff x="2195736" y="2196153"/>
              <a:chExt cx="2627642" cy="7380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195736" y="2276872"/>
                <a:ext cx="2627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P’(q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  =         P(q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</a:t>
                </a:r>
                <a:endParaRPr lang="en-IN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29888" y="2196153"/>
                <a:ext cx="4780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 smtClean="0">
                    <a:sym typeface="Symbol"/>
                  </a:rPr>
                  <a:t></a:t>
                </a:r>
                <a:endParaRPr lang="en-IN" sz="32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22862" y="2564904"/>
                <a:ext cx="385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1</a:t>
                </a:r>
                <a:endParaRPr lang="en-IN" dirty="0"/>
              </a:p>
            </p:txBody>
          </p:sp>
        </p:grpSp>
        <p:grpSp>
          <p:nvGrpSpPr>
            <p:cNvPr id="11" name="Group 21"/>
            <p:cNvGrpSpPr/>
            <p:nvPr/>
          </p:nvGrpSpPr>
          <p:grpSpPr>
            <a:xfrm>
              <a:off x="2915816" y="3525396"/>
              <a:ext cx="1433102" cy="461665"/>
              <a:chOff x="1979712" y="2247255"/>
              <a:chExt cx="1433102" cy="46166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979712" y="2276872"/>
                <a:ext cx="955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</a:t>
                </a:r>
                <a:endParaRPr lang="en-IN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59832" y="2247255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b="1" dirty="0" smtClean="0">
                    <a:sym typeface="Symbol"/>
                  </a:rPr>
                  <a:t></a:t>
                </a:r>
                <a:endParaRPr lang="en-IN" sz="2400" b="1" dirty="0"/>
              </a:p>
            </p:txBody>
          </p:sp>
        </p:grpSp>
        <p:grpSp>
          <p:nvGrpSpPr>
            <p:cNvPr id="12" name="Group 22"/>
            <p:cNvGrpSpPr/>
            <p:nvPr/>
          </p:nvGrpSpPr>
          <p:grpSpPr>
            <a:xfrm>
              <a:off x="2915816" y="4389492"/>
              <a:ext cx="1433102" cy="461665"/>
              <a:chOff x="1979712" y="2247255"/>
              <a:chExt cx="1433102" cy="46166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979712" y="2276872"/>
                <a:ext cx="955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P(q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 </a:t>
                </a:r>
                <a:endParaRPr lang="en-IN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59832" y="2247255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b="1" dirty="0" smtClean="0">
                    <a:sym typeface="Symbol"/>
                  </a:rPr>
                  <a:t></a:t>
                </a:r>
                <a:endParaRPr lang="en-IN" sz="2400" b="1" dirty="0"/>
              </a:p>
            </p:txBody>
          </p:sp>
        </p:grpSp>
        <p:grpSp>
          <p:nvGrpSpPr>
            <p:cNvPr id="16" name="Group 25"/>
            <p:cNvGrpSpPr/>
            <p:nvPr/>
          </p:nvGrpSpPr>
          <p:grpSpPr>
            <a:xfrm>
              <a:off x="2915816" y="5325596"/>
              <a:ext cx="1433102" cy="461665"/>
              <a:chOff x="1979712" y="2247255"/>
              <a:chExt cx="1433102" cy="46166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79712" y="2276872"/>
                <a:ext cx="955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P(q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,q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 </a:t>
                </a:r>
                <a:endParaRPr lang="en-IN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59832" y="2247255"/>
                <a:ext cx="352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b="1" dirty="0" smtClean="0">
                    <a:sym typeface="Symbol"/>
                  </a:rPr>
                  <a:t></a:t>
                </a:r>
                <a:endParaRPr lang="en-IN" sz="2400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555776" y="3050957"/>
              <a:ext cx="1106457" cy="369332"/>
            </a:xfrm>
            <a:prstGeom prst="wedgeRectCallout">
              <a:avLst>
                <a:gd name="adj1" fmla="val -7234"/>
                <a:gd name="adj2" fmla="val 8443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Marginals</a:t>
              </a:r>
              <a:endParaRPr lang="en-I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57831" y="3050957"/>
              <a:ext cx="760208" cy="369332"/>
            </a:xfrm>
            <a:prstGeom prst="wedgeRectCallout">
              <a:avLst>
                <a:gd name="adj1" fmla="val -23775"/>
                <a:gd name="adj2" fmla="val 9384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Grand</a:t>
              </a:r>
              <a:endParaRPr lang="en-IN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632562" y="5574268"/>
            <a:ext cx="407303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Quantum systems do not obey this rule !!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5181600" y="76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/>
              <a:t>A. R. </a:t>
            </a:r>
            <a:r>
              <a:rPr lang="en-IN" sz="1600" dirty="0" err="1" smtClean="0"/>
              <a:t>Usha</a:t>
            </a:r>
            <a:r>
              <a:rPr lang="en-IN" sz="1600" dirty="0" smtClean="0"/>
              <a:t> Devi, H. S. </a:t>
            </a:r>
            <a:r>
              <a:rPr lang="en-IN" sz="1600" dirty="0" err="1" smtClean="0"/>
              <a:t>Karthik</a:t>
            </a:r>
            <a:r>
              <a:rPr lang="en-IN" sz="1600" dirty="0" smtClean="0"/>
              <a:t>, </a:t>
            </a:r>
            <a:r>
              <a:rPr lang="en-IN" sz="1600" dirty="0" err="1" smtClean="0"/>
              <a:t>Sudha</a:t>
            </a:r>
            <a:r>
              <a:rPr lang="en-IN" sz="1600" dirty="0" smtClean="0"/>
              <a:t>, and </a:t>
            </a:r>
          </a:p>
          <a:p>
            <a:r>
              <a:rPr lang="en-IN" sz="1600" dirty="0" smtClean="0"/>
              <a:t>A. K. </a:t>
            </a:r>
            <a:r>
              <a:rPr lang="en-IN" sz="1600" dirty="0" err="1" smtClean="0"/>
              <a:t>Rajagopal</a:t>
            </a:r>
            <a:r>
              <a:rPr lang="en-IN" sz="1600" dirty="0" smtClean="0"/>
              <a:t>, PRA-2013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Arrow Connector 118"/>
          <p:cNvCxnSpPr/>
          <p:nvPr/>
        </p:nvCxnSpPr>
        <p:spPr>
          <a:xfrm>
            <a:off x="1147113" y="2971800"/>
            <a:ext cx="388208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6477000" y="60960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430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Extracting GRAND probabilities: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621268"/>
            <a:ext cx="4869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Suppose Q be an observable, with </a:t>
            </a:r>
            <a:r>
              <a:rPr lang="en-US" sz="1600" dirty="0" err="1" smtClean="0"/>
              <a:t>eigenvalues</a:t>
            </a:r>
            <a:r>
              <a:rPr lang="en-US" sz="1600" dirty="0" smtClean="0"/>
              <a:t> q = 0 or 1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19200" y="1752600"/>
            <a:ext cx="3733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78624" y="16764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2400" y="16764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26224" y="1295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IN" sz="16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3733800" y="129540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</a:t>
            </a:r>
            <a:endParaRPr lang="en-IN" sz="16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1371600"/>
            <a:ext cx="83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System </a:t>
            </a:r>
          </a:p>
          <a:p>
            <a:pPr algn="r"/>
            <a:r>
              <a:rPr lang="en-US" sz="1600" dirty="0" err="1" smtClean="0"/>
              <a:t>qubit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50024" y="1905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Q(0)</a:t>
            </a:r>
            <a:endParaRPr lang="en-IN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581400" y="1916668"/>
            <a:ext cx="102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q(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t)</a:t>
            </a:r>
            <a:endParaRPr lang="en-IN" sz="1600" dirty="0"/>
          </a:p>
        </p:txBody>
      </p:sp>
      <p:sp>
        <p:nvSpPr>
          <p:cNvPr id="57" name="Rectangle 56"/>
          <p:cNvSpPr/>
          <p:nvPr/>
        </p:nvSpPr>
        <p:spPr>
          <a:xfrm>
            <a:off x="6324600" y="621268"/>
            <a:ext cx="216277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p(q(0),q(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t),</a:t>
            </a:r>
            <a:r>
              <a:rPr lang="en-US" sz="1600" dirty="0" smtClean="0">
                <a:sym typeface="Symbol"/>
              </a:rPr>
              <a:t></a:t>
            </a:r>
            <a:r>
              <a:rPr lang="en-US" sz="1600" dirty="0" smtClean="0"/>
              <a:t>,q(</a:t>
            </a:r>
            <a:r>
              <a:rPr lang="en-US" sz="1600" dirty="0" err="1" smtClean="0"/>
              <a:t>n</a:t>
            </a:r>
            <a:r>
              <a:rPr lang="en-US" sz="1600" dirty="0" err="1" smtClean="0">
                <a:sym typeface="Symbol"/>
              </a:rPr>
              <a:t></a:t>
            </a:r>
            <a:r>
              <a:rPr lang="en-US" sz="1600" dirty="0" err="1" smtClean="0"/>
              <a:t>t</a:t>
            </a:r>
            <a:r>
              <a:rPr lang="en-US" sz="1600" dirty="0" smtClean="0"/>
              <a:t>)) ?</a:t>
            </a:r>
            <a:endParaRPr lang="en-IN" sz="16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6595108" y="16764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172200" y="1295400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(n-1)</a:t>
            </a:r>
            <a:r>
              <a:rPr lang="en-US" sz="1600" dirty="0" smtClean="0"/>
              <a:t>t</a:t>
            </a:r>
            <a:endParaRPr lang="en-IN" sz="16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6096000" y="191666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q((n-1)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t)</a:t>
            </a:r>
            <a:endParaRPr lang="en-IN" sz="16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7738108" y="1676400"/>
            <a:ext cx="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09508" y="1295400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ym typeface="Symbol"/>
              </a:rPr>
              <a:t>n</a:t>
            </a:r>
            <a:r>
              <a:rPr lang="en-US" sz="1600" dirty="0" err="1" smtClean="0"/>
              <a:t>t</a:t>
            </a:r>
            <a:endParaRPr lang="en-IN" sz="1600" baseline="-25000" dirty="0"/>
          </a:p>
        </p:txBody>
      </p:sp>
      <p:sp>
        <p:nvSpPr>
          <p:cNvPr id="86" name="TextBox 85"/>
          <p:cNvSpPr txBox="1"/>
          <p:nvPr/>
        </p:nvSpPr>
        <p:spPr>
          <a:xfrm>
            <a:off x="7357108" y="1916668"/>
            <a:ext cx="1024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Q(</a:t>
            </a:r>
            <a:r>
              <a:rPr lang="en-US" sz="1600" dirty="0" err="1" smtClean="0"/>
              <a:t>n</a:t>
            </a:r>
            <a:r>
              <a:rPr lang="en-US" sz="1600" dirty="0" err="1" smtClean="0">
                <a:sym typeface="Symbol"/>
              </a:rPr>
              <a:t></a:t>
            </a:r>
            <a:r>
              <a:rPr lang="en-US" sz="1600" dirty="0" err="1" smtClean="0"/>
              <a:t>t</a:t>
            </a:r>
            <a:r>
              <a:rPr lang="en-US" sz="1600" dirty="0" smtClean="0"/>
              <a:t>)</a:t>
            </a:r>
            <a:endParaRPr lang="en-IN" sz="16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5715000" y="1752600"/>
            <a:ext cx="304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953000" y="1752600"/>
            <a:ext cx="762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4"/>
          <p:cNvGrpSpPr/>
          <p:nvPr/>
        </p:nvGrpSpPr>
        <p:grpSpPr>
          <a:xfrm>
            <a:off x="7696200" y="2481942"/>
            <a:ext cx="914400" cy="914400"/>
            <a:chOff x="1524000" y="2804410"/>
            <a:chExt cx="914400" cy="914400"/>
          </a:xfrm>
        </p:grpSpPr>
        <p:grpSp>
          <p:nvGrpSpPr>
            <p:cNvPr id="12" name="Group 28"/>
            <p:cNvGrpSpPr/>
            <p:nvPr/>
          </p:nvGrpSpPr>
          <p:grpSpPr>
            <a:xfrm>
              <a:off x="1524000" y="2804410"/>
              <a:ext cx="914400" cy="914400"/>
              <a:chOff x="1478056" y="2834667"/>
              <a:chExt cx="914400" cy="914400"/>
            </a:xfrm>
          </p:grpSpPr>
          <p:sp>
            <p:nvSpPr>
              <p:cNvPr id="24" name="Chord 23"/>
              <p:cNvSpPr/>
              <p:nvPr/>
            </p:nvSpPr>
            <p:spPr>
              <a:xfrm rot="6339776">
                <a:off x="1478056" y="2834667"/>
                <a:ext cx="914400" cy="914400"/>
              </a:xfrm>
              <a:prstGeom prst="chord">
                <a:avLst>
                  <a:gd name="adj1" fmla="val 4352041"/>
                  <a:gd name="adj2" fmla="val 1533178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5" name="Straight Arrow Connector 24"/>
              <p:cNvCxnSpPr>
                <a:stCxn id="24" idx="2"/>
              </p:cNvCxnSpPr>
              <p:nvPr/>
            </p:nvCxnSpPr>
            <p:spPr>
              <a:xfrm rot="5400000" flipH="1" flipV="1">
                <a:off x="1937156" y="3031174"/>
                <a:ext cx="270808" cy="2744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1905000" y="3254828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676400" y="2895600"/>
              <a:ext cx="36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</a:t>
              </a:r>
              <a:r>
                <a:rPr lang="en-US" sz="1600" baseline="-25000" dirty="0" smtClean="0">
                  <a:sym typeface="Symbol"/>
                </a:rPr>
                <a:t>x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4326" y="2691825"/>
            <a:ext cx="83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System </a:t>
            </a:r>
          </a:p>
          <a:p>
            <a:pPr algn="r"/>
            <a:r>
              <a:rPr lang="en-US" sz="1600" dirty="0" err="1" smtClean="0"/>
              <a:t>qubit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66523" y="4198203"/>
            <a:ext cx="71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</a:t>
            </a:r>
          </a:p>
          <a:p>
            <a:pPr algn="ctr"/>
            <a:r>
              <a:rPr lang="en-US" sz="1600" dirty="0" err="1" smtClean="0"/>
              <a:t>ancilla</a:t>
            </a:r>
            <a:endParaRPr lang="en-US" sz="1600" dirty="0" smtClean="0"/>
          </a:p>
          <a:p>
            <a:pPr algn="ctr"/>
            <a:r>
              <a:rPr lang="en-US" sz="1600" dirty="0" err="1" smtClean="0"/>
              <a:t>qubits</a:t>
            </a:r>
            <a:endParaRPr lang="en-US" sz="1600" dirty="0"/>
          </a:p>
        </p:txBody>
      </p:sp>
      <p:grpSp>
        <p:nvGrpSpPr>
          <p:cNvPr id="13" name="Group 44"/>
          <p:cNvGrpSpPr/>
          <p:nvPr/>
        </p:nvGrpSpPr>
        <p:grpSpPr>
          <a:xfrm>
            <a:off x="7696200" y="3320142"/>
            <a:ext cx="914400" cy="914400"/>
            <a:chOff x="1524000" y="2804410"/>
            <a:chExt cx="914400" cy="914400"/>
          </a:xfrm>
        </p:grpSpPr>
        <p:grpSp>
          <p:nvGrpSpPr>
            <p:cNvPr id="16" name="Group 28"/>
            <p:cNvGrpSpPr/>
            <p:nvPr/>
          </p:nvGrpSpPr>
          <p:grpSpPr>
            <a:xfrm>
              <a:off x="1524000" y="2804410"/>
              <a:ext cx="914400" cy="914400"/>
              <a:chOff x="1478056" y="2834667"/>
              <a:chExt cx="914400" cy="914400"/>
            </a:xfrm>
          </p:grpSpPr>
          <p:sp>
            <p:nvSpPr>
              <p:cNvPr id="52" name="Chord 51"/>
              <p:cNvSpPr/>
              <p:nvPr/>
            </p:nvSpPr>
            <p:spPr>
              <a:xfrm rot="6339776">
                <a:off x="1478056" y="2834667"/>
                <a:ext cx="914400" cy="914400"/>
              </a:xfrm>
              <a:prstGeom prst="chord">
                <a:avLst>
                  <a:gd name="adj1" fmla="val 4352041"/>
                  <a:gd name="adj2" fmla="val 1533178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3" name="Straight Arrow Connector 52"/>
              <p:cNvCxnSpPr>
                <a:stCxn id="52" idx="2"/>
              </p:cNvCxnSpPr>
              <p:nvPr/>
            </p:nvCxnSpPr>
            <p:spPr>
              <a:xfrm rot="5400000" flipH="1" flipV="1">
                <a:off x="1937156" y="3031174"/>
                <a:ext cx="270808" cy="2744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1894114" y="3270095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676400" y="2895600"/>
              <a:ext cx="36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</a:t>
              </a:r>
              <a:r>
                <a:rPr lang="en-US" sz="1600" baseline="-25000" dirty="0" smtClean="0">
                  <a:sym typeface="Symbol"/>
                </a:rPr>
                <a:t>x</a:t>
              </a:r>
              <a:endParaRPr lang="en-US" sz="16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590800" y="2895600"/>
            <a:ext cx="304800" cy="1088572"/>
            <a:chOff x="2819400" y="2895600"/>
            <a:chExt cx="304800" cy="1088572"/>
          </a:xfrm>
        </p:grpSpPr>
        <p:sp>
          <p:nvSpPr>
            <p:cNvPr id="45" name="Oval 44"/>
            <p:cNvSpPr/>
            <p:nvPr/>
          </p:nvSpPr>
          <p:spPr>
            <a:xfrm>
              <a:off x="2819400" y="3679372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971800" y="2993572"/>
              <a:ext cx="0" cy="990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895600" y="2895600"/>
              <a:ext cx="152400" cy="1524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810000" y="2895600"/>
            <a:ext cx="304800" cy="1981200"/>
            <a:chOff x="4191000" y="2895600"/>
            <a:chExt cx="304800" cy="1981200"/>
          </a:xfrm>
        </p:grpSpPr>
        <p:sp>
          <p:nvSpPr>
            <p:cNvPr id="98" name="Oval 97"/>
            <p:cNvSpPr/>
            <p:nvPr/>
          </p:nvSpPr>
          <p:spPr>
            <a:xfrm>
              <a:off x="4191000" y="45720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cxnSp>
          <p:nvCxnSpPr>
            <p:cNvPr id="99" name="Straight Connector 98"/>
            <p:cNvCxnSpPr>
              <a:endCxn id="98" idx="4"/>
            </p:cNvCxnSpPr>
            <p:nvPr/>
          </p:nvCxnSpPr>
          <p:spPr>
            <a:xfrm>
              <a:off x="4343400" y="2993572"/>
              <a:ext cx="0" cy="18832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4267200" y="2895600"/>
              <a:ext cx="152400" cy="152400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638800" y="2971800"/>
            <a:ext cx="3200400" cy="3276600"/>
            <a:chOff x="1295400" y="2971800"/>
            <a:chExt cx="7620000" cy="32766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03465" y="2971800"/>
              <a:ext cx="76119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03465" y="3810000"/>
              <a:ext cx="76119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295400" y="4724400"/>
              <a:ext cx="76119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1295400" y="6248400"/>
              <a:ext cx="76119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>
            <a:stCxn id="111" idx="0"/>
            <a:endCxn id="109" idx="4"/>
          </p:cNvCxnSpPr>
          <p:nvPr/>
        </p:nvCxnSpPr>
        <p:spPr>
          <a:xfrm>
            <a:off x="6629400" y="2895600"/>
            <a:ext cx="0" cy="350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553200" y="2895600"/>
            <a:ext cx="152400" cy="152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5638800" y="2667000"/>
            <a:ext cx="756274" cy="595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U(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IN" sz="1600" baseline="-25000" dirty="0" smtClean="0"/>
          </a:p>
        </p:txBody>
      </p:sp>
      <p:sp>
        <p:nvSpPr>
          <p:cNvPr id="116" name="Rounded Rectangle 115"/>
          <p:cNvSpPr/>
          <p:nvPr/>
        </p:nvSpPr>
        <p:spPr>
          <a:xfrm>
            <a:off x="6781800" y="2667000"/>
            <a:ext cx="756274" cy="595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U(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IN" sz="1600" baseline="-25000" dirty="0" smtClean="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147113" y="3810000"/>
            <a:ext cx="388208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143000" y="4724400"/>
            <a:ext cx="388208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1143000" y="6248400"/>
            <a:ext cx="388208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5029200" y="2971800"/>
            <a:ext cx="609600" cy="3276600"/>
            <a:chOff x="1295400" y="2971800"/>
            <a:chExt cx="7620000" cy="3276600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1303465" y="2971800"/>
              <a:ext cx="7611935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1303465" y="3810000"/>
              <a:ext cx="7611935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1295400" y="4724400"/>
              <a:ext cx="7611935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295400" y="6248400"/>
              <a:ext cx="7611935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1295400" y="2612572"/>
            <a:ext cx="1143000" cy="4016828"/>
            <a:chOff x="1371600" y="2612572"/>
            <a:chExt cx="1143000" cy="4016828"/>
          </a:xfrm>
        </p:grpSpPr>
        <p:sp>
          <p:nvSpPr>
            <p:cNvPr id="47" name="Rounded Rectangle 46"/>
            <p:cNvSpPr/>
            <p:nvPr/>
          </p:nvSpPr>
          <p:spPr>
            <a:xfrm>
              <a:off x="1371600" y="2612572"/>
              <a:ext cx="1143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  <a:sym typeface="Symbol"/>
                </a:rPr>
                <a:t>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371600" y="3526972"/>
              <a:ext cx="1143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  <a:sym typeface="Symbol"/>
                </a:rPr>
                <a:t>|0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371600" y="4419600"/>
              <a:ext cx="1143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  <a:sym typeface="Symbol"/>
                </a:rPr>
                <a:t>|0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371600" y="5943600"/>
              <a:ext cx="1143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  <a:sym typeface="Symbol"/>
                </a:rPr>
                <a:t>|0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977526" y="2667000"/>
            <a:ext cx="756274" cy="595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U(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IN" sz="1600" baseline="-25000" dirty="0" smtClean="0"/>
          </a:p>
        </p:txBody>
      </p:sp>
      <p:sp>
        <p:nvSpPr>
          <p:cNvPr id="102" name="Rounded Rectangle 101"/>
          <p:cNvSpPr/>
          <p:nvPr/>
        </p:nvSpPr>
        <p:spPr>
          <a:xfrm>
            <a:off x="4196726" y="2667000"/>
            <a:ext cx="756274" cy="595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U(</a:t>
            </a:r>
            <a:r>
              <a:rPr lang="en-US" sz="1600" dirty="0" smtClean="0">
                <a:sym typeface="Symbol"/>
              </a:rPr>
              <a:t></a:t>
            </a:r>
            <a:r>
              <a:rPr lang="en-US" sz="1600" dirty="0" smtClean="0"/>
              <a:t>t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endParaRPr lang="en-IN" sz="1600" baseline="-25000" dirty="0" smtClean="0"/>
          </a:p>
        </p:txBody>
      </p:sp>
      <p:sp>
        <p:nvSpPr>
          <p:cNvPr id="129" name="Left Brace 128"/>
          <p:cNvSpPr/>
          <p:nvPr/>
        </p:nvSpPr>
        <p:spPr>
          <a:xfrm>
            <a:off x="838200" y="3657600"/>
            <a:ext cx="304800" cy="2743200"/>
          </a:xfrm>
          <a:prstGeom prst="leftBrac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3538"/>
            <a:ext cx="7550946" cy="417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6519" y="107921"/>
            <a:ext cx="378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Illegitimate Joint Probability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860032" y="5733256"/>
            <a:ext cx="1467774" cy="584775"/>
          </a:xfrm>
          <a:prstGeom prst="wedgeRectCallout">
            <a:avLst>
              <a:gd name="adj1" fmla="val -10371"/>
              <a:gd name="adj2" fmla="val -172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P(q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,q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,q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is illegitimate !!</a:t>
            </a:r>
            <a:endParaRPr lang="en-I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19195" y="5733256"/>
            <a:ext cx="11878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Violation of</a:t>
            </a:r>
          </a:p>
          <a:p>
            <a:r>
              <a:rPr lang="en-US" sz="1600" dirty="0" smtClean="0"/>
              <a:t>Entropic LGI</a:t>
            </a:r>
            <a:endParaRPr lang="en-IN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9241" t="42389" r="68002"/>
          <a:stretch>
            <a:fillRect/>
          </a:stretch>
        </p:blipFill>
        <p:spPr bwMode="auto">
          <a:xfrm>
            <a:off x="228600" y="4800600"/>
            <a:ext cx="1999708" cy="193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853336" y="115669"/>
            <a:ext cx="3138264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/>
              <a:t>Hemant</a:t>
            </a:r>
            <a:r>
              <a:rPr lang="en-US" sz="1600" dirty="0" smtClean="0"/>
              <a:t>, </a:t>
            </a:r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Koteswar</a:t>
            </a:r>
            <a:r>
              <a:rPr lang="en-US" sz="1600" dirty="0" smtClean="0"/>
              <a:t>, TSM,</a:t>
            </a:r>
            <a:r>
              <a:rPr lang="en-IN" sz="1600" dirty="0" smtClean="0"/>
              <a:t> </a:t>
            </a:r>
          </a:p>
          <a:p>
            <a:r>
              <a:rPr lang="en-US" sz="1600" dirty="0" smtClean="0"/>
              <a:t>PRA-2013</a:t>
            </a:r>
            <a:endParaRPr lang="en-IN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601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50141" y="3581400"/>
            <a:ext cx="1793459" cy="1600200"/>
            <a:chOff x="3083341" y="2286000"/>
            <a:chExt cx="1793459" cy="1600200"/>
          </a:xfrm>
        </p:grpSpPr>
        <p:sp>
          <p:nvSpPr>
            <p:cNvPr id="14" name="Isosceles Triangle 13"/>
            <p:cNvSpPr/>
            <p:nvPr/>
          </p:nvSpPr>
          <p:spPr>
            <a:xfrm rot="815550">
              <a:off x="3122052" y="2633807"/>
              <a:ext cx="447452" cy="683515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/>
            <p:cNvSpPr/>
            <p:nvPr/>
          </p:nvSpPr>
          <p:spPr>
            <a:xfrm>
              <a:off x="3276600" y="2286000"/>
              <a:ext cx="1600200" cy="1600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Arc 14"/>
            <p:cNvSpPr/>
            <p:nvPr/>
          </p:nvSpPr>
          <p:spPr>
            <a:xfrm rot="7855216">
              <a:off x="3083341" y="2626140"/>
              <a:ext cx="914400" cy="914400"/>
            </a:xfrm>
            <a:prstGeom prst="arc">
              <a:avLst>
                <a:gd name="adj1" fmla="val 17880233"/>
                <a:gd name="adj2" fmla="val 20169105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Arc 15"/>
            <p:cNvSpPr/>
            <p:nvPr/>
          </p:nvSpPr>
          <p:spPr>
            <a:xfrm rot="19987667">
              <a:off x="3119314" y="2778540"/>
              <a:ext cx="914400" cy="914400"/>
            </a:xfrm>
            <a:prstGeom prst="arc">
              <a:avLst>
                <a:gd name="adj1" fmla="val 16878830"/>
                <a:gd name="adj2" fmla="val 20169105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4" name="Pie 23"/>
          <p:cNvSpPr/>
          <p:nvPr/>
        </p:nvSpPr>
        <p:spPr>
          <a:xfrm rot="10800000">
            <a:off x="4572000" y="3657600"/>
            <a:ext cx="1219200" cy="1219200"/>
          </a:xfrm>
          <a:prstGeom prst="pie">
            <a:avLst>
              <a:gd name="adj1" fmla="val 21518155"/>
              <a:gd name="adj2" fmla="val 135498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38400" y="1905000"/>
            <a:ext cx="4191000" cy="3581400"/>
            <a:chOff x="1752600" y="609600"/>
            <a:chExt cx="4191000" cy="35814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429000" y="1752600"/>
              <a:ext cx="2514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95600" y="1905000"/>
              <a:ext cx="0" cy="2286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819400" y="609600"/>
              <a:ext cx="2362200" cy="1905000"/>
              <a:chOff x="2819400" y="609600"/>
              <a:chExt cx="2362200" cy="1905000"/>
            </a:xfrm>
          </p:grpSpPr>
          <p:sp>
            <p:nvSpPr>
              <p:cNvPr id="20" name="Chord 19"/>
              <p:cNvSpPr/>
              <p:nvPr/>
            </p:nvSpPr>
            <p:spPr>
              <a:xfrm>
                <a:off x="3886200" y="1143000"/>
                <a:ext cx="1295400" cy="990600"/>
              </a:xfrm>
              <a:prstGeom prst="chord">
                <a:avLst>
                  <a:gd name="adj1" fmla="val 10726672"/>
                  <a:gd name="adj2" fmla="val 4523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Pie 24"/>
              <p:cNvSpPr/>
              <p:nvPr/>
            </p:nvSpPr>
            <p:spPr>
              <a:xfrm rot="16200000">
                <a:off x="3048000" y="381000"/>
                <a:ext cx="1905000" cy="2362200"/>
              </a:xfrm>
              <a:prstGeom prst="pie">
                <a:avLst>
                  <a:gd name="adj1" fmla="val 3133887"/>
                  <a:gd name="adj2" fmla="val 539999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16200000" flipH="1">
              <a:off x="1638299" y="1562099"/>
              <a:ext cx="2133601" cy="1905000"/>
              <a:chOff x="2819400" y="609600"/>
              <a:chExt cx="2362200" cy="1905000"/>
            </a:xfrm>
          </p:grpSpPr>
          <p:sp>
            <p:nvSpPr>
              <p:cNvPr id="28" name="Chord 27"/>
              <p:cNvSpPr/>
              <p:nvPr/>
            </p:nvSpPr>
            <p:spPr>
              <a:xfrm>
                <a:off x="3886200" y="1143000"/>
                <a:ext cx="1295400" cy="990600"/>
              </a:xfrm>
              <a:prstGeom prst="chord">
                <a:avLst>
                  <a:gd name="adj1" fmla="val 10726672"/>
                  <a:gd name="adj2" fmla="val 4523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Pie 28"/>
              <p:cNvSpPr/>
              <p:nvPr/>
            </p:nvSpPr>
            <p:spPr>
              <a:xfrm rot="16200000">
                <a:off x="3048000" y="381000"/>
                <a:ext cx="1905000" cy="2362200"/>
              </a:xfrm>
              <a:prstGeom prst="pie">
                <a:avLst>
                  <a:gd name="adj1" fmla="val 3133887"/>
                  <a:gd name="adj2" fmla="val 539999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16519" y="107921"/>
            <a:ext cx="377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Quantum State Tomography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2057400"/>
            <a:ext cx="140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Tomography: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68069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Acknowledgements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37" y="1371600"/>
            <a:ext cx="20237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Abhishek</a:t>
            </a:r>
            <a:r>
              <a:rPr lang="en-US" dirty="0" smtClean="0"/>
              <a:t> </a:t>
            </a:r>
            <a:r>
              <a:rPr lang="en-US" dirty="0" err="1" smtClean="0"/>
              <a:t>Shukla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Swathi</a:t>
            </a:r>
            <a:r>
              <a:rPr lang="en-US" dirty="0" smtClean="0"/>
              <a:t> </a:t>
            </a:r>
            <a:r>
              <a:rPr lang="en-US" dirty="0" err="1" smtClean="0"/>
              <a:t>Hegde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Hemant</a:t>
            </a:r>
            <a:r>
              <a:rPr lang="en-US" dirty="0" smtClean="0"/>
              <a:t> </a:t>
            </a:r>
            <a:r>
              <a:rPr lang="en-US" dirty="0" err="1" smtClean="0"/>
              <a:t>Katiyar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Koteswara</a:t>
            </a:r>
            <a:r>
              <a:rPr lang="en-US" dirty="0" smtClean="0"/>
              <a:t> </a:t>
            </a:r>
            <a:r>
              <a:rPr lang="en-US" dirty="0" err="1" smtClean="0"/>
              <a:t>Rao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Manvendra</a:t>
            </a:r>
            <a:r>
              <a:rPr lang="en-US" dirty="0" smtClean="0"/>
              <a:t> Sharma</a:t>
            </a:r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Ravi Shankar</a:t>
            </a:r>
          </a:p>
          <a:p>
            <a:pPr algn="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73840" y="1501676"/>
            <a:ext cx="20585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Anil Kumar</a:t>
            </a:r>
          </a:p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Vikram</a:t>
            </a:r>
            <a:r>
              <a:rPr lang="en-US" dirty="0" smtClean="0"/>
              <a:t> </a:t>
            </a:r>
            <a:r>
              <a:rPr lang="en-US" dirty="0" err="1" smtClean="0"/>
              <a:t>Athalye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Prof. </a:t>
            </a:r>
            <a:r>
              <a:rPr lang="en-US" dirty="0" err="1" smtClean="0"/>
              <a:t>Usha</a:t>
            </a:r>
            <a:r>
              <a:rPr lang="en-US" dirty="0" smtClean="0"/>
              <a:t> </a:t>
            </a:r>
            <a:r>
              <a:rPr lang="en-US" dirty="0" smtClean="0"/>
              <a:t>Devi</a:t>
            </a:r>
          </a:p>
          <a:p>
            <a:endParaRPr lang="en-US" dirty="0" smtClean="0"/>
          </a:p>
          <a:p>
            <a:r>
              <a:rPr lang="en-US" dirty="0" smtClean="0"/>
              <a:t>Prof. </a:t>
            </a:r>
            <a:r>
              <a:rPr lang="en-US" dirty="0" smtClean="0"/>
              <a:t>A. K. </a:t>
            </a:r>
            <a:r>
              <a:rPr lang="en-US" dirty="0" err="1" smtClean="0"/>
              <a:t>Rajagopal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7" name="Right Brace 6"/>
          <p:cNvSpPr/>
          <p:nvPr/>
        </p:nvSpPr>
        <p:spPr>
          <a:xfrm>
            <a:off x="2286000" y="1447800"/>
            <a:ext cx="2286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608272" y="2209800"/>
            <a:ext cx="143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PhD students</a:t>
            </a:r>
            <a:endParaRPr lang="en-IN" dirty="0"/>
          </a:p>
        </p:txBody>
      </p:sp>
      <p:sp>
        <p:nvSpPr>
          <p:cNvPr id="11" name="Right Brace 10"/>
          <p:cNvSpPr/>
          <p:nvPr/>
        </p:nvSpPr>
        <p:spPr>
          <a:xfrm>
            <a:off x="2286000" y="38862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608272" y="4126468"/>
            <a:ext cx="13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 students</a:t>
            </a:r>
            <a:endParaRPr lang="en-IN" dirty="0"/>
          </a:p>
        </p:txBody>
      </p:sp>
      <p:sp>
        <p:nvSpPr>
          <p:cNvPr id="13" name="Left Brace 12"/>
          <p:cNvSpPr/>
          <p:nvPr/>
        </p:nvSpPr>
        <p:spPr>
          <a:xfrm>
            <a:off x="6553200" y="1524000"/>
            <a:ext cx="2286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040645" y="2362200"/>
            <a:ext cx="143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Collaborators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377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Quantum State Tomography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21268"/>
            <a:ext cx="6446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Complete characterization of complex density matrix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Requires a series of measurements all starting from same initial condition </a:t>
            </a:r>
            <a:endParaRPr lang="en-IN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571" y="212467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2171" y="212467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0" y="212467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23532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=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59294" y="23532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</a:t>
            </a:r>
            <a:endParaRPr lang="en-I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21390" y="3267670"/>
            <a:ext cx="1201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Obtained by</a:t>
            </a:r>
          </a:p>
          <a:p>
            <a:pPr algn="ctr"/>
            <a:r>
              <a:rPr lang="en-US" sz="1600" dirty="0" smtClean="0"/>
              <a:t>measuring </a:t>
            </a:r>
          </a:p>
          <a:p>
            <a:pPr algn="ctr"/>
            <a:r>
              <a:rPr lang="en-US" sz="1600" dirty="0" smtClean="0">
                <a:sym typeface="Symbol"/>
              </a:rPr>
              <a:t></a:t>
            </a:r>
            <a:r>
              <a:rPr lang="en-US" sz="1600" baseline="-25000" dirty="0" smtClean="0">
                <a:sym typeface="Symbol"/>
              </a:rPr>
              <a:t>z</a:t>
            </a:r>
            <a:endParaRPr lang="en-IN" sz="16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3165" y="3267670"/>
            <a:ext cx="1228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Obtained by</a:t>
            </a:r>
          </a:p>
          <a:p>
            <a:pPr algn="ctr"/>
            <a:r>
              <a:rPr lang="en-US" sz="1600" dirty="0" smtClean="0"/>
              <a:t>measuring </a:t>
            </a:r>
          </a:p>
          <a:p>
            <a:pPr algn="ctr"/>
            <a:r>
              <a:rPr lang="en-US" sz="1600" dirty="0" smtClean="0">
                <a:sym typeface="Symbol"/>
              </a:rPr>
              <a:t></a:t>
            </a:r>
            <a:r>
              <a:rPr lang="en-US" sz="1600" baseline="-25000" dirty="0" smtClean="0">
                <a:sym typeface="Symbol"/>
              </a:rPr>
              <a:t>x</a:t>
            </a:r>
            <a:r>
              <a:rPr lang="en-US" sz="1600" dirty="0" smtClean="0">
                <a:sym typeface="Symbol"/>
              </a:rPr>
              <a:t> and </a:t>
            </a:r>
            <a:r>
              <a:rPr lang="en-US" sz="1600" baseline="-25000" dirty="0" smtClean="0">
                <a:sym typeface="Symbol"/>
              </a:rPr>
              <a:t>y</a:t>
            </a:r>
            <a:endParaRPr lang="en-IN" sz="1600" baseline="-25000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0600" y="4572000"/>
          <a:ext cx="16764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52627" y="5105400"/>
            <a:ext cx="1221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ym typeface="Symbol"/>
              </a:rPr>
              <a:t>9 different </a:t>
            </a:r>
          </a:p>
          <a:p>
            <a:pPr algn="ctr"/>
            <a:r>
              <a:rPr lang="en-US" sz="1600" dirty="0" smtClean="0">
                <a:sym typeface="Symbol"/>
              </a:rPr>
              <a:t>experiments</a:t>
            </a:r>
            <a:endParaRPr lang="en-IN" sz="1600" baseline="-25000" dirty="0" smtClean="0"/>
          </a:p>
          <a:p>
            <a:pPr algn="ctr"/>
            <a:r>
              <a:rPr lang="en-US" sz="1600" dirty="0" smtClean="0"/>
              <a:t>carried out</a:t>
            </a:r>
            <a:endParaRPr lang="en-I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98866" y="3200400"/>
            <a:ext cx="120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3-unknowns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8047" y="6336268"/>
            <a:ext cx="1313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15-unknowns</a:t>
            </a:r>
            <a:endParaRPr lang="en-IN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43434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16764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4495800"/>
            <a:ext cx="23759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Measure:    </a:t>
            </a:r>
            <a:r>
              <a:rPr lang="en-US" sz="1600" dirty="0" smtClean="0">
                <a:sym typeface="Symbol"/>
              </a:rPr>
              <a:t></a:t>
            </a:r>
            <a:r>
              <a:rPr lang="en-US" sz="1600" baseline="-25000" dirty="0" smtClean="0">
                <a:sym typeface="Symbol"/>
              </a:rPr>
              <a:t>x</a:t>
            </a:r>
            <a:r>
              <a:rPr lang="en-US" sz="1600" baseline="30000" dirty="0" smtClean="0">
                <a:sym typeface="Symbol"/>
              </a:rPr>
              <a:t>(1)</a:t>
            </a:r>
            <a:r>
              <a:rPr lang="en-US" sz="1600" dirty="0" smtClean="0">
                <a:sym typeface="Symbol"/>
              </a:rPr>
              <a:t>  |00|,</a:t>
            </a:r>
          </a:p>
          <a:p>
            <a:r>
              <a:rPr lang="en-US" sz="1600" dirty="0" smtClean="0">
                <a:sym typeface="Symbol"/>
              </a:rPr>
              <a:t>                     </a:t>
            </a:r>
            <a:r>
              <a:rPr lang="en-US" sz="1600" baseline="-25000" dirty="0" smtClean="0">
                <a:sym typeface="Symbol"/>
              </a:rPr>
              <a:t>x</a:t>
            </a:r>
            <a:r>
              <a:rPr lang="en-US" sz="1600" baseline="30000" dirty="0" smtClean="0">
                <a:sym typeface="Symbol"/>
              </a:rPr>
              <a:t>(1)</a:t>
            </a:r>
            <a:r>
              <a:rPr lang="en-US" sz="1600" dirty="0" smtClean="0">
                <a:sym typeface="Symbol"/>
              </a:rPr>
              <a:t>  |11|, </a:t>
            </a:r>
            <a:endParaRPr lang="en-IN" sz="1600" baseline="-25000" dirty="0" smtClean="0"/>
          </a:p>
          <a:p>
            <a:r>
              <a:rPr lang="en-US" sz="1600" dirty="0" smtClean="0">
                <a:sym typeface="Symbol"/>
              </a:rPr>
              <a:t>	|00|  </a:t>
            </a:r>
            <a:r>
              <a:rPr lang="en-US" sz="1600" baseline="-25000" dirty="0" smtClean="0">
                <a:sym typeface="Symbol"/>
              </a:rPr>
              <a:t>x</a:t>
            </a:r>
            <a:r>
              <a:rPr lang="en-US" sz="1600" baseline="30000" dirty="0" smtClean="0">
                <a:sym typeface="Symbol"/>
              </a:rPr>
              <a:t>(2)</a:t>
            </a:r>
            <a:r>
              <a:rPr lang="en-US" sz="1600" dirty="0" smtClean="0">
                <a:sym typeface="Symbol"/>
              </a:rPr>
              <a:t>,</a:t>
            </a:r>
          </a:p>
          <a:p>
            <a:r>
              <a:rPr lang="en-US" sz="1600" dirty="0" smtClean="0">
                <a:sym typeface="Symbol"/>
              </a:rPr>
              <a:t>	|11|  </a:t>
            </a:r>
            <a:r>
              <a:rPr lang="en-US" sz="1600" baseline="-25000" dirty="0" smtClean="0">
                <a:sym typeface="Symbol"/>
              </a:rPr>
              <a:t>x</a:t>
            </a:r>
            <a:r>
              <a:rPr lang="en-US" sz="1600" baseline="30000" dirty="0" smtClean="0">
                <a:sym typeface="Symbol"/>
              </a:rPr>
              <a:t>(2)</a:t>
            </a:r>
            <a:r>
              <a:rPr lang="en-US" sz="1600" dirty="0" smtClean="0">
                <a:sym typeface="Symbol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5867400"/>
            <a:ext cx="2455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rotations:</a:t>
            </a:r>
          </a:p>
          <a:p>
            <a:r>
              <a:rPr lang="en-US" sz="1600" dirty="0" smtClean="0"/>
              <a:t>II, XI, YI, IX, IY, XX, XY, YX, YY</a:t>
            </a:r>
            <a:endParaRPr lang="en-IN" sz="1600" dirty="0"/>
          </a:p>
        </p:txBody>
      </p:sp>
      <p:sp>
        <p:nvSpPr>
          <p:cNvPr id="26" name="Left Brace 25"/>
          <p:cNvSpPr/>
          <p:nvPr/>
        </p:nvSpPr>
        <p:spPr>
          <a:xfrm>
            <a:off x="4648200" y="4495800"/>
            <a:ext cx="304800" cy="2057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7" name="TextBox 26"/>
          <p:cNvSpPr txBox="1"/>
          <p:nvPr/>
        </p:nvSpPr>
        <p:spPr>
          <a:xfrm>
            <a:off x="7611556" y="4648200"/>
            <a:ext cx="111030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Complex</a:t>
            </a:r>
          </a:p>
          <a:p>
            <a:r>
              <a:rPr lang="en-US" sz="1600" dirty="0" smtClean="0"/>
              <a:t>signal of</a:t>
            </a:r>
          </a:p>
          <a:p>
            <a:r>
              <a:rPr lang="en-US" sz="1600" dirty="0" smtClean="0"/>
              <a:t>Two-</a:t>
            </a:r>
            <a:r>
              <a:rPr lang="en-US" sz="1600" dirty="0" err="1" smtClean="0"/>
              <a:t>qubits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481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Quantum State Tomography: Scaling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343" y="1295400"/>
            <a:ext cx="15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n-</a:t>
            </a:r>
            <a:r>
              <a:rPr lang="en-US" sz="1600" dirty="0" err="1" smtClean="0"/>
              <a:t>qubit</a:t>
            </a:r>
            <a:r>
              <a:rPr lang="en-US" sz="1600" dirty="0" smtClean="0"/>
              <a:t> system: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1828800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 2</a:t>
            </a:r>
            <a:r>
              <a:rPr lang="en-US" sz="1600" baseline="30000" dirty="0" smtClean="0"/>
              <a:t>n</a:t>
            </a:r>
            <a:endParaRPr lang="en-IN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74028" y="1839684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24000" y="1676400"/>
            <a:ext cx="25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Number of experiments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1676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endParaRPr lang="en-IN" sz="16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795937" y="2373868"/>
            <a:ext cx="2564943" cy="374571"/>
          </a:xfrm>
          <a:prstGeom prst="wedgeRoundRectCallout">
            <a:avLst>
              <a:gd name="adj1" fmla="val -40959"/>
              <a:gd name="adj2" fmla="val -9201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sz="1600" dirty="0" smtClean="0"/>
              <a:t>Observables per experiment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535668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2n</a:t>
            </a:r>
            <a:endParaRPr lang="en-IN" sz="16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4964818" y="886777"/>
            <a:ext cx="3569582" cy="374571"/>
          </a:xfrm>
          <a:prstGeom prst="wedgeRoundRectCallout">
            <a:avLst>
              <a:gd name="adj1" fmla="val -42364"/>
              <a:gd name="adj2" fmla="val 10512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sz="1600" dirty="0" smtClean="0"/>
              <a:t>Number unknowns in the density matrix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1018" y="16764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= </a:t>
            </a:r>
            <a:endParaRPr lang="en-IN" sz="1600" dirty="0"/>
          </a:p>
        </p:txBody>
      </p:sp>
      <p:sp>
        <p:nvSpPr>
          <p:cNvPr id="19" name="Rectangle 18"/>
          <p:cNvSpPr/>
          <p:nvPr/>
        </p:nvSpPr>
        <p:spPr>
          <a:xfrm>
            <a:off x="5334000" y="184046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</a:t>
            </a:r>
            <a:endParaRPr lang="en-IN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0" y="1851352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154733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</a:t>
            </a:r>
            <a:endParaRPr lang="en-IN" sz="1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885149" y="3048000"/>
            <a:ext cx="4030251" cy="3429000"/>
            <a:chOff x="2141949" y="3048000"/>
            <a:chExt cx="4030251" cy="3429000"/>
          </a:xfrm>
        </p:grpSpPr>
        <p:pic>
          <p:nvPicPr>
            <p:cNvPr id="26" name="Picture 25" descr="dmscaling.png"/>
            <p:cNvPicPr>
              <a:picLocks noChangeAspect="1"/>
            </p:cNvPicPr>
            <p:nvPr/>
          </p:nvPicPr>
          <p:blipFill>
            <a:blip r:embed="rId2" cstate="print"/>
            <a:srcRect l="15824" t="7657" r="13689" b="6203"/>
            <a:stretch>
              <a:fillRect/>
            </a:stretch>
          </p:blipFill>
          <p:spPr>
            <a:xfrm>
              <a:off x="2438400" y="3048000"/>
              <a:ext cx="3733800" cy="3429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343400" y="6107668"/>
              <a:ext cx="872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n-</a:t>
              </a:r>
              <a:r>
                <a:rPr lang="en-US" sz="1600" dirty="0" err="1" smtClean="0"/>
                <a:t>qubits</a:t>
              </a:r>
              <a:endParaRPr lang="en-IN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41949" y="3316069"/>
              <a:ext cx="1221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number of </a:t>
              </a:r>
            </a:p>
            <a:p>
              <a:pPr algn="ctr"/>
              <a:r>
                <a:rPr lang="en-US" sz="1600" dirty="0" smtClean="0"/>
                <a:t>experiments</a:t>
              </a:r>
              <a:endParaRPr lang="en-IN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1114" y="587906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2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8314" y="575854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2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9314" y="55626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3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70314" y="533400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4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4402" y="48985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7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9200" y="435506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11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75514" y="33201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19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38200" y="3669268"/>
            <a:ext cx="2514600" cy="2853154"/>
            <a:chOff x="838200" y="3669268"/>
            <a:chExt cx="2514600" cy="2853154"/>
          </a:xfrm>
        </p:grpSpPr>
        <p:sp>
          <p:nvSpPr>
            <p:cNvPr id="37" name="Rectangle 36"/>
            <p:cNvSpPr/>
            <p:nvPr/>
          </p:nvSpPr>
          <p:spPr>
            <a:xfrm>
              <a:off x="838200" y="3669268"/>
              <a:ext cx="2514600" cy="2286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38200" y="3897868"/>
              <a:ext cx="2514600" cy="1828800"/>
              <a:chOff x="838200" y="3581400"/>
              <a:chExt cx="2667000" cy="18288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838200" y="35814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38200" y="38100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38200" y="40386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838200" y="42672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38200" y="44958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38200" y="47244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38200" y="49530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38200" y="51816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38200" y="5410200"/>
                <a:ext cx="2667000" cy="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1066800" y="3669268"/>
              <a:ext cx="2057400" cy="2286000"/>
              <a:chOff x="1066800" y="3352800"/>
              <a:chExt cx="2057400" cy="23622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0668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954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5240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7526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9812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2098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4384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6670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8956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124200" y="3352800"/>
                <a:ext cx="0" cy="23622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1018161" y="6183868"/>
              <a:ext cx="195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 x 2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 density matrix</a:t>
              </a:r>
              <a:endParaRPr lang="en-IN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57200" y="1062335"/>
            <a:ext cx="7924800" cy="2671465"/>
            <a:chOff x="762000" y="1138535"/>
            <a:chExt cx="7924800" cy="2671465"/>
          </a:xfrm>
        </p:grpSpPr>
        <p:grpSp>
          <p:nvGrpSpPr>
            <p:cNvPr id="20" name="Group 19"/>
            <p:cNvGrpSpPr/>
            <p:nvPr/>
          </p:nvGrpSpPr>
          <p:grpSpPr>
            <a:xfrm>
              <a:off x="3200400" y="1219200"/>
              <a:ext cx="1524000" cy="2590800"/>
              <a:chOff x="2286000" y="1219200"/>
              <a:chExt cx="1524000" cy="259080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286000" y="1219200"/>
                <a:ext cx="1524000" cy="25908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38400" y="1219200"/>
                <a:ext cx="1295400" cy="1219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System </a:t>
                </a:r>
                <a:r>
                  <a:rPr lang="en-US" sz="1600" dirty="0" err="1" smtClean="0"/>
                  <a:t>qubits</a:t>
                </a:r>
                <a:endParaRPr lang="en-US" sz="1600" dirty="0" smtClean="0"/>
              </a:p>
              <a:p>
                <a:pPr algn="ctr"/>
                <a:r>
                  <a:rPr lang="en-IN" sz="1600" dirty="0" smtClean="0">
                    <a:sym typeface="Symbol"/>
                  </a:rPr>
                  <a:t></a:t>
                </a:r>
                <a:endParaRPr lang="en-IN" sz="1600" dirty="0" smtClean="0"/>
              </a:p>
              <a:p>
                <a:pPr algn="ctr"/>
                <a:endParaRPr lang="en-IN" sz="16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438400" y="2590800"/>
                <a:ext cx="1295400" cy="1219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ancilla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qubits</a:t>
                </a:r>
                <a:endParaRPr lang="en-US" sz="1600" dirty="0" smtClean="0"/>
              </a:p>
              <a:p>
                <a:pPr algn="ctr"/>
                <a:r>
                  <a:rPr lang="en-IN" sz="1600" dirty="0" smtClean="0">
                    <a:sym typeface="Symbol"/>
                  </a:rPr>
                  <a:t>|00…0</a:t>
                </a:r>
                <a:endParaRPr lang="en-IN" sz="1600" dirty="0" smtClean="0"/>
              </a:p>
              <a:p>
                <a:pPr algn="ctr"/>
                <a:endParaRPr lang="en-IN" sz="16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1219200"/>
              <a:ext cx="1524000" cy="2590800"/>
              <a:chOff x="2286000" y="1219200"/>
              <a:chExt cx="1524000" cy="2590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286000" y="1219200"/>
                <a:ext cx="1524000" cy="25908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438400" y="1219200"/>
                <a:ext cx="1295400" cy="1219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System </a:t>
                </a:r>
                <a:r>
                  <a:rPr lang="en-US" sz="1600" dirty="0" err="1" smtClean="0"/>
                  <a:t>qubits</a:t>
                </a:r>
                <a:endParaRPr lang="en-US" sz="1600" dirty="0" smtClean="0"/>
              </a:p>
              <a:p>
                <a:pPr algn="ctr"/>
                <a:r>
                  <a:rPr lang="en-IN" sz="1600" dirty="0" smtClean="0">
                    <a:sym typeface="Symbol"/>
                  </a:rPr>
                  <a:t>|00…0</a:t>
                </a:r>
                <a:endParaRPr lang="en-IN" sz="1600" dirty="0" smtClean="0"/>
              </a:p>
              <a:p>
                <a:pPr algn="ctr"/>
                <a:endParaRPr lang="en-IN" sz="1600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2590800"/>
                <a:ext cx="1295400" cy="1219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ancilla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qubits</a:t>
                </a:r>
                <a:endParaRPr lang="en-IN" sz="1600" dirty="0" smtClean="0"/>
              </a:p>
              <a:p>
                <a:pPr algn="ctr"/>
                <a:endParaRPr lang="en-IN" sz="1600" dirty="0"/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>
              <a:off x="2209800" y="1600200"/>
              <a:ext cx="1143000" cy="381000"/>
            </a:xfrm>
            <a:prstGeom prst="rightArrow">
              <a:avLst>
                <a:gd name="adj1" fmla="val 50000"/>
                <a:gd name="adj2" fmla="val 12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77622" y="1138535"/>
              <a:ext cx="625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</a:t>
              </a:r>
              <a:r>
                <a:rPr lang="en-US" sz="1600" baseline="-25000" dirty="0" err="1" smtClean="0"/>
                <a:t>comp</a:t>
              </a:r>
              <a:endParaRPr lang="en-IN" sz="1600" baseline="-25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91200" y="1219200"/>
              <a:ext cx="1524000" cy="2590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6" name="Oval 25"/>
            <p:cNvSpPr/>
            <p:nvPr/>
          </p:nvSpPr>
          <p:spPr>
            <a:xfrm>
              <a:off x="5867400" y="1371600"/>
              <a:ext cx="1295400" cy="1219200"/>
            </a:xfrm>
            <a:prstGeom prst="ellipse">
              <a:avLst/>
            </a:prstGeom>
            <a:solidFill>
              <a:srgbClr val="FFCCCC">
                <a:alpha val="89804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System </a:t>
              </a:r>
              <a:r>
                <a:rPr lang="en-US" sz="1600" dirty="0" err="1" smtClean="0"/>
                <a:t>qubits</a:t>
              </a:r>
              <a:endParaRPr lang="en-IN" sz="1600" dirty="0" smtClean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867400" y="2362200"/>
              <a:ext cx="1295400" cy="1219200"/>
            </a:xfrm>
            <a:prstGeom prst="ellipse">
              <a:avLst/>
            </a:prstGeom>
            <a:solidFill>
              <a:srgbClr val="CCFFCC">
                <a:alpha val="52157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ancilla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qubits</a:t>
              </a:r>
              <a:endParaRPr lang="en-US" sz="1600" dirty="0" smtClean="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876800" y="2286000"/>
              <a:ext cx="762000" cy="381000"/>
            </a:xfrm>
            <a:prstGeom prst="rightArrow">
              <a:avLst>
                <a:gd name="adj1" fmla="val 50000"/>
                <a:gd name="adj2" fmla="val 12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92222" y="1824335"/>
              <a:ext cx="6145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U</a:t>
              </a:r>
              <a:r>
                <a:rPr lang="en-US" sz="1600" baseline="-25000" dirty="0" err="1" smtClean="0"/>
                <a:t>tomo</a:t>
              </a:r>
              <a:endParaRPr lang="en-IN" sz="1600" baseline="-25000" dirty="0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7391400" y="1828800"/>
              <a:ext cx="304800" cy="11430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grpSp>
          <p:nvGrpSpPr>
            <p:cNvPr id="32" name="Group 44"/>
            <p:cNvGrpSpPr/>
            <p:nvPr/>
          </p:nvGrpSpPr>
          <p:grpSpPr>
            <a:xfrm>
              <a:off x="7772400" y="2057400"/>
              <a:ext cx="914400" cy="914400"/>
              <a:chOff x="1524000" y="2804410"/>
              <a:chExt cx="914400" cy="914400"/>
            </a:xfrm>
          </p:grpSpPr>
          <p:grpSp>
            <p:nvGrpSpPr>
              <p:cNvPr id="33" name="Group 28"/>
              <p:cNvGrpSpPr/>
              <p:nvPr/>
            </p:nvGrpSpPr>
            <p:grpSpPr>
              <a:xfrm>
                <a:off x="1524000" y="2804410"/>
                <a:ext cx="914400" cy="914400"/>
                <a:chOff x="1478056" y="2834667"/>
                <a:chExt cx="914400" cy="914400"/>
              </a:xfrm>
            </p:grpSpPr>
            <p:sp>
              <p:nvSpPr>
                <p:cNvPr id="35" name="Chord 34"/>
                <p:cNvSpPr/>
                <p:nvPr/>
              </p:nvSpPr>
              <p:spPr>
                <a:xfrm rot="6339776">
                  <a:off x="1478056" y="2834667"/>
                  <a:ext cx="914400" cy="914400"/>
                </a:xfrm>
                <a:prstGeom prst="chord">
                  <a:avLst>
                    <a:gd name="adj1" fmla="val 4352041"/>
                    <a:gd name="adj2" fmla="val 15331784"/>
                  </a:avLst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36" name="Straight Arrow Connector 35"/>
                <p:cNvCxnSpPr>
                  <a:stCxn id="35" idx="2"/>
                </p:cNvCxnSpPr>
                <p:nvPr/>
              </p:nvCxnSpPr>
              <p:spPr>
                <a:xfrm rot="5400000" flipH="1" flipV="1">
                  <a:off x="1937156" y="3031174"/>
                  <a:ext cx="270808" cy="2744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/>
                <p:cNvSpPr/>
                <p:nvPr/>
              </p:nvSpPr>
              <p:spPr>
                <a:xfrm>
                  <a:off x="1894114" y="3270095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1676400" y="2895600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ym typeface="Symbol"/>
                  </a:rPr>
                  <a:t></a:t>
                </a:r>
                <a:r>
                  <a:rPr lang="en-US" sz="1600" baseline="-25000" dirty="0" smtClean="0">
                    <a:sym typeface="Symbol"/>
                  </a:rPr>
                  <a:t>x</a:t>
                </a:r>
                <a:endParaRPr lang="en-US" sz="1600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216519" y="107921"/>
            <a:ext cx="590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Assisted Quantum State Tomography: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3343" y="4837509"/>
            <a:ext cx="1889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n+a</a:t>
            </a:r>
            <a:r>
              <a:rPr lang="en-US" sz="1600" dirty="0" smtClean="0"/>
              <a:t>)-</a:t>
            </a:r>
            <a:r>
              <a:rPr lang="en-US" sz="1600" dirty="0" err="1" smtClean="0"/>
              <a:t>qubit</a:t>
            </a:r>
            <a:r>
              <a:rPr lang="en-US" sz="1600" dirty="0" smtClean="0"/>
              <a:t> system: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19600" y="5370909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 2</a:t>
            </a:r>
            <a:r>
              <a:rPr lang="en-US" sz="1600" baseline="30000" dirty="0" smtClean="0"/>
              <a:t>(</a:t>
            </a:r>
            <a:r>
              <a:rPr lang="en-US" sz="1600" baseline="30000" dirty="0" err="1" smtClean="0"/>
              <a:t>n+a</a:t>
            </a:r>
            <a:r>
              <a:rPr lang="en-US" sz="1600" baseline="30000" dirty="0" smtClean="0"/>
              <a:t>)</a:t>
            </a:r>
            <a:endParaRPr lang="en-IN" sz="16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506686" y="5414451"/>
            <a:ext cx="5551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24000" y="5218509"/>
            <a:ext cx="259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Number of experiments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4800" y="521850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</a:t>
            </a:r>
            <a:endParaRPr lang="en-IN" sz="1600" dirty="0"/>
          </a:p>
        </p:txBody>
      </p:sp>
      <p:sp>
        <p:nvSpPr>
          <p:cNvPr id="46" name="Rounded Rectangular Callout 45"/>
          <p:cNvSpPr/>
          <p:nvPr/>
        </p:nvSpPr>
        <p:spPr>
          <a:xfrm>
            <a:off x="4795937" y="5915977"/>
            <a:ext cx="2564943" cy="374571"/>
          </a:xfrm>
          <a:prstGeom prst="wedgeRoundRectCallout">
            <a:avLst>
              <a:gd name="adj1" fmla="val -40959"/>
              <a:gd name="adj2" fmla="val -9201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sz="1600" dirty="0" smtClean="0"/>
              <a:t>Observables per experiment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19600" y="5077777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2n</a:t>
            </a:r>
            <a:endParaRPr lang="en-IN" sz="1600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4964818" y="4428886"/>
            <a:ext cx="3569582" cy="374571"/>
          </a:xfrm>
          <a:prstGeom prst="wedgeRoundRectCallout">
            <a:avLst>
              <a:gd name="adj1" fmla="val -42364"/>
              <a:gd name="adj2" fmla="val 10512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sz="1600" dirty="0" smtClean="0"/>
              <a:t>Number unknowns in the density matrix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08782" y="5218509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= </a:t>
            </a:r>
            <a:endParaRPr lang="en-IN" sz="1600" dirty="0"/>
          </a:p>
        </p:txBody>
      </p:sp>
      <p:sp>
        <p:nvSpPr>
          <p:cNvPr id="50" name="Rectangle 49"/>
          <p:cNvSpPr/>
          <p:nvPr/>
        </p:nvSpPr>
        <p:spPr>
          <a:xfrm>
            <a:off x="5638800" y="5382577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</a:t>
            </a:r>
            <a:endParaRPr lang="en-IN" sz="1600" baseline="30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5437005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61764" y="5089445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 - a</a:t>
            </a:r>
            <a:endParaRPr lang="en-IN" sz="1600" dirty="0"/>
          </a:p>
        </p:txBody>
      </p:sp>
      <p:sp>
        <p:nvSpPr>
          <p:cNvPr id="54" name="Rectangle 53"/>
          <p:cNvSpPr/>
          <p:nvPr/>
        </p:nvSpPr>
        <p:spPr>
          <a:xfrm>
            <a:off x="6096000" y="17722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 err="1" smtClean="0"/>
              <a:t>Nieuwenhuizen</a:t>
            </a:r>
            <a:r>
              <a:rPr lang="en-IN" sz="1600" dirty="0" smtClean="0"/>
              <a:t> &amp; </a:t>
            </a:r>
            <a:r>
              <a:rPr lang="en-IN" sz="1600" dirty="0" err="1" smtClean="0"/>
              <a:t>coworkers</a:t>
            </a:r>
            <a:r>
              <a:rPr lang="en-IN" sz="1600" dirty="0" smtClean="0"/>
              <a:t>, PRL-2004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39" t="3846" r="4439" b="2137"/>
          <a:stretch>
            <a:fillRect/>
          </a:stretch>
        </p:blipFill>
        <p:spPr bwMode="auto">
          <a:xfrm>
            <a:off x="1832956" y="728246"/>
            <a:ext cx="55584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6519" y="107921"/>
            <a:ext cx="685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Assisted Quantum State Tomography: Scaling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2662" y="5224046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159514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(n)</a:t>
            </a:r>
            <a:endParaRPr lang="en-IN" sz="1600" dirty="0"/>
          </a:p>
        </p:txBody>
      </p:sp>
      <p:sp>
        <p:nvSpPr>
          <p:cNvPr id="11" name="Rectangle 10"/>
          <p:cNvSpPr/>
          <p:nvPr/>
        </p:nvSpPr>
        <p:spPr>
          <a:xfrm>
            <a:off x="991436" y="2873514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</a:t>
            </a:r>
            <a:endParaRPr lang="en-IN" sz="1600" baseline="30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91436" y="2927942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580382"/>
            <a:ext cx="52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 - a</a:t>
            </a:r>
            <a:endParaRPr lang="en-I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79756" y="6367046"/>
            <a:ext cx="3183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Koteswar</a:t>
            </a:r>
            <a:r>
              <a:rPr lang="en-US" sz="1600" dirty="0" smtClean="0"/>
              <a:t>, TSM, PRA-2013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4334"/>
          <a:stretch>
            <a:fillRect/>
          </a:stretch>
        </p:blipFill>
        <p:spPr bwMode="auto">
          <a:xfrm>
            <a:off x="1201201" y="3810000"/>
            <a:ext cx="6571199" cy="233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6781800" y="609600"/>
            <a:ext cx="2286000" cy="2362200"/>
            <a:chOff x="5662613" y="990600"/>
            <a:chExt cx="2719387" cy="2667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2613" y="1133078"/>
              <a:ext cx="2490787" cy="252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7391400" y="990600"/>
              <a:ext cx="990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6519" y="107921"/>
            <a:ext cx="5904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Assisted Quantum State Tomography: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586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4038600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Fidelity: 0.95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063850" y="194846"/>
            <a:ext cx="2851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3-system </a:t>
            </a:r>
            <a:r>
              <a:rPr lang="en-US" sz="1600" dirty="0" err="1" smtClean="0"/>
              <a:t>qubits</a:t>
            </a:r>
            <a:r>
              <a:rPr lang="en-US" sz="1600" dirty="0" smtClean="0"/>
              <a:t>, 2-ancilla </a:t>
            </a:r>
            <a:r>
              <a:rPr lang="en-US" sz="1600" dirty="0" err="1" smtClean="0"/>
              <a:t>qubits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79756" y="6367046"/>
            <a:ext cx="3183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Koteswar</a:t>
            </a:r>
            <a:r>
              <a:rPr lang="en-US" sz="1600" dirty="0" smtClean="0"/>
              <a:t>, TSM, PRA-2013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867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Assisted Quantum State Tomography: Noisy Measurements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23925"/>
            <a:ext cx="55721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9756" y="6367046"/>
            <a:ext cx="3183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Koteswar</a:t>
            </a:r>
            <a:r>
              <a:rPr lang="en-US" sz="1600" dirty="0" smtClean="0"/>
              <a:t>, TSM, PRA-2013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416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Quantum Process Tomography: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4367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Characterizes the process (unitary or </a:t>
            </a:r>
            <a:r>
              <a:rPr lang="en-US" sz="1600" dirty="0" err="1" smtClean="0"/>
              <a:t>nonunitary</a:t>
            </a:r>
            <a:r>
              <a:rPr lang="en-US" sz="1600" dirty="0" smtClean="0"/>
              <a:t>)</a:t>
            </a:r>
            <a:endParaRPr lang="en-I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Standard method:</a:t>
            </a:r>
            <a:endParaRPr lang="en-IN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752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5543" y="17731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30480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3314" y="30685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42672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5543" y="47360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66800" y="5562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0" y="60314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4600" y="2209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038600" y="1752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38600" y="30480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038600" y="42672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038600" y="5562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514600" y="3505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14600" y="4724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4600" y="6019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97366" y="1828800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sym typeface="Symbol"/>
              </a:rPr>
              <a:t></a:t>
            </a:r>
            <a:endParaRPr lang="en-IN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3352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415"/>
          <a:stretch>
            <a:fillRect/>
          </a:stretch>
        </p:blipFill>
        <p:spPr bwMode="auto">
          <a:xfrm>
            <a:off x="6271461" y="2733675"/>
            <a:ext cx="279633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239000" y="2373868"/>
            <a:ext cx="87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 </a:t>
            </a:r>
            <a:r>
              <a:rPr lang="en-US" sz="1600" dirty="0" smtClean="0"/>
              <a:t>matrix</a:t>
            </a:r>
            <a:endParaRPr lang="en-IN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697366" y="3135868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sym typeface="Symbol"/>
              </a:rPr>
              <a:t></a:t>
            </a:r>
            <a:endParaRPr lang="en-IN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697366" y="4355068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sym typeface="Symbol"/>
              </a:rPr>
              <a:t></a:t>
            </a:r>
            <a:endParaRPr lang="en-IN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743200" y="5650468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>
                <a:sym typeface="Symbol"/>
              </a:rPr>
              <a:t></a:t>
            </a:r>
            <a:endParaRPr lang="en-IN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3505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57800" y="1828800"/>
            <a:ext cx="6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tomo</a:t>
            </a:r>
            <a:endParaRPr lang="en-IN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257800" y="3135868"/>
            <a:ext cx="6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tomo</a:t>
            </a:r>
            <a:endParaRPr lang="en-IN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257800" y="4343400"/>
            <a:ext cx="6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tomo</a:t>
            </a:r>
            <a:endParaRPr lang="en-IN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257800" y="5638800"/>
            <a:ext cx="6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tomo</a:t>
            </a:r>
            <a:endParaRPr lang="en-IN" sz="16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2578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257800" y="471273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257800" y="601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98120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1</a:t>
            </a:r>
            <a:endParaRPr lang="en-IN" sz="1600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304800" y="327660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2</a:t>
            </a:r>
            <a:endParaRPr lang="en-IN" sz="16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304800" y="449580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3</a:t>
            </a:r>
            <a:endParaRPr lang="en-IN" sz="16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04800" y="5703332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r>
              <a:rPr lang="en-US" sz="1600" baseline="-25000" dirty="0" smtClean="0"/>
              <a:t>4</a:t>
            </a:r>
            <a:endParaRPr lang="en-IN" sz="1600" baseline="-25000" dirty="0"/>
          </a:p>
        </p:txBody>
      </p:sp>
      <p:grpSp>
        <p:nvGrpSpPr>
          <p:cNvPr id="70" name="Group 43"/>
          <p:cNvGrpSpPr/>
          <p:nvPr/>
        </p:nvGrpSpPr>
        <p:grpSpPr>
          <a:xfrm>
            <a:off x="6502215" y="5190682"/>
            <a:ext cx="2114681" cy="679695"/>
            <a:chOff x="6765622" y="1033436"/>
            <a:chExt cx="2114681" cy="679695"/>
          </a:xfrm>
        </p:grpSpPr>
        <p:sp>
          <p:nvSpPr>
            <p:cNvPr id="71" name="TextBox 70"/>
            <p:cNvSpPr txBox="1"/>
            <p:nvPr/>
          </p:nvSpPr>
          <p:spPr>
            <a:xfrm>
              <a:off x="6765622" y="1088572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ym typeface="Symbol"/>
                </a:rPr>
                <a:t>()  =      </a:t>
              </a:r>
              <a:r>
                <a:rPr lang="en-IN" baseline="-25000" dirty="0" err="1" smtClean="0">
                  <a:sym typeface="Symbol"/>
                </a:rPr>
                <a:t>mn</a:t>
              </a:r>
              <a:r>
                <a:rPr lang="en-IN" dirty="0" smtClean="0">
                  <a:sym typeface="Symbol"/>
                </a:rPr>
                <a:t> </a:t>
              </a:r>
              <a:r>
                <a:rPr lang="en-IN" dirty="0" err="1" smtClean="0">
                  <a:sym typeface="Symbol"/>
                </a:rPr>
                <a:t>E</a:t>
              </a:r>
              <a:r>
                <a:rPr lang="en-IN" baseline="-25000" dirty="0" err="1" smtClean="0">
                  <a:sym typeface="Symbol"/>
                </a:rPr>
                <a:t>m</a:t>
              </a:r>
              <a:r>
                <a:rPr lang="en-IN" dirty="0" err="1" smtClean="0">
                  <a:sym typeface="Symbol"/>
                </a:rPr>
                <a:t>E</a:t>
              </a:r>
              <a:r>
                <a:rPr lang="en-IN" baseline="-25000" dirty="0" err="1" smtClean="0">
                  <a:sym typeface="Symbol"/>
                </a:rPr>
                <a:t>n</a:t>
              </a:r>
              <a:r>
                <a:rPr lang="en-IN" baseline="30000" dirty="0" smtClean="0">
                  <a:latin typeface="Arial"/>
                  <a:cs typeface="Arial"/>
                  <a:sym typeface="Symbol"/>
                </a:rPr>
                <a:t>†</a:t>
              </a:r>
              <a:endParaRPr lang="en-IN" baseline="-25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67423" y="1033436"/>
              <a:ext cx="3978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>
                  <a:sym typeface="Symbol"/>
                </a:rPr>
                <a:t></a:t>
              </a:r>
              <a:endParaRPr lang="en-IN" sz="2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51633" y="1405354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mn</a:t>
              </a:r>
              <a:endParaRPr lang="en-IN" sz="1400" dirty="0"/>
            </a:p>
          </p:txBody>
        </p:sp>
      </p:grpSp>
      <p:sp>
        <p:nvSpPr>
          <p:cNvPr id="74" name="Right Brace 73"/>
          <p:cNvSpPr/>
          <p:nvPr/>
        </p:nvSpPr>
        <p:spPr>
          <a:xfrm>
            <a:off x="6019800" y="1676400"/>
            <a:ext cx="304800" cy="480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492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Assisted Process Tomography: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4367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Characterizes the process (unitary or </a:t>
            </a:r>
            <a:r>
              <a:rPr lang="en-US" sz="1600" dirty="0" err="1" smtClean="0"/>
              <a:t>nonunitary</a:t>
            </a:r>
            <a:r>
              <a:rPr lang="en-US" sz="1600" dirty="0" smtClean="0"/>
              <a:t>)</a:t>
            </a:r>
            <a:endParaRPr lang="en-I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2375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Using a single </a:t>
            </a:r>
            <a:r>
              <a:rPr lang="en-US" sz="1600" dirty="0" err="1" smtClean="0"/>
              <a:t>ancilla</a:t>
            </a:r>
            <a:r>
              <a:rPr lang="en-US" sz="1600" dirty="0" smtClean="0"/>
              <a:t> </a:t>
            </a:r>
            <a:r>
              <a:rPr lang="en-US" sz="1600" dirty="0" err="1" smtClean="0"/>
              <a:t>qubit</a:t>
            </a:r>
            <a:endParaRPr lang="en-IN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6543" y="36781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6114" y="36781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78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6543" y="3288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96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6114" y="3288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7338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20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7338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590800" y="3657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91200" y="2971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415"/>
          <a:stretch>
            <a:fillRect/>
          </a:stretch>
        </p:blipFill>
        <p:spPr bwMode="auto">
          <a:xfrm>
            <a:off x="6271461" y="2733675"/>
            <a:ext cx="279633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239000" y="2373868"/>
            <a:ext cx="87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 </a:t>
            </a:r>
            <a:r>
              <a:rPr lang="en-US" sz="1600" dirty="0" smtClean="0"/>
              <a:t>matrix</a:t>
            </a:r>
            <a:endParaRPr lang="en-IN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402987" y="3191470"/>
            <a:ext cx="1150763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600" dirty="0" smtClean="0">
                <a:sym typeface="Symbol"/>
              </a:rPr>
              <a:t></a:t>
            </a:r>
            <a:endParaRPr lang="en-IN" sz="1600" dirty="0" smtClean="0"/>
          </a:p>
          <a:p>
            <a:pPr algn="ctr">
              <a:lnSpc>
                <a:spcPct val="150000"/>
              </a:lnSpc>
            </a:pPr>
            <a:r>
              <a:rPr lang="en-IN" sz="1600" dirty="0" smtClean="0"/>
              <a:t>(on system)</a:t>
            </a:r>
            <a:endParaRPr lang="en-IN" sz="16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47800" y="2819400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" y="36576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08632" y="3429000"/>
            <a:ext cx="63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tomo</a:t>
            </a:r>
            <a:endParaRPr lang="en-IN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508172" y="3810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/>
          <p:cNvSpPr/>
          <p:nvPr/>
        </p:nvSpPr>
        <p:spPr>
          <a:xfrm>
            <a:off x="6019800" y="1676400"/>
            <a:ext cx="304800" cy="480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grpSp>
        <p:nvGrpSpPr>
          <p:cNvPr id="63" name="Group 43"/>
          <p:cNvGrpSpPr/>
          <p:nvPr/>
        </p:nvGrpSpPr>
        <p:grpSpPr>
          <a:xfrm>
            <a:off x="6502215" y="5190682"/>
            <a:ext cx="2114681" cy="679695"/>
            <a:chOff x="6765622" y="1033436"/>
            <a:chExt cx="2114681" cy="679695"/>
          </a:xfrm>
        </p:grpSpPr>
        <p:sp>
          <p:nvSpPr>
            <p:cNvPr id="64" name="TextBox 63"/>
            <p:cNvSpPr txBox="1"/>
            <p:nvPr/>
          </p:nvSpPr>
          <p:spPr>
            <a:xfrm>
              <a:off x="6765622" y="1088572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ym typeface="Symbol"/>
                </a:rPr>
                <a:t>()  =      </a:t>
              </a:r>
              <a:r>
                <a:rPr lang="en-IN" baseline="-25000" dirty="0" err="1" smtClean="0">
                  <a:sym typeface="Symbol"/>
                </a:rPr>
                <a:t>mn</a:t>
              </a:r>
              <a:r>
                <a:rPr lang="en-IN" dirty="0" smtClean="0">
                  <a:sym typeface="Symbol"/>
                </a:rPr>
                <a:t> </a:t>
              </a:r>
              <a:r>
                <a:rPr lang="en-IN" dirty="0" err="1" smtClean="0">
                  <a:sym typeface="Symbol"/>
                </a:rPr>
                <a:t>E</a:t>
              </a:r>
              <a:r>
                <a:rPr lang="en-IN" baseline="-25000" dirty="0" err="1" smtClean="0">
                  <a:sym typeface="Symbol"/>
                </a:rPr>
                <a:t>m</a:t>
              </a:r>
              <a:r>
                <a:rPr lang="en-IN" dirty="0" err="1" smtClean="0">
                  <a:sym typeface="Symbol"/>
                </a:rPr>
                <a:t>E</a:t>
              </a:r>
              <a:r>
                <a:rPr lang="en-IN" baseline="-25000" dirty="0" err="1" smtClean="0">
                  <a:sym typeface="Symbol"/>
                </a:rPr>
                <a:t>n</a:t>
              </a:r>
              <a:r>
                <a:rPr lang="en-IN" baseline="30000" dirty="0" smtClean="0">
                  <a:latin typeface="Arial"/>
                  <a:cs typeface="Arial"/>
                  <a:sym typeface="Symbol"/>
                </a:rPr>
                <a:t>†</a:t>
              </a:r>
              <a:endParaRPr lang="en-IN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67423" y="1033436"/>
              <a:ext cx="3978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>
                  <a:sym typeface="Symbol"/>
                </a:rPr>
                <a:t></a:t>
              </a:r>
              <a:endParaRPr lang="en-IN" sz="2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51633" y="1405354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mn</a:t>
              </a:r>
              <a:endParaRPr lang="en-IN" sz="14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351777" y="194846"/>
            <a:ext cx="2258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Altepeter</a:t>
            </a:r>
            <a:r>
              <a:rPr lang="en-US" sz="1600" dirty="0" smtClean="0"/>
              <a:t> et al, PRL-2003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3537856" y="1872344"/>
            <a:ext cx="2057400" cy="396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" name="TextBox 3"/>
          <p:cNvSpPr txBox="1"/>
          <p:nvPr/>
        </p:nvSpPr>
        <p:spPr>
          <a:xfrm>
            <a:off x="216519" y="107921"/>
            <a:ext cx="438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Single-Shot Process Tomography: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4367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Characterizes the process (unitary or </a:t>
            </a:r>
            <a:r>
              <a:rPr lang="en-US" sz="1600" dirty="0" err="1" smtClean="0"/>
              <a:t>nonunitary</a:t>
            </a:r>
            <a:r>
              <a:rPr lang="en-US" sz="1600" dirty="0" smtClean="0"/>
              <a:t>)</a:t>
            </a:r>
            <a:endParaRPr lang="en-I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215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Using two </a:t>
            </a:r>
            <a:r>
              <a:rPr lang="en-US" sz="1600" dirty="0" err="1" smtClean="0"/>
              <a:t>ancilla</a:t>
            </a:r>
            <a:r>
              <a:rPr lang="en-US" sz="1600" dirty="0" smtClean="0"/>
              <a:t> </a:t>
            </a:r>
            <a:r>
              <a:rPr lang="en-US" sz="1600" dirty="0" err="1" smtClean="0"/>
              <a:t>qubits</a:t>
            </a:r>
            <a:endParaRPr lang="en-IN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6543" y="36781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6114" y="36781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78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6543" y="3288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96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6114" y="32882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IN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733800" y="36576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720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733800" y="2819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590800" y="3657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91200" y="29718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415"/>
          <a:stretch>
            <a:fillRect/>
          </a:stretch>
        </p:blipFill>
        <p:spPr bwMode="auto">
          <a:xfrm>
            <a:off x="6271461" y="2733675"/>
            <a:ext cx="2796339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239000" y="2373868"/>
            <a:ext cx="87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 </a:t>
            </a:r>
            <a:r>
              <a:rPr lang="en-US" sz="1600" dirty="0" smtClean="0"/>
              <a:t>matrix</a:t>
            </a:r>
            <a:endParaRPr lang="en-IN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402987" y="3191470"/>
            <a:ext cx="1150763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600" dirty="0" smtClean="0"/>
              <a:t>process </a:t>
            </a:r>
          </a:p>
          <a:p>
            <a:pPr algn="ctr">
              <a:lnSpc>
                <a:spcPct val="150000"/>
              </a:lnSpc>
            </a:pPr>
            <a:r>
              <a:rPr lang="en-IN" sz="1600" dirty="0" smtClean="0"/>
              <a:t>(on system)</a:t>
            </a:r>
            <a:endParaRPr lang="en-IN" sz="16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447800" y="2819400"/>
            <a:ext cx="0" cy="16764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" y="36576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4191000" y="4724400"/>
          <a:ext cx="838200" cy="83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/>
                <a:gridCol w="419100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36" name="Group 44"/>
          <p:cNvGrpSpPr/>
          <p:nvPr/>
        </p:nvGrpSpPr>
        <p:grpSpPr>
          <a:xfrm>
            <a:off x="5638800" y="3276600"/>
            <a:ext cx="762000" cy="762000"/>
            <a:chOff x="1524000" y="2804410"/>
            <a:chExt cx="914400" cy="914400"/>
          </a:xfrm>
        </p:grpSpPr>
        <p:grpSp>
          <p:nvGrpSpPr>
            <p:cNvPr id="39" name="Group 28"/>
            <p:cNvGrpSpPr/>
            <p:nvPr/>
          </p:nvGrpSpPr>
          <p:grpSpPr>
            <a:xfrm>
              <a:off x="1524000" y="2804410"/>
              <a:ext cx="914400" cy="914400"/>
              <a:chOff x="1478056" y="2834667"/>
              <a:chExt cx="914400" cy="914400"/>
            </a:xfrm>
          </p:grpSpPr>
          <p:sp>
            <p:nvSpPr>
              <p:cNvPr id="41" name="Chord 40"/>
              <p:cNvSpPr/>
              <p:nvPr/>
            </p:nvSpPr>
            <p:spPr>
              <a:xfrm rot="6339776">
                <a:off x="1478056" y="2834667"/>
                <a:ext cx="914400" cy="914400"/>
              </a:xfrm>
              <a:prstGeom prst="chord">
                <a:avLst>
                  <a:gd name="adj1" fmla="val 4352041"/>
                  <a:gd name="adj2" fmla="val 1533178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42" name="Straight Arrow Connector 41"/>
              <p:cNvCxnSpPr>
                <a:stCxn id="41" idx="2"/>
              </p:cNvCxnSpPr>
              <p:nvPr/>
            </p:nvCxnSpPr>
            <p:spPr>
              <a:xfrm rot="5400000" flipH="1" flipV="1">
                <a:off x="1937156" y="3031174"/>
                <a:ext cx="270808" cy="2744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905000" y="3254828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615440" y="2804410"/>
              <a:ext cx="440890" cy="406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</a:t>
              </a:r>
              <a:r>
                <a:rPr lang="en-US" sz="1600" baseline="-25000" dirty="0" smtClean="0">
                  <a:sym typeface="Symbol"/>
                </a:rPr>
                <a:t>x</a:t>
              </a:r>
              <a:endParaRPr lang="en-US" sz="16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02215" y="5190682"/>
            <a:ext cx="2114681" cy="679695"/>
            <a:chOff x="6765622" y="1033436"/>
            <a:chExt cx="2114681" cy="679695"/>
          </a:xfrm>
        </p:grpSpPr>
        <p:sp>
          <p:nvSpPr>
            <p:cNvPr id="50" name="TextBox 49"/>
            <p:cNvSpPr txBox="1"/>
            <p:nvPr/>
          </p:nvSpPr>
          <p:spPr>
            <a:xfrm>
              <a:off x="6765622" y="1088572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ym typeface="Symbol"/>
                </a:rPr>
                <a:t>()  =      </a:t>
              </a:r>
              <a:r>
                <a:rPr lang="en-IN" baseline="-25000" dirty="0" err="1" smtClean="0">
                  <a:sym typeface="Symbol"/>
                </a:rPr>
                <a:t>mn</a:t>
              </a:r>
              <a:r>
                <a:rPr lang="en-IN" dirty="0" smtClean="0">
                  <a:sym typeface="Symbol"/>
                </a:rPr>
                <a:t> </a:t>
              </a:r>
              <a:r>
                <a:rPr lang="en-IN" dirty="0" err="1" smtClean="0">
                  <a:sym typeface="Symbol"/>
                </a:rPr>
                <a:t>E</a:t>
              </a:r>
              <a:r>
                <a:rPr lang="en-IN" baseline="-25000" dirty="0" err="1" smtClean="0">
                  <a:sym typeface="Symbol"/>
                </a:rPr>
                <a:t>m</a:t>
              </a:r>
              <a:r>
                <a:rPr lang="en-IN" dirty="0" err="1" smtClean="0">
                  <a:sym typeface="Symbol"/>
                </a:rPr>
                <a:t>E</a:t>
              </a:r>
              <a:r>
                <a:rPr lang="en-IN" baseline="-25000" dirty="0" err="1" smtClean="0">
                  <a:sym typeface="Symbol"/>
                </a:rPr>
                <a:t>n</a:t>
              </a:r>
              <a:r>
                <a:rPr lang="en-IN" baseline="30000" dirty="0" smtClean="0">
                  <a:latin typeface="Arial"/>
                  <a:cs typeface="Arial"/>
                  <a:sym typeface="Symbol"/>
                </a:rPr>
                <a:t>†</a:t>
              </a:r>
              <a:endParaRPr lang="en-IN" baseline="-25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67423" y="1033436"/>
              <a:ext cx="3978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dirty="0" smtClean="0">
                  <a:sym typeface="Symbol"/>
                </a:rPr>
                <a:t></a:t>
              </a:r>
              <a:endParaRPr lang="en-IN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51633" y="1405354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mn</a:t>
              </a:r>
              <a:endParaRPr lang="en-IN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994" y="914400"/>
            <a:ext cx="2027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Schrodinger equation: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665194" y="914400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+mj-lt"/>
                <a:cs typeface="Arial"/>
              </a:rPr>
              <a:t>ħ</a:t>
            </a:r>
            <a:r>
              <a:rPr lang="en-US" sz="1600" dirty="0" smtClean="0">
                <a:latin typeface="+mj-lt"/>
                <a:cs typeface="Arial"/>
              </a:rPr>
              <a:t> (d/</a:t>
            </a:r>
            <a:r>
              <a:rPr lang="en-US" sz="1600" dirty="0" err="1" smtClean="0">
                <a:latin typeface="+mj-lt"/>
                <a:cs typeface="Arial"/>
              </a:rPr>
              <a:t>dt</a:t>
            </a:r>
            <a:r>
              <a:rPr lang="en-US" sz="1600" dirty="0" smtClean="0">
                <a:latin typeface="+mj-lt"/>
                <a:cs typeface="Arial"/>
              </a:rPr>
              <a:t>) </a:t>
            </a:r>
            <a:r>
              <a:rPr lang="en-US" sz="1600" dirty="0" smtClean="0">
                <a:latin typeface="Arial"/>
                <a:cs typeface="Arial"/>
              </a:rPr>
              <a:t>|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</a:t>
            </a:r>
            <a:r>
              <a:rPr lang="en-US" sz="1600" dirty="0" smtClean="0">
                <a:latin typeface="+mj-lt"/>
                <a:cs typeface="Arial"/>
                <a:sym typeface="Symbol"/>
              </a:rPr>
              <a:t>(t)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 = </a:t>
            </a:r>
            <a:r>
              <a:rPr lang="en-US" sz="1600" dirty="0" smtClean="0">
                <a:cs typeface="Arial"/>
                <a:sym typeface="Symbol"/>
              </a:rPr>
              <a:t>H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|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</a:t>
            </a:r>
            <a:r>
              <a:rPr lang="en-US" sz="1600" dirty="0" smtClean="0">
                <a:cs typeface="Arial"/>
                <a:sym typeface="Symbol"/>
              </a:rPr>
              <a:t>(0)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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741394" y="1383268"/>
            <a:ext cx="206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|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</a:t>
            </a:r>
            <a:r>
              <a:rPr lang="en-US" sz="1600" dirty="0">
                <a:cs typeface="Arial"/>
                <a:sym typeface="Symbol"/>
              </a:rPr>
              <a:t>(t)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 </a:t>
            </a:r>
            <a:r>
              <a:rPr lang="en-US" sz="1600" dirty="0" smtClean="0">
                <a:latin typeface="+mj-lt"/>
                <a:cs typeface="Arial"/>
                <a:sym typeface="Symbol"/>
              </a:rPr>
              <a:t>= exp(-</a:t>
            </a:r>
            <a:r>
              <a:rPr lang="en-US" sz="1600" dirty="0" err="1" smtClean="0">
                <a:latin typeface="+mj-lt"/>
                <a:cs typeface="Arial"/>
                <a:sym typeface="Symbol"/>
              </a:rPr>
              <a:t>iHt</a:t>
            </a:r>
            <a:r>
              <a:rPr lang="en-US" sz="1600" dirty="0" smtClean="0">
                <a:latin typeface="+mj-lt"/>
                <a:cs typeface="Arial"/>
                <a:sym typeface="Symbol"/>
              </a:rPr>
              <a:t>)</a:t>
            </a:r>
            <a:r>
              <a:rPr lang="en-US" sz="1600" dirty="0" smtClean="0">
                <a:latin typeface="Arial"/>
                <a:cs typeface="Arial"/>
              </a:rPr>
              <a:t>|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</a:t>
            </a:r>
            <a:r>
              <a:rPr lang="en-US" sz="1600" dirty="0" smtClean="0">
                <a:cs typeface="Arial"/>
                <a:sym typeface="Symbol"/>
              </a:rPr>
              <a:t>(0)</a:t>
            </a:r>
            <a:r>
              <a:rPr lang="en-US" sz="1600" dirty="0" smtClean="0">
                <a:latin typeface="Arial"/>
                <a:cs typeface="Arial"/>
                <a:sym typeface="Symbol"/>
              </a:rPr>
              <a:t>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10000" y="2286000"/>
            <a:ext cx="920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Arial"/>
                <a:sym typeface="Symbol"/>
              </a:rPr>
              <a:t>H = T + V</a:t>
            </a:r>
            <a:endParaRPr lang="en-US" sz="1600" dirty="0"/>
          </a:p>
        </p:txBody>
      </p:sp>
      <p:sp>
        <p:nvSpPr>
          <p:cNvPr id="9" name="Rectangular Callout 8"/>
          <p:cNvSpPr/>
          <p:nvPr/>
        </p:nvSpPr>
        <p:spPr>
          <a:xfrm>
            <a:off x="3733800" y="3352800"/>
            <a:ext cx="838200" cy="762000"/>
          </a:xfrm>
          <a:prstGeom prst="wedgeRectCallout">
            <a:avLst>
              <a:gd name="adj1" fmla="val 17691"/>
              <a:gd name="adj2" fmla="val -1378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Kinetic</a:t>
            </a:r>
          </a:p>
          <a:p>
            <a:pPr algn="ctr"/>
            <a:r>
              <a:rPr lang="en-US" sz="1600" dirty="0" smtClean="0"/>
              <a:t>P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/2m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953000" y="3124200"/>
            <a:ext cx="1066800" cy="457200"/>
          </a:xfrm>
          <a:prstGeom prst="wedgeRectCallout">
            <a:avLst>
              <a:gd name="adj1" fmla="val -73708"/>
              <a:gd name="adj2" fmla="val -1526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Potential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3581400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 not commute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6172200" y="3429000"/>
            <a:ext cx="609600" cy="321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4800600" y="3750677"/>
            <a:ext cx="1981200" cy="135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81200" y="5257800"/>
            <a:ext cx="4817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Arial"/>
                <a:sym typeface="Symbol"/>
              </a:rPr>
              <a:t>exp</a:t>
            </a:r>
            <a:r>
              <a:rPr lang="en-US" sz="1600" dirty="0" smtClean="0">
                <a:cs typeface="Arial"/>
                <a:sym typeface="Symbol"/>
              </a:rPr>
              <a:t>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H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  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V/2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.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T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.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V/2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4800600"/>
            <a:ext cx="206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Trotter approximation:</a:t>
            </a:r>
            <a:endParaRPr lang="en-US" sz="1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477000"/>
            <a:ext cx="1676400" cy="22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248400"/>
            <a:ext cx="2324100" cy="18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6519" y="107921"/>
            <a:ext cx="632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Quantum Simulation: Particle in a potential (1D)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00400" y="2362200"/>
            <a:ext cx="2667000" cy="2362200"/>
            <a:chOff x="6172200" y="2362200"/>
            <a:chExt cx="2667000" cy="2362200"/>
          </a:xfrm>
        </p:grpSpPr>
        <p:sp>
          <p:nvSpPr>
            <p:cNvPr id="9" name="Oval 8"/>
            <p:cNvSpPr/>
            <p:nvPr/>
          </p:nvSpPr>
          <p:spPr>
            <a:xfrm>
              <a:off x="7086600" y="3048000"/>
              <a:ext cx="17526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system</a:t>
              </a:r>
              <a:endParaRPr lang="en-IN" sz="28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172200" y="2362200"/>
              <a:ext cx="1524000" cy="1447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/>
                <a:t>ancilla</a:t>
              </a:r>
              <a:endParaRPr lang="en-IN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295400" y="10668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Ancillary staff: Provide necessary support to the primary activities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                          or operation of an organization, system,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3914" y="533400"/>
            <a:ext cx="228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Dictionary meaning:</a:t>
            </a:r>
            <a:endParaRPr lang="en-I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00400" y="2362200"/>
            <a:ext cx="2667000" cy="2362200"/>
            <a:chOff x="3200400" y="2362200"/>
            <a:chExt cx="2667000" cy="2362200"/>
          </a:xfrm>
        </p:grpSpPr>
        <p:sp>
          <p:nvSpPr>
            <p:cNvPr id="7" name="Oval 6"/>
            <p:cNvSpPr/>
            <p:nvPr/>
          </p:nvSpPr>
          <p:spPr>
            <a:xfrm>
              <a:off x="3200400" y="2362200"/>
              <a:ext cx="1524000" cy="1447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/>
                <a:t>ancilla</a:t>
              </a:r>
              <a:endParaRPr lang="en-IN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048000"/>
              <a:ext cx="17526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system</a:t>
              </a:r>
              <a:endParaRPr lang="en-IN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09600"/>
            <a:ext cx="1960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(with spin-1/2 nuclei)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447800" y="1676400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111  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110  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101   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100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011  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010   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001       </a:t>
            </a:r>
            <a:r>
              <a:rPr lang="en-US" sz="1400" dirty="0" smtClean="0">
                <a:latin typeface="Arial"/>
                <a:cs typeface="Arial"/>
              </a:rPr>
              <a:t>|</a:t>
            </a:r>
            <a:r>
              <a:rPr lang="en-US" sz="1400" dirty="0" smtClean="0">
                <a:latin typeface="Arial"/>
                <a:cs typeface="Arial"/>
                <a:sym typeface="Symbol"/>
              </a:rPr>
              <a:t>000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1447800"/>
            <a:ext cx="624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145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4003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0861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719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577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2197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9817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743700" y="14859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1219200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81000" y="2743200"/>
            <a:ext cx="4817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Arial"/>
                <a:sym typeface="Symbol"/>
              </a:rPr>
              <a:t>exp</a:t>
            </a:r>
            <a:r>
              <a:rPr lang="en-US" sz="1600" dirty="0" smtClean="0">
                <a:cs typeface="Arial"/>
                <a:sym typeface="Symbol"/>
              </a:rPr>
              <a:t>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H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  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V/2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.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T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.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V/2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</a:t>
            </a:r>
            <a:endParaRPr lang="en-US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71354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943600" y="4038600"/>
            <a:ext cx="2439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Circuit for Diagonal Unitary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2362200"/>
            <a:ext cx="1260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Trotter form:</a:t>
            </a:r>
            <a:endParaRPr lang="en-US" sz="1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477000"/>
            <a:ext cx="1676400" cy="22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248400"/>
            <a:ext cx="2324100" cy="18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16519" y="107921"/>
            <a:ext cx="632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Quantum Simulation: Particle in a potential (1D)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000" y="3276600"/>
            <a:ext cx="5734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Arial"/>
                <a:sym typeface="Symbol"/>
              </a:rPr>
              <a:t>exp</a:t>
            </a:r>
            <a:r>
              <a:rPr lang="en-US" sz="1600" dirty="0" smtClean="0">
                <a:cs typeface="Arial"/>
                <a:sym typeface="Symbol"/>
              </a:rPr>
              <a:t>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H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  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V/2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.</a:t>
            </a:r>
            <a:r>
              <a:rPr lang="en-US" sz="1600" dirty="0" err="1" smtClean="0">
                <a:cs typeface="Arial"/>
                <a:sym typeface="Symbol"/>
              </a:rPr>
              <a:t>U</a:t>
            </a:r>
            <a:r>
              <a:rPr lang="en-US" sz="1600" baseline="-25000" dirty="0" err="1" smtClean="0">
                <a:cs typeface="Arial"/>
                <a:sym typeface="Symbol"/>
              </a:rPr>
              <a:t>iqft</a:t>
            </a:r>
            <a:r>
              <a:rPr lang="en-US" sz="1600" dirty="0" smtClean="0">
                <a:cs typeface="Arial"/>
                <a:sym typeface="Symbol"/>
              </a:rPr>
              <a:t>.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T’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. </a:t>
            </a:r>
            <a:r>
              <a:rPr lang="en-US" sz="1600" dirty="0" err="1" smtClean="0">
                <a:cs typeface="Arial"/>
                <a:sym typeface="Symbol"/>
              </a:rPr>
              <a:t>U</a:t>
            </a:r>
            <a:r>
              <a:rPr lang="en-US" sz="1600" baseline="-25000" dirty="0" err="1" smtClean="0">
                <a:cs typeface="Arial"/>
                <a:sym typeface="Symbol"/>
              </a:rPr>
              <a:t>qft</a:t>
            </a:r>
            <a:r>
              <a:rPr lang="en-US" sz="1600" baseline="-25000" dirty="0" smtClean="0">
                <a:cs typeface="Arial"/>
                <a:sym typeface="Symbol"/>
              </a:rPr>
              <a:t> </a:t>
            </a:r>
            <a:r>
              <a:rPr lang="en-US" sz="1600" dirty="0" smtClean="0">
                <a:cs typeface="Arial"/>
                <a:sym typeface="Symbol"/>
              </a:rPr>
              <a:t>. exp(-</a:t>
            </a:r>
            <a:r>
              <a:rPr lang="en-US" sz="1600" dirty="0" err="1" smtClean="0">
                <a:cs typeface="Arial"/>
                <a:sym typeface="Symbol"/>
              </a:rPr>
              <a:t>i</a:t>
            </a:r>
            <a:r>
              <a:rPr lang="en-US" sz="1600" dirty="0" smtClean="0">
                <a:cs typeface="Arial"/>
                <a:sym typeface="Symbol"/>
              </a:rPr>
              <a:t> V/2 </a:t>
            </a:r>
            <a:r>
              <a:rPr lang="en-US" sz="1600" dirty="0" err="1" smtClean="0">
                <a:cs typeface="Arial"/>
                <a:sym typeface="Symbol"/>
              </a:rPr>
              <a:t>dt</a:t>
            </a:r>
            <a:r>
              <a:rPr lang="en-US" sz="1600" dirty="0" smtClean="0">
                <a:cs typeface="Arial"/>
                <a:sym typeface="Symbol"/>
              </a:rPr>
              <a:t>) 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1230868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position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828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6519" y="107921"/>
            <a:ext cx="485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Assited</a:t>
            </a:r>
            <a:r>
              <a:rPr lang="en-US" sz="2400" b="1" dirty="0" smtClean="0">
                <a:solidFill>
                  <a:srgbClr val="0070C0"/>
                </a:solidFill>
              </a:rPr>
              <a:t> Quantum Simulation: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2575" y="988559"/>
            <a:ext cx="4848225" cy="3583441"/>
            <a:chOff x="790575" y="1545772"/>
            <a:chExt cx="4848225" cy="358344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0575" y="1728788"/>
              <a:ext cx="4848225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990600" y="1545772"/>
              <a:ext cx="2286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2057400"/>
            <a:ext cx="110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 state</a:t>
            </a:r>
            <a:endParaRPr lang="en-I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1790" y="3276600"/>
            <a:ext cx="113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Final state</a:t>
            </a:r>
          </a:p>
          <a:p>
            <a:pPr algn="ctr"/>
            <a:r>
              <a:rPr lang="en-US" sz="1600" dirty="0" smtClean="0"/>
              <a:t>(after</a:t>
            </a:r>
          </a:p>
          <a:p>
            <a:pPr algn="ctr"/>
            <a:r>
              <a:rPr lang="en-US" sz="1600" dirty="0" smtClean="0"/>
              <a:t>Simulation)</a:t>
            </a:r>
            <a:endParaRPr lang="en-I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40" y="6443246"/>
            <a:ext cx="3815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Ravi Shankar, </a:t>
            </a:r>
            <a:r>
              <a:rPr lang="en-US" sz="1600" dirty="0" err="1" smtClean="0"/>
              <a:t>Swathi</a:t>
            </a:r>
            <a:r>
              <a:rPr lang="en-US" sz="1600" dirty="0" smtClean="0"/>
              <a:t> </a:t>
            </a:r>
            <a:r>
              <a:rPr lang="en-US" sz="1600" dirty="0" err="1" smtClean="0"/>
              <a:t>Hegde</a:t>
            </a:r>
            <a:r>
              <a:rPr lang="en-US" sz="1600" dirty="0" smtClean="0"/>
              <a:t>, TSM, PLA-2013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250" t="14000" r="55231" b="8667"/>
          <a:stretch>
            <a:fillRect/>
          </a:stretch>
        </p:blipFill>
        <p:spPr bwMode="auto">
          <a:xfrm rot="5400000">
            <a:off x="3818659" y="-406285"/>
            <a:ext cx="1634142" cy="45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6519" y="107921"/>
            <a:ext cx="485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Assited</a:t>
            </a:r>
            <a:r>
              <a:rPr lang="en-US" sz="2400" b="1" dirty="0" smtClean="0">
                <a:solidFill>
                  <a:srgbClr val="0070C0"/>
                </a:solidFill>
              </a:rPr>
              <a:t> Quantum Simulation: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0128" y="162580"/>
            <a:ext cx="2559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Ravi Shankar, </a:t>
            </a:r>
            <a:r>
              <a:rPr lang="en-US" sz="1600" dirty="0" err="1" smtClean="0"/>
              <a:t>Swathi</a:t>
            </a:r>
            <a:r>
              <a:rPr lang="en-US" sz="1600" dirty="0" smtClean="0"/>
              <a:t> </a:t>
            </a:r>
            <a:r>
              <a:rPr lang="en-US" sz="1600" dirty="0" err="1" smtClean="0"/>
              <a:t>Hegde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TSM, PLA-2013</a:t>
            </a:r>
            <a:endParaRPr lang="en-IN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73973" y="182880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431173" y="16002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78773" y="38100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31173" y="35814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12173" y="3429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12173" y="34290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3973" y="342900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78773" y="3429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353887" y="2971800"/>
            <a:ext cx="4580313" cy="1676402"/>
            <a:chOff x="2362200" y="2819399"/>
            <a:chExt cx="4580313" cy="167640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250" t="14000" r="67132" b="8667"/>
            <a:stretch>
              <a:fillRect/>
            </a:stretch>
          </p:blipFill>
          <p:spPr bwMode="auto">
            <a:xfrm rot="5400000">
              <a:off x="4461856" y="719743"/>
              <a:ext cx="381001" cy="458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492" t="14000" r="42206" b="8667"/>
            <a:stretch>
              <a:fillRect/>
            </a:stretch>
          </p:blipFill>
          <p:spPr bwMode="auto">
            <a:xfrm rot="5400000">
              <a:off x="4004657" y="1557944"/>
              <a:ext cx="1295400" cy="458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7" name="Straight Connector 26"/>
          <p:cNvCxnSpPr/>
          <p:nvPr/>
        </p:nvCxnSpPr>
        <p:spPr>
          <a:xfrm>
            <a:off x="973973" y="5715000"/>
            <a:ext cx="53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26373" y="5486400"/>
            <a:ext cx="228600" cy="2286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507373" y="5334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07373" y="53340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88373" y="5715000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8373" y="53340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345574" y="4898573"/>
            <a:ext cx="4588626" cy="1730827"/>
            <a:chOff x="2277687" y="4441372"/>
            <a:chExt cx="4588626" cy="173082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9250" t="14000" r="67132" b="8667"/>
            <a:stretch>
              <a:fillRect/>
            </a:stretch>
          </p:blipFill>
          <p:spPr bwMode="auto">
            <a:xfrm rot="5400000">
              <a:off x="4377343" y="2341716"/>
              <a:ext cx="381001" cy="458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7794" t="14000" r="29180" b="8667"/>
            <a:stretch>
              <a:fillRect/>
            </a:stretch>
          </p:blipFill>
          <p:spPr bwMode="auto">
            <a:xfrm rot="5400000">
              <a:off x="3890357" y="3196243"/>
              <a:ext cx="1371599" cy="458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3116327" y="609600"/>
            <a:ext cx="10967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Experiments</a:t>
            </a:r>
            <a:endParaRPr lang="en-IN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551478" y="609600"/>
            <a:ext cx="69692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Theory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990599" y="838200"/>
            <a:ext cx="3026865" cy="1841495"/>
            <a:chOff x="1127595" y="1688068"/>
            <a:chExt cx="3026865" cy="1841495"/>
          </a:xfrm>
        </p:grpSpPr>
        <p:grpSp>
          <p:nvGrpSpPr>
            <p:cNvPr id="4" name="Group 5"/>
            <p:cNvGrpSpPr/>
            <p:nvPr/>
          </p:nvGrpSpPr>
          <p:grpSpPr>
            <a:xfrm>
              <a:off x="1127595" y="2041639"/>
              <a:ext cx="1615602" cy="1487924"/>
              <a:chOff x="2286000" y="1905191"/>
              <a:chExt cx="1154881" cy="1009663"/>
            </a:xfrm>
          </p:grpSpPr>
          <p:pic>
            <p:nvPicPr>
              <p:cNvPr id="7" name="Picture 6" descr="chcl3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86000" y="1905191"/>
                <a:ext cx="1154881" cy="83800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11406" y="2685121"/>
                <a:ext cx="796887" cy="229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chloroform</a:t>
                </a:r>
                <a:endParaRPr lang="en-IN" sz="1600" baseline="-250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44862" y="1688068"/>
              <a:ext cx="11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30000" dirty="0" smtClean="0"/>
                <a:t>1</a:t>
              </a:r>
              <a:r>
                <a:rPr lang="en-US" sz="1600" dirty="0" smtClean="0"/>
                <a:t>H (system)</a:t>
              </a:r>
              <a:endParaRPr lang="en-IN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9662" y="2297668"/>
              <a:ext cx="23047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30000" dirty="0" smtClean="0"/>
                <a:t>13</a:t>
              </a:r>
              <a:r>
                <a:rPr lang="en-US" sz="1600" dirty="0" smtClean="0"/>
                <a:t>C (</a:t>
              </a:r>
              <a:r>
                <a:rPr lang="en-US" sz="1600" dirty="0" err="1" smtClean="0"/>
                <a:t>ancilla</a:t>
              </a:r>
              <a:r>
                <a:rPr lang="en-US" sz="1600" dirty="0" smtClean="0"/>
                <a:t>: environment)</a:t>
              </a:r>
              <a:endParaRPr lang="en-IN" sz="1600" dirty="0"/>
            </a:p>
          </p:txBody>
        </p: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3102" b="-399"/>
          <a:stretch>
            <a:fillRect/>
          </a:stretch>
        </p:blipFill>
        <p:spPr bwMode="auto">
          <a:xfrm>
            <a:off x="4716016" y="1371600"/>
            <a:ext cx="3719488" cy="43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5"/>
          <p:cNvGrpSpPr/>
          <p:nvPr/>
        </p:nvGrpSpPr>
        <p:grpSpPr>
          <a:xfrm>
            <a:off x="304800" y="3382452"/>
            <a:ext cx="6840760" cy="2682770"/>
            <a:chOff x="179512" y="3573016"/>
            <a:chExt cx="6840760" cy="2682770"/>
          </a:xfrm>
        </p:grpSpPr>
        <p:grpSp>
          <p:nvGrpSpPr>
            <p:cNvPr id="10" name="Group 15"/>
            <p:cNvGrpSpPr/>
            <p:nvPr/>
          </p:nvGrpSpPr>
          <p:grpSpPr>
            <a:xfrm>
              <a:off x="966493" y="3573016"/>
              <a:ext cx="6053779" cy="2634726"/>
              <a:chOff x="574795" y="3974968"/>
              <a:chExt cx="6053779" cy="2634726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755576" y="5085184"/>
                <a:ext cx="29523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rc 11"/>
              <p:cNvSpPr/>
              <p:nvPr/>
            </p:nvSpPr>
            <p:spPr>
              <a:xfrm rot="11095971">
                <a:off x="574795" y="3974968"/>
                <a:ext cx="6045842" cy="1080120"/>
              </a:xfrm>
              <a:prstGeom prst="arc">
                <a:avLst>
                  <a:gd name="adj1" fmla="val 16200000"/>
                  <a:gd name="adj2" fmla="val 213733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13" name="Arc 12"/>
              <p:cNvSpPr/>
              <p:nvPr/>
            </p:nvSpPr>
            <p:spPr>
              <a:xfrm rot="10596509" flipV="1">
                <a:off x="582732" y="5133032"/>
                <a:ext cx="6045842" cy="1476662"/>
              </a:xfrm>
              <a:prstGeom prst="arc">
                <a:avLst>
                  <a:gd name="adj1" fmla="val 16200000"/>
                  <a:gd name="adj2" fmla="val 213733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51910" y="4149080"/>
                <a:ext cx="0" cy="18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1115616" y="6237312"/>
              <a:ext cx="29523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9512" y="3645024"/>
              <a:ext cx="778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System</a:t>
              </a:r>
              <a:endParaRPr lang="en-IN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512" y="5917232"/>
              <a:ext cx="734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Ancilla</a:t>
              </a:r>
              <a:endParaRPr lang="en-IN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39752" y="5013176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Time </a:t>
              </a:r>
              <a:endParaRPr lang="en-IN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059832" y="5229200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5"/>
          <p:cNvGrpSpPr/>
          <p:nvPr/>
        </p:nvGrpSpPr>
        <p:grpSpPr>
          <a:xfrm>
            <a:off x="5849416" y="3382452"/>
            <a:ext cx="2880320" cy="2634726"/>
            <a:chOff x="419570" y="3974968"/>
            <a:chExt cx="6209004" cy="263472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74795" y="5089813"/>
              <a:ext cx="58985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 rot="11095971">
              <a:off x="574795" y="3974968"/>
              <a:ext cx="6045842" cy="1080120"/>
            </a:xfrm>
            <a:prstGeom prst="arc">
              <a:avLst>
                <a:gd name="adj1" fmla="val 16200000"/>
                <a:gd name="adj2" fmla="val 213733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6" name="Arc 35"/>
            <p:cNvSpPr/>
            <p:nvPr/>
          </p:nvSpPr>
          <p:spPr>
            <a:xfrm rot="10596509" flipV="1">
              <a:off x="582732" y="5133032"/>
              <a:ext cx="6045842" cy="1476662"/>
            </a:xfrm>
            <a:prstGeom prst="arc">
              <a:avLst>
                <a:gd name="adj1" fmla="val 16200000"/>
                <a:gd name="adj2" fmla="val 213733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19570" y="4149080"/>
              <a:ext cx="0" cy="18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5796136" y="6237312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85320" y="3443372"/>
            <a:ext cx="778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System</a:t>
            </a:r>
            <a:endParaRPr lang="en-IN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985320" y="580286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Ancilla</a:t>
            </a:r>
            <a:endParaRPr lang="en-IN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001544" y="4739516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Time </a:t>
            </a:r>
            <a:endParaRPr lang="en-IN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721624" y="49555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868144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1" name="Rectangle 40"/>
          <p:cNvSpPr/>
          <p:nvPr/>
        </p:nvSpPr>
        <p:spPr>
          <a:xfrm>
            <a:off x="6020544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2" name="Rectangle 41"/>
          <p:cNvSpPr/>
          <p:nvPr/>
        </p:nvSpPr>
        <p:spPr>
          <a:xfrm>
            <a:off x="6156176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3" name="Rectangle 42"/>
          <p:cNvSpPr/>
          <p:nvPr/>
        </p:nvSpPr>
        <p:spPr>
          <a:xfrm>
            <a:off x="6300192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4" name="Rectangle 43"/>
          <p:cNvSpPr/>
          <p:nvPr/>
        </p:nvSpPr>
        <p:spPr>
          <a:xfrm>
            <a:off x="6452592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5" name="Rectangle 44"/>
          <p:cNvSpPr/>
          <p:nvPr/>
        </p:nvSpPr>
        <p:spPr>
          <a:xfrm>
            <a:off x="6604992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6" name="Rectangle 45"/>
          <p:cNvSpPr/>
          <p:nvPr/>
        </p:nvSpPr>
        <p:spPr>
          <a:xfrm>
            <a:off x="6757392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7" name="Rectangle 46"/>
          <p:cNvSpPr/>
          <p:nvPr/>
        </p:nvSpPr>
        <p:spPr>
          <a:xfrm>
            <a:off x="6909792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8" name="Rectangle 47"/>
          <p:cNvSpPr/>
          <p:nvPr/>
        </p:nvSpPr>
        <p:spPr>
          <a:xfrm>
            <a:off x="7046561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49" name="Rectangle 48"/>
          <p:cNvSpPr/>
          <p:nvPr/>
        </p:nvSpPr>
        <p:spPr>
          <a:xfrm>
            <a:off x="7198961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50" name="Rectangle 49"/>
          <p:cNvSpPr/>
          <p:nvPr/>
        </p:nvSpPr>
        <p:spPr>
          <a:xfrm>
            <a:off x="7351361" y="5805264"/>
            <a:ext cx="4571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51" name="TextBox 50"/>
          <p:cNvSpPr txBox="1"/>
          <p:nvPr/>
        </p:nvSpPr>
        <p:spPr>
          <a:xfrm>
            <a:off x="6324600" y="6324600"/>
            <a:ext cx="58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kicks</a:t>
            </a:r>
            <a:endParaRPr lang="en-IN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7038032" y="188640"/>
            <a:ext cx="165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Cory &amp; coworkers</a:t>
            </a:r>
          </a:p>
          <a:p>
            <a:pPr algn="ctr"/>
            <a:r>
              <a:rPr lang="en-US" sz="1600" dirty="0" smtClean="0"/>
              <a:t>PRA, 2003</a:t>
            </a:r>
            <a:endParaRPr lang="en-IN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16519" y="107921"/>
            <a:ext cx="361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Simulating quantum noise: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251519" y="908720"/>
            <a:ext cx="2396884" cy="1841495"/>
            <a:chOff x="1127595" y="1688068"/>
            <a:chExt cx="2396884" cy="1841495"/>
          </a:xfrm>
        </p:grpSpPr>
        <p:grpSp>
          <p:nvGrpSpPr>
            <p:cNvPr id="4" name="Group 5"/>
            <p:cNvGrpSpPr/>
            <p:nvPr/>
          </p:nvGrpSpPr>
          <p:grpSpPr>
            <a:xfrm>
              <a:off x="1127595" y="2041639"/>
              <a:ext cx="1615602" cy="1487924"/>
              <a:chOff x="2286000" y="1905191"/>
              <a:chExt cx="1154881" cy="1009663"/>
            </a:xfrm>
          </p:grpSpPr>
          <p:pic>
            <p:nvPicPr>
              <p:cNvPr id="7" name="Picture 6" descr="chcl3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86000" y="1905191"/>
                <a:ext cx="1154881" cy="838009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611406" y="2685121"/>
                <a:ext cx="796887" cy="229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chloroform</a:t>
                </a:r>
                <a:endParaRPr lang="en-IN" sz="1600" baseline="-250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44862" y="1688068"/>
              <a:ext cx="11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30000" dirty="0" smtClean="0"/>
                <a:t>1</a:t>
              </a:r>
              <a:r>
                <a:rPr lang="en-US" sz="1600" dirty="0" smtClean="0"/>
                <a:t>H (system)</a:t>
              </a:r>
              <a:endParaRPr lang="en-IN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9662" y="2297668"/>
              <a:ext cx="16748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aseline="30000" dirty="0" smtClean="0"/>
                <a:t>13</a:t>
              </a:r>
              <a:r>
                <a:rPr lang="en-US" sz="1600" dirty="0" smtClean="0"/>
                <a:t>C (environment)</a:t>
              </a:r>
              <a:endParaRPr lang="en-IN" sz="1600" dirty="0"/>
            </a:p>
          </p:txBody>
        </p:sp>
      </p:grp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58864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6519" y="107921"/>
            <a:ext cx="361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Simulating quantum noise: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867400"/>
            <a:ext cx="543129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Has applications in optimizing dynamical decoupling sequences</a:t>
            </a:r>
            <a:endParaRPr lang="en-I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9704" y="6477000"/>
            <a:ext cx="271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Swathi</a:t>
            </a:r>
            <a:r>
              <a:rPr lang="en-US" sz="1600" dirty="0" smtClean="0"/>
              <a:t> &amp; TSM (on-going work)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Measuring diffusion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4400" y="1219200"/>
            <a:ext cx="3276600" cy="1066801"/>
            <a:chOff x="2057400" y="1143000"/>
            <a:chExt cx="3276600" cy="18135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057400" y="1524000"/>
              <a:ext cx="914400" cy="914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71800" y="1143000"/>
              <a:ext cx="1143000" cy="1295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48000" y="1402080"/>
              <a:ext cx="1828800" cy="15544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08363" y="1973896"/>
              <a:ext cx="425637" cy="9826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1905000" y="1219200"/>
            <a:ext cx="1066800" cy="152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85800" y="12954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4114800" y="14478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Triangle 24"/>
          <p:cNvSpPr/>
          <p:nvPr/>
        </p:nvSpPr>
        <p:spPr>
          <a:xfrm flipH="1">
            <a:off x="838200" y="2514600"/>
            <a:ext cx="3429000" cy="304800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2514600" y="2286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en-IN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968" y="84986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|0+|1</a:t>
            </a:r>
            <a:endParaRPr lang="en-IN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978168" y="84986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|0+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</a:t>
            </a:r>
            <a:r>
              <a:rPr lang="en-US" dirty="0" smtClean="0">
                <a:sym typeface="Symbol"/>
              </a:rPr>
              <a:t>|1</a:t>
            </a:r>
            <a:endParaRPr lang="en-IN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6248400" y="6324600"/>
            <a:ext cx="2612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Price, Concepts in NMR-1997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Measuring diffusion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914400" y="1219200"/>
            <a:ext cx="3276600" cy="1066801"/>
            <a:chOff x="2057400" y="1143000"/>
            <a:chExt cx="3276600" cy="18135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057400" y="1524000"/>
              <a:ext cx="914400" cy="914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971800" y="1143000"/>
              <a:ext cx="1143000" cy="1295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48000" y="1402080"/>
              <a:ext cx="1828800" cy="15544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08363" y="1973896"/>
              <a:ext cx="425637" cy="9826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H="1">
            <a:off x="1905000" y="1219200"/>
            <a:ext cx="1066800" cy="152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85800" y="12954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4114800" y="14478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Triangle 24"/>
          <p:cNvSpPr/>
          <p:nvPr/>
        </p:nvSpPr>
        <p:spPr>
          <a:xfrm flipH="1">
            <a:off x="838200" y="2514600"/>
            <a:ext cx="3429000" cy="304800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2514600" y="2286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en-IN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72968" y="84986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|0+|1</a:t>
            </a:r>
            <a:endParaRPr lang="en-IN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3978168" y="84986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|0+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</a:t>
            </a:r>
            <a:r>
              <a:rPr lang="en-US" dirty="0" smtClean="0">
                <a:sym typeface="Symbol"/>
              </a:rPr>
              <a:t>|1</a:t>
            </a:r>
            <a:endParaRPr lang="en-IN" dirty="0" smtClean="0"/>
          </a:p>
        </p:txBody>
      </p:sp>
      <p:sp>
        <p:nvSpPr>
          <p:cNvPr id="37" name="Rounded Rectangle 36"/>
          <p:cNvSpPr/>
          <p:nvPr/>
        </p:nvSpPr>
        <p:spPr>
          <a:xfrm>
            <a:off x="609600" y="3429000"/>
            <a:ext cx="3962400" cy="2209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990600" y="38100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/>
          <p:cNvSpPr/>
          <p:nvPr/>
        </p:nvSpPr>
        <p:spPr>
          <a:xfrm>
            <a:off x="1600200" y="44958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Oval 47"/>
          <p:cNvSpPr/>
          <p:nvPr/>
        </p:nvSpPr>
        <p:spPr>
          <a:xfrm>
            <a:off x="2438400" y="41148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4038600" y="42672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/>
          <p:cNvSpPr/>
          <p:nvPr/>
        </p:nvSpPr>
        <p:spPr>
          <a:xfrm>
            <a:off x="3276600" y="4876800"/>
            <a:ext cx="304800" cy="304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oup 53"/>
          <p:cNvGrpSpPr/>
          <p:nvPr/>
        </p:nvGrpSpPr>
        <p:grpSpPr>
          <a:xfrm>
            <a:off x="5166631" y="4876800"/>
            <a:ext cx="3443969" cy="525236"/>
            <a:chOff x="3614056" y="6029325"/>
            <a:chExt cx="3443969" cy="525236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0123"/>
            <a:stretch>
              <a:fillRect/>
            </a:stretch>
          </p:blipFill>
          <p:spPr bwMode="auto">
            <a:xfrm>
              <a:off x="3614056" y="6030686"/>
              <a:ext cx="381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753"/>
            <a:stretch>
              <a:fillRect/>
            </a:stretch>
          </p:blipFill>
          <p:spPr bwMode="auto">
            <a:xfrm>
              <a:off x="3962400" y="6029325"/>
              <a:ext cx="30956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Box 54"/>
          <p:cNvSpPr txBox="1"/>
          <p:nvPr/>
        </p:nvSpPr>
        <p:spPr>
          <a:xfrm>
            <a:off x="6248400" y="6324600"/>
            <a:ext cx="2612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Price, Concepts in NMR-1997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426 C 0.00209 0.03171 0.01198 0.00347 0.03698 0.00555 C 0.075 0.0081 0.08993 0.02801 0.125 0.0081 C 0.14705 -0.00371 0.17292 -0.03334 0.19202 -0.03241 C 0.23507 -0.03148 0.24393 -0.00093 0.24393 0.02708 C 0.24497 0.06666 0.18907 0.10023 0.12101 0.10393 C 0.05209 0.10671 -0.00503 0.06412 -3.33333E-6 0.03426 Z " pathEditMode="relative" rAng="0" ptsTypes="fffffff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2.22222E-6 C 0.08559 2.22222E-6 0.125 0.02222 0.125 0.05 C 0.125 0.07754 0.08559 0.1 0.0375 0.1 C -0.01076 0.1 -0.05 0.07754 -0.05 0.05 C -0.05 0.02222 -0.01076 2.22222E-6 0.0375 2.22222E-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574 C 0.00468 -0.01088 0.00833 -0.00694 0.01146 -0.00208 C 0.01527 -0.00694 0.01823 -0.01088 0.02291 -0.01574 C 0.0493 -0.04375 0.08125 -0.05555 0.09427 -0.04282 C 0.10642 -0.02916 0.09496 0.0044 0.0684 0.03241 C 0.06389 0.03634 0.06007 0.04028 0.05538 0.04445 C 0.06007 0.04746 0.06389 0.05162 0.0684 0.05625 C 0.09496 0.08426 0.10642 0.11806 0.09427 0.13079 C 0.08125 0.14445 0.0493 0.13241 0.02291 0.1044 C 0.01823 0.09954 0.01527 0.0956 0.01146 0.09074 C 0.00833 0.0956 0.00468 0.09954 3.33333E-6 0.1044 C -0.02657 0.13241 -0.05851 0.14445 -0.07136 0.13079 C -0.08351 0.11806 -0.07205 0.08426 -0.04566 0.05625 C -0.04098 0.05162 -0.03716 0.04746 -0.03264 0.04445 C -0.03716 0.04028 -0.04098 0.03634 -0.04566 0.03241 C -0.07205 0.0044 -0.08351 -0.02916 -0.07136 -0.04282 C -0.05851 -0.05555 -0.02657 -0.04375 3.33333E-6 -0.01574 Z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3.33333E-6 0.04399 -0.02708 0.0801 -0.06007 0.0801 C -0.09895 0.0801 -0.11302 0.04005 -0.11892 0.01598 L -0.125 -0.01597 C -0.13107 -0.04004 -0.146 -0.08009 -0.18993 -0.08009 C -0.21805 -0.08009 -0.25 -0.04398 -0.25 -4.44444E-6 C -0.25 0.04399 -0.21805 0.0801 -0.18993 0.0801 C -0.146 0.0801 -0.13107 0.04005 -0.125 0.01598 L -0.11892 -0.01597 C -0.11302 -0.04004 -0.09895 -0.08009 -0.06007 -0.08009 C -0.02708 -0.08009 -3.33333E-6 -0.04398 -3.33333E-6 -4.44444E-6 Z " pathEditMode="relative" rAng="0" ptsTypes="ffFffffFfff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764 C 0.00868 0.0088 0.02118 0.0257 0.03143 0.03264 C 0.04653 0.04375 0.06146 0.04792 0.06424 0.04213 C 0.06667 0.03681 0.05625 0.02315 0.04115 0.01227 C 0.03091 0.00533 0.01216 0.00047 -0.00416 -3.33333E-6 C -0.02014 0.00047 -0.03941 0.00533 -0.04965 0.01227 C -0.06493 0.02315 -0.075 0.03681 -0.07222 0.04213 C -0.06944 0.04792 -0.05486 0.04375 -0.03993 0.03264 C -0.02968 0.0257 -0.01684 0.0088 -0.00885 -0.00764 C -0.00034 -0.02453 0.00539 -0.04722 0.00539 -0.06134 C 0.00539 -0.0831 0.00139 -0.1 -0.00416 -0.1 C -0.00937 -0.1 -0.01406 -0.0831 -0.01406 -0.06134 C -0.01406 -0.04722 -0.00764 -0.02453 0.00018 -0.00764 Z " pathEditMode="relative" rAng="0" ptsTypes="fffffffffffff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3352800" y="1300163"/>
            <a:ext cx="4829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62000" y="1752600"/>
            <a:ext cx="2197273" cy="2743200"/>
            <a:chOff x="3683330" y="1219200"/>
            <a:chExt cx="3085943" cy="3733800"/>
          </a:xfrm>
        </p:grpSpPr>
        <p:pic>
          <p:nvPicPr>
            <p:cNvPr id="6" name="Picture 5" descr="tm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330" y="1219200"/>
              <a:ext cx="3085943" cy="3733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14918" y="2849314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5800" y="4876800"/>
            <a:ext cx="2386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Trimethylphosphite</a:t>
            </a:r>
            <a:endParaRPr lang="en-US" sz="1600" dirty="0" smtClean="0"/>
          </a:p>
          <a:p>
            <a:pPr algn="ctr"/>
            <a:r>
              <a:rPr lang="en-US" sz="1600" dirty="0" smtClean="0"/>
              <a:t>(300 K, DMSO, fixed conc.)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6519" y="107921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Measuring diffusion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14800" y="457200"/>
            <a:ext cx="3443969" cy="525236"/>
            <a:chOff x="3614056" y="6029325"/>
            <a:chExt cx="3443969" cy="5252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90123"/>
            <a:stretch>
              <a:fillRect/>
            </a:stretch>
          </p:blipFill>
          <p:spPr bwMode="auto">
            <a:xfrm>
              <a:off x="3614056" y="6030686"/>
              <a:ext cx="381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9753"/>
            <a:stretch>
              <a:fillRect/>
            </a:stretch>
          </p:blipFill>
          <p:spPr bwMode="auto">
            <a:xfrm>
              <a:off x="3962400" y="6029325"/>
              <a:ext cx="30956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043737" y="6260068"/>
            <a:ext cx="338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Manvendra</a:t>
            </a:r>
            <a:r>
              <a:rPr lang="en-US" sz="1600" dirty="0" smtClean="0"/>
              <a:t>, TSM, CPL-2013 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1219200"/>
            <a:ext cx="3245037" cy="1066801"/>
            <a:chOff x="2057400" y="1143000"/>
            <a:chExt cx="3245037" cy="1813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7400" y="1524000"/>
              <a:ext cx="914400" cy="914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971800" y="1143000"/>
              <a:ext cx="1143000" cy="12954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0" y="1402080"/>
              <a:ext cx="1828800" cy="15544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876800" y="1973896"/>
              <a:ext cx="425637" cy="98266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H="1">
            <a:off x="3048000" y="1219200"/>
            <a:ext cx="1066800" cy="152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Triangle 11"/>
          <p:cNvSpPr/>
          <p:nvPr/>
        </p:nvSpPr>
        <p:spPr>
          <a:xfrm flipH="1">
            <a:off x="1981200" y="2514600"/>
            <a:ext cx="3429000" cy="304800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657600" y="2286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en-IN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84986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|0…0+|1…1</a:t>
            </a:r>
            <a:endParaRPr lang="en-IN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849868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|0…0+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i</a:t>
            </a:r>
            <a:r>
              <a:rPr lang="en-US" b="1" baseline="30000" dirty="0" err="1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b="1" baseline="30000" dirty="0" smtClean="0">
                <a:solidFill>
                  <a:srgbClr val="C00000"/>
                </a:solidFill>
                <a:sym typeface="Symbol"/>
              </a:rPr>
              <a:t></a:t>
            </a:r>
            <a:r>
              <a:rPr lang="en-US" dirty="0" smtClean="0">
                <a:sym typeface="Symbol"/>
              </a:rPr>
              <a:t>|1…1</a:t>
            </a:r>
            <a:endParaRPr lang="en-IN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752600" y="1219200"/>
            <a:ext cx="609600" cy="609600"/>
            <a:chOff x="1752600" y="1219200"/>
            <a:chExt cx="609600" cy="609600"/>
          </a:xfrm>
        </p:grpSpPr>
        <p:sp>
          <p:nvSpPr>
            <p:cNvPr id="10" name="Oval 9"/>
            <p:cNvSpPr/>
            <p:nvPr/>
          </p:nvSpPr>
          <p:spPr>
            <a:xfrm>
              <a:off x="1828800" y="12954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>
              <a:off x="1981200" y="14478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12192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Oval 17"/>
            <p:cNvSpPr/>
            <p:nvPr/>
          </p:nvSpPr>
          <p:spPr>
            <a:xfrm>
              <a:off x="1752600" y="15240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 rot="16470060">
            <a:off x="5052180" y="1348620"/>
            <a:ext cx="609600" cy="609600"/>
            <a:chOff x="1752600" y="1219200"/>
            <a:chExt cx="609600" cy="609600"/>
          </a:xfrm>
        </p:grpSpPr>
        <p:sp>
          <p:nvSpPr>
            <p:cNvPr id="21" name="Oval 20"/>
            <p:cNvSpPr/>
            <p:nvPr/>
          </p:nvSpPr>
          <p:spPr>
            <a:xfrm>
              <a:off x="1828800" y="12954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Oval 21"/>
            <p:cNvSpPr/>
            <p:nvPr/>
          </p:nvSpPr>
          <p:spPr>
            <a:xfrm>
              <a:off x="1981200" y="14478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/>
            <p:cNvSpPr/>
            <p:nvPr/>
          </p:nvSpPr>
          <p:spPr>
            <a:xfrm>
              <a:off x="2057400" y="12192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/>
            <p:cNvSpPr/>
            <p:nvPr/>
          </p:nvSpPr>
          <p:spPr>
            <a:xfrm>
              <a:off x="1752600" y="1524000"/>
              <a:ext cx="304800" cy="3048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6519" y="107921"/>
            <a:ext cx="454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Measuring diffusion: NOON states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3400" y="2844225"/>
            <a:ext cx="2197273" cy="2743200"/>
            <a:chOff x="3683330" y="1219200"/>
            <a:chExt cx="3085943" cy="3733800"/>
          </a:xfrm>
        </p:grpSpPr>
        <p:pic>
          <p:nvPicPr>
            <p:cNvPr id="27" name="Picture 26" descr="tm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3330" y="1219200"/>
              <a:ext cx="3085943" cy="37338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614918" y="2849314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57200" y="5968425"/>
            <a:ext cx="2386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Trimethylphosphite</a:t>
            </a:r>
            <a:endParaRPr lang="en-US" sz="1600" dirty="0" smtClean="0"/>
          </a:p>
          <a:p>
            <a:pPr algn="ctr"/>
            <a:r>
              <a:rPr lang="en-US" sz="1600" dirty="0" smtClean="0"/>
              <a:t>(300 K, DMSO, fixed conc.)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76600"/>
            <a:ext cx="45434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4191000" y="4743450"/>
            <a:ext cx="914400" cy="1043464"/>
            <a:chOff x="4191000" y="5105400"/>
            <a:chExt cx="914400" cy="1043464"/>
          </a:xfrm>
        </p:grpSpPr>
        <p:sp>
          <p:nvSpPr>
            <p:cNvPr id="32" name="Right Brace 31"/>
            <p:cNvSpPr/>
            <p:nvPr/>
          </p:nvSpPr>
          <p:spPr>
            <a:xfrm rot="5400000">
              <a:off x="4495800" y="4800600"/>
              <a:ext cx="304800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12976" y="5410200"/>
              <a:ext cx="89242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Preparing</a:t>
              </a:r>
            </a:p>
            <a:p>
              <a:pPr algn="ctr"/>
              <a:r>
                <a:rPr lang="en-US" sz="1400" dirty="0" smtClean="0"/>
                <a:t>NOON </a:t>
              </a:r>
            </a:p>
            <a:p>
              <a:pPr algn="ctr"/>
              <a:r>
                <a:rPr lang="en-US" sz="1400" dirty="0" smtClean="0"/>
                <a:t>states</a:t>
              </a:r>
              <a:endParaRPr lang="en-IN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017" y="4743450"/>
            <a:ext cx="1329146" cy="1043464"/>
            <a:chOff x="3994617" y="5105400"/>
            <a:chExt cx="1329146" cy="1043464"/>
          </a:xfrm>
        </p:grpSpPr>
        <p:sp>
          <p:nvSpPr>
            <p:cNvPr id="36" name="Right Brace 35"/>
            <p:cNvSpPr/>
            <p:nvPr/>
          </p:nvSpPr>
          <p:spPr>
            <a:xfrm rot="5400000">
              <a:off x="4495800" y="4800600"/>
              <a:ext cx="304800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4617" y="5410200"/>
              <a:ext cx="13291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Converting to</a:t>
              </a:r>
            </a:p>
            <a:p>
              <a:pPr algn="ctr"/>
              <a:r>
                <a:rPr lang="en-US" sz="1400" dirty="0" smtClean="0"/>
                <a:t>single-quantum</a:t>
              </a:r>
            </a:p>
            <a:p>
              <a:pPr algn="ctr"/>
              <a:r>
                <a:rPr lang="en-US" sz="1400" dirty="0" smtClean="0"/>
                <a:t>states</a:t>
              </a:r>
              <a:endParaRPr lang="en-IN" sz="140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43737" y="6260068"/>
            <a:ext cx="338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Manvendra</a:t>
            </a:r>
            <a:r>
              <a:rPr lang="en-US" sz="1600" dirty="0" smtClean="0"/>
              <a:t>, TSM, CPL-2013 </a:t>
            </a:r>
            <a:endParaRPr lang="en-IN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057400" y="5410200"/>
            <a:ext cx="10743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10-qubits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00163"/>
            <a:ext cx="48291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/>
          <p:nvPr/>
        </p:nvGrpSpPr>
        <p:grpSpPr>
          <a:xfrm>
            <a:off x="762000" y="1752600"/>
            <a:ext cx="2197273" cy="2743200"/>
            <a:chOff x="3683330" y="1219200"/>
            <a:chExt cx="3085943" cy="3733800"/>
          </a:xfrm>
        </p:grpSpPr>
        <p:pic>
          <p:nvPicPr>
            <p:cNvPr id="6" name="Picture 5" descr="tm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330" y="1219200"/>
              <a:ext cx="3085943" cy="3733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14918" y="2849314"/>
              <a:ext cx="606056" cy="460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5800" y="4876800"/>
            <a:ext cx="2386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Trimethylphosphite</a:t>
            </a:r>
            <a:endParaRPr lang="en-US" sz="1600" dirty="0" smtClean="0"/>
          </a:p>
          <a:p>
            <a:pPr algn="ctr"/>
            <a:r>
              <a:rPr lang="en-US" sz="1600" dirty="0" smtClean="0"/>
              <a:t>(300 K, DMSO, fixed conc.)</a:t>
            </a:r>
            <a:endParaRPr lang="en-US" sz="1600" dirty="0"/>
          </a:p>
        </p:txBody>
      </p:sp>
      <p:grpSp>
        <p:nvGrpSpPr>
          <p:cNvPr id="3" name="Group 9"/>
          <p:cNvGrpSpPr/>
          <p:nvPr/>
        </p:nvGrpSpPr>
        <p:grpSpPr>
          <a:xfrm>
            <a:off x="4114800" y="457200"/>
            <a:ext cx="3443969" cy="525236"/>
            <a:chOff x="3614056" y="6029325"/>
            <a:chExt cx="3443969" cy="5252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90123"/>
            <a:stretch>
              <a:fillRect/>
            </a:stretch>
          </p:blipFill>
          <p:spPr bwMode="auto">
            <a:xfrm>
              <a:off x="3614056" y="6030686"/>
              <a:ext cx="3810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9753"/>
            <a:stretch>
              <a:fillRect/>
            </a:stretch>
          </p:blipFill>
          <p:spPr bwMode="auto">
            <a:xfrm>
              <a:off x="3962400" y="6029325"/>
              <a:ext cx="30956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16519" y="107921"/>
            <a:ext cx="454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Measuring diffusion: NOON states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3737" y="6260068"/>
            <a:ext cx="338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Manvendra</a:t>
            </a:r>
            <a:r>
              <a:rPr lang="en-US" sz="1600" dirty="0" smtClean="0"/>
              <a:t>, TSM, CPL-2013 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44194"/>
            <a:ext cx="4634602" cy="5853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lnSpc>
                <a:spcPct val="130000"/>
              </a:lnSpc>
              <a:buAutoNum type="arabicPeriod"/>
            </a:pPr>
            <a:r>
              <a:rPr lang="en-US" sz="1600" dirty="0" smtClean="0"/>
              <a:t>Spin-Systems and NMR</a:t>
            </a:r>
            <a:endParaRPr lang="en-US" sz="1600" dirty="0" smtClean="0"/>
          </a:p>
          <a:p>
            <a:pPr marL="800100" lvl="1" indent="-342900">
              <a:lnSpc>
                <a:spcPct val="130000"/>
              </a:lnSpc>
              <a:buAutoNum type="arabicPeriod"/>
            </a:pPr>
            <a:endParaRPr lang="en-US" sz="1600" dirty="0" smtClean="0"/>
          </a:p>
          <a:p>
            <a:pPr marL="800100" lvl="1" indent="-342900">
              <a:lnSpc>
                <a:spcPct val="130000"/>
              </a:lnSpc>
              <a:buAutoNum type="arabicPeriod"/>
            </a:pPr>
            <a:r>
              <a:rPr lang="en-US" sz="1600" dirty="0" smtClean="0"/>
              <a:t>Measurements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Extracting expectation values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Extracting probabilities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Noninvasive measurements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Ancilla Assisted State-Tomography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Ancilla Assisted Process-Tomography</a:t>
            </a:r>
          </a:p>
          <a:p>
            <a:pPr marL="800100" lvl="1" indent="-342900">
              <a:lnSpc>
                <a:spcPct val="130000"/>
              </a:lnSpc>
              <a:buAutoNum type="arabicPeriod"/>
            </a:pPr>
            <a:endParaRPr lang="en-US" sz="1600" dirty="0" smtClean="0"/>
          </a:p>
          <a:p>
            <a:pPr marL="800100" lvl="1" indent="-342900">
              <a:lnSpc>
                <a:spcPct val="130000"/>
              </a:lnSpc>
              <a:buAutoNum type="arabicPeriod"/>
            </a:pPr>
            <a:r>
              <a:rPr lang="en-US" sz="1600" dirty="0" smtClean="0"/>
              <a:t>Quantum Simulations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Particle in a potential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Introducing </a:t>
            </a:r>
            <a:r>
              <a:rPr lang="en-US" sz="1600" dirty="0" smtClean="0"/>
              <a:t>quantum noise</a:t>
            </a:r>
            <a:endParaRPr lang="en-US" sz="1600" dirty="0" smtClean="0"/>
          </a:p>
          <a:p>
            <a:pPr marL="800100" lvl="1" indent="-342900">
              <a:lnSpc>
                <a:spcPct val="130000"/>
              </a:lnSpc>
              <a:buAutoNum type="arabicPeriod"/>
            </a:pPr>
            <a:endParaRPr lang="en-US" sz="1600" dirty="0"/>
          </a:p>
          <a:p>
            <a:pPr marL="800100" lvl="1" indent="-342900">
              <a:lnSpc>
                <a:spcPct val="130000"/>
              </a:lnSpc>
              <a:buAutoNum type="arabicPeriod"/>
            </a:pPr>
            <a:r>
              <a:rPr lang="en-US" sz="1600" dirty="0" smtClean="0"/>
              <a:t>Phase Encoding (Quantum Sensors)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Diffusion in liquids</a:t>
            </a:r>
          </a:p>
          <a:p>
            <a:pPr marL="1257300" lvl="2" indent="-342900">
              <a:lnSpc>
                <a:spcPct val="130000"/>
              </a:lnSpc>
              <a:buFont typeface="+mj-lt"/>
              <a:buAutoNum type="alphaLcPeriod"/>
            </a:pPr>
            <a:r>
              <a:rPr lang="en-US" sz="1600" dirty="0" smtClean="0"/>
              <a:t>Mapping-out electromagnetic fields</a:t>
            </a:r>
          </a:p>
          <a:p>
            <a:pPr marL="1257300" lvl="2" indent="-342900">
              <a:lnSpc>
                <a:spcPct val="130000"/>
              </a:lnSpc>
            </a:pPr>
            <a:endParaRPr lang="en-US" sz="1600" dirty="0" smtClean="0"/>
          </a:p>
          <a:p>
            <a:pPr marL="800100" lvl="1" indent="-342900">
              <a:lnSpc>
                <a:spcPct val="130000"/>
              </a:lnSpc>
              <a:buAutoNum type="arabicPeriod"/>
            </a:pPr>
            <a:r>
              <a:rPr lang="en-US" sz="1600" dirty="0" smtClean="0"/>
              <a:t>Summary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Outline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534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Mapping RF Intensity with NOON states: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2985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160" y="6367046"/>
            <a:ext cx="338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Abhishek</a:t>
            </a:r>
            <a:r>
              <a:rPr lang="en-US" sz="1600" dirty="0" smtClean="0"/>
              <a:t>, </a:t>
            </a:r>
            <a:r>
              <a:rPr lang="en-US" sz="1600" dirty="0" err="1" smtClean="0"/>
              <a:t>Manvendra</a:t>
            </a:r>
            <a:r>
              <a:rPr lang="en-US" sz="1600" dirty="0" smtClean="0"/>
              <a:t>, TSM, CPL-2013 </a:t>
            </a:r>
            <a:endParaRPr lang="en-IN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3428999"/>
            <a:ext cx="3238500" cy="3276600"/>
            <a:chOff x="1295400" y="1600200"/>
            <a:chExt cx="3695700" cy="3657600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1600200"/>
              <a:ext cx="36957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95400" y="4191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" name="Group 4"/>
          <p:cNvGrpSpPr/>
          <p:nvPr/>
        </p:nvGrpSpPr>
        <p:grpSpPr>
          <a:xfrm>
            <a:off x="1993727" y="762000"/>
            <a:ext cx="2197273" cy="2743200"/>
            <a:chOff x="3683330" y="1219200"/>
            <a:chExt cx="3085943" cy="3733800"/>
          </a:xfrm>
        </p:grpSpPr>
        <p:pic>
          <p:nvPicPr>
            <p:cNvPr id="14" name="Picture 13" descr="tm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330" y="1219200"/>
              <a:ext cx="3085943" cy="3733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14918" y="2849314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4000" y="4038600"/>
            <a:ext cx="228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1524000" y="5181600"/>
            <a:ext cx="228600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 l="29291" t="12667" r="31250" b="33071"/>
          <a:stretch>
            <a:fillRect/>
          </a:stretch>
        </p:blipFill>
        <p:spPr bwMode="auto">
          <a:xfrm>
            <a:off x="1981200" y="3966445"/>
            <a:ext cx="2950019" cy="228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19" y="107921"/>
            <a:ext cx="148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Summary: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9144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err="1" smtClean="0"/>
              <a:t>Ancilla</a:t>
            </a:r>
            <a:r>
              <a:rPr lang="en-US" dirty="0" smtClean="0"/>
              <a:t> </a:t>
            </a:r>
            <a:r>
              <a:rPr lang="en-US" dirty="0" err="1" smtClean="0"/>
              <a:t>qubits</a:t>
            </a:r>
            <a:r>
              <a:rPr lang="en-US" dirty="0" smtClean="0"/>
              <a:t> play an important role in practical quantum processors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Provide efficient ways to measure expectation values and joint probabilities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Assist in Quantum State Tomography and Quantum Process Tomography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Assist in direct read-out of probabilities in quantum simulation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Can induce controlled quantum noise on the system </a:t>
            </a:r>
            <a:r>
              <a:rPr lang="en-US" dirty="0" err="1" smtClean="0"/>
              <a:t>qubits</a:t>
            </a:r>
            <a:endParaRPr lang="en-US" dirty="0" smtClean="0"/>
          </a:p>
          <a:p>
            <a:pPr marL="800100" lvl="1" indent="-342900">
              <a:buFont typeface="Wingdings" pitchFamily="2" charset="2"/>
              <a:buChar char="§"/>
            </a:pPr>
            <a:endParaRPr lang="en-US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Can participate in preparing large NOON states – have applications in quantum sensors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Nuclear Spin and Magnetic Resonance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85691" y="1676400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Spin ½ 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qubit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3886200"/>
            <a:ext cx="125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Chloroform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1473530" y="1676400"/>
            <a:ext cx="228600" cy="838200"/>
          </a:xfrm>
          <a:prstGeom prst="downArrow">
            <a:avLst>
              <a:gd name="adj1" fmla="val 50000"/>
              <a:gd name="adj2" fmla="val 124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92530" y="1447800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/>
              <a:t>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40330" y="3505200"/>
            <a:ext cx="533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0330" y="2667000"/>
            <a:ext cx="533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Lightning Bolt 25"/>
          <p:cNvSpPr/>
          <p:nvPr/>
        </p:nvSpPr>
        <p:spPr>
          <a:xfrm rot="15385372">
            <a:off x="2015925" y="3190261"/>
            <a:ext cx="292211" cy="795982"/>
          </a:xfrm>
          <a:prstGeom prst="lightningBol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40130" y="3810000"/>
            <a:ext cx="148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 energy</a:t>
            </a:r>
          </a:p>
          <a:p>
            <a:pPr algn="ctr"/>
            <a:r>
              <a:rPr lang="en-US" dirty="0" smtClean="0"/>
              <a:t>(Radio waves)</a:t>
            </a:r>
            <a:endParaRPr lang="en-US" dirty="0"/>
          </a:p>
        </p:txBody>
      </p:sp>
      <p:sp>
        <p:nvSpPr>
          <p:cNvPr id="28" name="Circular Arrow 27"/>
          <p:cNvSpPr/>
          <p:nvPr/>
        </p:nvSpPr>
        <p:spPr>
          <a:xfrm>
            <a:off x="2540330" y="2667000"/>
            <a:ext cx="533400" cy="838200"/>
          </a:xfrm>
          <a:prstGeom prst="circularArrow">
            <a:avLst>
              <a:gd name="adj1" fmla="val 6619"/>
              <a:gd name="adj2" fmla="val 1972834"/>
              <a:gd name="adj3" fmla="val 20741376"/>
              <a:gd name="adj4" fmla="val 2358884"/>
              <a:gd name="adj5" fmla="val 185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4486" y="35168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0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22976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1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4267200" y="2438400"/>
            <a:ext cx="1295400" cy="1364151"/>
            <a:chOff x="5916849" y="762000"/>
            <a:chExt cx="1295400" cy="1364151"/>
          </a:xfrm>
        </p:grpSpPr>
        <p:pic>
          <p:nvPicPr>
            <p:cNvPr id="17" name="Picture 16" descr="ch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5863272">
              <a:off x="6027156" y="941058"/>
              <a:ext cx="1074786" cy="12954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324600" y="7620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2829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Nuclear Spin and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Magnetic Resonance</a:t>
            </a:r>
            <a:endParaRPr lang="en-US" sz="2400" dirty="0"/>
          </a:p>
        </p:txBody>
      </p:sp>
      <p:sp>
        <p:nvSpPr>
          <p:cNvPr id="19" name="Down Arrow 18"/>
          <p:cNvSpPr/>
          <p:nvPr/>
        </p:nvSpPr>
        <p:spPr>
          <a:xfrm rot="10800000">
            <a:off x="1473530" y="1676400"/>
            <a:ext cx="228600" cy="838200"/>
          </a:xfrm>
          <a:prstGeom prst="downArrow">
            <a:avLst>
              <a:gd name="adj1" fmla="val 50000"/>
              <a:gd name="adj2" fmla="val 124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92530" y="1447800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-25000" dirty="0"/>
              <a:t>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40330" y="3505200"/>
            <a:ext cx="533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40330" y="2667000"/>
            <a:ext cx="533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Lightning Bolt 25"/>
          <p:cNvSpPr/>
          <p:nvPr/>
        </p:nvSpPr>
        <p:spPr>
          <a:xfrm rot="15385372">
            <a:off x="2015925" y="3190261"/>
            <a:ext cx="292211" cy="795982"/>
          </a:xfrm>
          <a:prstGeom prst="lightningBol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40130" y="3810000"/>
            <a:ext cx="148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 energy</a:t>
            </a:r>
          </a:p>
          <a:p>
            <a:pPr algn="ctr"/>
            <a:r>
              <a:rPr lang="en-US" dirty="0" smtClean="0"/>
              <a:t>(Radio waves)</a:t>
            </a:r>
            <a:endParaRPr lang="en-US" dirty="0"/>
          </a:p>
        </p:txBody>
      </p:sp>
      <p:sp>
        <p:nvSpPr>
          <p:cNvPr id="28" name="Circular Arrow 27"/>
          <p:cNvSpPr/>
          <p:nvPr/>
        </p:nvSpPr>
        <p:spPr>
          <a:xfrm>
            <a:off x="2540330" y="2667000"/>
            <a:ext cx="533400" cy="838200"/>
          </a:xfrm>
          <a:prstGeom prst="circularArrow">
            <a:avLst>
              <a:gd name="adj1" fmla="val 6619"/>
              <a:gd name="adj2" fmla="val 1972834"/>
              <a:gd name="adj3" fmla="val 20741376"/>
              <a:gd name="adj4" fmla="val 2358884"/>
              <a:gd name="adj5" fmla="val 185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4486" y="35168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0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22976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/>
              </a:rPr>
              <a:t>1</a:t>
            </a:r>
            <a:endParaRPr lang="en-US" b="1" dirty="0"/>
          </a:p>
        </p:txBody>
      </p:sp>
      <p:pic>
        <p:nvPicPr>
          <p:cNvPr id="17" name="Picture 16" descr="c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63272">
            <a:off x="4377507" y="2617458"/>
            <a:ext cx="1074786" cy="1295400"/>
          </a:xfrm>
          <a:prstGeom prst="rect">
            <a:avLst/>
          </a:prstGeom>
        </p:spPr>
      </p:pic>
      <p:sp>
        <p:nvSpPr>
          <p:cNvPr id="23" name="Flowchart: Delay 22"/>
          <p:cNvSpPr/>
          <p:nvPr/>
        </p:nvSpPr>
        <p:spPr>
          <a:xfrm rot="5400000">
            <a:off x="2933700" y="1257300"/>
            <a:ext cx="5867400" cy="3505200"/>
          </a:xfrm>
          <a:prstGeom prst="flowChartDelay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298441">
            <a:off x="5354630" y="4717244"/>
            <a:ext cx="834752" cy="1006096"/>
          </a:xfrm>
          <a:prstGeom prst="rect">
            <a:avLst/>
          </a:prstGeom>
        </p:spPr>
      </p:pic>
      <p:pic>
        <p:nvPicPr>
          <p:cNvPr id="30" name="Picture 29" descr="c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50598">
            <a:off x="6230790" y="2722432"/>
            <a:ext cx="1074786" cy="1295400"/>
          </a:xfrm>
          <a:prstGeom prst="rect">
            <a:avLst/>
          </a:prstGeom>
        </p:spPr>
      </p:pic>
      <p:pic>
        <p:nvPicPr>
          <p:cNvPr id="31" name="Picture 30" descr="c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50598">
            <a:off x="5409873" y="1451171"/>
            <a:ext cx="866095" cy="1043873"/>
          </a:xfrm>
          <a:prstGeom prst="rect">
            <a:avLst/>
          </a:prstGeom>
        </p:spPr>
      </p:pic>
      <p:pic>
        <p:nvPicPr>
          <p:cNvPr id="32" name="Picture 31" descr="c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50598">
            <a:off x="4490746" y="234067"/>
            <a:ext cx="877749" cy="1057919"/>
          </a:xfrm>
          <a:prstGeom prst="rect">
            <a:avLst/>
          </a:prstGeom>
        </p:spPr>
      </p:pic>
      <p:pic>
        <p:nvPicPr>
          <p:cNvPr id="33" name="Picture 32" descr="ch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50598">
            <a:off x="6226877" y="40904"/>
            <a:ext cx="1074786" cy="12954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355210" y="1549688"/>
            <a:ext cx="1560190" cy="4317712"/>
            <a:chOff x="7355210" y="1625888"/>
            <a:chExt cx="1560190" cy="4317712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7734300" y="2324100"/>
              <a:ext cx="1143000" cy="7620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772400" y="21336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924800" y="23622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77200" y="25908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229600" y="28194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382000" y="30480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34400" y="32766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705600" y="4343400"/>
              <a:ext cx="32004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Lightning Bolt 42"/>
            <p:cNvSpPr/>
            <p:nvPr/>
          </p:nvSpPr>
          <p:spPr>
            <a:xfrm rot="20516134">
              <a:off x="7355210" y="1625888"/>
              <a:ext cx="292211" cy="795982"/>
            </a:xfrm>
            <a:prstGeom prst="lightningBol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772400" y="5943600"/>
              <a:ext cx="9906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0"/>
          <p:cNvGrpSpPr/>
          <p:nvPr/>
        </p:nvGrpSpPr>
        <p:grpSpPr>
          <a:xfrm>
            <a:off x="7772400" y="2057400"/>
            <a:ext cx="1143000" cy="3810000"/>
            <a:chOff x="7772400" y="2133600"/>
            <a:chExt cx="1143000" cy="3810000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7734300" y="2324100"/>
              <a:ext cx="1143000" cy="7620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772400" y="21336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924800" y="23622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077200" y="25908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229600" y="28194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382000" y="30480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534400" y="3276600"/>
              <a:ext cx="381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6705600" y="4343400"/>
              <a:ext cx="32004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772400" y="5943600"/>
              <a:ext cx="9906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8" name="Down Arrow 37"/>
          <p:cNvSpPr/>
          <p:nvPr/>
        </p:nvSpPr>
        <p:spPr>
          <a:xfrm rot="5400000">
            <a:off x="5448300" y="1714500"/>
            <a:ext cx="457200" cy="16002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76" name="AutoShape 4" descr="data:image/jpeg;base64,/9j/4AAQSkZJRgABAQAAAQABAAD/2wCEAAkGBwgHBgkIBwgWFQkVFxYaGRgYFiQgFRoWICAYHxwdHx8kICg1JCYlJx8fLTsiKSwsLi8vIyg/RDQvQzQtLzcBCgoKBQUFDgUFDisZExkrKysrKysrKysrKysrKysrKysrKysrKysrKysrKysrKysrKysrKysrKysrKysrKysrK//AABEIAJwAnAMBIgACEQEDEQH/xAAaAAEBAQEBAQEAAAAAAAAAAAAABgcIBQQC/8QANxAAAQIFAQYDBQYHAAAAAAAAAAECAwQFBhESBxMhMUFhIlFxMkKBkaEUUpKxwcIIFRYXI1Ny/8QAFAEBAAAAAAAAAAAAAAAAAAAAAP/EABQRAQAAAAAAAAAAAAAAAAAAAAD/2gAMAwEAAhEDEQA/ANxAAAAAAAAAAAAAAAAAAAAAAAAAAAAAAAAAAAAAAAAAAAAAAAAAAAAAAAAAAAAAAAAAAAAAAAAAAAAAAAAAAAAAAAAAAAAAAAAAAAAAAAAAAAAAAAAAAAAAAAAAAAAAAAAAAAAAAAAAAAAAD55+elKdLOmZ+ZZDgJzc9yI1Pip8Vz12UtqhTdWn1/ww25wnNzl4NandVwhzbGZeW1isxY8GC58Fq4RNWmXhJ0TK8M49XKBurtqVkNmNwtfZr89D9P4tOPqU9NqchVZZJmmTjIsFfeY5FT6GALsFuP7PqSpS2++7qfj56P0JmZkLx2YVaFMuR0Fc8HNXVAidl6L6Lx9AOsD8xIjITFfFeiMTmqrhCFtLafRqza8xVqhGbBjQGpvmKvJV4IrfNHLwTrngYleN5V7aJW0k5CHE+yKuIUuziq93Y5qvyT6gdHyd2W/PVRtLkqvCiTq6vAx2pfDlVyqcExjqe0Yzsl2XVq3K5ArlYjQ2KjXpukXU/wASY4qnBPhk2YAAAAAAAAAAAAAAAADJv4jo0Vlp0+Gxy7t0dNXkuGuVPqWmzeTkZKyKOymtTcuhMcqp7znJlyr3Vcn52j2x/VtqTVNhKiTXB8NV5bxvFEXsvFPiYNZm0KvbPY8WjT8or5Vjl1QX8Hw3ddK9M88cl5gdQHw1umU+sUuYkatAa+Tci6kdyRPPPRU556GW/wB/qLu8/wAmj7zyy3GfXP6ENeW1GvXrij0mVWFKxFRN3Dy6LE7KqdOyARNxwJGRrk/KUacWLT2vVGPXhqan54Xr15nQuxG16RTLZl6xKxWRZ+O3Loie4nWGnljHHzX4EtbGw7f21Mvr0ZYdXiNTdoi5bB6pq+8q8lTonLiRtDr9zbKLhmJCagqsLPjhOVd29Oj2L+5PRewdSgh7I2n0O75lkjLMiQqgqKu7e3KKic8OTh88L2LgAAAAAAAAAAAAAAAAATd12Pb91ojqtIoswiYSI3wxETompOadlyUgAyBuwSjpNa1qsVYGfZwmceWS8tax7etZNVJp7Uj/AOx3ii/iXknZMFGAB5Nw23R7klkl61IMiNTkqp42/wDLk4oesAIC2tllLti6YVapM09IbWvbu3cfaTHtdi/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371600" y="2286000"/>
            <a:ext cx="2957488" cy="338554"/>
            <a:chOff x="1219200" y="1600200"/>
            <a:chExt cx="2957488" cy="338554"/>
          </a:xfrm>
        </p:grpSpPr>
        <p:sp>
          <p:nvSpPr>
            <p:cNvPr id="42" name="TextBox 41"/>
            <p:cNvSpPr txBox="1"/>
            <p:nvPr/>
          </p:nvSpPr>
          <p:spPr>
            <a:xfrm>
              <a:off x="1219200" y="1600200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NMR Signal </a:t>
              </a:r>
              <a:endParaRPr lang="en-US" sz="1600" dirty="0"/>
            </a:p>
          </p:txBody>
        </p:sp>
        <p:pic>
          <p:nvPicPr>
            <p:cNvPr id="3078" name="Picture 6" descr="http://www.decodeunicode.org/en/data/glyph/196x196/221D.gif"/>
            <p:cNvPicPr>
              <a:picLocks noChangeAspect="1" noChangeArrowheads="1"/>
            </p:cNvPicPr>
            <p:nvPr/>
          </p:nvPicPr>
          <p:blipFill>
            <a:blip r:embed="rId2" cstate="print"/>
            <a:srcRect l="32653" t="53061" r="30612" b="22449"/>
            <a:stretch>
              <a:fillRect/>
            </a:stretch>
          </p:blipFill>
          <p:spPr bwMode="auto">
            <a:xfrm>
              <a:off x="2438400" y="1752600"/>
              <a:ext cx="228600" cy="152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704682" y="1600200"/>
              <a:ext cx="1472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</a:t>
              </a:r>
              <a:r>
                <a:rPr lang="en-US" sz="1600" baseline="-25000" dirty="0" smtClean="0">
                  <a:sym typeface="Symbol"/>
                </a:rPr>
                <a:t>x</a:t>
              </a:r>
              <a:r>
                <a:rPr lang="en-US" sz="1600" dirty="0" smtClean="0">
                  <a:sym typeface="Symbol"/>
                </a:rPr>
                <a:t>   </a:t>
              </a:r>
              <a:r>
                <a:rPr lang="en-US" sz="1600" dirty="0" err="1" smtClean="0">
                  <a:sym typeface="Symbol"/>
                </a:rPr>
                <a:t>Tr</a:t>
              </a:r>
              <a:r>
                <a:rPr lang="en-US" sz="1600" dirty="0" smtClean="0">
                  <a:sym typeface="Symbol"/>
                </a:rPr>
                <a:t>[  </a:t>
              </a:r>
              <a:r>
                <a:rPr lang="en-US" sz="1600" baseline="-25000" dirty="0" smtClean="0">
                  <a:sym typeface="Symbol"/>
                </a:rPr>
                <a:t>x</a:t>
              </a:r>
              <a:r>
                <a:rPr lang="en-US" sz="1600" dirty="0" smtClean="0">
                  <a:sym typeface="Symbol"/>
                </a:rPr>
                <a:t> ]</a:t>
              </a:r>
              <a:endParaRPr lang="en-US" sz="1600" dirty="0"/>
            </a:p>
          </p:txBody>
        </p:sp>
      </p:grpSp>
      <p:sp>
        <p:nvSpPr>
          <p:cNvPr id="23" name="Rounded Rectangular Callout 22"/>
          <p:cNvSpPr/>
          <p:nvPr/>
        </p:nvSpPr>
        <p:spPr>
          <a:xfrm>
            <a:off x="2895600" y="2971800"/>
            <a:ext cx="1524000" cy="762000"/>
          </a:xfrm>
          <a:prstGeom prst="wedgeRoundRectCallout">
            <a:avLst>
              <a:gd name="adj1" fmla="val -33301"/>
              <a:gd name="adj2" fmla="val -821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Net transverse magnetization</a:t>
            </a:r>
            <a:endParaRPr lang="en-US" sz="1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1524000" y="2819400"/>
            <a:ext cx="914400" cy="914400"/>
            <a:chOff x="1524000" y="2819400"/>
            <a:chExt cx="914400" cy="914400"/>
          </a:xfrm>
        </p:grpSpPr>
        <p:grpSp>
          <p:nvGrpSpPr>
            <p:cNvPr id="29" name="Group 28"/>
            <p:cNvGrpSpPr/>
            <p:nvPr/>
          </p:nvGrpSpPr>
          <p:grpSpPr>
            <a:xfrm>
              <a:off x="1524000" y="2819400"/>
              <a:ext cx="914400" cy="914400"/>
              <a:chOff x="1478056" y="2849657"/>
              <a:chExt cx="914400" cy="914400"/>
            </a:xfrm>
          </p:grpSpPr>
          <p:sp>
            <p:nvSpPr>
              <p:cNvPr id="25" name="Chord 24"/>
              <p:cNvSpPr/>
              <p:nvPr/>
            </p:nvSpPr>
            <p:spPr>
              <a:xfrm rot="6339776">
                <a:off x="1478056" y="2849657"/>
                <a:ext cx="914400" cy="914400"/>
              </a:xfrm>
              <a:prstGeom prst="chord">
                <a:avLst>
                  <a:gd name="adj1" fmla="val 4352041"/>
                  <a:gd name="adj2" fmla="val 15331784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7" name="Straight Arrow Connector 26"/>
              <p:cNvCxnSpPr>
                <a:stCxn id="25" idx="2"/>
              </p:cNvCxnSpPr>
              <p:nvPr/>
            </p:nvCxnSpPr>
            <p:spPr>
              <a:xfrm rot="5400000" flipH="1" flipV="1">
                <a:off x="1937156" y="3046164"/>
                <a:ext cx="270808" cy="2744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1905000" y="3276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76400" y="2895600"/>
              <a:ext cx="3674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</a:t>
              </a:r>
              <a:r>
                <a:rPr lang="en-US" sz="1600" baseline="-25000" dirty="0" smtClean="0">
                  <a:sym typeface="Symbol"/>
                </a:rPr>
                <a:t>x</a:t>
              </a:r>
              <a:endParaRPr lang="en-US" sz="16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115716" y="4507468"/>
            <a:ext cx="3295870" cy="1581037"/>
            <a:chOff x="1148726" y="4507468"/>
            <a:chExt cx="3295870" cy="1581037"/>
          </a:xfrm>
        </p:grpSpPr>
        <p:sp>
          <p:nvSpPr>
            <p:cNvPr id="31" name="TextBox 30"/>
            <p:cNvSpPr txBox="1"/>
            <p:nvPr/>
          </p:nvSpPr>
          <p:spPr>
            <a:xfrm>
              <a:off x="1148726" y="4507468"/>
              <a:ext cx="1098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Procedure:</a:t>
              </a:r>
              <a:endParaRPr lang="en-US" sz="16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19200" y="5174105"/>
              <a:ext cx="3225396" cy="914400"/>
              <a:chOff x="1219200" y="5174105"/>
              <a:chExt cx="3225396" cy="91440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219200" y="5638800"/>
                <a:ext cx="2971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ounded Rectangle 31"/>
              <p:cNvSpPr/>
              <p:nvPr/>
            </p:nvSpPr>
            <p:spPr>
              <a:xfrm>
                <a:off x="1404610" y="5257800"/>
                <a:ext cx="1143000" cy="6858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</a:rPr>
                  <a:t>Prepare </a:t>
                </a:r>
                <a:r>
                  <a:rPr lang="en-US" sz="1600" b="1" dirty="0" smtClean="0">
                    <a:solidFill>
                      <a:schemeClr val="tx1"/>
                    </a:solidFill>
                    <a:sym typeface="Symbol"/>
                  </a:rPr>
                  <a:t>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2895600" y="5174105"/>
                <a:ext cx="914400" cy="914400"/>
                <a:chOff x="1524000" y="2819400"/>
                <a:chExt cx="914400" cy="914400"/>
              </a:xfrm>
            </p:grpSpPr>
            <p:grpSp>
              <p:nvGrpSpPr>
                <p:cNvPr id="52" name="Group 28"/>
                <p:cNvGrpSpPr/>
                <p:nvPr/>
              </p:nvGrpSpPr>
              <p:grpSpPr>
                <a:xfrm>
                  <a:off x="1524000" y="2819400"/>
                  <a:ext cx="914400" cy="914400"/>
                  <a:chOff x="1478056" y="2849657"/>
                  <a:chExt cx="914400" cy="914400"/>
                </a:xfrm>
              </p:grpSpPr>
              <p:sp>
                <p:nvSpPr>
                  <p:cNvPr id="54" name="Chord 53"/>
                  <p:cNvSpPr/>
                  <p:nvPr/>
                </p:nvSpPr>
                <p:spPr>
                  <a:xfrm rot="6339776">
                    <a:off x="1478056" y="2849657"/>
                    <a:ext cx="914400" cy="914400"/>
                  </a:xfrm>
                  <a:prstGeom prst="chord">
                    <a:avLst>
                      <a:gd name="adj1" fmla="val 4352041"/>
                      <a:gd name="adj2" fmla="val 15331784"/>
                    </a:avLst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56" name="Straight Arrow Connector 55"/>
                  <p:cNvCxnSpPr>
                    <a:stCxn id="54" idx="2"/>
                  </p:cNvCxnSpPr>
                  <p:nvPr/>
                </p:nvCxnSpPr>
                <p:spPr>
                  <a:xfrm rot="5400000" flipH="1" flipV="1">
                    <a:off x="1937156" y="3046164"/>
                    <a:ext cx="270808" cy="27448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Oval 57"/>
                  <p:cNvSpPr/>
                  <p:nvPr/>
                </p:nvSpPr>
                <p:spPr>
                  <a:xfrm>
                    <a:off x="1905000" y="32766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1676400" y="2895600"/>
                  <a:ext cx="36740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endParaRPr lang="en-US" sz="1600" dirty="0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4191000" y="5486400"/>
                <a:ext cx="253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</a:t>
                </a:r>
                <a:endParaRPr lang="en-US" sz="1600" dirty="0"/>
              </a:p>
            </p:txBody>
          </p:sp>
        </p:grpSp>
      </p:grpSp>
      <p:sp>
        <p:nvSpPr>
          <p:cNvPr id="63" name="Lightning Bolt 62"/>
          <p:cNvSpPr/>
          <p:nvPr/>
        </p:nvSpPr>
        <p:spPr>
          <a:xfrm rot="20516134">
            <a:off x="7355210" y="1549688"/>
            <a:ext cx="292211" cy="795982"/>
          </a:xfrm>
          <a:prstGeom prst="lightningBol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4800" y="152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Nuclear Spin and Magnetic Resonance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"/>
            <a:ext cx="4066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Ancilla</a:t>
            </a:r>
            <a:r>
              <a:rPr lang="en-US" sz="2400" b="1" dirty="0" smtClean="0">
                <a:solidFill>
                  <a:srgbClr val="0070C0"/>
                </a:solidFill>
              </a:rPr>
              <a:t> assisted measurement:</a:t>
            </a:r>
            <a:endParaRPr lang="en-US" sz="2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7315200" y="304800"/>
            <a:ext cx="1143000" cy="1295400"/>
            <a:chOff x="7315200" y="304800"/>
            <a:chExt cx="1143000" cy="1295400"/>
          </a:xfrm>
        </p:grpSpPr>
        <p:pic>
          <p:nvPicPr>
            <p:cNvPr id="4" name="Picture 3" descr="ch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00" y="304800"/>
              <a:ext cx="1074786" cy="1295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077200" y="9876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0" y="9114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50498" y="2323475"/>
            <a:ext cx="7479102" cy="1698141"/>
            <a:chOff x="369498" y="3897868"/>
            <a:chExt cx="7479102" cy="1698141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1355504" y="4303931"/>
              <a:ext cx="5796926" cy="116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1812704" y="3936593"/>
              <a:ext cx="1143000" cy="59593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 </a:t>
              </a:r>
              <a:r>
                <a:rPr lang="en-US" sz="1600" dirty="0" smtClean="0">
                  <a:solidFill>
                    <a:schemeClr val="tx1"/>
                  </a:solidFill>
                  <a:sym typeface="Symbol"/>
                </a:rPr>
                <a:t>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361230" y="5153799"/>
              <a:ext cx="579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1818430" y="4850993"/>
              <a:ext cx="1143000" cy="60760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</a:t>
              </a:r>
            </a:p>
            <a:p>
              <a:pPr algn="ctr"/>
              <a:r>
                <a:rPr lang="en-US" sz="1600" dirty="0" smtClean="0">
                  <a:sym typeface="Symbol"/>
                </a:rPr>
                <a:t>|+</a:t>
              </a:r>
              <a:endParaRPr lang="en-US" sz="1600" dirty="0" smtClean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349925" y="4086999"/>
              <a:ext cx="457200" cy="1113020"/>
              <a:chOff x="3512695" y="4267200"/>
              <a:chExt cx="457200" cy="111302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512695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/>
                    <a:sym typeface="Symbol"/>
                  </a:rPr>
                  <a:t>A</a:t>
                </a:r>
                <a:r>
                  <a:rPr lang="en-US" sz="1600" baseline="-25000" dirty="0" smtClean="0">
                    <a:latin typeface="Calibri"/>
                    <a:sym typeface="Symbol"/>
                  </a:rPr>
                  <a:t>1</a:t>
                </a:r>
                <a:endParaRPr lang="en-US" sz="1600" baseline="-25000" dirty="0"/>
              </a:p>
            </p:txBody>
          </p:sp>
          <p:cxnSp>
            <p:nvCxnSpPr>
              <p:cNvPr id="50" name="Straight Connector 49"/>
              <p:cNvCxnSpPr>
                <a:stCxn id="55" idx="0"/>
                <a:endCxn id="49" idx="2"/>
              </p:cNvCxnSpPr>
              <p:nvPr/>
            </p:nvCxnSpPr>
            <p:spPr>
              <a:xfrm rot="16200000" flipV="1">
                <a:off x="3451798" y="5013897"/>
                <a:ext cx="579620" cy="625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703820" y="5304020"/>
                <a:ext cx="76200" cy="76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028230" y="4086999"/>
              <a:ext cx="457200" cy="1113020"/>
              <a:chOff x="3512695" y="4267200"/>
              <a:chExt cx="457200" cy="111302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512695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/>
                    <a:sym typeface="Symbol"/>
                  </a:rPr>
                  <a:t>A</a:t>
                </a:r>
                <a:r>
                  <a:rPr lang="en-US" sz="1600" baseline="-25000" dirty="0" smtClean="0">
                    <a:latin typeface="Calibri"/>
                    <a:sym typeface="Symbol"/>
                  </a:rPr>
                  <a:t>2</a:t>
                </a:r>
                <a:endParaRPr lang="en-US" sz="1600" baseline="-25000" dirty="0"/>
              </a:p>
            </p:txBody>
          </p:sp>
          <p:cxnSp>
            <p:nvCxnSpPr>
              <p:cNvPr id="61" name="Straight Connector 60"/>
              <p:cNvCxnSpPr>
                <a:stCxn id="62" idx="0"/>
                <a:endCxn id="60" idx="2"/>
              </p:cNvCxnSpPr>
              <p:nvPr/>
            </p:nvCxnSpPr>
            <p:spPr>
              <a:xfrm rot="16200000" flipV="1">
                <a:off x="3451798" y="5013897"/>
                <a:ext cx="579620" cy="625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3703820" y="5304020"/>
                <a:ext cx="76200" cy="76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9" name="Group 44"/>
            <p:cNvGrpSpPr/>
            <p:nvPr/>
          </p:nvGrpSpPr>
          <p:grpSpPr>
            <a:xfrm>
              <a:off x="6009430" y="4681609"/>
              <a:ext cx="914400" cy="914400"/>
              <a:chOff x="1524000" y="2804410"/>
              <a:chExt cx="914400" cy="914400"/>
            </a:xfrm>
          </p:grpSpPr>
          <p:grpSp>
            <p:nvGrpSpPr>
              <p:cNvPr id="31" name="Group 28"/>
              <p:cNvGrpSpPr/>
              <p:nvPr/>
            </p:nvGrpSpPr>
            <p:grpSpPr>
              <a:xfrm>
                <a:off x="1524000" y="2804410"/>
                <a:ext cx="914400" cy="914400"/>
                <a:chOff x="1478056" y="2834667"/>
                <a:chExt cx="914400" cy="914400"/>
              </a:xfrm>
            </p:grpSpPr>
            <p:sp>
              <p:nvSpPr>
                <p:cNvPr id="33" name="Chord 32"/>
                <p:cNvSpPr/>
                <p:nvPr/>
              </p:nvSpPr>
              <p:spPr>
                <a:xfrm rot="6339776">
                  <a:off x="1478056" y="2834667"/>
                  <a:ext cx="914400" cy="914400"/>
                </a:xfrm>
                <a:prstGeom prst="chord">
                  <a:avLst>
                    <a:gd name="adj1" fmla="val 4352041"/>
                    <a:gd name="adj2" fmla="val 15331784"/>
                  </a:avLst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34" name="Straight Arrow Connector 33"/>
                <p:cNvCxnSpPr>
                  <a:stCxn id="33" idx="2"/>
                </p:cNvCxnSpPr>
                <p:nvPr/>
              </p:nvCxnSpPr>
              <p:spPr>
                <a:xfrm rot="5400000" flipH="1" flipV="1">
                  <a:off x="1937156" y="3031174"/>
                  <a:ext cx="270808" cy="2744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>
                  <a:off x="1905000" y="32766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676400" y="2895600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ym typeface="Symbol"/>
                  </a:rPr>
                  <a:t></a:t>
                </a:r>
                <a:r>
                  <a:rPr lang="en-US" sz="1600" baseline="-25000" dirty="0" smtClean="0">
                    <a:sym typeface="Symbol"/>
                  </a:rPr>
                  <a:t>x</a:t>
                </a:r>
                <a:endParaRPr lang="en-US" sz="1600" dirty="0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369498" y="3897868"/>
              <a:ext cx="8393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System </a:t>
              </a:r>
            </a:p>
            <a:p>
              <a:pPr algn="r"/>
              <a:r>
                <a:rPr lang="en-US" sz="1600" dirty="0" err="1" smtClean="0"/>
                <a:t>qubit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522" y="4848999"/>
              <a:ext cx="7569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/>
                <a:t>Ancilla</a:t>
              </a:r>
              <a:endParaRPr lang="en-US" sz="1600" dirty="0" smtClean="0"/>
            </a:p>
            <a:p>
              <a:pPr algn="r"/>
              <a:r>
                <a:rPr lang="en-US" sz="1600" dirty="0" err="1" smtClean="0"/>
                <a:t>qubit</a:t>
              </a:r>
              <a:endParaRPr lang="en-US" sz="16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15000" y="5243661"/>
              <a:ext cx="2133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</a:t>
              </a:r>
              <a:r>
                <a:rPr lang="en-US" sz="1600" baseline="-25000" dirty="0" smtClean="0">
                  <a:sym typeface="Symbol"/>
                </a:rPr>
                <a:t>x</a:t>
              </a:r>
              <a:r>
                <a:rPr lang="en-US" sz="1600" dirty="0" smtClean="0">
                  <a:sym typeface="Symbol"/>
                </a:rPr>
                <a:t> = A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 A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  A</a:t>
              </a:r>
              <a:r>
                <a:rPr lang="en-US" sz="1600" baseline="-25000" dirty="0" smtClean="0">
                  <a:sym typeface="Symbol"/>
                </a:rPr>
                <a:t>m</a:t>
              </a:r>
              <a:r>
                <a:rPr lang="en-US" sz="1600" dirty="0" smtClean="0">
                  <a:sym typeface="Symbol"/>
                </a:rPr>
                <a:t></a:t>
              </a:r>
              <a:r>
                <a:rPr lang="en-US" sz="1600" baseline="-25000" dirty="0" smtClean="0">
                  <a:sym typeface="Symbol"/>
                </a:rPr>
                <a:t></a:t>
              </a:r>
              <a:endParaRPr lang="en-US" sz="1600" baseline="-25000" dirty="0" smtClean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61630" y="4544199"/>
              <a:ext cx="569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spc="600" dirty="0" smtClean="0">
                  <a:sym typeface="Symbol"/>
                </a:rPr>
                <a:t></a:t>
              </a:r>
              <a:endParaRPr lang="en-US" sz="1600" spc="6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095030" y="4086999"/>
              <a:ext cx="457200" cy="1113020"/>
              <a:chOff x="3512695" y="4267200"/>
              <a:chExt cx="457200" cy="111302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512695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/>
                    <a:sym typeface="Symbol"/>
                  </a:rPr>
                  <a:t>A</a:t>
                </a:r>
                <a:r>
                  <a:rPr lang="en-US" sz="1600" baseline="-25000" dirty="0" smtClean="0">
                    <a:latin typeface="Calibri"/>
                    <a:sym typeface="Symbol"/>
                  </a:rPr>
                  <a:t>m</a:t>
                </a:r>
                <a:endParaRPr lang="en-US" sz="1600" baseline="-25000" dirty="0"/>
              </a:p>
            </p:txBody>
          </p:sp>
          <p:cxnSp>
            <p:nvCxnSpPr>
              <p:cNvPr id="73" name="Straight Connector 72"/>
              <p:cNvCxnSpPr>
                <a:stCxn id="74" idx="0"/>
                <a:endCxn id="72" idx="2"/>
              </p:cNvCxnSpPr>
              <p:nvPr/>
            </p:nvCxnSpPr>
            <p:spPr>
              <a:xfrm rot="16200000" flipV="1">
                <a:off x="3451798" y="5013897"/>
                <a:ext cx="579620" cy="625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3703820" y="5304020"/>
                <a:ext cx="76200" cy="76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4876800" y="63246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O. </a:t>
            </a:r>
            <a:r>
              <a:rPr lang="en-US" sz="1400" dirty="0" err="1" smtClean="0"/>
              <a:t>Moussa</a:t>
            </a:r>
            <a:r>
              <a:rPr lang="en-US" sz="1400" dirty="0" smtClean="0"/>
              <a:t> et al, PRL,104, 160501 (2010)</a:t>
            </a:r>
            <a:endParaRPr lang="en-US" sz="14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750498" y="1828800"/>
            <a:ext cx="4964502" cy="2209800"/>
            <a:chOff x="369498" y="685800"/>
            <a:chExt cx="4964502" cy="220980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1371600" y="1611423"/>
              <a:ext cx="396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1812704" y="1219200"/>
              <a:ext cx="1143000" cy="5979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 </a:t>
              </a:r>
              <a:r>
                <a:rPr lang="en-US" sz="1600" dirty="0" smtClean="0">
                  <a:solidFill>
                    <a:schemeClr val="tx1"/>
                  </a:solidFill>
                  <a:sym typeface="Symbol"/>
                </a:rPr>
                <a:t>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371600" y="2451211"/>
              <a:ext cx="3962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1818430" y="2133600"/>
              <a:ext cx="1143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Prepare</a:t>
              </a:r>
            </a:p>
            <a:p>
              <a:pPr algn="ctr"/>
              <a:r>
                <a:rPr lang="en-US" sz="1600" dirty="0" smtClean="0">
                  <a:sym typeface="Symbol"/>
                </a:rPr>
                <a:t>|+</a:t>
              </a:r>
              <a:endParaRPr lang="en-US" sz="1600" dirty="0" smtClean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349925" y="1371600"/>
              <a:ext cx="457200" cy="1113020"/>
              <a:chOff x="3512695" y="4267200"/>
              <a:chExt cx="457200" cy="111302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512695" y="4267200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/>
                    <a:sym typeface="Symbol"/>
                  </a:rPr>
                  <a:t>A</a:t>
                </a:r>
                <a:endParaRPr lang="en-US" sz="1600" baseline="-25000" dirty="0"/>
              </a:p>
            </p:txBody>
          </p:sp>
          <p:cxnSp>
            <p:nvCxnSpPr>
              <p:cNvPr id="84" name="Straight Connector 83"/>
              <p:cNvCxnSpPr>
                <a:stCxn id="85" idx="0"/>
                <a:endCxn id="83" idx="2"/>
              </p:cNvCxnSpPr>
              <p:nvPr/>
            </p:nvCxnSpPr>
            <p:spPr>
              <a:xfrm rot="16200000" flipV="1">
                <a:off x="3451798" y="5013897"/>
                <a:ext cx="579620" cy="625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3703820" y="5304020"/>
                <a:ext cx="76200" cy="76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90" name="Group 44"/>
            <p:cNvGrpSpPr/>
            <p:nvPr/>
          </p:nvGrpSpPr>
          <p:grpSpPr>
            <a:xfrm>
              <a:off x="4038600" y="1981200"/>
              <a:ext cx="914400" cy="914400"/>
              <a:chOff x="1524000" y="2819400"/>
              <a:chExt cx="914400" cy="914400"/>
            </a:xfrm>
          </p:grpSpPr>
          <p:grpSp>
            <p:nvGrpSpPr>
              <p:cNvPr id="91" name="Group 28"/>
              <p:cNvGrpSpPr/>
              <p:nvPr/>
            </p:nvGrpSpPr>
            <p:grpSpPr>
              <a:xfrm>
                <a:off x="1524000" y="2819400"/>
                <a:ext cx="914400" cy="914400"/>
                <a:chOff x="1478056" y="2849657"/>
                <a:chExt cx="914400" cy="914400"/>
              </a:xfrm>
            </p:grpSpPr>
            <p:sp>
              <p:nvSpPr>
                <p:cNvPr id="93" name="Chord 92"/>
                <p:cNvSpPr/>
                <p:nvPr/>
              </p:nvSpPr>
              <p:spPr>
                <a:xfrm rot="6339776">
                  <a:off x="1478056" y="2849657"/>
                  <a:ext cx="914400" cy="914400"/>
                </a:xfrm>
                <a:prstGeom prst="chord">
                  <a:avLst>
                    <a:gd name="adj1" fmla="val 4352041"/>
                    <a:gd name="adj2" fmla="val 15331784"/>
                  </a:avLst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94" name="Straight Arrow Connector 93"/>
                <p:cNvCxnSpPr>
                  <a:stCxn id="93" idx="2"/>
                </p:cNvCxnSpPr>
                <p:nvPr/>
              </p:nvCxnSpPr>
              <p:spPr>
                <a:xfrm rot="5400000" flipH="1" flipV="1">
                  <a:off x="1937156" y="3046164"/>
                  <a:ext cx="270808" cy="2744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>
                <a:xfrm>
                  <a:off x="1905000" y="32766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92" name="Rectangle 91"/>
              <p:cNvSpPr/>
              <p:nvPr/>
            </p:nvSpPr>
            <p:spPr>
              <a:xfrm>
                <a:off x="1676400" y="2895600"/>
                <a:ext cx="3674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ym typeface="Symbol"/>
                  </a:rPr>
                  <a:t></a:t>
                </a:r>
                <a:r>
                  <a:rPr lang="en-US" sz="1600" baseline="-25000" dirty="0" smtClean="0">
                    <a:sym typeface="Symbol"/>
                  </a:rPr>
                  <a:t>x</a:t>
                </a:r>
                <a:endParaRPr lang="en-US" sz="1600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69498" y="1182469"/>
              <a:ext cx="8393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System </a:t>
              </a:r>
            </a:p>
            <a:p>
              <a:pPr algn="r"/>
              <a:r>
                <a:rPr lang="en-US" sz="1600" dirty="0" err="1" smtClean="0"/>
                <a:t>qubit</a:t>
              </a:r>
              <a:endParaRPr lang="en-US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41522" y="2133600"/>
              <a:ext cx="7569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/>
                <a:t>Ancilla</a:t>
              </a:r>
              <a:endParaRPr lang="en-US" sz="1600" dirty="0" smtClean="0"/>
            </a:p>
            <a:p>
              <a:pPr algn="r"/>
              <a:r>
                <a:rPr lang="en-US" sz="1600" dirty="0" err="1" smtClean="0"/>
                <a:t>qubit</a:t>
              </a:r>
              <a:endParaRPr lang="en-US" sz="16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62400" y="2514600"/>
              <a:ext cx="1143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</a:t>
              </a:r>
              <a:r>
                <a:rPr lang="en-US" sz="1600" baseline="-25000" dirty="0" smtClean="0">
                  <a:sym typeface="Symbol"/>
                </a:rPr>
                <a:t>x</a:t>
              </a:r>
              <a:r>
                <a:rPr lang="en-US" sz="1600" dirty="0" smtClean="0">
                  <a:sym typeface="Symbol"/>
                </a:rPr>
                <a:t> = A</a:t>
              </a:r>
              <a:r>
                <a:rPr lang="en-US" sz="1600" baseline="-25000" dirty="0" smtClean="0">
                  <a:sym typeface="Symbol"/>
                </a:rPr>
                <a:t></a:t>
              </a:r>
              <a:endParaRPr lang="en-US" sz="1600" baseline="-25000" dirty="0" smtClean="0"/>
            </a:p>
          </p:txBody>
        </p:sp>
        <p:sp>
          <p:nvSpPr>
            <p:cNvPr id="110" name="Rounded Rectangular Callout 109"/>
            <p:cNvSpPr/>
            <p:nvPr/>
          </p:nvSpPr>
          <p:spPr>
            <a:xfrm>
              <a:off x="3810000" y="685800"/>
              <a:ext cx="1295400" cy="612648"/>
            </a:xfrm>
            <a:prstGeom prst="wedgeRoundRectCallout">
              <a:avLst>
                <a:gd name="adj1" fmla="val -45713"/>
                <a:gd name="adj2" fmla="val 68617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Unitary observable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5867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Example:  Evaluating Leggett-</a:t>
            </a:r>
            <a:r>
              <a:rPr lang="en-US" sz="2400" b="1" dirty="0" err="1" smtClean="0">
                <a:solidFill>
                  <a:srgbClr val="0070C0"/>
                </a:solidFill>
              </a:rPr>
              <a:t>Garg</a:t>
            </a:r>
            <a:r>
              <a:rPr lang="en-US" sz="2400" b="1" dirty="0" smtClean="0">
                <a:solidFill>
                  <a:srgbClr val="0070C0"/>
                </a:solidFill>
              </a:rPr>
              <a:t> inequality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81000" y="1242536"/>
            <a:ext cx="5334000" cy="2231886"/>
            <a:chOff x="381000" y="1242536"/>
            <a:chExt cx="5334000" cy="2231886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1242536"/>
              <a:ext cx="5334000" cy="2231886"/>
              <a:chOff x="2514600" y="2080736"/>
              <a:chExt cx="5334000" cy="2231886"/>
            </a:xfrm>
          </p:grpSpPr>
          <p:grpSp>
            <p:nvGrpSpPr>
              <p:cNvPr id="6" name="Group 147"/>
              <p:cNvGrpSpPr/>
              <p:nvPr/>
            </p:nvGrpSpPr>
            <p:grpSpPr>
              <a:xfrm>
                <a:off x="2895600" y="2080736"/>
                <a:ext cx="4953000" cy="2231886"/>
                <a:chOff x="838200" y="1764268"/>
                <a:chExt cx="4953000" cy="2231886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838200" y="1992868"/>
                  <a:ext cx="2133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38200" y="2678668"/>
                  <a:ext cx="2133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838200" y="3364468"/>
                  <a:ext cx="21336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838200" y="3669268"/>
                  <a:ext cx="2286000" cy="0"/>
                </a:xfrm>
                <a:prstGeom prst="line">
                  <a:avLst/>
                </a:prstGeom>
                <a:ln w="12700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990600" y="3657600"/>
                  <a:ext cx="5533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/>
                    <a:t>t = 0</a:t>
                  </a:r>
                  <a:endParaRPr lang="en-US" sz="1600" baseline="-25000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730926" y="3657600"/>
                  <a:ext cx="3786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</a:t>
                  </a:r>
                  <a:endParaRPr lang="en-US" sz="16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299706" y="3657600"/>
                  <a:ext cx="48282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2</a:t>
                  </a:r>
                  <a:r>
                    <a:rPr lang="en-US" sz="1600" dirty="0" smtClean="0"/>
                    <a:t>t</a:t>
                  </a:r>
                  <a:endParaRPr lang="en-US" sz="1600" dirty="0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1752600" y="2831068"/>
                  <a:ext cx="1676400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066800" y="2831068"/>
                  <a:ext cx="1676400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81000" y="2831068"/>
                  <a:ext cx="1676400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990600" y="17642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676400" y="24500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990600" y="31358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676400" y="17642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362200" y="24500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2362200" y="3135868"/>
                  <a:ext cx="457200" cy="4572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latin typeface="Calibri"/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latin typeface="Calibri"/>
                      <a:sym typeface="Symbol"/>
                    </a:rPr>
                    <a:t>x</a:t>
                  </a:r>
                  <a:r>
                    <a:rPr lang="en-US" sz="1600" dirty="0" smtClean="0">
                      <a:latin typeface="Calibri"/>
                    </a:rPr>
                    <a:t>↗</a:t>
                  </a:r>
                  <a:endParaRPr lang="en-US" sz="16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048000" y="3657600"/>
                  <a:ext cx="5661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time</a:t>
                  </a:r>
                  <a:endParaRPr lang="en-US" sz="16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048000" y="1828800"/>
                  <a:ext cx="22098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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(0)</a:t>
                  </a:r>
                  <a:r>
                    <a:rPr lang="en-US" sz="1600" dirty="0" smtClean="0">
                      <a:sym typeface="Symbol"/>
                    </a:rPr>
                    <a:t>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     = </a:t>
                  </a:r>
                  <a:r>
                    <a:rPr lang="en-US" sz="1600" dirty="0" smtClean="0"/>
                    <a:t>C</a:t>
                  </a:r>
                  <a:r>
                    <a:rPr lang="en-US" sz="1600" baseline="-25000" dirty="0" smtClean="0"/>
                    <a:t>12</a:t>
                  </a:r>
                  <a:r>
                    <a:rPr lang="en-US" sz="1600" dirty="0" smtClean="0">
                      <a:sym typeface="Symbol"/>
                    </a:rPr>
                    <a:t> </a:t>
                  </a:r>
                  <a:endParaRPr lang="en-US" sz="1600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048000" y="2450068"/>
                  <a:ext cx="24384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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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(2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 = </a:t>
                  </a:r>
                  <a:r>
                    <a:rPr lang="en-US" sz="1600" dirty="0" smtClean="0"/>
                    <a:t>C</a:t>
                  </a:r>
                  <a:r>
                    <a:rPr lang="en-US" sz="1600" baseline="-25000" dirty="0" smtClean="0"/>
                    <a:t>23</a:t>
                  </a:r>
                  <a:endParaRPr lang="en-US" sz="1600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048000" y="3124200"/>
                  <a:ext cx="274320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>
                      <a:sym typeface="Symbol"/>
                    </a:rPr>
                    <a:t>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</a:t>
                  </a:r>
                  <a:r>
                    <a:rPr lang="en-US" sz="1600" dirty="0" smtClean="0">
                      <a:sym typeface="Symbol"/>
                    </a:rPr>
                    <a:t>0</a:t>
                  </a:r>
                  <a:r>
                    <a:rPr lang="en-US" sz="1600" dirty="0" smtClean="0"/>
                    <a:t>)</a:t>
                  </a:r>
                  <a:r>
                    <a:rPr lang="en-US" sz="1600" dirty="0" smtClean="0">
                      <a:sym typeface="Symbol"/>
                    </a:rPr>
                    <a:t></a:t>
                  </a:r>
                  <a:r>
                    <a:rPr lang="en-US" sz="1600" i="1" dirty="0" smtClean="0">
                      <a:sym typeface="Symbol"/>
                    </a:rPr>
                    <a:t></a:t>
                  </a:r>
                  <a:r>
                    <a:rPr lang="en-US" sz="1600" baseline="-25000" dirty="0" smtClean="0">
                      <a:sym typeface="Symbol"/>
                    </a:rPr>
                    <a:t>x</a:t>
                  </a:r>
                  <a:r>
                    <a:rPr lang="en-US" sz="1600" dirty="0" smtClean="0"/>
                    <a:t>(2</a:t>
                  </a:r>
                  <a:r>
                    <a:rPr lang="en-US" sz="1600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t)</a:t>
                  </a:r>
                  <a:r>
                    <a:rPr lang="en-US" sz="1600" dirty="0" smtClean="0">
                      <a:sym typeface="Symbol"/>
                    </a:rPr>
                    <a:t>   = </a:t>
                  </a:r>
                  <a:r>
                    <a:rPr lang="en-US" sz="1600" dirty="0" smtClean="0"/>
                    <a:t>C</a:t>
                  </a:r>
                  <a:r>
                    <a:rPr lang="en-US" sz="1600" baseline="-25000" dirty="0" smtClean="0"/>
                    <a:t>13</a:t>
                  </a:r>
                  <a:r>
                    <a:rPr lang="en-US" sz="1600" dirty="0" smtClean="0">
                      <a:sym typeface="Symbol"/>
                    </a:rPr>
                    <a:t> </a:t>
                  </a:r>
                  <a:endParaRPr lang="en-US" sz="1600" dirty="0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514600" y="2092404"/>
                <a:ext cx="3658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i="1" dirty="0" smtClean="0">
                    <a:sym typeface="Symbol"/>
                  </a:rPr>
                  <a:t></a:t>
                </a:r>
                <a:r>
                  <a:rPr lang="en-US" sz="1600" i="1" baseline="-25000" dirty="0" smtClean="0">
                    <a:sym typeface="Symbol"/>
                  </a:rPr>
                  <a:t>0</a:t>
                </a:r>
                <a:endParaRPr lang="en-US" sz="1600" dirty="0">
                  <a:latin typeface="Castellar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81000" y="1916668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ym typeface="Symbol"/>
                </a:rPr>
                <a:t></a:t>
              </a:r>
              <a:r>
                <a:rPr lang="en-US" sz="1600" i="1" baseline="-25000" dirty="0" smtClean="0">
                  <a:sym typeface="Symbol"/>
                </a:rPr>
                <a:t>0</a:t>
              </a:r>
              <a:endParaRPr lang="en-US" sz="1600" dirty="0">
                <a:latin typeface="Castellar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000" y="2602468"/>
              <a:ext cx="3658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ym typeface="Symbol"/>
                </a:rPr>
                <a:t></a:t>
              </a:r>
              <a:r>
                <a:rPr lang="en-US" sz="1600" i="1" baseline="-25000" dirty="0" smtClean="0">
                  <a:sym typeface="Symbol"/>
                </a:rPr>
                <a:t>0</a:t>
              </a:r>
              <a:endParaRPr lang="en-US" sz="1600" dirty="0">
                <a:latin typeface="Castellar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1000" y="685800"/>
            <a:ext cx="2223301" cy="38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/>
              <a:t>Hamiltonian :  H = ½ </a:t>
            </a:r>
            <a:r>
              <a:rPr lang="en-US" sz="1600" dirty="0" smtClean="0">
                <a:sym typeface="Symbol"/>
              </a:rPr>
              <a:t></a:t>
            </a:r>
            <a:r>
              <a:rPr lang="en-US" sz="1600" i="1" dirty="0" smtClean="0">
                <a:sym typeface="Symbol"/>
              </a:rPr>
              <a:t></a:t>
            </a:r>
            <a:r>
              <a:rPr lang="en-US" sz="1600" baseline="-25000" dirty="0" smtClean="0">
                <a:sym typeface="Symbol"/>
              </a:rPr>
              <a:t>z</a:t>
            </a:r>
            <a:endParaRPr lang="en-US" sz="16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486400" y="2286000"/>
            <a:ext cx="3429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/>
              <a:t>Macrorealistic</a:t>
            </a:r>
            <a:r>
              <a:rPr lang="en-US" sz="1600" dirty="0" smtClean="0"/>
              <a:t>: </a:t>
            </a:r>
            <a:r>
              <a:rPr lang="en-US" sz="1600" dirty="0" smtClean="0"/>
              <a:t>K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 smtClean="0"/>
              <a:t>= C</a:t>
            </a:r>
            <a:r>
              <a:rPr lang="en-US" sz="1600" baseline="-25000" dirty="0" smtClean="0"/>
              <a:t>12</a:t>
            </a:r>
            <a:r>
              <a:rPr lang="en-US" sz="1600" dirty="0" smtClean="0"/>
              <a:t> + C</a:t>
            </a:r>
            <a:r>
              <a:rPr lang="en-US" sz="1600" baseline="-25000" dirty="0" smtClean="0"/>
              <a:t>23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 C</a:t>
            </a:r>
            <a:r>
              <a:rPr lang="en-US" sz="1600" baseline="-25000" dirty="0" smtClean="0">
                <a:sym typeface="Symbol"/>
              </a:rPr>
              <a:t>13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 </a:t>
            </a:r>
            <a:r>
              <a:rPr lang="en-US" sz="1600" dirty="0" smtClean="0">
                <a:sym typeface="Symbol"/>
              </a:rPr>
              <a:t>1</a:t>
            </a:r>
          </a:p>
          <a:p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For spin ½ : </a:t>
            </a:r>
            <a:r>
              <a:rPr lang="en-US" sz="1600" dirty="0" smtClean="0">
                <a:sym typeface="Symbol"/>
              </a:rPr>
              <a:t>K</a:t>
            </a:r>
            <a:r>
              <a:rPr lang="en-US" sz="1600" baseline="-25000" dirty="0" smtClean="0">
                <a:sym typeface="Symbol"/>
              </a:rPr>
              <a:t>3</a:t>
            </a:r>
            <a:r>
              <a:rPr lang="en-US" sz="1600" dirty="0" smtClean="0">
                <a:sym typeface="Symbol"/>
              </a:rPr>
              <a:t> = 2cos(</a:t>
            </a:r>
            <a:r>
              <a:rPr lang="en-US" sz="1600" dirty="0" smtClean="0"/>
              <a:t>t) </a:t>
            </a:r>
            <a:r>
              <a:rPr lang="en-US" sz="1600" dirty="0" smtClean="0">
                <a:sym typeface="Symbol"/>
              </a:rPr>
              <a:t> </a:t>
            </a:r>
            <a:r>
              <a:rPr lang="en-US" sz="1600" dirty="0" err="1" smtClean="0">
                <a:sym typeface="Symbol"/>
              </a:rPr>
              <a:t>cos</a:t>
            </a:r>
            <a:r>
              <a:rPr lang="en-US" sz="1600" dirty="0" smtClean="0">
                <a:sym typeface="Symbol"/>
              </a:rPr>
              <a:t>(2</a:t>
            </a:r>
            <a:r>
              <a:rPr lang="en-US" sz="1600" dirty="0" smtClean="0"/>
              <a:t>t)</a:t>
            </a:r>
          </a:p>
          <a:p>
            <a:r>
              <a:rPr lang="en-US" sz="1600" dirty="0" smtClean="0"/>
              <a:t>                              (-3 </a:t>
            </a:r>
            <a:r>
              <a:rPr lang="en-US" sz="1600" dirty="0" smtClean="0">
                <a:sym typeface="Symbol"/>
              </a:rPr>
              <a:t>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K</a:t>
            </a:r>
            <a:r>
              <a:rPr lang="en-US" sz="1600" baseline="-25000" dirty="0" smtClean="0">
                <a:sym typeface="Symbol"/>
              </a:rPr>
              <a:t>3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</a:t>
            </a:r>
            <a:r>
              <a:rPr lang="en-US" sz="1600" dirty="0" smtClean="0">
                <a:sym typeface="Symbol"/>
              </a:rPr>
              <a:t> -1.5)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5410200" y="632460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Athalye</a:t>
            </a:r>
            <a:r>
              <a:rPr lang="en-US" sz="1600" dirty="0" smtClean="0"/>
              <a:t>, S. S. Roy, TSM, PRL-2011 </a:t>
            </a:r>
            <a:endParaRPr lang="en-US" sz="16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819400" y="3916657"/>
            <a:ext cx="5762400" cy="2331743"/>
            <a:chOff x="1524000" y="4209789"/>
            <a:chExt cx="5762400" cy="2331743"/>
          </a:xfrm>
        </p:grpSpPr>
        <p:grpSp>
          <p:nvGrpSpPr>
            <p:cNvPr id="38" name="Group 32"/>
            <p:cNvGrpSpPr/>
            <p:nvPr/>
          </p:nvGrpSpPr>
          <p:grpSpPr>
            <a:xfrm>
              <a:off x="4495800" y="6172200"/>
              <a:ext cx="1018572" cy="369332"/>
              <a:chOff x="6220428" y="6324600"/>
              <a:chExt cx="1018572" cy="36933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220428" y="6324600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/>
                  </a:rPr>
                  <a:t></a:t>
                </a:r>
                <a:r>
                  <a:rPr lang="en-US" dirty="0" smtClean="0"/>
                  <a:t>t</a:t>
                </a:r>
                <a:endParaRPr lang="en-US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6781800" y="6541532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050" t="58402" r="23333" b="9040"/>
            <a:stretch>
              <a:fillRect/>
            </a:stretch>
          </p:blipFill>
          <p:spPr bwMode="auto">
            <a:xfrm>
              <a:off x="1524000" y="4343400"/>
              <a:ext cx="5762400" cy="184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1927107" y="4209789"/>
              <a:ext cx="328299" cy="26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800" y="4267200"/>
            <a:ext cx="1143000" cy="1295400"/>
            <a:chOff x="7315200" y="304800"/>
            <a:chExt cx="1143000" cy="1295400"/>
          </a:xfrm>
        </p:grpSpPr>
        <p:pic>
          <p:nvPicPr>
            <p:cNvPr id="42" name="Picture 41" descr="ch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0" y="304800"/>
              <a:ext cx="1074786" cy="12954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077200" y="987623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0" y="9114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baseline="30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en-US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629400" y="177225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/>
              <a:t>A. J</a:t>
            </a:r>
            <a:r>
              <a:rPr lang="en-IN" sz="1600" dirty="0" smtClean="0"/>
              <a:t>. Leggett and A. </a:t>
            </a:r>
            <a:r>
              <a:rPr lang="en-IN" sz="1600" dirty="0" err="1" smtClean="0"/>
              <a:t>Garg</a:t>
            </a:r>
            <a:r>
              <a:rPr lang="en-IN" sz="1600" dirty="0" smtClean="0"/>
              <a:t>, </a:t>
            </a:r>
            <a:endParaRPr lang="en-IN" sz="1600" dirty="0" smtClean="0"/>
          </a:p>
          <a:p>
            <a:r>
              <a:rPr lang="en-IN" sz="1600" dirty="0" smtClean="0"/>
              <a:t>PRL-1985</a:t>
            </a:r>
            <a:endParaRPr lang="en-IN" sz="1600" dirty="0"/>
          </a:p>
        </p:txBody>
      </p:sp>
      <p:sp>
        <p:nvSpPr>
          <p:cNvPr id="50" name="Rectangle 49"/>
          <p:cNvSpPr/>
          <p:nvPr/>
        </p:nvSpPr>
        <p:spPr>
          <a:xfrm>
            <a:off x="6629400" y="838200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Johannes </a:t>
            </a:r>
            <a:r>
              <a:rPr lang="en-US" sz="1600" dirty="0" err="1" smtClean="0"/>
              <a:t>Kofler</a:t>
            </a:r>
            <a:r>
              <a:rPr lang="en-US" sz="1600" dirty="0" smtClean="0"/>
              <a:t>, </a:t>
            </a:r>
            <a:endParaRPr lang="en-US" sz="1600" dirty="0" smtClean="0"/>
          </a:p>
          <a:p>
            <a:pPr algn="ctr"/>
            <a:r>
              <a:rPr lang="en-US" sz="1600" dirty="0" smtClean="0"/>
              <a:t>PhD </a:t>
            </a:r>
            <a:r>
              <a:rPr lang="en-US" sz="1600" dirty="0" smtClean="0"/>
              <a:t>Thesis, 2004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</TotalTime>
  <Words>1974</Words>
  <Application>Microsoft Office PowerPoint</Application>
  <PresentationFormat>On-screen Show (4:3)</PresentationFormat>
  <Paragraphs>572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IISER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Mahesh</dc:creator>
  <cp:lastModifiedBy>Windows User</cp:lastModifiedBy>
  <cp:revision>316</cp:revision>
  <dcterms:created xsi:type="dcterms:W3CDTF">2013-11-28T10:24:04Z</dcterms:created>
  <dcterms:modified xsi:type="dcterms:W3CDTF">2013-12-04T02:19:36Z</dcterms:modified>
</cp:coreProperties>
</file>