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8" r:id="rId2"/>
    <p:sldId id="295" r:id="rId3"/>
    <p:sldId id="296" r:id="rId4"/>
    <p:sldId id="279" r:id="rId5"/>
    <p:sldId id="275" r:id="rId6"/>
    <p:sldId id="283" r:id="rId7"/>
    <p:sldId id="297" r:id="rId8"/>
    <p:sldId id="278" r:id="rId9"/>
    <p:sldId id="273" r:id="rId10"/>
    <p:sldId id="280" r:id="rId11"/>
    <p:sldId id="274" r:id="rId12"/>
    <p:sldId id="276" r:id="rId13"/>
    <p:sldId id="289" r:id="rId14"/>
    <p:sldId id="277" r:id="rId15"/>
    <p:sldId id="266" r:id="rId16"/>
    <p:sldId id="282" r:id="rId17"/>
    <p:sldId id="267" r:id="rId18"/>
    <p:sldId id="281" r:id="rId19"/>
    <p:sldId id="292" r:id="rId20"/>
    <p:sldId id="294" r:id="rId21"/>
    <p:sldId id="257" r:id="rId22"/>
    <p:sldId id="262" r:id="rId23"/>
    <p:sldId id="259" r:id="rId24"/>
    <p:sldId id="260" r:id="rId25"/>
    <p:sldId id="261" r:id="rId26"/>
    <p:sldId id="284" r:id="rId27"/>
    <p:sldId id="285" r:id="rId28"/>
    <p:sldId id="298" r:id="rId29"/>
    <p:sldId id="286" r:id="rId30"/>
    <p:sldId id="287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9A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D31F-604D-4677-B132-7DA9EE8AA9B6}" type="datetimeFigureOut">
              <a:rPr lang="en-SG" smtClean="0"/>
              <a:t>6/12/2013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39D9F-59E5-4765-9680-E77290E57D9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372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EB25F-6911-0945-A923-2E256E4D74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508067-C04C-4085-B954-6D7B9708CE44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1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3.png"/><Relationship Id="rId10" Type="http://schemas.openxmlformats.org/officeDocument/2006/relationships/image" Target="../media/image56.jpe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2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9733" y="1628800"/>
            <a:ext cx="6952221" cy="2217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Quantum information perspective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of the Bose Hubbard Model in ion trap</a:t>
            </a:r>
            <a:endParaRPr lang="en-SG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QIPA-2013</a:t>
            </a:r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3284201" y="4429854"/>
            <a:ext cx="28632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Manas</a:t>
            </a:r>
            <a:r>
              <a:rPr lang="en-US" sz="2000" b="1" dirty="0" smtClean="0"/>
              <a:t> Mukherjee</a:t>
            </a:r>
          </a:p>
          <a:p>
            <a:pPr algn="ctr"/>
            <a:r>
              <a:rPr lang="en-US" sz="2000" b="1" dirty="0" smtClean="0"/>
              <a:t>CQT-NUS, Singapore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QIPA- 2013, HRI Allahabad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846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22" y="151412"/>
            <a:ext cx="384239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Phonon tunneling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00" y="4077072"/>
            <a:ext cx="6216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Assumptions: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Tight confinement in radial direction</a:t>
            </a:r>
          </a:p>
          <a:p>
            <a:pPr marL="342900" indent="-342900">
              <a:buAutoNum type="arabicPeriod"/>
            </a:pPr>
            <a:r>
              <a:rPr lang="el-GR" dirty="0" smtClean="0">
                <a:latin typeface="Gulim"/>
                <a:ea typeface="Gulim"/>
              </a:rPr>
              <a:t>β</a:t>
            </a:r>
            <a:r>
              <a:rPr lang="en-US" dirty="0" smtClean="0">
                <a:latin typeface="Gulim"/>
                <a:ea typeface="Gulim"/>
              </a:rPr>
              <a:t> </a:t>
            </a:r>
            <a:r>
              <a:rPr lang="en-US" dirty="0" smtClean="0">
                <a:latin typeface="+mj-lt"/>
                <a:ea typeface="Gulim"/>
              </a:rPr>
              <a:t>parameter small (strong confinement as compared to Col.)</a:t>
            </a:r>
            <a:endParaRPr lang="en-SG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5661248"/>
            <a:ext cx="39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-Porras and </a:t>
            </a:r>
            <a:r>
              <a:rPr lang="en-US" dirty="0" err="1" smtClean="0"/>
              <a:t>Cirac</a:t>
            </a:r>
            <a:r>
              <a:rPr lang="en-US" dirty="0" smtClean="0"/>
              <a:t> PRL 96, 250501 (2006)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1600" y="980728"/>
                <a:ext cx="5003677" cy="902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&gt;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980728"/>
                <a:ext cx="5003677" cy="9025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71600" y="2060848"/>
                <a:ext cx="2986522" cy="904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SG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060848"/>
                <a:ext cx="2986522" cy="9040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71600" y="3284984"/>
                <a:ext cx="2524987" cy="820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/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284984"/>
                <a:ext cx="2524987" cy="82048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53122" y="2153565"/>
                <a:ext cx="1584176" cy="718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122" y="2153565"/>
                <a:ext cx="1584176" cy="71859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38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7885" y="0"/>
            <a:ext cx="336823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On-site interaction of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phonons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3483" y="1751623"/>
            <a:ext cx="7987126" cy="2921514"/>
            <a:chOff x="511322" y="982409"/>
            <a:chExt cx="7987126" cy="29215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" t="5476" r="8591" b="6473"/>
            <a:stretch/>
          </p:blipFill>
          <p:spPr>
            <a:xfrm>
              <a:off x="6096000" y="982409"/>
              <a:ext cx="2382982" cy="2342682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6736158" y="3386608"/>
              <a:ext cx="1746742" cy="14401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292080" y="1196752"/>
              <a:ext cx="144016" cy="110974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644008" y="2276872"/>
              <a:ext cx="827499" cy="1555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191954" y="3284984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SG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8024" y="2276872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  <a:endParaRPr lang="en-SG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2707" y="1196752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endParaRPr lang="en-SG" sz="2400" dirty="0"/>
            </a:p>
          </p:txBody>
        </p:sp>
        <p:pic>
          <p:nvPicPr>
            <p:cNvPr id="512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r="11483"/>
            <a:stretch/>
          </p:blipFill>
          <p:spPr bwMode="auto">
            <a:xfrm rot="10800000">
              <a:off x="511322" y="1111485"/>
              <a:ext cx="3478787" cy="27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60" y="4653136"/>
            <a:ext cx="470683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35344" y="1115452"/>
            <a:ext cx="717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</a:t>
            </a:r>
            <a:r>
              <a:rPr lang="en-US" dirty="0" err="1" smtClean="0"/>
              <a:t>anharmonicity</a:t>
            </a:r>
            <a:r>
              <a:rPr lang="en-US" dirty="0" smtClean="0"/>
              <a:t> generates on-site interaction via the quartic term in “x”</a:t>
            </a:r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4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9304" y="15007"/>
            <a:ext cx="336823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On-site interaction of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phonons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687584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3648" y="3068960"/>
                <a:ext cx="5184576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SG" sz="2400" i="1" smtClean="0"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ℏ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≪1,</m:t>
                    </m:r>
                  </m:oMath>
                </a14:m>
                <a:r>
                  <a:rPr lang="en-SG" sz="2400" dirty="0" smtClean="0"/>
                  <a:t>  Lamb-</a:t>
                </a:r>
                <a:r>
                  <a:rPr lang="en-SG" sz="2400" dirty="0" err="1" smtClean="0"/>
                  <a:t>Dicke</a:t>
                </a:r>
                <a:r>
                  <a:rPr lang="en-SG" sz="2400" dirty="0" smtClean="0"/>
                  <a:t> parameter</a:t>
                </a:r>
                <a:endParaRPr lang="en-SG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068960"/>
                <a:ext cx="5184576" cy="669992"/>
              </a:xfrm>
              <a:prstGeom prst="rect">
                <a:avLst/>
              </a:prstGeom>
              <a:blipFill rotWithShape="1">
                <a:blip r:embed="rId7"/>
                <a:stretch>
                  <a:fillRect r="-11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1196752"/>
                <a:ext cx="7560840" cy="189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 smtClean="0"/>
                  <a:t>Assumptions:</a:t>
                </a:r>
                <a:endParaRPr lang="en-US" dirty="0"/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dirty="0" smtClean="0"/>
                  <a:t>Phonon number conserving terms add to trap potential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dirty="0" smtClean="0"/>
                  <a:t>Phonon number non-conserving terms are neglected as</a:t>
                </a:r>
                <a:endParaRPr lang="en-SG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</a:t>
                </a:r>
                <a:r>
                  <a:rPr lang="en-US" dirty="0" smtClean="0"/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≪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196752"/>
                <a:ext cx="7560840" cy="1892826"/>
              </a:xfrm>
              <a:prstGeom prst="rect">
                <a:avLst/>
              </a:prstGeom>
              <a:blipFill rotWithShape="1">
                <a:blip r:embed="rId8"/>
                <a:stretch>
                  <a:fillRect l="-12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59632" y="4797152"/>
                <a:ext cx="4548336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𝑆𝑊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=2</m:t>
                      </m:r>
                      <m:r>
                        <a:rPr lang="en-US" sz="2400" b="0" i="1" smtClean="0">
                          <a:latin typeface="Cambria Math"/>
                        </a:rPr>
                        <m:t>𝐹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</a:rPr>
                            <m:t>(−1)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797152"/>
                <a:ext cx="4548336" cy="113082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05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5539" y="151412"/>
            <a:ext cx="371576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BHM of phonons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5476" r="8591" b="6473"/>
          <a:stretch/>
        </p:blipFill>
        <p:spPr>
          <a:xfrm>
            <a:off x="6149458" y="2276872"/>
            <a:ext cx="2382982" cy="234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6790" y="1340768"/>
                <a:ext cx="7376479" cy="992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𝐻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&gt;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SG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0" y="1340768"/>
                <a:ext cx="7376479" cy="9926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28508" y="3760647"/>
                <a:ext cx="2524987" cy="820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/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8" y="3760647"/>
                <a:ext cx="2524987" cy="82048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8508" y="2492896"/>
                <a:ext cx="2986522" cy="904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SG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8" y="2492896"/>
                <a:ext cx="2986522" cy="9040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8509" y="899428"/>
                <a:ext cx="231059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𝐻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  <m:r>
                            <a:rPr lang="en-US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𝑆𝑊</m:t>
                          </m:r>
                        </m:sub>
                      </m:sSub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9" y="899428"/>
                <a:ext cx="2310594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8508" y="4918667"/>
                <a:ext cx="1883208" cy="38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</a:rPr>
                        <m:t>𝐹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(−1)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8" y="4918667"/>
                <a:ext cx="1883208" cy="382541"/>
              </a:xfrm>
              <a:prstGeom prst="rect">
                <a:avLst/>
              </a:prstGeom>
              <a:blipFill rotWithShape="1"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635896" y="508552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</a:rPr>
              <a:t>an be positive or negative</a:t>
            </a:r>
            <a:endParaRPr lang="en-SG" sz="20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38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2129" y="151412"/>
            <a:ext cx="43025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Assumption and reality: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8195" y="1430766"/>
            <a:ext cx="4517988" cy="3639524"/>
            <a:chOff x="457200" y="1417638"/>
            <a:chExt cx="8111131" cy="5440362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6736158" y="3386608"/>
              <a:ext cx="1746742" cy="14401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2012-12-11 10.31.49.jpg"/>
            <p:cNvPicPr>
              <a:picLocks noChangeAspect="1"/>
            </p:cNvPicPr>
            <p:nvPr/>
          </p:nvPicPr>
          <p:blipFill rotWithShape="1">
            <a:blip r:embed="rId6"/>
            <a:srcRect l="7500" t="20671" r="3796"/>
            <a:stretch/>
          </p:blipFill>
          <p:spPr>
            <a:xfrm>
              <a:off x="457200" y="1417638"/>
              <a:ext cx="8111131" cy="544036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rot="16200000" flipH="1">
              <a:off x="1066800" y="3352800"/>
              <a:ext cx="13716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H="1">
              <a:off x="914401" y="3505200"/>
              <a:ext cx="16764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66800" y="3276600"/>
              <a:ext cx="1371602" cy="1143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66800" y="2814935"/>
              <a:ext cx="1452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BP rods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410200" y="4724400"/>
              <a:ext cx="175260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>
              <a:off x="5029202" y="5105399"/>
              <a:ext cx="2133599" cy="12192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348785" y="6243934"/>
              <a:ext cx="1781974" cy="552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RF rods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83" y="1430766"/>
            <a:ext cx="4408222" cy="363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86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1749" y="151412"/>
            <a:ext cx="44833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Ramp protocol of BHM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41" y="980728"/>
            <a:ext cx="5981719" cy="28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0867" y="4458544"/>
                <a:ext cx="4973541" cy="986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SG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SG" sz="24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𝛼𝛽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SG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67" y="4458544"/>
                <a:ext cx="4973541" cy="98668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7009" y="5526729"/>
                <a:ext cx="2765431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en-SG" sz="2400" i="1" smtClean="0">
                              <a:latin typeface="Cambria Math"/>
                              <a:ea typeface="Cambria Math"/>
                            </a:rPr>
                            <m:t>𝛼𝛽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009" y="5526729"/>
                <a:ext cx="2765431" cy="494559"/>
              </a:xfrm>
              <a:prstGeom prst="rect">
                <a:avLst/>
              </a:prstGeom>
              <a:blipFill rotWithShape="1">
                <a:blip r:embed="rId8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6789" y="4149080"/>
            <a:ext cx="450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Time dependent Hamiltonian</a:t>
            </a:r>
            <a:endParaRPr lang="en-SG" sz="24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47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3601" y="151412"/>
            <a:ext cx="427963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Alternative ground state cooling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r="18814"/>
          <a:stretch/>
        </p:blipFill>
        <p:spPr bwMode="auto">
          <a:xfrm>
            <a:off x="4982198" y="2890242"/>
            <a:ext cx="3406226" cy="320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802617"/>
              </p:ext>
            </p:extLst>
          </p:nvPr>
        </p:nvGraphicFramePr>
        <p:xfrm>
          <a:off x="179512" y="2701446"/>
          <a:ext cx="474645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Graph" r:id="rId8" imgW="4155480" imgH="2900160" progId="Origin50.Graph">
                  <p:embed/>
                </p:oleObj>
              </mc:Choice>
              <mc:Fallback>
                <p:oleObj name="Graph" r:id="rId8" imgW="415548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512" y="2701446"/>
                        <a:ext cx="4746458" cy="331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83568" y="1376797"/>
            <a:ext cx="7632848" cy="1044091"/>
            <a:chOff x="539552" y="1448805"/>
            <a:chExt cx="7632848" cy="1044091"/>
          </a:xfrm>
        </p:grpSpPr>
        <p:sp>
          <p:nvSpPr>
            <p:cNvPr id="11" name="Freeform 10"/>
            <p:cNvSpPr/>
            <p:nvPr/>
          </p:nvSpPr>
          <p:spPr>
            <a:xfrm>
              <a:off x="539552" y="144880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15616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91680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56268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32332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408396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7" name="Oval 16"/>
            <p:cNvSpPr/>
            <p:nvPr/>
          </p:nvSpPr>
          <p:spPr>
            <a:xfrm>
              <a:off x="899592" y="1752454"/>
              <a:ext cx="2952328" cy="303650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99992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076056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652120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216708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792772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368836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4" name="Oval 23"/>
            <p:cNvSpPr/>
            <p:nvPr/>
          </p:nvSpPr>
          <p:spPr>
            <a:xfrm>
              <a:off x="5995572" y="17536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5" name="Oval 24"/>
            <p:cNvSpPr/>
            <p:nvPr/>
          </p:nvSpPr>
          <p:spPr>
            <a:xfrm>
              <a:off x="6012160" y="182566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6" name="Oval 25"/>
            <p:cNvSpPr/>
            <p:nvPr/>
          </p:nvSpPr>
          <p:spPr>
            <a:xfrm>
              <a:off x="6012160" y="168164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Oval 26"/>
            <p:cNvSpPr/>
            <p:nvPr/>
          </p:nvSpPr>
          <p:spPr>
            <a:xfrm>
              <a:off x="5995572" y="160963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Plus 27"/>
            <p:cNvSpPr/>
            <p:nvPr/>
          </p:nvSpPr>
          <p:spPr>
            <a:xfrm>
              <a:off x="755576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9" name="Plus 28"/>
            <p:cNvSpPr/>
            <p:nvPr/>
          </p:nvSpPr>
          <p:spPr>
            <a:xfrm>
              <a:off x="3678738" y="2204864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0" name="Plus 29"/>
            <p:cNvSpPr/>
            <p:nvPr/>
          </p:nvSpPr>
          <p:spPr>
            <a:xfrm>
              <a:off x="3102674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1" name="Plus 30"/>
            <p:cNvSpPr/>
            <p:nvPr/>
          </p:nvSpPr>
          <p:spPr>
            <a:xfrm>
              <a:off x="2526610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2" name="Plus 31"/>
            <p:cNvSpPr/>
            <p:nvPr/>
          </p:nvSpPr>
          <p:spPr>
            <a:xfrm>
              <a:off x="1950546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3" name="Plus 32"/>
            <p:cNvSpPr/>
            <p:nvPr/>
          </p:nvSpPr>
          <p:spPr>
            <a:xfrm>
              <a:off x="1403648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4" name="Plus 33"/>
            <p:cNvSpPr/>
            <p:nvPr/>
          </p:nvSpPr>
          <p:spPr>
            <a:xfrm>
              <a:off x="4788024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5" name="Plus 34"/>
            <p:cNvSpPr/>
            <p:nvPr/>
          </p:nvSpPr>
          <p:spPr>
            <a:xfrm>
              <a:off x="7639178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6" name="Plus 35"/>
            <p:cNvSpPr/>
            <p:nvPr/>
          </p:nvSpPr>
          <p:spPr>
            <a:xfrm>
              <a:off x="6487050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7" name="Plus 36"/>
            <p:cNvSpPr/>
            <p:nvPr/>
          </p:nvSpPr>
          <p:spPr>
            <a:xfrm>
              <a:off x="5292080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9" name="Minus 38"/>
            <p:cNvSpPr/>
            <p:nvPr/>
          </p:nvSpPr>
          <p:spPr>
            <a:xfrm>
              <a:off x="5898410" y="2185700"/>
              <a:ext cx="329774" cy="144016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40" name="Plus 39"/>
          <p:cNvSpPr/>
          <p:nvPr/>
        </p:nvSpPr>
        <p:spPr>
          <a:xfrm>
            <a:off x="7207130" y="2060848"/>
            <a:ext cx="317198" cy="28803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41" name="TextBox 40"/>
          <p:cNvSpPr txBox="1"/>
          <p:nvPr/>
        </p:nvSpPr>
        <p:spPr>
          <a:xfrm>
            <a:off x="3635896" y="6084004"/>
            <a:ext cx="496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Dutta, MM, K. </a:t>
            </a:r>
            <a:r>
              <a:rPr lang="en-US" dirty="0" err="1" smtClean="0"/>
              <a:t>Sengupta</a:t>
            </a:r>
            <a:r>
              <a:rPr lang="en-US" dirty="0" smtClean="0"/>
              <a:t>, PRL 111, 170406 (2013)</a:t>
            </a:r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121881" y="2492896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SG" dirty="0"/>
          </a:p>
        </p:txBody>
      </p:sp>
      <p:sp>
        <p:nvSpPr>
          <p:cNvPr id="42" name="TextBox 41"/>
          <p:cNvSpPr txBox="1"/>
          <p:nvPr/>
        </p:nvSpPr>
        <p:spPr>
          <a:xfrm>
            <a:off x="6228184" y="249289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909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1222" y="151412"/>
            <a:ext cx="386439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Ramp protocol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for entanglement generation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656669"/>
              </p:ext>
            </p:extLst>
          </p:nvPr>
        </p:nvGraphicFramePr>
        <p:xfrm>
          <a:off x="75602" y="2811962"/>
          <a:ext cx="4943936" cy="3785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602" y="2811962"/>
                        <a:ext cx="4943936" cy="3785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57745"/>
              </p:ext>
            </p:extLst>
          </p:nvPr>
        </p:nvGraphicFramePr>
        <p:xfrm>
          <a:off x="4468212" y="2867898"/>
          <a:ext cx="4400648" cy="3369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Graph" r:id="rId9" imgW="3901320" imgH="2986920" progId="Origin50.Graph">
                  <p:embed/>
                </p:oleObj>
              </mc:Choice>
              <mc:Fallback>
                <p:oleObj name="Graph" r:id="rId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68212" y="2867898"/>
                        <a:ext cx="4400648" cy="3369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39552" y="1448805"/>
            <a:ext cx="7632848" cy="1044091"/>
            <a:chOff x="539552" y="1448805"/>
            <a:chExt cx="7632848" cy="1044091"/>
          </a:xfrm>
        </p:grpSpPr>
        <p:sp>
          <p:nvSpPr>
            <p:cNvPr id="17" name="Freeform 16"/>
            <p:cNvSpPr/>
            <p:nvPr/>
          </p:nvSpPr>
          <p:spPr>
            <a:xfrm>
              <a:off x="539552" y="144880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15616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691680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56268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832332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08396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4" name="Oval 23"/>
            <p:cNvSpPr/>
            <p:nvPr/>
          </p:nvSpPr>
          <p:spPr>
            <a:xfrm>
              <a:off x="899592" y="1752454"/>
              <a:ext cx="2952328" cy="303650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499992" y="1465620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076056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652120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216708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792772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368836" y="1482435"/>
              <a:ext cx="803564" cy="607299"/>
            </a:xfrm>
            <a:custGeom>
              <a:avLst/>
              <a:gdLst>
                <a:gd name="connsiteX0" fmla="*/ 0 w 803564"/>
                <a:gd name="connsiteY0" fmla="*/ 94681 h 607299"/>
                <a:gd name="connsiteX1" fmla="*/ 221673 w 803564"/>
                <a:gd name="connsiteY1" fmla="*/ 39263 h 607299"/>
                <a:gd name="connsiteX2" fmla="*/ 415637 w 803564"/>
                <a:gd name="connsiteY2" fmla="*/ 607299 h 607299"/>
                <a:gd name="connsiteX3" fmla="*/ 609600 w 803564"/>
                <a:gd name="connsiteY3" fmla="*/ 39263 h 607299"/>
                <a:gd name="connsiteX4" fmla="*/ 803564 w 803564"/>
                <a:gd name="connsiteY4" fmla="*/ 94681 h 60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4" h="607299">
                  <a:moveTo>
                    <a:pt x="0" y="94681"/>
                  </a:moveTo>
                  <a:cubicBezTo>
                    <a:pt x="76200" y="24254"/>
                    <a:pt x="152400" y="-46173"/>
                    <a:pt x="221673" y="39263"/>
                  </a:cubicBezTo>
                  <a:cubicBezTo>
                    <a:pt x="290946" y="124699"/>
                    <a:pt x="350983" y="607299"/>
                    <a:pt x="415637" y="607299"/>
                  </a:cubicBezTo>
                  <a:cubicBezTo>
                    <a:pt x="480291" y="607299"/>
                    <a:pt x="544946" y="124699"/>
                    <a:pt x="609600" y="39263"/>
                  </a:cubicBezTo>
                  <a:cubicBezTo>
                    <a:pt x="674254" y="-46173"/>
                    <a:pt x="738909" y="24254"/>
                    <a:pt x="803564" y="94681"/>
                  </a:cubicBez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2" name="Oval 31"/>
            <p:cNvSpPr/>
            <p:nvPr/>
          </p:nvSpPr>
          <p:spPr>
            <a:xfrm>
              <a:off x="5995572" y="17536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3" name="Oval 32"/>
            <p:cNvSpPr/>
            <p:nvPr/>
          </p:nvSpPr>
          <p:spPr>
            <a:xfrm>
              <a:off x="7147700" y="182566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4" name="Oval 33"/>
            <p:cNvSpPr/>
            <p:nvPr/>
          </p:nvSpPr>
          <p:spPr>
            <a:xfrm>
              <a:off x="7147700" y="168164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5" name="Oval 34"/>
            <p:cNvSpPr/>
            <p:nvPr/>
          </p:nvSpPr>
          <p:spPr>
            <a:xfrm>
              <a:off x="5995572" y="160963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6" name="Plus 35"/>
            <p:cNvSpPr/>
            <p:nvPr/>
          </p:nvSpPr>
          <p:spPr>
            <a:xfrm>
              <a:off x="755576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9" name="Plus 38"/>
            <p:cNvSpPr/>
            <p:nvPr/>
          </p:nvSpPr>
          <p:spPr>
            <a:xfrm>
              <a:off x="3678738" y="2204864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0" name="Plus 39"/>
            <p:cNvSpPr/>
            <p:nvPr/>
          </p:nvSpPr>
          <p:spPr>
            <a:xfrm>
              <a:off x="3102674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1" name="Plus 40"/>
            <p:cNvSpPr/>
            <p:nvPr/>
          </p:nvSpPr>
          <p:spPr>
            <a:xfrm>
              <a:off x="2526610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2" name="Plus 41"/>
            <p:cNvSpPr/>
            <p:nvPr/>
          </p:nvSpPr>
          <p:spPr>
            <a:xfrm>
              <a:off x="1950546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3" name="Plus 42"/>
            <p:cNvSpPr/>
            <p:nvPr/>
          </p:nvSpPr>
          <p:spPr>
            <a:xfrm>
              <a:off x="1403648" y="2185700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4" name="Plus 43"/>
            <p:cNvSpPr/>
            <p:nvPr/>
          </p:nvSpPr>
          <p:spPr>
            <a:xfrm>
              <a:off x="4788024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7423154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7" name="Plus 46"/>
            <p:cNvSpPr/>
            <p:nvPr/>
          </p:nvSpPr>
          <p:spPr>
            <a:xfrm>
              <a:off x="6372200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9" name="Plus 48"/>
            <p:cNvSpPr/>
            <p:nvPr/>
          </p:nvSpPr>
          <p:spPr>
            <a:xfrm>
              <a:off x="5292080" y="2113692"/>
              <a:ext cx="317198" cy="28803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0" name="Minus 49"/>
            <p:cNvSpPr/>
            <p:nvPr/>
          </p:nvSpPr>
          <p:spPr>
            <a:xfrm>
              <a:off x="5898410" y="2185700"/>
              <a:ext cx="329774" cy="144016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6978530" y="2185700"/>
              <a:ext cx="329774" cy="144016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672590" y="2473732"/>
            <a:ext cx="1171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Before</a:t>
            </a:r>
            <a:endParaRPr lang="en-SG" sz="2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921062" y="2473732"/>
            <a:ext cx="946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After</a:t>
            </a:r>
            <a:endParaRPr lang="en-SG" sz="2800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46" name="TextBox 45"/>
          <p:cNvSpPr txBox="1"/>
          <p:nvPr/>
        </p:nvSpPr>
        <p:spPr>
          <a:xfrm>
            <a:off x="3563888" y="6084004"/>
            <a:ext cx="496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Dutta, MM, K. </a:t>
            </a:r>
            <a:r>
              <a:rPr lang="en-US" dirty="0" err="1" smtClean="0"/>
              <a:t>Sengupta</a:t>
            </a:r>
            <a:r>
              <a:rPr lang="en-US" dirty="0" smtClean="0"/>
              <a:t>, PRL 111, 170406 (2013)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108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2091" y="0"/>
            <a:ext cx="44798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Optimization: Ramp protocol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for entanglement generation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20430" cy="360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17" y="1274994"/>
            <a:ext cx="3971002" cy="36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5301208"/>
            <a:ext cx="496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Dutta, MM, K. </a:t>
            </a:r>
            <a:r>
              <a:rPr lang="en-US" dirty="0" err="1" smtClean="0"/>
              <a:t>Sengupta</a:t>
            </a:r>
            <a:r>
              <a:rPr lang="en-US" dirty="0" smtClean="0"/>
              <a:t>, PRL 111, 170406 (2013)</a:t>
            </a:r>
            <a:endParaRPr lang="en-SG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84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0854" y="151412"/>
            <a:ext cx="34851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Importance in ion trap QC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980728"/>
            <a:ext cx="6288901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DiVincenzo</a:t>
            </a:r>
            <a:r>
              <a:rPr lang="en-US" b="1" dirty="0" smtClean="0"/>
              <a:t> Criteria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Scalable physical system with well characterized </a:t>
            </a:r>
            <a:r>
              <a:rPr lang="en-US" dirty="0" err="1" smtClean="0"/>
              <a:t>qubits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Ability to initialize the </a:t>
            </a:r>
            <a:r>
              <a:rPr lang="en-US" dirty="0" err="1" smtClean="0"/>
              <a:t>qubit</a:t>
            </a:r>
            <a:r>
              <a:rPr lang="en-US" dirty="0" smtClean="0"/>
              <a:t> states to simple state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Long coherence time as compared to gate time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A universal set of gate operations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Possibility to readout specific </a:t>
            </a:r>
            <a:r>
              <a:rPr lang="en-US" dirty="0" err="1" smtClean="0"/>
              <a:t>qubit</a:t>
            </a:r>
            <a:endParaRPr lang="en-SG" dirty="0"/>
          </a:p>
        </p:txBody>
      </p:sp>
      <p:sp>
        <p:nvSpPr>
          <p:cNvPr id="6" name="Rectangle 5"/>
          <p:cNvSpPr/>
          <p:nvPr/>
        </p:nvSpPr>
        <p:spPr>
          <a:xfrm>
            <a:off x="649370" y="5661248"/>
            <a:ext cx="8494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200" dirty="0"/>
              <a:t>D. P. </a:t>
            </a:r>
            <a:r>
              <a:rPr lang="en-SG" sz="1200" dirty="0" err="1"/>
              <a:t>DiVincenzo</a:t>
            </a:r>
            <a:r>
              <a:rPr lang="en-SG" sz="1200" dirty="0"/>
              <a:t> “The Physical Implementation of Quantum Computation”, </a:t>
            </a:r>
            <a:r>
              <a:rPr lang="en-SG" sz="1200" dirty="0" err="1"/>
              <a:t>Fortschritte</a:t>
            </a:r>
            <a:r>
              <a:rPr lang="en-SG" sz="1200" dirty="0"/>
              <a:t> der </a:t>
            </a:r>
            <a:r>
              <a:rPr lang="en-SG" sz="1200" dirty="0" err="1"/>
              <a:t>Physik</a:t>
            </a:r>
            <a:r>
              <a:rPr lang="en-SG" sz="1200" dirty="0"/>
              <a:t> 48, p. 771 (2000) </a:t>
            </a:r>
          </a:p>
          <a:p>
            <a:r>
              <a:rPr lang="en-SG" sz="1200" dirty="0" err="1"/>
              <a:t>arXiv:quant-ph</a:t>
            </a:r>
            <a:r>
              <a:rPr lang="en-SG" sz="1200" dirty="0"/>
              <a:t>/0002077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3568" y="5291916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3568" y="4365104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3608" y="5147900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3608" y="4221088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75656" y="5003884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75656" y="4077072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2483768" y="5003884"/>
            <a:ext cx="144016" cy="43204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Brace 17"/>
          <p:cNvSpPr/>
          <p:nvPr/>
        </p:nvSpPr>
        <p:spPr>
          <a:xfrm>
            <a:off x="2564160" y="4005064"/>
            <a:ext cx="144016" cy="43204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2718119" y="5075892"/>
            <a:ext cx="497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Motional states for ground electronic state (</a:t>
            </a:r>
            <a:r>
              <a:rPr lang="en-US" dirty="0" err="1" smtClean="0"/>
              <a:t>qubit</a:t>
            </a:r>
            <a:r>
              <a:rPr lang="en-US" dirty="0" smtClean="0"/>
              <a:t>)</a:t>
            </a:r>
            <a:endParaRPr lang="en-SG" dirty="0"/>
          </a:p>
        </p:txBody>
      </p:sp>
      <p:sp>
        <p:nvSpPr>
          <p:cNvPr id="21" name="TextBox 20"/>
          <p:cNvSpPr txBox="1"/>
          <p:nvPr/>
        </p:nvSpPr>
        <p:spPr>
          <a:xfrm>
            <a:off x="2769376" y="3995772"/>
            <a:ext cx="531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Motional states for meta-stable electronic state (</a:t>
            </a:r>
            <a:r>
              <a:rPr lang="en-US" dirty="0" err="1" smtClean="0"/>
              <a:t>qubit</a:t>
            </a:r>
            <a:r>
              <a:rPr lang="en-US" dirty="0" smtClean="0"/>
              <a:t>)</a:t>
            </a:r>
            <a:endParaRPr lang="en-SG" dirty="0"/>
          </a:p>
        </p:txBody>
      </p:sp>
      <p:sp>
        <p:nvSpPr>
          <p:cNvPr id="19" name="Oval 18"/>
          <p:cNvSpPr/>
          <p:nvPr/>
        </p:nvSpPr>
        <p:spPr>
          <a:xfrm>
            <a:off x="1331640" y="1484784"/>
            <a:ext cx="5616624" cy="6687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013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7" grpId="0"/>
      <p:bldP spid="21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628800"/>
            <a:ext cx="59796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Ion trap – an 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Bose Hubbard Model (BHM) for ion trap “Coulomb crystal”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Dynamics of the Hamiltonian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Sudden quench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Ramp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Importance to ion trap QC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Towards experimental realization </a:t>
            </a:r>
            <a:endParaRPr lang="en-SG" dirty="0"/>
          </a:p>
        </p:txBody>
      </p:sp>
      <p:sp>
        <p:nvSpPr>
          <p:cNvPr id="6" name="TextBox 5"/>
          <p:cNvSpPr txBox="1"/>
          <p:nvPr/>
        </p:nvSpPr>
        <p:spPr>
          <a:xfrm>
            <a:off x="2258139" y="151412"/>
            <a:ext cx="509056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Quantum information perspective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 the Bose Hubbard Model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QIPA-2013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553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1275" y="151412"/>
            <a:ext cx="37042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Site specific sudden quench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5733256"/>
            <a:ext cx="560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Dutta, MM, K. </a:t>
            </a:r>
            <a:r>
              <a:rPr lang="en-US" dirty="0" err="1" smtClean="0"/>
              <a:t>Sengupta</a:t>
            </a:r>
            <a:r>
              <a:rPr lang="en-US" dirty="0" smtClean="0"/>
              <a:t>, </a:t>
            </a:r>
            <a:r>
              <a:rPr lang="en-SG" dirty="0" smtClean="0"/>
              <a:t>Phys. Rev. A </a:t>
            </a:r>
            <a:r>
              <a:rPr lang="en-SG" b="1" dirty="0"/>
              <a:t>85</a:t>
            </a:r>
            <a:r>
              <a:rPr lang="en-SG" dirty="0"/>
              <a:t>, 063401 (2012)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730544" cy="382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44" y="1628800"/>
            <a:ext cx="3621344" cy="36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52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8" t="29104" r="43365" b="24124"/>
          <a:stretch/>
        </p:blipFill>
        <p:spPr>
          <a:xfrm>
            <a:off x="2405280" y="1648428"/>
            <a:ext cx="4333441" cy="356114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QIPA-2013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497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66" y="1914064"/>
            <a:ext cx="6089669" cy="30298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96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53" y="1919479"/>
            <a:ext cx="6313095" cy="30190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46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3" y="1919479"/>
            <a:ext cx="6383848" cy="317623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2951274" y="151412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140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3" y="1919479"/>
            <a:ext cx="6383848" cy="3176239"/>
          </a:xfrm>
          <a:prstGeom prst="rect">
            <a:avLst/>
          </a:prstGeom>
        </p:spPr>
      </p:pic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233"/>
            <a:ext cx="9144000" cy="4549533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277180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Ion trapping and cooling</a:t>
            </a:r>
          </a:p>
        </p:txBody>
      </p:sp>
    </p:spTree>
    <p:extLst>
      <p:ext uri="{BB962C8B-B14F-4D97-AF65-F5344CB8AC3E}">
        <p14:creationId xmlns:p14="http://schemas.microsoft.com/office/powerpoint/2010/main" val="8376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2005163" cy="235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MM\Pictures\lab_photo\DSC026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69665"/>
            <a:ext cx="4185941" cy="31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M\Pictures\lab_photo\DSC026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2" y="3105277"/>
            <a:ext cx="1871791" cy="14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M\Pictures\lab_photo\DSC026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63" y="3105277"/>
            <a:ext cx="1871791" cy="14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MM\Pictures\lab pics\lab pics\114___11\IMG_08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5" y="4511242"/>
            <a:ext cx="2400406" cy="18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MM\Pictures\lab pics\lab pics\114___11\IMG_08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" y="4518343"/>
            <a:ext cx="2390939" cy="17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MM\Pictures\lab pics\lab pics\114___11\IMG_08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21" y="4518343"/>
            <a:ext cx="2390939" cy="17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28422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9218" name="Picture 2" descr="C:\Users\MM\Pictures\lab_photo\DSC02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98" y="1051740"/>
            <a:ext cx="6993985" cy="524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331640" y="2852936"/>
            <a:ext cx="3816424" cy="1296144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156176" y="2852936"/>
            <a:ext cx="1512168" cy="223224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219" name="Picture 3" descr="C:\Users\MM\Pictures\lab pics\lab pics\114___11\IMG_08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4955"/>
            <a:ext cx="3600400" cy="270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19604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9219" name="Picture 3" descr="C:\Users\MM\Pictures\lab pics\lab pics\114___11\IMG_08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10" y="2448836"/>
            <a:ext cx="3600400" cy="270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Observation of cold ions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" y="2252083"/>
            <a:ext cx="25717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673" b="16831"/>
          <a:stretch/>
        </p:blipFill>
        <p:spPr>
          <a:xfrm>
            <a:off x="6300192" y="779449"/>
            <a:ext cx="2144125" cy="227476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4039015" y="1916832"/>
            <a:ext cx="2261177" cy="180020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8" r="68673" b="9741"/>
          <a:stretch/>
        </p:blipFill>
        <p:spPr>
          <a:xfrm>
            <a:off x="6323562" y="3618359"/>
            <a:ext cx="2144125" cy="227209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139952" y="3824314"/>
            <a:ext cx="2160240" cy="103535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11960" y="3761796"/>
            <a:ext cx="2160240" cy="1035356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87824" y="152543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View quantum jumps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4869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39" y="828195"/>
            <a:ext cx="6334915" cy="556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18246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628800"/>
            <a:ext cx="64732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Ion trap – an 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Bose Hubbard Model (BHM) for ion trap “Coulomb crystal”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Dynamics of the Hamiltonian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Sudden quench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Ramp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Importance to ion trap QC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Towards experimental realization </a:t>
            </a:r>
            <a:endParaRPr lang="en-S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8139" y="151412"/>
            <a:ext cx="509056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Quantum information perspective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 the Bose Hubbard Model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QIPA-2013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382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1567" r="11785" b="39258"/>
          <a:stretch/>
        </p:blipFill>
        <p:spPr bwMode="auto">
          <a:xfrm>
            <a:off x="1475656" y="865267"/>
            <a:ext cx="6336704" cy="549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81119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86" y="3789040"/>
            <a:ext cx="2869010" cy="2151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5078"/>
            <a:ext cx="2736304" cy="2052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78" y="1268760"/>
            <a:ext cx="2939818" cy="2204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3573016"/>
            <a:ext cx="36395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Riadh</a:t>
            </a:r>
            <a:r>
              <a:rPr lang="en-US" dirty="0" smtClean="0"/>
              <a:t> </a:t>
            </a:r>
            <a:r>
              <a:rPr lang="en-US" dirty="0" err="1" smtClean="0"/>
              <a:t>Rebi</a:t>
            </a:r>
            <a:r>
              <a:rPr lang="en-US" dirty="0" smtClean="0"/>
              <a:t> (postdoc)</a:t>
            </a:r>
          </a:p>
          <a:p>
            <a:endParaRPr lang="en-US" dirty="0"/>
          </a:p>
          <a:p>
            <a:r>
              <a:rPr lang="en-US" dirty="0" err="1" smtClean="0"/>
              <a:t>Tarun</a:t>
            </a:r>
            <a:r>
              <a:rPr lang="en-US" dirty="0" smtClean="0"/>
              <a:t> Dutta (</a:t>
            </a:r>
            <a:r>
              <a:rPr lang="en-US" dirty="0" err="1" smtClean="0"/>
              <a:t>Phd</a:t>
            </a:r>
            <a:r>
              <a:rPr lang="en-US" dirty="0" smtClean="0"/>
              <a:t> student)</a:t>
            </a:r>
          </a:p>
          <a:p>
            <a:r>
              <a:rPr lang="en-US" dirty="0" err="1" smtClean="0"/>
              <a:t>Debashis</a:t>
            </a:r>
            <a:r>
              <a:rPr lang="en-US" dirty="0" smtClean="0"/>
              <a:t> de </a:t>
            </a:r>
            <a:r>
              <a:rPr lang="en-US" dirty="0" err="1" smtClean="0"/>
              <a:t>Munshi</a:t>
            </a:r>
            <a:r>
              <a:rPr lang="en-US" dirty="0" smtClean="0"/>
              <a:t> (</a:t>
            </a:r>
            <a:r>
              <a:rPr lang="en-US" dirty="0" err="1" smtClean="0"/>
              <a:t>Phd</a:t>
            </a:r>
            <a:r>
              <a:rPr lang="en-US" dirty="0" smtClean="0"/>
              <a:t> student)</a:t>
            </a:r>
          </a:p>
          <a:p>
            <a:endParaRPr lang="en-US" dirty="0"/>
          </a:p>
          <a:p>
            <a:r>
              <a:rPr lang="en-US" dirty="0" err="1" smtClean="0"/>
              <a:t>Swarup</a:t>
            </a:r>
            <a:r>
              <a:rPr lang="en-US" dirty="0" smtClean="0"/>
              <a:t> Das (</a:t>
            </a:r>
            <a:r>
              <a:rPr lang="en-US" dirty="0" err="1" smtClean="0"/>
              <a:t>Phd</a:t>
            </a:r>
            <a:r>
              <a:rPr lang="en-US" dirty="0" smtClean="0"/>
              <a:t> student)</a:t>
            </a:r>
          </a:p>
          <a:p>
            <a:r>
              <a:rPr lang="en-US" dirty="0" smtClean="0"/>
              <a:t>Tyler </a:t>
            </a:r>
            <a:r>
              <a:rPr lang="en-US" dirty="0" err="1" smtClean="0"/>
              <a:t>Huges</a:t>
            </a:r>
            <a:r>
              <a:rPr lang="en-US" dirty="0" smtClean="0"/>
              <a:t> (student)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MPI Heidelberg SF6 project</a:t>
            </a:r>
            <a:endParaRPr lang="en-S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6174229" y="5949280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Surface trap project</a:t>
            </a:r>
            <a:endParaRPr lang="en-S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1484784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BHM dynamics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Abelian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and non-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Abelian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phases</a:t>
            </a:r>
            <a:endParaRPr lang="en-S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9490" y="0"/>
            <a:ext cx="42850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39852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0065" y="151412"/>
            <a:ext cx="31867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Introduction to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738" y="4005064"/>
            <a:ext cx="1057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dirty="0">
                <a:latin typeface="Verdana" pitchFamily="34" charset="0"/>
              </a:rPr>
              <a:t>For 2D</a:t>
            </a:r>
            <a:r>
              <a:rPr lang="en-US" altLang="en-US" dirty="0" smtClean="0">
                <a:latin typeface="Verdana" pitchFamily="34" charset="0"/>
              </a:rPr>
              <a:t>:</a:t>
            </a:r>
            <a:endParaRPr lang="en-US" altLang="en-US" dirty="0">
              <a:latin typeface="Verdana" pitchFamily="34" charset="0"/>
            </a:endParaRPr>
          </a:p>
        </p:txBody>
      </p: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361950" y="909315"/>
            <a:ext cx="3778250" cy="1479550"/>
            <a:chOff x="228" y="346"/>
            <a:chExt cx="2380" cy="932"/>
          </a:xfrm>
        </p:grpSpPr>
        <p:pic>
          <p:nvPicPr>
            <p:cNvPr id="13" name="Picture 26" descr="S730125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80" t="49835" r="41228" b="41978"/>
            <a:stretch>
              <a:fillRect/>
            </a:stretch>
          </p:blipFill>
          <p:spPr bwMode="auto">
            <a:xfrm>
              <a:off x="228" y="372"/>
              <a:ext cx="2380" cy="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83" y="346"/>
              <a:ext cx="10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</a:defRPr>
              </a:lvl9pPr>
            </a:lstStyle>
            <a:p>
              <a:pPr defTabSz="914400" eaLnBrk="1" hangingPunct="1"/>
              <a:r>
                <a:rPr lang="en-US" altLang="en-US" sz="1800" b="1" dirty="0">
                  <a:solidFill>
                    <a:schemeClr val="bg1"/>
                  </a:solidFill>
                </a:rPr>
                <a:t>r_0 = 0.7 mm</a:t>
              </a:r>
            </a:p>
            <a:p>
              <a:pPr defTabSz="914400" eaLnBrk="1" hangingPunct="1"/>
              <a:r>
                <a:rPr lang="en-US" altLang="en-US" sz="1800" b="1" dirty="0">
                  <a:solidFill>
                    <a:schemeClr val="bg1"/>
                  </a:solidFill>
                </a:rPr>
                <a:t>Z_0 = 2.2 mm</a:t>
              </a: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4449837" y="1125538"/>
            <a:ext cx="4303762" cy="2447925"/>
            <a:chOff x="1655" y="709"/>
            <a:chExt cx="3241" cy="1834"/>
          </a:xfrm>
        </p:grpSpPr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3882" y="1333"/>
              <a:ext cx="101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GB" altLang="en-US" sz="2400" dirty="0" smtClean="0">
                  <a:latin typeface="Tahoma" pitchFamily="34" charset="0"/>
                </a:rPr>
                <a:t>V </a:t>
              </a:r>
              <a:r>
                <a:rPr lang="en-GB" altLang="en-US" sz="2400" dirty="0" err="1" smtClean="0">
                  <a:latin typeface="Tahoma" pitchFamily="34" charset="0"/>
                </a:rPr>
                <a:t>cos</a:t>
              </a:r>
              <a:r>
                <a:rPr lang="en-GB" altLang="en-US" sz="2400" dirty="0" smtClean="0">
                  <a:latin typeface="Tahoma" pitchFamily="34" charset="0"/>
                </a:rPr>
                <a:t> </a:t>
              </a:r>
              <a:r>
                <a:rPr lang="en-GB" altLang="en-US" sz="2400" dirty="0" smtClean="0">
                  <a:latin typeface="Tahoma" pitchFamily="34" charset="0"/>
                  <a:sym typeface="Symbol"/>
                </a:rPr>
                <a:t>t</a:t>
              </a:r>
              <a:endParaRPr lang="en-GB" altLang="en-US" sz="2400" baseline="-25000" dirty="0">
                <a:latin typeface="Tahoma" pitchFamily="34" charset="0"/>
              </a:endParaRPr>
            </a:p>
          </p:txBody>
        </p:sp>
        <p:sp>
          <p:nvSpPr>
            <p:cNvPr id="2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655" y="709"/>
              <a:ext cx="2640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2154" y="981"/>
              <a:ext cx="562" cy="563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1655" y="1467"/>
              <a:ext cx="562" cy="563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936" y="746"/>
              <a:ext cx="2102" cy="721"/>
            </a:xfrm>
            <a:custGeom>
              <a:avLst/>
              <a:gdLst>
                <a:gd name="T0" fmla="*/ 0 w 172"/>
                <a:gd name="T1" fmla="*/ 59 h 59"/>
                <a:gd name="T2" fmla="*/ 0 w 172"/>
                <a:gd name="T3" fmla="*/ 0 h 59"/>
                <a:gd name="T4" fmla="*/ 172 w 172"/>
                <a:gd name="T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59">
                  <a:moveTo>
                    <a:pt x="0" y="59"/>
                  </a:moveTo>
                  <a:lnTo>
                    <a:pt x="0" y="0"/>
                  </a:lnTo>
                  <a:lnTo>
                    <a:pt x="17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2926" y="746"/>
              <a:ext cx="1" cy="7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2890" y="709"/>
              <a:ext cx="73" cy="74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2718" y="1260"/>
              <a:ext cx="132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2718" y="1284"/>
              <a:ext cx="734" cy="978"/>
            </a:xfrm>
            <a:custGeom>
              <a:avLst/>
              <a:gdLst>
                <a:gd name="T0" fmla="*/ 0 w 60"/>
                <a:gd name="T1" fmla="*/ 80 h 80"/>
                <a:gd name="T2" fmla="*/ 60 w 60"/>
                <a:gd name="T3" fmla="*/ 80 h 80"/>
                <a:gd name="T4" fmla="*/ 60 w 60"/>
                <a:gd name="T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80">
                  <a:moveTo>
                    <a:pt x="0" y="80"/>
                  </a:moveTo>
                  <a:lnTo>
                    <a:pt x="60" y="8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9" name="Oval 15"/>
            <p:cNvSpPr>
              <a:spLocks noChangeArrowheads="1"/>
            </p:cNvSpPr>
            <p:nvPr/>
          </p:nvSpPr>
          <p:spPr bwMode="auto">
            <a:xfrm>
              <a:off x="3415" y="1247"/>
              <a:ext cx="73" cy="61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4026" y="709"/>
              <a:ext cx="98" cy="9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4026" y="709"/>
              <a:ext cx="98" cy="98"/>
            </a:xfrm>
            <a:prstGeom prst="ellips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2" name="Oval 18"/>
            <p:cNvSpPr>
              <a:spLocks noChangeArrowheads="1"/>
            </p:cNvSpPr>
            <p:nvPr/>
          </p:nvSpPr>
          <p:spPr bwMode="auto">
            <a:xfrm>
              <a:off x="4026" y="1223"/>
              <a:ext cx="98" cy="1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3" name="Oval 19"/>
            <p:cNvSpPr>
              <a:spLocks noChangeArrowheads="1"/>
            </p:cNvSpPr>
            <p:nvPr/>
          </p:nvSpPr>
          <p:spPr bwMode="auto">
            <a:xfrm>
              <a:off x="4026" y="1223"/>
              <a:ext cx="98" cy="110"/>
            </a:xfrm>
            <a:prstGeom prst="ellips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3867" y="905"/>
              <a:ext cx="428" cy="171"/>
            </a:xfrm>
            <a:custGeom>
              <a:avLst/>
              <a:gdLst>
                <a:gd name="T0" fmla="*/ 0 w 35"/>
                <a:gd name="T1" fmla="*/ 11 h 14"/>
                <a:gd name="T2" fmla="*/ 14 w 35"/>
                <a:gd name="T3" fmla="*/ 5 h 14"/>
                <a:gd name="T4" fmla="*/ 25 w 35"/>
                <a:gd name="T5" fmla="*/ 14 h 14"/>
                <a:gd name="T6" fmla="*/ 35 w 35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4">
                  <a:moveTo>
                    <a:pt x="0" y="11"/>
                  </a:moveTo>
                  <a:cubicBezTo>
                    <a:pt x="4" y="6"/>
                    <a:pt x="8" y="0"/>
                    <a:pt x="14" y="5"/>
                  </a:cubicBezTo>
                  <a:cubicBezTo>
                    <a:pt x="18" y="8"/>
                    <a:pt x="20" y="14"/>
                    <a:pt x="25" y="14"/>
                  </a:cubicBezTo>
                  <a:cubicBezTo>
                    <a:pt x="30" y="14"/>
                    <a:pt x="32" y="12"/>
                    <a:pt x="35" y="8"/>
                  </a:cubicBez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5" name="Oval 21"/>
            <p:cNvSpPr>
              <a:spLocks noChangeArrowheads="1"/>
            </p:cNvSpPr>
            <p:nvPr/>
          </p:nvSpPr>
          <p:spPr bwMode="auto">
            <a:xfrm>
              <a:off x="2200" y="1979"/>
              <a:ext cx="562" cy="563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6" name="Oval 22"/>
            <p:cNvSpPr>
              <a:spLocks noChangeArrowheads="1"/>
            </p:cNvSpPr>
            <p:nvPr/>
          </p:nvSpPr>
          <p:spPr bwMode="auto">
            <a:xfrm>
              <a:off x="2636" y="1467"/>
              <a:ext cx="562" cy="563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SG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5536" y="5380411"/>
                <a:ext cx="4803494" cy="856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28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SG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/>
                          </a:rPr>
                          <m:t>𝑟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𝑈</m:t>
                        </m:r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𝑉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/>
                                <a:ea typeface="Cambria Math"/>
                              </a:rPr>
                              <m:t>Ω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func>
                      </m:e>
                    </m:d>
                    <m:r>
                      <a:rPr lang="en-US" sz="2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SG" sz="2800" dirty="0" smtClean="0"/>
                  <a:t>=0</a:t>
                </a:r>
                <a:endParaRPr lang="en-SG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380411"/>
                <a:ext cx="4803494" cy="856901"/>
              </a:xfrm>
              <a:prstGeom prst="rect">
                <a:avLst/>
              </a:prstGeom>
              <a:blipFill rotWithShape="1">
                <a:blip r:embed="rId8"/>
                <a:stretch>
                  <a:fillRect r="-1523" b="-14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5536" y="4232061"/>
                <a:ext cx="4200958" cy="56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𝑝𝑜𝑡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𝛼</m:t>
                      </m:r>
                      <m:sSup>
                        <m:sSupPr>
                          <m:ctrlPr>
                            <a:rPr lang="en-SG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SG" sz="280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SG" sz="28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0" smtClean="0"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SG" sz="28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232061"/>
                <a:ext cx="4200958" cy="5650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8341" y="4869160"/>
            <a:ext cx="2372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dirty="0" smtClean="0">
                <a:latin typeface="Verdana" pitchFamily="34" charset="0"/>
              </a:rPr>
              <a:t>Equation of motion</a:t>
            </a:r>
            <a:endParaRPr lang="en-US" altLang="en-US" dirty="0"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364088" y="5304237"/>
                <a:ext cx="3325206" cy="100508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𝑒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;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𝑒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SG" sz="2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304237"/>
                <a:ext cx="3325206" cy="10050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5368033" y="4869160"/>
            <a:ext cx="2372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dirty="0" smtClean="0">
                <a:latin typeface="Verdana" pitchFamily="34" charset="0"/>
              </a:rPr>
              <a:t>Trap parameters</a:t>
            </a:r>
            <a:endParaRPr lang="en-US" altLang="en-US" dirty="0">
              <a:latin typeface="Verdan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  <p:pic>
        <p:nvPicPr>
          <p:cNvPr id="37" name="Picture 36" descr="2012-12-11 10.31.49.jpg"/>
          <p:cNvPicPr>
            <a:picLocks noChangeAspect="1"/>
          </p:cNvPicPr>
          <p:nvPr/>
        </p:nvPicPr>
        <p:blipFill rotWithShape="1">
          <a:blip r:embed="rId11"/>
          <a:srcRect l="16319" t="23388" r="3796"/>
          <a:stretch/>
        </p:blipFill>
        <p:spPr>
          <a:xfrm>
            <a:off x="1216588" y="2357395"/>
            <a:ext cx="2131276" cy="18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8" grpId="0"/>
      <p:bldP spid="39" grpId="0"/>
      <p:bldP spid="40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0062" y="151412"/>
            <a:ext cx="31867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Introduction to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26791" y="821090"/>
                <a:ext cx="4834141" cy="84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rad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791" y="821090"/>
                <a:ext cx="4834141" cy="8438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2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8" name="AutoShape 4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5576" y="2132856"/>
                <a:ext cx="6552728" cy="777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𝑡</m:t>
                      </m:r>
                      <m:r>
                        <a:rPr lang="en-US" sz="2400" b="0" i="1" smtClean="0">
                          <a:latin typeface="Cambria Math"/>
                        </a:rPr>
                        <m:t>)≈2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𝑟𝑓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𝑟𝑓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32856"/>
                <a:ext cx="6552728" cy="77784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2843808" y="1988840"/>
            <a:ext cx="1900053" cy="1296144"/>
          </a:xfrm>
          <a:prstGeom prst="ellipse">
            <a:avLst/>
          </a:prstGeom>
          <a:noFill/>
          <a:ln w="57150">
            <a:solidFill>
              <a:srgbClr val="19A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/>
          <p:cNvSpPr txBox="1"/>
          <p:nvPr/>
        </p:nvSpPr>
        <p:spPr>
          <a:xfrm>
            <a:off x="467544" y="3284984"/>
            <a:ext cx="23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/ macro motion</a:t>
            </a:r>
            <a:endParaRPr lang="en-SG" dirty="0"/>
          </a:p>
        </p:txBody>
      </p:sp>
      <p:sp>
        <p:nvSpPr>
          <p:cNvPr id="16" name="Oval 15"/>
          <p:cNvSpPr/>
          <p:nvPr/>
        </p:nvSpPr>
        <p:spPr>
          <a:xfrm>
            <a:off x="4599322" y="1988840"/>
            <a:ext cx="2552335" cy="115212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6649867" y="3356992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 motion</a:t>
            </a:r>
            <a:endParaRPr lang="en-SG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21088"/>
            <a:ext cx="5184576" cy="1925010"/>
          </a:xfrm>
          <a:prstGeom prst="rect">
            <a:avLst/>
          </a:prstGeom>
        </p:spPr>
      </p:pic>
      <p:sp>
        <p:nvSpPr>
          <p:cNvPr id="19" name="Multiply 18"/>
          <p:cNvSpPr/>
          <p:nvPr/>
        </p:nvSpPr>
        <p:spPr>
          <a:xfrm>
            <a:off x="4716016" y="1412776"/>
            <a:ext cx="2334593" cy="2340260"/>
          </a:xfrm>
          <a:prstGeom prst="mathMultiply">
            <a:avLst>
              <a:gd name="adj1" fmla="val 26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9" name="ShockwaveFlash1" r:id="rId2" imgW="2591162" imgH="1905266"/>
        </mc:Choice>
        <mc:Fallback>
          <p:control name="ShockwaveFlash1" r:id="rId2" imgW="2591162" imgH="190526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38" y="4292600"/>
                  <a:ext cx="2590800" cy="190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445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 animBg="1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0062" y="151412"/>
            <a:ext cx="31867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Introduction to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8" name="AutoShape 4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10" name="TextBox 9"/>
          <p:cNvSpPr txBox="1"/>
          <p:nvPr/>
        </p:nvSpPr>
        <p:spPr>
          <a:xfrm>
            <a:off x="1216790" y="1412776"/>
            <a:ext cx="711662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/>
              <a:t>Salient features of an ion trap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u="sng" dirty="0" smtClean="0"/>
              <a:t>Two</a:t>
            </a:r>
            <a:r>
              <a:rPr lang="en-US" dirty="0" smtClean="0"/>
              <a:t> radial frequencies (can be degenerate) and </a:t>
            </a:r>
            <a:r>
              <a:rPr lang="en-US" u="sng" dirty="0" smtClean="0"/>
              <a:t>one</a:t>
            </a:r>
            <a:r>
              <a:rPr lang="en-US" dirty="0" smtClean="0"/>
              <a:t> axial frequency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N number of normal modes of motion for N ion chain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For a linear trap radial frequencies are higher than axial frequency</a:t>
            </a:r>
            <a:endParaRPr lang="en-SG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75" name="ShockwaveFlash1" r:id="rId2" imgW="2591162" imgH="1905266"/>
        </mc:Choice>
        <mc:Fallback>
          <p:control name="ShockwaveFlash1" r:id="rId2" imgW="2591162" imgH="190526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38" y="4292600"/>
                  <a:ext cx="2590800" cy="190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227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628800"/>
            <a:ext cx="64732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Ion trap – an 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Bose Hubbard Model (BHM) for ion trap “Coulomb crystal”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Dynamics of the Hamiltonian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Sudden quench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Ramp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Importance to ion trap QC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Towards experimental realization </a:t>
            </a:r>
            <a:endParaRPr lang="en-S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8139" y="151412"/>
            <a:ext cx="509056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Quantum information perspective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of the Bose Hubbard Model in ion trap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QIPA-2013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382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2266" y="0"/>
            <a:ext cx="350230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Bose Hubbard Model and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quantum phases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5616" y="959843"/>
                <a:ext cx="6717899" cy="1173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𝑖𝑗</m:t>
                              </m:r>
                            </m:e>
                          </m:d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 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𝑈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𝜇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SG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959843"/>
                <a:ext cx="6717899" cy="11730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2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8" name="AutoShape 4" descr="data:image/jpeg;base64,/9j/4AAQSkZJRgABAQAAAQABAAD/2wCEAAkGBhQQDxUQDxQVFBURFBgSGBISFBEQFxgWFRUVGBccExUcGyYgGBkkGhIYHy8sIycrLSwsFx4yNTAqNSYrLCkBCQoKDgwOGA8PGTUhHSIwNSwwNSosNCkvNS8wNDU2LTEqNTUsMS0sNSo1LjU1NTQ1Ki80KTQvNTU0NDIqLDA0MP/AABEIANgA6gMBIgACEQEDEQH/xAAbAAEAAgMBAQAAAAAAAAAAAAAABQYDBAcCAf/EAEwQAAIBAwIDAwQNCAgFBQAAAAECAwAEERIhBRMxBiJBUWFxgRQWIzI0UlVzkZShsdIHMzVCcoKSskNERWJ0osPwFSRjk9ElU2Sjs//EABgBAQADAQAAAAAAAAAAAAAAAAABAgME/8QAKREBAAIBAQYGAgMAAAAAAAAAAAECEQMEEiEiMUETUZGh0fBC8WFxsf/aAAwDAQACEQMRAD8A7jUDf8Z08QSHmBI4rWW6mB09NcaR5J6L+dO3xRU9VTjvLEXct1LPDI8gjRdYU8tYgcKpOeru7Z2995qCU7I8Qe4soppjmSRRKwAC6RL7qibD9WORF9W++amKjeE8Ttn9ytWjIQZ0R4AUZ8ABjqftqSoFKUoFKUoFaw4lFnHMTOrRjWvvvi9ffebrWzVc4Rw59c7SiRUaaSQREJhgTGUdSO8GBjON/HpVbTMYw30tOtq2m04wnfZacvm6l0adevIK6cZzq6YxvmsiOCAQcgjII3BB8lU8QXbRBWWQ5tyjI2AdXsdgTkNpcGQgYIBzghtIxXuKC7AVBzVjVl1E95tPsZR3cMGwJQcgHrj9XNU8SfJ0zsdePPHr94/6t9Cag+AW0weRrhpSRpADlQhzFFrYKCQDzFk6HA1bbYrQvrK6cTAtJuZMIndBTmKY9La9joXGAASS2fA1O/OM4ZRs9ZvuzeO3H+/ha6x+yF18vUNWnVpzvpzjOPJkgeuo7iDS+xhylcMWQHvAsE1jUW8T3Qcgd7c4IO4i7OaeMrNcRyNyYJ1J9zyw5yNHjv8AUonifDc5O8zfE9Eaez71Znejyxnj0WO4u0jAMjqgJwCzBck9AM+NYjxWHAPNjwxKg613YdQN9yPJWp2jjd4kWNWYieFzoCkhUlRmO5x0U1qXvCDG8Ji5jFrozyyDQSM28kWcEYA7yLgDoCeuTUWtMTwTpaWnasTa2JnPtHtlLtxSIBSZEw+dJ1rhsZzp336Hp5KzQzq6hkYMp6MpDA422I9FVS0tJlS3Vo5A8VxNLLIgjbOtbkaxkkEsZFOAMDXtjG0rwa0ljtZFI0uzzMhfTqOtmZWkxsGJbJxt5h0EVvM9l9bZ6Ujltnj5/wAz8R6pOO9RsYZe8So3AyVznT5caT08hr6L2Pvd9e577vL3cfG326eNQUC5jsWjjZhFgsQFJQexpYyG36h3AI8x8lRlxwOU91FfRGJl6Kj+7XcT6lYP32VY2kHTcLnJJFJvOOi1dl05tib4/c/Eeq3+zo9jrTvHA7y7kHBA33OSB6TXuKdXzpOdJKnzEdQR/vqPLVIuuAzskqqrs8ySwiVlQBg8iMHkAcct92yQMEIMAHC1Z+HfCrgr09yUnwMgQ6vXpMYPoHkpW8zOJhXV2fTpXerfP7iPfPt6SlKUrVwlKUoFKUoFQFhxSaXiFxAGTk2qxA+5sHMkqO5XXzMYVOU3vd+ZU/Vc4fYz2z3QSMO1zcNOs7OoQBkjUCRc68oIwuFBBCjcZOAkOCzyuJHmeNl5jqmiNo8LG7JlyXbUSVzkY2xXKuxH5UPZPaS4jZvcLv3GHJ2Bg1csjyawXPpda61/whTa+xSW0GLkkg6WKldJOodGIzuN96o3CexVm3FbyAQIi20VjJCYxy2iceyDqjcbhsqCd+9jfNB0elKUClKUClKUClKUClKUClKUClKUClKUHlEA6ADJJ223PU16pSgV5RANgANydttycn7TmvVKBSlKBSlKBSlKDU4lxSO3QPKSAzBFCq8jMzdFRFBZjsTsOgJ6A1i/49D7G9la/cvjaXznVo06Matevu6catW2M7U41HK0Y5Co51d5Hd4SUKsp5Uq7xuCwIOPAjbORBQdnbhLFLYCLMUi3KZlkbvJd89ImYx5YaAFMhyxO5U+IWPh3E47hNcRJAYoQytGyspwVdGAZSPIR4jy1XeB/pviPzFl91zUtwCwkj50k4VXuZjMURi4QCOKJRqIGo6YQTt1Y9cZND4nwkT8cvWEs8Lxw2mmS3leFhqWXOQO647o2YEUHUqVQIeKcTtejQ36D9WQCznx5pFBjY+lV9NS3DPyi2sjiG412cx2EV2vJ1H/pyZMcnm0tnzUFppSlApSlApSlApSlBC9rZXW2xFII3eWNAS5h1anGUWXS3LZxlQcdSOhIIqlxxCciO2jN0HF/ynhaeESBDZSzBFuQWDplQ/e736p8K6Bc2qSoY5VV0YYKOodSPOp2NYrbhUMSqsUUaKjF1VERArEEFlAGxIYjI8CaDHwSFkgUSczVuSJZBM4yTsXGxrepSgUpSgUpSgUpSgUpSgUpSgUpSgUpSgVzv+3L/wCZs/5Z66JXO/7cv/mbP+Wegytx1BC8ulvc3KFdskg428xG/oBrPJHHcrJFLGroraGWRVdSdKtnB/aFaknAAQRr2KuCNO2pzJpbr1UTMPPt0xUhbW2guc51vr6Yx3VXHn959tY08TPMwp4meZEW3C7mw73DJvcx/UbpmlhI8kMm7wnyYJXPUVaOzfbWK8YwOrW90g1PazY14+NGw2lj/vL68Vq1HcZ4Ilyq5JSSM64p4+7JE/gyN946Eda2br7Sq72L7QvcxPFcgC5tXEUwXZWyNUciDwR138x1DwqxUClKUClKUClKUClKUClKUClKUClKg4+1cbXhtANwzJr1x41qmsrjOQ+MnHXAzjG9BOUrS4lxMQx61RpSWChItJOWOMkkgKo6kkgAD1V84NxVbqETKrLlnQq2kkNG7IwypIYakOCCQRvQb1KUoFKUoFKUoFc7/ty/+Zs/5Z66JXO/7cv/AJmz/lnoCTyEgK2kuZ2Y6Q5HLcKoGdhsB/veskHE5G0e57MqEkLP+sqk4xGV8fjeupFIgucDGo6j6cAZ+yvVZRS0d2Mado/JXhNgSmNywWDmBtbOeYhyDKD7xydsDwBGNqsNeZIgwwRkZBx5wQR6dwKhp+LyXMptOGASSg6Zbg96C2HiXbo8vkQePXABqaU3U6dJo3+yamTit3ImQkUVvC7Do8oEzlSf7iyKdtwWHoq3GybQV50mS2rV7nkD4o7uMekZrX7O8AjsbdYIsnBLNI+7ySMcu8h8WY7/AEDoKk60asBtzrLa2wV06O5gH4w2zn14rwLNtKjmyd05J9zywz0bu9PRitqlBrG1bv8Auj9/p7zufsd37819W1bKHmOdAwR3MPt1bu9fRitilBqGybQV50mS2rX7nkD4o7uMerNZPY51luY2CunR3MA/GG2c+vFZ6UGqLNtKDmv3Dkt7nl9+jd3GPDbFfTaN3/dX7/T3nc/Y7v35rZpQa4tmyh5j9wYI7mHOOrd3r6MV49hNoK86TJbVr9zyB5B3cY9Wa26UGA251luY2CunR3MA/GG2c+vFe7eIqoUsXI/WbTk+nAA+yslKBVen7Ih85k2N1JdEaEb87byQFcNlTgSZyQQcYIxVhpQVm37FiBW9jShWfTnXbWWhlGdSSLFFGWVgSPfbbEeeU7PcG9iQcnUD33k7i8pF5js+mKPJ0INWAMmpKlApSlApSlApUV2kumjiUrNyQZFVmVOdIQc92BNLapGbSB3W21bVHS8QuU4cjSEpNJNHDrdI9SpNdLEjug7gl5TqSPe6/DG1BZq53/bl/wDM2f8ALPVs7O3btz4pX5ht7gwiUhVZlMUUo1hQF1DnFDgD3nSua9quK3MHHLoWsJcSQ2vMlEb3BiVVlwRCjAuTk+PhQXWoSftbEZDDaq95MNjFajm6fnZfzcY/ab1VG2DcMnYDinEJZn8YLsScMhB+YIQN+8zV03hEcCwqtmIhEPeiDQE9Wnagp9t2Nu73fiUot4T/AFO0c6mHknudiR4ERgA+Wrnw3hcVtEsNvGsUaDARAFA/8nz9TW1SgUpSgUpSgUpSgwXt8kEZlmcIi4yzHA3IAHnJJAA8SRWg3aq1EQmaeMIX5Wotj3QAsUIO4bSCcEZxvXztTZNLb6UjaQrJG+mOQQyDS4OqFyQNa4yAxAOCD1qux8AupmiLtMire80TN7DS5EXsKWLMpRSje6MqDYtpO/TIC42N/HPGJIWDocgMu42OD9orYrDZ25jjCF3kKj38mksd/wBbSAPoFZqBSlKBSlKBSlKBSlKBSlKBSlKDU4jwqK5ULcRpIqtrAdQwDYIyM9DhiPWawjs9bBDHyI9JQxFdCkaCxYr6NRJ9NSNKDXsbCOBBHCiooJOlRgZJySfKSSST45qiOP8A12+P/wAe0H/7f+K6HXPX/Tl98xafdPQScsYcaXAYHwYBh9BqGl7FWZbWkIif/wBy2Z7VvpiK/bU3Sgh4+HXkPwXiM2B/R3iR3q+jWQsg/irbi7XcRh+EWkVyvi9lNy2x8zNjJ9D1u0oPVl+U2ydhHM72sh/o72NrU+pm7h9TGrTHIGAZSCDuCCCCPMfGqhcW6yKUkVXU9VdQ6n0g7VCp2SWA6+HzS2TZziBtUJP9+3fKH1AUHS6VRbbtrdWm3EoRLEP65ZqzaR5Z7Y5dfKShYeYVcuH8QjuIlmgdZI3GVdCGUjzEUGxSlKBSlKBSlKBSlKBSlKBSlKBSlKBSlKBSlKBSlKBXPW/Tl98xafdPXQq56/6cvvmLT7p6Dw/HyIZJNA1I7IEz74AnBz5NKMf3TW/BeZ5hbYRMVz5gisT/AJvsrA/BIz11bo6dR0kLknp1HMYDzMa2Vs1AcbkSkls+dQpx6lrGsandz0jVzzSwJxYbBwwJCE4BKrzT3NR+zb7qyHiSEERMsjgEhFZckj7q8R8NGnDkkkRgkdDyTlSNts43r1LwxWVl1SDUCM82Rtj1wGJH2VMeJhMeJhjh4kS2GC/nOUWRiy6iuoYJA8e6fIcVv1prw/GhdRKo2vBCLjSCFChVAxk59VblWpnuvp735PtQcp/4bOt5b92KWZEuoBsjCV1jEyL+rKrMuce+XOdwDUzLKFUsxCqoyWYhQAPEk7AVE2NueLSpy1IsYZFleZgQLl4mDIkAPWIOoLN0OkBc7mrtF8HEo+531912Tf32PJ9NfDxOLDtrXEZ0uc+9OcYPrrapQYBfJrCahqZdYXxK+UebasY4tFoEnMXSW0Bs7avJ6a26YoNdr+MMylxmNdTD4oxnJ9Rr4OJRnRh19195v77HkrZpQap4pEA5LriM6XOfenOMH117F6hcJqGpl1hfEr5R5qz0oNQcWi0B+YuktoDZ21eT01tBgc48Nj/v119pQKpb9opUu2kctyBcS2ujmxDvR2zzasNGoVfcyO9JsTknG1XStccPjznlpkOZc6VzzCpUv098VYjPXBIoKzJ2yS5ibkycjQ0ep1ezu5CrNjTDHDLKTIxwoyp6nAJqb7ONMbcG61ayz41hFk5etuVzQndEmjTnG2fJWzf8KhnXRPEkqghgsiK41DIBAI67n6a92VjHAgjhRY0GSERQijJycAeegz0pSgUpSgUrXvr+OCNpZ3WNEGWdyFAHnJrzccTjjh9kO4WPSG1HPRsacDGSTkADGSSB1oNquev+nL75i0+6erzw/iUdwnMibUMlTkMjKynDK6MAysD4EA1Rn/Td9/h7T7p6CVpUXfdqbSA4muYVPxeYrN/ACW+ysMfaVpfglpeXGejCA28f/cmKD6M0E1X2o2LhnFZ+kdraKfGWSS8kH7qBU/zGtqL8m5k+HXtzP5Y4mWyiPmKRYYj0vQanFO0tta7XEyI3gmdUh9Ea5Y+oVghv7y62sbNkU/1i/wA2yelYRmVx6lq4cF7J2ll8Ft4oj8dUGs/tSHLH1mpagp1j+TpXYScTma8ZTqEJURWynwxADhyPLIW9Aq4KoAwBgDYAbfRX2lApSlApUR2nuJUt/wDl2AkaSNBholcguNYhMnc5pQNp1bZqrz8euNMcMcl1zDe8l0MNit0qGzlmCkt7g/ejDahju7bkHIX+laXBw/IXmmUsck88W4kG52bkjR9H31u0ClKUClKUClKUClKUClKUClKUGnxmzM1tLEACZI3UaumoqQM+sioriHDJ2tYoEVCYRbygmQqGkt5YnMfvTgERnveBI2qw0oIns/ZSJzpZlCNczmblq2vQBFFEoLYALEQhjjbLEb4yee9oezUF9xu8S5VmC29sQFkkj3PNzkKwz08c11iudv8Ap29/w1r/AK1Bo8M7CpafAbi5tvMjQuPWHjYn6akkHEkOU4gsnmuLOJv80TJ91SdKDSTj/FEPejsZx/ce5tT9DLIPtrMnby5X8/w2b0209rc/QCyH7Kz0oPK/lQtV+ER3dv8AP2lwB/Eisv21IWHb7h8+BFeW5J/VMqI38LEH7K0ga1LzhUMwxNFFJ85Gkn3g0F1SQMMqQQfEHI+mvVczPYSzDaoo2gb41tLNbH6EYD7Kypwi7i+DcSuR/duVhvR6Muob/NQdHpVCj49xWH3yWd2o+I01lIf4tafdW1F+UoJ8Ns7u38riMXcQ/fhLH6VFBa76wjnjMUyK6NjKsMjIIIPmIIBB8CBWC04DBEFEcSjQ5lBxluYUKFyx3LaGK5Jzg4rBwbtZaXnwW4ilPxFcax+1Ge8PWKlqBSlKBSlKBSlKBSlKBSlKBSlKBSlKBSlKBXO3/Tt7/hrX/Wrolc7f9PXv+GtP9ag3zxGMRtJrGhCVZt9iDgg+PWs0cobIU50nSfMcA4+hh9NQUvBZCjIMaXEjkZ/pMyBPUQ6E+Qx1JRWjBZh0MjMVOfLGignybqaxre89Yc9L6kzxr9+4bcUgYBl3B6Hy+ivRNQycOLjmBQDi30Z2K8thzAPinAI8+K27azkD5kbUuCNJd26+YjFTF5nstXUtPZsx3aNp0sDryARuDp64PqP0GstRiWpVYo8YImZ9ugTVI3q7rAfvVJ1aszPVelpmOJSlKuuV9r5Sgj+J9nre5+EQxyHwcqA4/ZkGGHqNYYLC6td7K7cqP6ve5u4/QsmRKn8TDzVLUoNjgnbMSyi2u4zbXDZ0qWEkUuNzyJgAGON9JAYDwxvVlrm/aZllC2aLzLiV0aKNWKshR1POZxkxImM6vUMk4roCwvqQ8zZRhhoHeOOuc93fwoNilanseXQRzRq1ZDctdl8mnO/pr2Yn1k6+6VwF0DZvLnO/ooNilaogkwgMoypyx5Y7wz0xnu7VmiRgW1NqycgYC6R5PPQZK1F4ohmMHf1j/pTBdhn85p0fbW3VNk7Jyc4zoqiVryaTm6sNyHtZI1XUNwvMZDpHiNWM0FunuFjUvIyqqjJZiFAHlJPSltcLIiyIdSuodWHQqwyCPUar/D+AzhJUumEqyJpCtJJONXhkOuBvipXgFo0NpBFJ76OGONsHI1KiqcHx3FBv0pSgUpSgUpSgVzt/07e/4a1/1q6JXO3/AE7e/wCGtf8AWoJelKUClKO2kZbYeU7D6aBSom77XWcW0l1ApHhzUY/wgk/ZWunbKKQf8tFd3PzFpcMP42VV+2gnqVEJdcQlxyeGsoP691cQQfSia2rYTszxSX85cWlsP+hDLdN/FIyrn92gkK0uIcZgtxm4mji+cdEPqBOT6qzR/k0V97u8vLjyoJRaxn9yEKftqW4T2GsbUhoLWFWG/MKCST/uNlvtoKnD2o5/wC2ubrPR0jMEP/el0r9GakLfszf3O9zNHZxn+jtPd5seQ3DrpQ/sofTV5pQRnA+zcFkpW3TBc5eRi0kkh8ssjEs59J28MVJ0pQKUpQKUpQKUpQKUpQK+E19qF7Z2zS8PnjRNbSJoUadekuQuvT46NWvbfu7UEhwviK3MEdxHnRMiyLqGk6WGVJHhkEGtqtLg9skcKpDEIUXZU0hO6NgSuBgkDO+/l32rdoFKUoFc549w2/i4pcXNpZ+yUnhgQMbiC3wYtechtz7/AMldGpQcmuZePH83w63TztcRSn7JVrElhxxvzsUi+a3PDE+hpJHP2V16lByT2u3rHM1txOX+6eK2MK/RDorPD2WVTqbgDSny3F/b3J/+yVq6pSgo1hc3Fv8AB+BLF81Pw6P+Uit32y8Q+SZPrll+KrZSgqntm4h8kyfXLL8VPbNxD5Jk+uWX4qtdKCqe2biHyTJ9csvxU9s3EPkmT65Zfiq10oKp7ZuIfJMn1yy/FT2zcQ+SZPrll+KrXSgqntm4h8kyfXLL8VPbNxD5Jk+uWX4qtdKCqe2biHyTJ9csvxU9s3EPkmT65Zfiq10oKp7ZuIfJMn1yy/FT2zcQ+SZPrll+KrXSgqntm4h8kyfXLL8VPbNxD5Jk+uWX4qtdKCqe2biHyTJ9csvxVTvym9r7+C1S5FvLYvFIAsvsq0mV9fVHhBPM2GrocafAZrrlat1wuKV0kljR2iyULqH0E4yVz0Ow3G9BQPya9u+JXwUXdgRGcf8ANqfY648vLfd/Sh9VXe74lMjlUtnkUYw4kgUHYdAzg9dunhUlVY40DNxS1t1kkVUimuZVjlmiDKuiOJWCMBu8pby+5eTIoJS24nMzhXtXQE7uZLdgPSFck+qpOoi2ttd7LLqkxGqRaObLy9ZUsx5WrRnRJH4eB8al6BSlKBSlKBSlKBSlKBSlKBSlKBSlKBSlKBSlKBSlKBSlKBSlKBSlKBUVdcGb2T7KgkVHaIQOHjMqlFdnTADqVYGR/HB1bjYUpQbljZCJNOSxJLM7Y1Mx6k4282BsAABsK2aU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7996"/>
            <a:ext cx="4357932" cy="394931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8093"/>
            <a:ext cx="4472690" cy="35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3252" y="2132856"/>
            <a:ext cx="27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Finite size cross-over</a:t>
            </a:r>
            <a:endParaRPr lang="en-SG" sz="2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35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QT_Log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151412"/>
            <a:ext cx="2220001" cy="507475"/>
          </a:xfrm>
          <a:prstGeom prst="rect">
            <a:avLst/>
          </a:prstGeom>
        </p:spPr>
      </p:pic>
      <p:pic>
        <p:nvPicPr>
          <p:cNvPr id="5" name="Picture 4" descr="NU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9" y="159018"/>
            <a:ext cx="1417371" cy="662072"/>
          </a:xfrm>
          <a:prstGeom prst="rect">
            <a:avLst/>
          </a:prstGeom>
        </p:spPr>
      </p:pic>
      <p:pic>
        <p:nvPicPr>
          <p:cNvPr id="9" name="Picture 8" descr="wavelin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6" y="6285367"/>
            <a:ext cx="9384507" cy="69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1569" y="0"/>
            <a:ext cx="48808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Hamiltonian of trapped ion chain</a:t>
            </a:r>
            <a:endParaRPr lang="en-SG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46867" y="1239443"/>
            <a:ext cx="1856509" cy="1787254"/>
          </a:xfrm>
          <a:custGeom>
            <a:avLst/>
            <a:gdLst>
              <a:gd name="connsiteX0" fmla="*/ 0 w 1856509"/>
              <a:gd name="connsiteY0" fmla="*/ 0 h 1787254"/>
              <a:gd name="connsiteX1" fmla="*/ 1011382 w 1856509"/>
              <a:gd name="connsiteY1" fmla="*/ 1787236 h 1787254"/>
              <a:gd name="connsiteX2" fmla="*/ 1856509 w 1856509"/>
              <a:gd name="connsiteY2" fmla="*/ 27709 h 17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6509" h="1787254">
                <a:moveTo>
                  <a:pt x="0" y="0"/>
                </a:moveTo>
                <a:cubicBezTo>
                  <a:pt x="350982" y="891309"/>
                  <a:pt x="701964" y="1782618"/>
                  <a:pt x="1011382" y="1787236"/>
                </a:cubicBezTo>
                <a:cubicBezTo>
                  <a:pt x="1320800" y="1791854"/>
                  <a:pt x="1588654" y="909781"/>
                  <a:pt x="1856509" y="277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/>
          <p:cNvSpPr txBox="1"/>
          <p:nvPr/>
        </p:nvSpPr>
        <p:spPr>
          <a:xfrm>
            <a:off x="1259632" y="20107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607622" y="20107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SG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03376" y="1455467"/>
            <a:ext cx="7112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</p:cNvCxnSpPr>
          <p:nvPr/>
        </p:nvCxnSpPr>
        <p:spPr>
          <a:xfrm>
            <a:off x="1757663" y="2380081"/>
            <a:ext cx="13570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522" y="3429000"/>
            <a:ext cx="7556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Assumptions: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Tight confinement in radial direction but weak confinement axially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dirty="0" smtClean="0">
                <a:latin typeface="Gulim"/>
                <a:ea typeface="Gulim"/>
              </a:rPr>
              <a:t>β</a:t>
            </a:r>
            <a:r>
              <a:rPr lang="en-US" dirty="0" smtClean="0">
                <a:latin typeface="Gulim"/>
                <a:ea typeface="Gulim"/>
              </a:rPr>
              <a:t> </a:t>
            </a:r>
            <a:r>
              <a:rPr lang="en-US" dirty="0" smtClean="0">
                <a:latin typeface="+mj-lt"/>
                <a:ea typeface="Gulim"/>
              </a:rPr>
              <a:t>parameter small (strong confinement as compared to Col.)</a:t>
            </a:r>
            <a:endParaRPr lang="en-SG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7544" y="4870645"/>
                <a:ext cx="5112568" cy="718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𝐶𝑜𝑙𝑜𝑢𝑚𝑏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𝑝𝑜𝑡𝑒𝑛𝑡𝑖𝑎𝑙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𝑇𝑟𝑎𝑝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𝑝𝑜𝑡𝑒𝑛𝑡𝑖𝑎𝑙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≪1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870645"/>
                <a:ext cx="5112568" cy="71859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546867" y="3068960"/>
            <a:ext cx="221215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6168" y="299695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</a:t>
            </a:r>
            <a:endParaRPr lang="en-SG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608597" y="5651956"/>
            <a:ext cx="39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-Porras and </a:t>
            </a:r>
            <a:r>
              <a:rPr lang="en-US" dirty="0" err="1" smtClean="0"/>
              <a:t>Cirac</a:t>
            </a:r>
            <a:r>
              <a:rPr lang="en-US" dirty="0" smtClean="0"/>
              <a:t> PRL 96, 250501 (2006)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5856" y="1045568"/>
                <a:ext cx="3870867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045568"/>
                <a:ext cx="3870867" cy="8712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8381" y="1844824"/>
                <a:ext cx="5069401" cy="1076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&gt;1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/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381" y="1844824"/>
                <a:ext cx="5069401" cy="107625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 smtClean="0"/>
              <a:t>6/12/2013</a:t>
            </a:r>
            <a:endParaRPr lang="en-S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QIPA-2013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4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5919</TotalTime>
  <Words>1610</Words>
  <Application>Microsoft Office PowerPoint</Application>
  <PresentationFormat>On-screen Show (4:3)</PresentationFormat>
  <Paragraphs>280</Paragraphs>
  <Slides>31</Slides>
  <Notes>31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Slipstream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Mukherjee, Manas</dc:creator>
  <cp:lastModifiedBy>Prabhu</cp:lastModifiedBy>
  <cp:revision>122</cp:revision>
  <dcterms:created xsi:type="dcterms:W3CDTF">2013-11-25T08:07:45Z</dcterms:created>
  <dcterms:modified xsi:type="dcterms:W3CDTF">2013-12-06T09:48:21Z</dcterms:modified>
</cp:coreProperties>
</file>