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68" r:id="rId2"/>
    <p:sldId id="270" r:id="rId3"/>
    <p:sldId id="272" r:id="rId4"/>
    <p:sldId id="324" r:id="rId5"/>
    <p:sldId id="271" r:id="rId6"/>
    <p:sldId id="359" r:id="rId7"/>
    <p:sldId id="325" r:id="rId8"/>
    <p:sldId id="274" r:id="rId9"/>
    <p:sldId id="278" r:id="rId10"/>
    <p:sldId id="273" r:id="rId11"/>
    <p:sldId id="320" r:id="rId12"/>
    <p:sldId id="280" r:id="rId13"/>
    <p:sldId id="322" r:id="rId14"/>
    <p:sldId id="323" r:id="rId15"/>
    <p:sldId id="283" r:id="rId16"/>
    <p:sldId id="284" r:id="rId17"/>
    <p:sldId id="285" r:id="rId18"/>
    <p:sldId id="286" r:id="rId19"/>
    <p:sldId id="326" r:id="rId20"/>
    <p:sldId id="327" r:id="rId21"/>
    <p:sldId id="290" r:id="rId22"/>
    <p:sldId id="291" r:id="rId23"/>
    <p:sldId id="356" r:id="rId24"/>
    <p:sldId id="292" r:id="rId25"/>
    <p:sldId id="293" r:id="rId26"/>
    <p:sldId id="294" r:id="rId27"/>
    <p:sldId id="309" r:id="rId28"/>
    <p:sldId id="310" r:id="rId29"/>
    <p:sldId id="311" r:id="rId30"/>
    <p:sldId id="312" r:id="rId31"/>
    <p:sldId id="313" r:id="rId32"/>
    <p:sldId id="354" r:id="rId33"/>
    <p:sldId id="355" r:id="rId34"/>
    <p:sldId id="314" r:id="rId35"/>
    <p:sldId id="315" r:id="rId36"/>
    <p:sldId id="316" r:id="rId37"/>
    <p:sldId id="317" r:id="rId38"/>
    <p:sldId id="318" r:id="rId39"/>
    <p:sldId id="319" r:id="rId40"/>
    <p:sldId id="329" r:id="rId41"/>
    <p:sldId id="330" r:id="rId42"/>
    <p:sldId id="349" r:id="rId43"/>
    <p:sldId id="351" r:id="rId44"/>
    <p:sldId id="346" r:id="rId45"/>
    <p:sldId id="347" r:id="rId46"/>
    <p:sldId id="352" r:id="rId47"/>
    <p:sldId id="331" r:id="rId48"/>
    <p:sldId id="335" r:id="rId49"/>
    <p:sldId id="336" r:id="rId50"/>
    <p:sldId id="298" r:id="rId51"/>
    <p:sldId id="299" r:id="rId52"/>
    <p:sldId id="300" r:id="rId53"/>
    <p:sldId id="269" r:id="rId54"/>
    <p:sldId id="337" r:id="rId55"/>
    <p:sldId id="339" r:id="rId56"/>
    <p:sldId id="340" r:id="rId57"/>
    <p:sldId id="357" r:id="rId58"/>
    <p:sldId id="358" r:id="rId59"/>
    <p:sldId id="353" r:id="rId60"/>
    <p:sldId id="344" r:id="rId61"/>
    <p:sldId id="345" r:id="rId62"/>
    <p:sldId id="307" r:id="rId63"/>
    <p:sldId id="308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4.wmf"/><Relationship Id="rId1" Type="http://schemas.openxmlformats.org/officeDocument/2006/relationships/image" Target="../media/image5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3.wmf"/><Relationship Id="rId5" Type="http://schemas.openxmlformats.org/officeDocument/2006/relationships/image" Target="../media/image67.wmf"/><Relationship Id="rId4" Type="http://schemas.openxmlformats.org/officeDocument/2006/relationships/image" Target="../media/image6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wmf"/><Relationship Id="rId1" Type="http://schemas.openxmlformats.org/officeDocument/2006/relationships/image" Target="../media/image123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wmf"/><Relationship Id="rId1" Type="http://schemas.openxmlformats.org/officeDocument/2006/relationships/image" Target="../media/image13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19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0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EA549-DD8F-4F70-9B4F-154F4C3E5D36}" type="datetimeFigureOut">
              <a:rPr lang="en-IN" smtClean="0"/>
              <a:pPr/>
              <a:t>07-12-2013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5946E-3962-4973-9EBA-1D8A77F5200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4443A9-1E1F-403D-9D0B-0ED13DD7637A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Unitary Operations: Entangling Gate</a:t>
            </a: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DE724D-4806-4E04-9031-AA0CE8F3A6DC}" type="slidenum">
              <a:rPr lang="en-GB" smtClean="0"/>
              <a:pPr/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4443A9-1E1F-403D-9D0B-0ED13DD7637A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9460-5072-45CB-BE8D-38DF8056EC40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38DD-A008-48A3-AB1A-1A464EDA3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9460-5072-45CB-BE8D-38DF8056EC40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38DD-A008-48A3-AB1A-1A464EDA3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9460-5072-45CB-BE8D-38DF8056EC40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38DD-A008-48A3-AB1A-1A464EDA3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3124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ICMP Seminar 12 December 2009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0510C-7540-4951-B432-8E65A06C8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9460-5072-45CB-BE8D-38DF8056EC40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38DD-A008-48A3-AB1A-1A464EDA3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9460-5072-45CB-BE8D-38DF8056EC40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38DD-A008-48A3-AB1A-1A464EDA3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9460-5072-45CB-BE8D-38DF8056EC40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38DD-A008-48A3-AB1A-1A464EDA3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9460-5072-45CB-BE8D-38DF8056EC40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38DD-A008-48A3-AB1A-1A464EDA3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9460-5072-45CB-BE8D-38DF8056EC40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38DD-A008-48A3-AB1A-1A464EDA3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9460-5072-45CB-BE8D-38DF8056EC40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38DD-A008-48A3-AB1A-1A464EDA3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9460-5072-45CB-BE8D-38DF8056EC40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38DD-A008-48A3-AB1A-1A464EDA3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9460-5072-45CB-BE8D-38DF8056EC40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838DD-A008-48A3-AB1A-1A464EDA3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59460-5072-45CB-BE8D-38DF8056EC40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838DD-A008-48A3-AB1A-1A464EDA3A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48.jpeg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47.jpeg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4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6.bin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58.bin"/><Relationship Id="rId4" Type="http://schemas.openxmlformats.org/officeDocument/2006/relationships/oleObject" Target="../embeddings/oleObject57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59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3.bin"/><Relationship Id="rId5" Type="http://schemas.openxmlformats.org/officeDocument/2006/relationships/oleObject" Target="../embeddings/oleObject62.bin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0.bin"/><Relationship Id="rId5" Type="http://schemas.openxmlformats.org/officeDocument/2006/relationships/oleObject" Target="../embeddings/oleObject69.bin"/><Relationship Id="rId10" Type="http://schemas.openxmlformats.org/officeDocument/2006/relationships/oleObject" Target="../embeddings/oleObject73.bin"/><Relationship Id="rId4" Type="http://schemas.openxmlformats.org/officeDocument/2006/relationships/oleObject" Target="../embeddings/oleObject68.bin"/><Relationship Id="rId9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7.bin"/><Relationship Id="rId5" Type="http://schemas.openxmlformats.org/officeDocument/2006/relationships/oleObject" Target="../embeddings/oleObject76.bin"/><Relationship Id="rId4" Type="http://schemas.openxmlformats.org/officeDocument/2006/relationships/oleObject" Target="../embeddings/oleObject75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81.bin"/><Relationship Id="rId5" Type="http://schemas.openxmlformats.org/officeDocument/2006/relationships/oleObject" Target="../embeddings/oleObject80.bin"/><Relationship Id="rId4" Type="http://schemas.openxmlformats.org/officeDocument/2006/relationships/oleObject" Target="../embeddings/oleObject7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5.bin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86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oleObject" Target="../embeddings/oleObject87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90.bin"/><Relationship Id="rId4" Type="http://schemas.openxmlformats.org/officeDocument/2006/relationships/image" Target="../media/image10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4.jpeg"/><Relationship Id="rId5" Type="http://schemas.openxmlformats.org/officeDocument/2006/relationships/oleObject" Target="../embeddings/oleObject91.bin"/><Relationship Id="rId4" Type="http://schemas.openxmlformats.org/officeDocument/2006/relationships/image" Target="../media/image103.tif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tiff"/><Relationship Id="rId2" Type="http://schemas.openxmlformats.org/officeDocument/2006/relationships/image" Target="../media/image10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jpeg"/><Relationship Id="rId4" Type="http://schemas.openxmlformats.org/officeDocument/2006/relationships/image" Target="../media/image9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tiff"/><Relationship Id="rId2" Type="http://schemas.openxmlformats.org/officeDocument/2006/relationships/image" Target="../media/image107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jpeg"/><Relationship Id="rId4" Type="http://schemas.openxmlformats.org/officeDocument/2006/relationships/image" Target="../media/image9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96.bin"/><Relationship Id="rId5" Type="http://schemas.openxmlformats.org/officeDocument/2006/relationships/oleObject" Target="../embeddings/oleObject95.bin"/><Relationship Id="rId10" Type="http://schemas.openxmlformats.org/officeDocument/2006/relationships/oleObject" Target="../embeddings/oleObject100.bin"/><Relationship Id="rId4" Type="http://schemas.openxmlformats.org/officeDocument/2006/relationships/oleObject" Target="../embeddings/oleObject94.bin"/><Relationship Id="rId9" Type="http://schemas.openxmlformats.org/officeDocument/2006/relationships/oleObject" Target="../embeddings/oleObject99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101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7" Type="http://schemas.openxmlformats.org/officeDocument/2006/relationships/image" Target="../media/image117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jpeg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jpeg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jpeg"/><Relationship Id="rId3" Type="http://schemas.openxmlformats.org/officeDocument/2006/relationships/oleObject" Target="../embeddings/oleObject102.bin"/><Relationship Id="rId7" Type="http://schemas.openxmlformats.org/officeDocument/2006/relationships/image" Target="../media/image127.jpeg"/><Relationship Id="rId12" Type="http://schemas.openxmlformats.org/officeDocument/2006/relationships/image" Target="../media/image13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26.jpeg"/><Relationship Id="rId11" Type="http://schemas.openxmlformats.org/officeDocument/2006/relationships/image" Target="../media/image131.jpeg"/><Relationship Id="rId5" Type="http://schemas.openxmlformats.org/officeDocument/2006/relationships/image" Target="../media/image125.jpeg"/><Relationship Id="rId10" Type="http://schemas.openxmlformats.org/officeDocument/2006/relationships/image" Target="../media/image130.png"/><Relationship Id="rId4" Type="http://schemas.openxmlformats.org/officeDocument/2006/relationships/oleObject" Target="../embeddings/oleObject103.bin"/><Relationship Id="rId9" Type="http://schemas.openxmlformats.org/officeDocument/2006/relationships/image" Target="../media/image129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jpeg"/><Relationship Id="rId3" Type="http://schemas.openxmlformats.org/officeDocument/2006/relationships/oleObject" Target="../embeddings/oleObject104.bin"/><Relationship Id="rId7" Type="http://schemas.openxmlformats.org/officeDocument/2006/relationships/image" Target="../media/image1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36.jpeg"/><Relationship Id="rId5" Type="http://schemas.openxmlformats.org/officeDocument/2006/relationships/image" Target="../media/image135.jpeg"/><Relationship Id="rId4" Type="http://schemas.openxmlformats.org/officeDocument/2006/relationships/oleObject" Target="../embeddings/oleObject105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7" Type="http://schemas.openxmlformats.org/officeDocument/2006/relationships/image" Target="../media/image140.tiff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jpeg"/><Relationship Id="rId5" Type="http://schemas.openxmlformats.org/officeDocument/2006/relationships/image" Target="../media/image136.jpeg"/><Relationship Id="rId4" Type="http://schemas.openxmlformats.org/officeDocument/2006/relationships/image" Target="../media/image13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7" Type="http://schemas.openxmlformats.org/officeDocument/2006/relationships/image" Target="../media/image140.tiff"/><Relationship Id="rId2" Type="http://schemas.openxmlformats.org/officeDocument/2006/relationships/image" Target="../media/image14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jpeg"/><Relationship Id="rId5" Type="http://schemas.openxmlformats.org/officeDocument/2006/relationships/image" Target="../media/image136.jpeg"/><Relationship Id="rId4" Type="http://schemas.openxmlformats.org/officeDocument/2006/relationships/image" Target="../media/image135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tif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Experimental Quantification of Entanglement and Quantum Discord in Spin Chains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752600"/>
            <a:ext cx="4267200" cy="11430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en-US" sz="2000" i="1" dirty="0" smtClean="0"/>
          </a:p>
          <a:p>
            <a:pPr algn="ctr">
              <a:buNone/>
            </a:pPr>
            <a:r>
              <a:rPr lang="en-US" sz="3100" b="1" dirty="0" smtClean="0"/>
              <a:t>Chiranjib Mitra</a:t>
            </a:r>
          </a:p>
          <a:p>
            <a:pPr algn="ctr">
              <a:buNone/>
            </a:pPr>
            <a:r>
              <a:rPr lang="en-US" sz="3100" b="1" dirty="0" smtClean="0"/>
              <a:t>IISER-Kolkata</a:t>
            </a:r>
            <a:endParaRPr lang="en-US" sz="2000" b="1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0562" y="1219200"/>
            <a:ext cx="2004838" cy="20801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9038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Quantum Information Processing and Applications 2013, </a:t>
            </a:r>
          </a:p>
          <a:p>
            <a:r>
              <a:rPr lang="en-US" sz="2800" dirty="0" smtClean="0"/>
              <a:t>December 2-8, HRI Allahabad</a:t>
            </a:r>
            <a:endParaRPr lang="en-IN" sz="2800" dirty="0"/>
          </a:p>
        </p:txBody>
      </p:sp>
      <p:sp>
        <p:nvSpPr>
          <p:cNvPr id="7" name="Rectangle 6"/>
          <p:cNvSpPr/>
          <p:nvPr/>
        </p:nvSpPr>
        <p:spPr>
          <a:xfrm>
            <a:off x="0" y="3733800"/>
            <a:ext cx="9144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NJP </a:t>
            </a:r>
            <a:r>
              <a:rPr lang="en-US" sz="2400" b="1" dirty="0" smtClean="0"/>
              <a:t>15</a:t>
            </a:r>
            <a:r>
              <a:rPr lang="en-US" sz="2400" dirty="0" smtClean="0"/>
              <a:t>, 013047 (2013); Das, Singh, </a:t>
            </a:r>
            <a:r>
              <a:rPr lang="en-US" sz="2400" dirty="0" err="1" smtClean="0"/>
              <a:t>Chakraborty</a:t>
            </a:r>
            <a:r>
              <a:rPr lang="en-US" sz="2400" dirty="0" smtClean="0"/>
              <a:t>, </a:t>
            </a:r>
            <a:r>
              <a:rPr lang="en-US" sz="2400" dirty="0" err="1" smtClean="0"/>
              <a:t>Gopal</a:t>
            </a:r>
            <a:r>
              <a:rPr lang="en-US" sz="2400" dirty="0" smtClean="0"/>
              <a:t>, Mitra</a:t>
            </a:r>
          </a:p>
          <a:p>
            <a:endParaRPr lang="en-US" sz="2400" dirty="0" smtClean="0"/>
          </a:p>
          <a:p>
            <a:r>
              <a:rPr lang="en-US" sz="2400" dirty="0" smtClean="0"/>
              <a:t>NJP </a:t>
            </a:r>
            <a:r>
              <a:rPr lang="en-US" sz="2400" b="1" dirty="0" smtClean="0"/>
              <a:t>15</a:t>
            </a:r>
            <a:r>
              <a:rPr lang="en-US" sz="2400" dirty="0" smtClean="0"/>
              <a:t>, 0 113001 (2013); Singh, </a:t>
            </a:r>
            <a:r>
              <a:rPr lang="en-US" sz="2400" dirty="0" err="1" smtClean="0"/>
              <a:t>Chakraborty</a:t>
            </a:r>
            <a:r>
              <a:rPr lang="en-US" sz="2400" dirty="0" smtClean="0"/>
              <a:t>, Das, </a:t>
            </a:r>
            <a:r>
              <a:rPr lang="en-US" sz="2400" dirty="0" err="1" smtClean="0"/>
              <a:t>Jeevan</a:t>
            </a:r>
            <a:r>
              <a:rPr lang="en-US" sz="2400" dirty="0" smtClean="0"/>
              <a:t>, </a:t>
            </a:r>
            <a:r>
              <a:rPr lang="en-US" sz="2400" dirty="0" err="1" smtClean="0"/>
              <a:t>Tokiwa</a:t>
            </a:r>
            <a:r>
              <a:rPr lang="en-US" sz="2400" dirty="0" smtClean="0"/>
              <a:t>, </a:t>
            </a:r>
            <a:r>
              <a:rPr lang="en-US" sz="2400" dirty="0" err="1" smtClean="0"/>
              <a:t>Gegenwart</a:t>
            </a:r>
            <a:r>
              <a:rPr lang="en-US" sz="2400" dirty="0" smtClean="0"/>
              <a:t> , Mitra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-4286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dirty="0" smtClean="0"/>
              <a:t> Heisenberg model</a:t>
            </a:r>
            <a:endParaRPr lang="en-US" dirty="0" smtClean="0"/>
          </a:p>
        </p:txBody>
      </p:sp>
      <p:graphicFrame>
        <p:nvGraphicFramePr>
          <p:cNvPr id="18434" name="Rectangle 2"/>
          <p:cNvGraphicFramePr>
            <a:graphicFrameLocks/>
          </p:cNvGraphicFramePr>
          <p:nvPr>
            <p:ph sz="half" idx="1"/>
          </p:nvPr>
        </p:nvGraphicFramePr>
        <p:xfrm>
          <a:off x="685800" y="2768600"/>
          <a:ext cx="3810000" cy="2540000"/>
        </p:xfrm>
        <a:graphic>
          <a:graphicData uri="http://schemas.openxmlformats.org/presentationml/2006/ole">
            <p:oleObj spid="_x0000_s26626" name="Equation" r:id="rId3" imgW="0" imgH="0" progId="">
              <p:embed/>
            </p:oleObj>
          </a:graphicData>
        </a:graphic>
      </p:graphicFrame>
      <p:sp>
        <p:nvSpPr>
          <p:cNvPr id="18442" name="Text Box 4"/>
          <p:cNvSpPr txBox="1">
            <a:spLocks noChangeArrowheads="1"/>
          </p:cNvSpPr>
          <p:nvPr/>
        </p:nvSpPr>
        <p:spPr bwMode="auto">
          <a:xfrm>
            <a:off x="533400" y="5715016"/>
            <a:ext cx="76406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/>
              <a:t>No Entanglement for Ferromagnetic ground state</a:t>
            </a:r>
            <a:endParaRPr lang="en-US" sz="2800" b="1" dirty="0"/>
          </a:p>
        </p:txBody>
      </p:sp>
      <p:sp>
        <p:nvSpPr>
          <p:cNvPr id="18445" name="Line 24"/>
          <p:cNvSpPr>
            <a:spLocks noChangeShapeType="1"/>
          </p:cNvSpPr>
          <p:nvPr/>
        </p:nvSpPr>
        <p:spPr bwMode="auto">
          <a:xfrm flipV="1">
            <a:off x="1004888" y="3467100"/>
            <a:ext cx="2243137" cy="46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46" name="Line 25"/>
          <p:cNvSpPr>
            <a:spLocks noChangeShapeType="1"/>
          </p:cNvSpPr>
          <p:nvPr/>
        </p:nvSpPr>
        <p:spPr bwMode="auto">
          <a:xfrm flipV="1">
            <a:off x="1004888" y="2716213"/>
            <a:ext cx="2314575" cy="79692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47" name="Line 26"/>
          <p:cNvSpPr>
            <a:spLocks noChangeShapeType="1"/>
          </p:cNvSpPr>
          <p:nvPr/>
        </p:nvSpPr>
        <p:spPr bwMode="auto">
          <a:xfrm>
            <a:off x="1004888" y="3513138"/>
            <a:ext cx="2100262" cy="7747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48" name="Line 27"/>
          <p:cNvSpPr>
            <a:spLocks noChangeShapeType="1"/>
          </p:cNvSpPr>
          <p:nvPr/>
        </p:nvSpPr>
        <p:spPr bwMode="auto">
          <a:xfrm>
            <a:off x="1004888" y="1928813"/>
            <a:ext cx="0" cy="331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49" name="Line 28"/>
          <p:cNvSpPr>
            <a:spLocks noChangeShapeType="1"/>
          </p:cNvSpPr>
          <p:nvPr/>
        </p:nvSpPr>
        <p:spPr bwMode="auto">
          <a:xfrm>
            <a:off x="1004888" y="4057650"/>
            <a:ext cx="2528887" cy="571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50" name="Text Box 34"/>
          <p:cNvSpPr txBox="1">
            <a:spLocks noChangeArrowheads="1"/>
          </p:cNvSpPr>
          <p:nvPr/>
        </p:nvSpPr>
        <p:spPr bwMode="auto">
          <a:xfrm rot="-5400000">
            <a:off x="-21431" y="3315494"/>
            <a:ext cx="112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Energy E</a:t>
            </a:r>
          </a:p>
        </p:txBody>
      </p:sp>
      <p:sp>
        <p:nvSpPr>
          <p:cNvPr id="18451" name="Text Box 35"/>
          <p:cNvSpPr txBox="1">
            <a:spLocks noChangeArrowheads="1"/>
          </p:cNvSpPr>
          <p:nvPr/>
        </p:nvSpPr>
        <p:spPr bwMode="auto">
          <a:xfrm>
            <a:off x="1293813" y="4808538"/>
            <a:ext cx="189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Magnetic Field H</a:t>
            </a:r>
          </a:p>
        </p:txBody>
      </p:sp>
      <p:graphicFrame>
        <p:nvGraphicFramePr>
          <p:cNvPr id="18436" name="Object 8"/>
          <p:cNvGraphicFramePr>
            <a:graphicFrameLocks noChangeAspect="1"/>
          </p:cNvGraphicFramePr>
          <p:nvPr/>
        </p:nvGraphicFramePr>
        <p:xfrm>
          <a:off x="2533650" y="2144713"/>
          <a:ext cx="646113" cy="568325"/>
        </p:xfrm>
        <a:graphic>
          <a:graphicData uri="http://schemas.openxmlformats.org/presentationml/2006/ole">
            <p:oleObj spid="_x0000_s26627" name="Equation" r:id="rId4" imgW="317160" imgH="279360" progId="Equation.3">
              <p:embed/>
            </p:oleObj>
          </a:graphicData>
        </a:graphic>
      </p:graphicFrame>
      <p:graphicFrame>
        <p:nvGraphicFramePr>
          <p:cNvPr id="18437" name="Object 9"/>
          <p:cNvGraphicFramePr>
            <a:graphicFrameLocks noChangeAspect="1"/>
          </p:cNvGraphicFramePr>
          <p:nvPr/>
        </p:nvGraphicFramePr>
        <p:xfrm>
          <a:off x="2887663" y="4291013"/>
          <a:ext cx="646112" cy="568325"/>
        </p:xfrm>
        <a:graphic>
          <a:graphicData uri="http://schemas.openxmlformats.org/presentationml/2006/ole">
            <p:oleObj spid="_x0000_s26628" name="Equation" r:id="rId5" imgW="317160" imgH="279360" progId="Equation.3">
              <p:embed/>
            </p:oleObj>
          </a:graphicData>
        </a:graphic>
      </p:graphicFrame>
      <p:graphicFrame>
        <p:nvGraphicFramePr>
          <p:cNvPr id="18438" name="Object 10"/>
          <p:cNvGraphicFramePr>
            <a:graphicFrameLocks noChangeAspect="1"/>
          </p:cNvGraphicFramePr>
          <p:nvPr/>
        </p:nvGraphicFramePr>
        <p:xfrm>
          <a:off x="3105150" y="3001963"/>
          <a:ext cx="1169988" cy="741362"/>
        </p:xfrm>
        <a:graphic>
          <a:graphicData uri="http://schemas.openxmlformats.org/presentationml/2006/ole">
            <p:oleObj spid="_x0000_s26629" name="Equation" r:id="rId6" imgW="761760" imgH="482400" progId="Equation.3">
              <p:embed/>
            </p:oleObj>
          </a:graphicData>
        </a:graphic>
      </p:graphicFrame>
      <p:graphicFrame>
        <p:nvGraphicFramePr>
          <p:cNvPr id="18439" name="Object 11"/>
          <p:cNvGraphicFramePr>
            <a:graphicFrameLocks noChangeAspect="1"/>
          </p:cNvGraphicFramePr>
          <p:nvPr/>
        </p:nvGraphicFramePr>
        <p:xfrm>
          <a:off x="3605213" y="3716338"/>
          <a:ext cx="1150937" cy="741362"/>
        </p:xfrm>
        <a:graphic>
          <a:graphicData uri="http://schemas.openxmlformats.org/presentationml/2006/ole">
            <p:oleObj spid="_x0000_s26630" name="Equation" r:id="rId7" imgW="749160" imgH="482400" progId="Equation.3">
              <p:embed/>
            </p:oleObj>
          </a:graphicData>
        </a:graphic>
      </p:graphicFrame>
      <p:graphicFrame>
        <p:nvGraphicFramePr>
          <p:cNvPr id="18440" name="Object 12"/>
          <p:cNvGraphicFramePr>
            <a:graphicFrameLocks noChangeAspect="1"/>
          </p:cNvGraphicFramePr>
          <p:nvPr/>
        </p:nvGraphicFramePr>
        <p:xfrm>
          <a:off x="6286512" y="5072074"/>
          <a:ext cx="2179638" cy="641350"/>
        </p:xfrm>
        <a:graphic>
          <a:graphicData uri="http://schemas.openxmlformats.org/presentationml/2006/ole">
            <p:oleObj spid="_x0000_s26631" name="Equation" r:id="rId8" imgW="1422360" imgH="419040" progId="">
              <p:embed/>
            </p:oleObj>
          </a:graphicData>
        </a:graphic>
      </p:graphicFrame>
      <p:sp>
        <p:nvSpPr>
          <p:cNvPr id="18452" name="TextBox 79"/>
          <p:cNvSpPr txBox="1">
            <a:spLocks noChangeArrowheads="1"/>
          </p:cNvSpPr>
          <p:nvPr/>
        </p:nvSpPr>
        <p:spPr bwMode="auto">
          <a:xfrm>
            <a:off x="4357686" y="5143512"/>
            <a:ext cx="1784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Singlet (AF</a:t>
            </a:r>
            <a:r>
              <a:rPr lang="en-US" dirty="0"/>
              <a:t>)</a:t>
            </a:r>
          </a:p>
        </p:txBody>
      </p:sp>
      <p:graphicFrame>
        <p:nvGraphicFramePr>
          <p:cNvPr id="18441" name="Object 9"/>
          <p:cNvGraphicFramePr>
            <a:graphicFrameLocks noChangeAspect="1"/>
          </p:cNvGraphicFramePr>
          <p:nvPr/>
        </p:nvGraphicFramePr>
        <p:xfrm>
          <a:off x="142844" y="857232"/>
          <a:ext cx="4929222" cy="894782"/>
        </p:xfrm>
        <a:graphic>
          <a:graphicData uri="http://schemas.openxmlformats.org/presentationml/2006/ole">
            <p:oleObj spid="_x0000_s26632" name="Formula" r:id="rId9" imgW="1943280" imgH="352080" progId="Equation.Ribbit">
              <p:embed/>
            </p:oleObj>
          </a:graphicData>
        </a:graphic>
      </p:graphicFrame>
      <p:graphicFrame>
        <p:nvGraphicFramePr>
          <p:cNvPr id="323593" name="Object 9"/>
          <p:cNvGraphicFramePr>
            <a:graphicFrameLocks noChangeAspect="1"/>
          </p:cNvGraphicFramePr>
          <p:nvPr/>
        </p:nvGraphicFramePr>
        <p:xfrm>
          <a:off x="5562600" y="1981200"/>
          <a:ext cx="2289175" cy="466724"/>
        </p:xfrm>
        <a:graphic>
          <a:graphicData uri="http://schemas.openxmlformats.org/presentationml/2006/ole">
            <p:oleObj spid="_x0000_s26633" name="Formula" r:id="rId10" imgW="1008720" imgH="157680" progId="Equation.Ribbit">
              <p:embed/>
            </p:oleObj>
          </a:graphicData>
        </a:graphic>
      </p:graphicFrame>
      <p:sp>
        <p:nvSpPr>
          <p:cNvPr id="20" name="Line 37"/>
          <p:cNvSpPr>
            <a:spLocks noChangeShapeType="1"/>
          </p:cNvSpPr>
          <p:nvPr/>
        </p:nvSpPr>
        <p:spPr bwMode="auto">
          <a:xfrm>
            <a:off x="5651500" y="4132263"/>
            <a:ext cx="10795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21" name="Line 38"/>
          <p:cNvSpPr>
            <a:spLocks noChangeShapeType="1"/>
          </p:cNvSpPr>
          <p:nvPr/>
        </p:nvSpPr>
        <p:spPr bwMode="auto">
          <a:xfrm>
            <a:off x="5651500" y="3340100"/>
            <a:ext cx="10795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22" name="Line 39"/>
          <p:cNvSpPr>
            <a:spLocks noChangeShapeType="1"/>
          </p:cNvSpPr>
          <p:nvPr/>
        </p:nvSpPr>
        <p:spPr bwMode="auto">
          <a:xfrm flipV="1">
            <a:off x="6010275" y="3916363"/>
            <a:ext cx="0" cy="5048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23" name="Line 40"/>
          <p:cNvSpPr>
            <a:spLocks noChangeShapeType="1"/>
          </p:cNvSpPr>
          <p:nvPr/>
        </p:nvSpPr>
        <p:spPr bwMode="auto">
          <a:xfrm flipV="1">
            <a:off x="6226175" y="3987800"/>
            <a:ext cx="0" cy="5048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24" name="Line 41"/>
          <p:cNvSpPr>
            <a:spLocks noChangeShapeType="1"/>
          </p:cNvSpPr>
          <p:nvPr/>
        </p:nvSpPr>
        <p:spPr bwMode="auto">
          <a:xfrm flipV="1">
            <a:off x="6299200" y="3124200"/>
            <a:ext cx="0" cy="5048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25" name="Line 42"/>
          <p:cNvSpPr>
            <a:spLocks noChangeShapeType="1"/>
          </p:cNvSpPr>
          <p:nvPr/>
        </p:nvSpPr>
        <p:spPr bwMode="auto">
          <a:xfrm flipV="1">
            <a:off x="6010275" y="3124200"/>
            <a:ext cx="0" cy="5048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26" name="Line 43"/>
          <p:cNvSpPr>
            <a:spLocks noChangeShapeType="1"/>
          </p:cNvSpPr>
          <p:nvPr/>
        </p:nvSpPr>
        <p:spPr bwMode="auto">
          <a:xfrm>
            <a:off x="6875463" y="3340100"/>
            <a:ext cx="0" cy="79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27" name="Rectangle 44"/>
          <p:cNvSpPr>
            <a:spLocks noChangeArrowheads="1"/>
          </p:cNvSpPr>
          <p:nvPr/>
        </p:nvSpPr>
        <p:spPr bwMode="auto">
          <a:xfrm>
            <a:off x="6946900" y="3413125"/>
            <a:ext cx="446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rgbClr val="CC3300"/>
                </a:solidFill>
              </a:rPr>
              <a:t>J</a:t>
            </a:r>
            <a:r>
              <a:rPr lang="en-US" sz="3200" baseline="-25000">
                <a:solidFill>
                  <a:srgbClr val="CC3300"/>
                </a:solidFill>
              </a:rPr>
              <a:t>i</a:t>
            </a:r>
          </a:p>
        </p:txBody>
      </p:sp>
      <p:sp>
        <p:nvSpPr>
          <p:cNvPr id="28" name="Text Box 45"/>
          <p:cNvSpPr txBox="1">
            <a:spLocks noChangeArrowheads="1"/>
          </p:cNvSpPr>
          <p:nvPr/>
        </p:nvSpPr>
        <p:spPr bwMode="auto">
          <a:xfrm>
            <a:off x="7380288" y="3871913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singlet</a:t>
            </a:r>
          </a:p>
        </p:txBody>
      </p:sp>
      <p:sp>
        <p:nvSpPr>
          <p:cNvPr id="29" name="Rectangle 46"/>
          <p:cNvSpPr>
            <a:spLocks noChangeArrowheads="1"/>
          </p:cNvSpPr>
          <p:nvPr/>
        </p:nvSpPr>
        <p:spPr bwMode="auto">
          <a:xfrm>
            <a:off x="7378700" y="3124200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triplet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</a:rPr>
              <a:t>In the ground state (at low temperatures) the system is in the </a:t>
            </a:r>
            <a:r>
              <a:rPr lang="en-GB" sz="2800" b="1" dirty="0" smtClean="0">
                <a:solidFill>
                  <a:srgbClr val="0070C0"/>
                </a:solidFill>
              </a:rPr>
              <a:t>pure</a:t>
            </a:r>
            <a:r>
              <a:rPr lang="en-GB" sz="2800" dirty="0" smtClean="0">
                <a:solidFill>
                  <a:srgbClr val="0070C0"/>
                </a:solidFill>
              </a:rPr>
              <a:t> state and is in the state </a:t>
            </a:r>
            <a:endParaRPr lang="en-GB" sz="2800" dirty="0">
              <a:solidFill>
                <a:srgbClr val="0070C0"/>
              </a:solidFill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785918" y="1142984"/>
          <a:ext cx="4391025" cy="1212850"/>
        </p:xfrm>
        <a:graphic>
          <a:graphicData uri="http://schemas.openxmlformats.org/presentationml/2006/ole">
            <p:oleObj spid="_x0000_s82946" name="Formula" r:id="rId3" imgW="2720520" imgH="753120" progId="Equation.Ribbit">
              <p:embed/>
            </p:oleObj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679474" y="3527439"/>
          <a:ext cx="7392988" cy="1901825"/>
        </p:xfrm>
        <a:graphic>
          <a:graphicData uri="http://schemas.openxmlformats.org/presentationml/2006/ole">
            <p:oleObj spid="_x0000_s82947" name="Formula" r:id="rId4" imgW="2689920" imgH="683280" progId="Equation.Ribbit">
              <p:embed/>
            </p:oleObj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1624013" y="5740421"/>
          <a:ext cx="2481262" cy="617537"/>
        </p:xfrm>
        <a:graphic>
          <a:graphicData uri="http://schemas.openxmlformats.org/presentationml/2006/ole">
            <p:oleObj spid="_x0000_s82948" name="Formula" r:id="rId5" imgW="1536840" imgH="382320" progId="Equation.Ribbit">
              <p:embed/>
            </p:oleObj>
          </a:graphicData>
        </a:graphic>
      </p:graphicFrame>
      <p:sp>
        <p:nvSpPr>
          <p:cNvPr id="7" name="Right Arrow 6"/>
          <p:cNvSpPr/>
          <p:nvPr/>
        </p:nvSpPr>
        <p:spPr>
          <a:xfrm>
            <a:off x="4286248" y="6000768"/>
            <a:ext cx="85725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715008" y="5857892"/>
            <a:ext cx="2360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Maximum Mixing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Line 24"/>
          <p:cNvSpPr>
            <a:spLocks noChangeShapeType="1"/>
          </p:cNvSpPr>
          <p:nvPr/>
        </p:nvSpPr>
        <p:spPr bwMode="auto">
          <a:xfrm>
            <a:off x="1042988" y="2714620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" name="Line 28"/>
          <p:cNvSpPr>
            <a:spLocks noChangeShapeType="1"/>
          </p:cNvSpPr>
          <p:nvPr/>
        </p:nvSpPr>
        <p:spPr bwMode="auto">
          <a:xfrm>
            <a:off x="1042988" y="3383979"/>
            <a:ext cx="18732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Box 34"/>
          <p:cNvSpPr txBox="1">
            <a:spLocks noChangeArrowheads="1"/>
          </p:cNvSpPr>
          <p:nvPr/>
        </p:nvSpPr>
        <p:spPr bwMode="auto">
          <a:xfrm rot="-5400000">
            <a:off x="-21461" y="2969421"/>
            <a:ext cx="112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Energy 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71802" y="322682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-</a:t>
            </a:r>
            <a:r>
              <a:rPr lang="en-GB" dirty="0" smtClean="0">
                <a:solidFill>
                  <a:srgbClr val="FF0000"/>
                </a:solidFill>
              </a:rPr>
              <a:t>3J/4 (singlet)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71802" y="2500306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J/4 (triplet)</a:t>
            </a:r>
            <a:endParaRPr lang="en-GB" dirty="0"/>
          </a:p>
        </p:txBody>
      </p:sp>
      <p:sp>
        <p:nvSpPr>
          <p:cNvPr id="19" name="Line 43"/>
          <p:cNvSpPr>
            <a:spLocks noChangeShapeType="1"/>
          </p:cNvSpPr>
          <p:nvPr/>
        </p:nvSpPr>
        <p:spPr bwMode="auto">
          <a:xfrm>
            <a:off x="2025950" y="2714620"/>
            <a:ext cx="45719" cy="722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2143108" y="28574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679476" y="857232"/>
          <a:ext cx="7607300" cy="1328738"/>
        </p:xfrm>
        <a:graphic>
          <a:graphicData uri="http://schemas.openxmlformats.org/presentationml/2006/ole">
            <p:oleObj spid="_x0000_s31746" name="Formula" r:id="rId3" imgW="2439720" imgH="420480" progId="Equation.Ribbit">
              <p:embed/>
            </p:oleObj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2500298" y="2428868"/>
          <a:ext cx="1357322" cy="435491"/>
        </p:xfrm>
        <a:graphic>
          <a:graphicData uri="http://schemas.openxmlformats.org/presentationml/2006/ole">
            <p:oleObj spid="_x0000_s31747" name="Formula" r:id="rId4" imgW="484200" imgH="167760" progId="Equation.Ribbit">
              <p:embed/>
            </p:oleObj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785786" y="3143256"/>
          <a:ext cx="1296988" cy="1214438"/>
        </p:xfrm>
        <a:graphic>
          <a:graphicData uri="http://schemas.openxmlformats.org/presentationml/2006/ole">
            <p:oleObj spid="_x0000_s31748" name="Formula" r:id="rId5" imgW="802800" imgH="753120" progId="Equation.Ribbit">
              <p:embed/>
            </p:oleObj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3001936" y="3143256"/>
          <a:ext cx="1295400" cy="1214438"/>
        </p:xfrm>
        <a:graphic>
          <a:graphicData uri="http://schemas.openxmlformats.org/presentationml/2006/ole">
            <p:oleObj spid="_x0000_s31749" name="Formula" r:id="rId6" imgW="802800" imgH="753120" progId="Equation.Ribbit">
              <p:embed/>
            </p:oleObj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4652937" y="3143253"/>
          <a:ext cx="1577975" cy="1212850"/>
        </p:xfrm>
        <a:graphic>
          <a:graphicData uri="http://schemas.openxmlformats.org/presentationml/2006/ole">
            <p:oleObj spid="_x0000_s31750" name="Formula" r:id="rId7" imgW="978120" imgH="753120" progId="Equation.Ribbit">
              <p:embed/>
            </p:oleObj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6843686" y="3143256"/>
          <a:ext cx="1770063" cy="1212850"/>
        </p:xfrm>
        <a:graphic>
          <a:graphicData uri="http://schemas.openxmlformats.org/presentationml/2006/ole">
            <p:oleObj spid="_x0000_s31751" name="Formula" r:id="rId8" imgW="1096200" imgH="753120" progId="Equation.Ribbit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00100" y="142852"/>
            <a:ext cx="6655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At finite temperatures the system is in a mixed state</a:t>
            </a:r>
            <a:endParaRPr lang="en-GB" sz="2400" dirty="0">
              <a:solidFill>
                <a:srgbClr val="00B05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57158" y="4786322"/>
          <a:ext cx="8538678" cy="1857388"/>
        </p:xfrm>
        <a:graphic>
          <a:graphicData uri="http://schemas.openxmlformats.org/presentationml/2006/ole">
            <p:oleObj spid="_x0000_s31752" name="Formula" r:id="rId9" imgW="3864960" imgH="840960" progId="Equation.Ribbi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At very high temperatures, </a:t>
            </a:r>
            <a:r>
              <a:rPr lang="el-GR" sz="2400" dirty="0" smtClean="0">
                <a:solidFill>
                  <a:srgbClr val="00B050"/>
                </a:solidFill>
              </a:rPr>
              <a:t>β</a:t>
            </a:r>
            <a:r>
              <a:rPr lang="en-GB" sz="2400" dirty="0" smtClean="0">
                <a:solidFill>
                  <a:srgbClr val="00B050"/>
                </a:solidFill>
              </a:rPr>
              <a:t>       </a:t>
            </a:r>
            <a:r>
              <a:rPr lang="en-GB" sz="2400" dirty="0" smtClean="0">
                <a:solidFill>
                  <a:srgbClr val="00B050"/>
                </a:solidFill>
              </a:rPr>
              <a:t>          0</a:t>
            </a:r>
            <a:r>
              <a:rPr lang="en-GB" sz="2400" dirty="0" smtClean="0">
                <a:solidFill>
                  <a:srgbClr val="00B050"/>
                </a:solidFill>
              </a:rPr>
              <a:t>, the density matrix, Reduces to</a:t>
            </a:r>
            <a:endParaRPr lang="en-GB" sz="2400" dirty="0">
              <a:solidFill>
                <a:srgbClr val="00B050"/>
              </a:solidFill>
            </a:endParaRP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785786" y="642918"/>
          <a:ext cx="7223126" cy="2633662"/>
        </p:xfrm>
        <a:graphic>
          <a:graphicData uri="http://schemas.openxmlformats.org/presentationml/2006/ole">
            <p:oleObj spid="_x0000_s84994" name="Formula" r:id="rId3" imgW="3849480" imgH="1384560" progId="Equation.Ribbit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57158" y="3929066"/>
          <a:ext cx="6067425" cy="857250"/>
        </p:xfrm>
        <a:graphic>
          <a:graphicData uri="http://schemas.openxmlformats.org/presentationml/2006/ole">
            <p:oleObj spid="_x0000_s84995" name="Formula" r:id="rId4" imgW="3060720" imgH="384840" progId="Equation.Ribbit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143240" y="5000636"/>
          <a:ext cx="5743575" cy="762000"/>
        </p:xfrm>
        <a:graphic>
          <a:graphicData uri="http://schemas.openxmlformats.org/presentationml/2006/ole">
            <p:oleObj spid="_x0000_s84996" name="Formula" r:id="rId5" imgW="2896920" imgH="384840" progId="Equation.Ribbit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198" y="6215082"/>
            <a:ext cx="91358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Panigrahi</a:t>
            </a:r>
            <a:r>
              <a:rPr lang="en-US" sz="2200" dirty="0" smtClean="0"/>
              <a:t> and </a:t>
            </a:r>
            <a:r>
              <a:rPr lang="en-US" sz="2200" dirty="0" err="1" smtClean="0"/>
              <a:t>Mitra</a:t>
            </a:r>
            <a:r>
              <a:rPr lang="en-US" sz="2200" dirty="0" smtClean="0"/>
              <a:t>, Jour Indian Institute of Science, </a:t>
            </a:r>
            <a:r>
              <a:rPr lang="en-US" sz="2200" b="1" dirty="0" smtClean="0"/>
              <a:t>89</a:t>
            </a:r>
            <a:r>
              <a:rPr lang="en-US" sz="2200" dirty="0" smtClean="0"/>
              <a:t>, 333-350(2009)</a:t>
            </a:r>
            <a:endParaRPr lang="en-US" sz="2200" dirty="0"/>
          </a:p>
        </p:txBody>
      </p:sp>
      <p:sp>
        <p:nvSpPr>
          <p:cNvPr id="8" name="Right Arrow 7"/>
          <p:cNvSpPr/>
          <p:nvPr/>
        </p:nvSpPr>
        <p:spPr>
          <a:xfrm>
            <a:off x="3810000" y="152400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7026" name="Object 2"/>
          <p:cNvGraphicFramePr>
            <a:graphicFrameLocks noChangeAspect="1"/>
          </p:cNvGraphicFramePr>
          <p:nvPr/>
        </p:nvGraphicFramePr>
        <p:xfrm>
          <a:off x="1643042" y="4500570"/>
          <a:ext cx="6124575" cy="1181100"/>
        </p:xfrm>
        <a:graphic>
          <a:graphicData uri="http://schemas.openxmlformats.org/presentationml/2006/ole">
            <p:oleObj spid="_x0000_s86018" name="Formula" r:id="rId3" imgW="2338200" imgH="457200" progId="Equation.Ribbit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14612" y="5715016"/>
            <a:ext cx="555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(goes to zero, since the Pauli matrices are traceless)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357290" y="3714752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Hence the system is perfectly separable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571480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/>
              <a:t>ρ</a:t>
            </a:r>
            <a:r>
              <a:rPr lang="en-US" sz="2800" dirty="0" smtClean="0"/>
              <a:t> is </a:t>
            </a:r>
            <a:r>
              <a:rPr lang="en-US" sz="2800" dirty="0" smtClean="0">
                <a:solidFill>
                  <a:srgbClr val="FF0000"/>
                </a:solidFill>
              </a:rPr>
              <a:t>separable</a:t>
            </a:r>
            <a:r>
              <a:rPr lang="en-US" sz="2800" dirty="0" smtClean="0"/>
              <a:t> if it can be expressed as a </a:t>
            </a:r>
            <a:r>
              <a:rPr lang="en-US" sz="2800" dirty="0" smtClean="0">
                <a:solidFill>
                  <a:srgbClr val="FF0000"/>
                </a:solidFill>
              </a:rPr>
              <a:t>convex sum</a:t>
            </a:r>
            <a:r>
              <a:rPr lang="en-US" sz="2800" dirty="0" smtClean="0"/>
              <a:t> of tensor product states of the two </a:t>
            </a:r>
            <a:r>
              <a:rPr lang="en-US" sz="2800" dirty="0" smtClean="0">
                <a:solidFill>
                  <a:srgbClr val="FF0000"/>
                </a:solidFill>
              </a:rPr>
              <a:t>subsystems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389063" y="2571750"/>
          <a:ext cx="6727825" cy="1000125"/>
        </p:xfrm>
        <a:graphic>
          <a:graphicData uri="http://schemas.openxmlformats.org/presentationml/2006/ole">
            <p:oleObj spid="_x0000_s86019" name="Formula" r:id="rId4" imgW="3132000" imgH="465120" progId="Equation.Ribbit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571868" y="1928802"/>
          <a:ext cx="2230437" cy="612775"/>
        </p:xfrm>
        <a:graphic>
          <a:graphicData uri="http://schemas.openxmlformats.org/presentationml/2006/ole">
            <p:oleObj spid="_x0000_s86020" name="Formula" r:id="rId5" imgW="1125360" imgH="308880" progId="Equation.Ribbit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1285852" y="1857364"/>
            <a:ext cx="1861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There exists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-32" y="5029200"/>
          <a:ext cx="9072594" cy="563504"/>
        </p:xfrm>
        <a:graphic>
          <a:graphicData uri="http://schemas.openxmlformats.org/presentationml/2006/ole">
            <p:oleObj spid="_x0000_s34819" name="Formula" r:id="rId3" imgW="3369600" imgH="208440" progId="Equation.Ribbit">
              <p:embed/>
            </p:oleObj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3143240" y="6000768"/>
          <a:ext cx="5291645" cy="657226"/>
        </p:xfrm>
        <a:graphic>
          <a:graphicData uri="http://schemas.openxmlformats.org/presentationml/2006/ole">
            <p:oleObj spid="_x0000_s34820" name="Formula" r:id="rId4" imgW="2009160" imgH="246600" progId="Equation.Ribbit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28728" y="214290"/>
            <a:ext cx="6546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Thermal Entanglement (intermediate temp)</a:t>
            </a:r>
            <a:endParaRPr lang="en-GB" sz="2800" dirty="0"/>
          </a:p>
        </p:txBody>
      </p:sp>
      <p:graphicFrame>
        <p:nvGraphicFramePr>
          <p:cNvPr id="16396" name="Object 12"/>
          <p:cNvGraphicFramePr>
            <a:graphicFrameLocks noChangeAspect="1"/>
          </p:cNvGraphicFramePr>
          <p:nvPr/>
        </p:nvGraphicFramePr>
        <p:xfrm>
          <a:off x="4495800" y="1033495"/>
          <a:ext cx="2593164" cy="566705"/>
        </p:xfrm>
        <a:graphic>
          <a:graphicData uri="http://schemas.openxmlformats.org/presentationml/2006/ole">
            <p:oleObj spid="_x0000_s34821" name="Formula" r:id="rId5" imgW="899280" imgH="195840" progId="Equation.Ribbit">
              <p:embed/>
            </p:oleObj>
          </a:graphicData>
        </a:graphic>
      </p:graphicFrame>
      <p:graphicFrame>
        <p:nvGraphicFramePr>
          <p:cNvPr id="16397" name="Object 13"/>
          <p:cNvGraphicFramePr>
            <a:graphicFrameLocks noChangeAspect="1"/>
          </p:cNvGraphicFramePr>
          <p:nvPr/>
        </p:nvGraphicFramePr>
        <p:xfrm>
          <a:off x="545283" y="1066800"/>
          <a:ext cx="2434455" cy="620713"/>
        </p:xfrm>
        <a:graphic>
          <a:graphicData uri="http://schemas.openxmlformats.org/presentationml/2006/ole">
            <p:oleObj spid="_x0000_s34822" name="Formula" r:id="rId6" imgW="506880" imgH="167760" progId="Equation.Ribbit">
              <p:embed/>
            </p:oleObj>
          </a:graphicData>
        </a:graphic>
      </p:graphicFrame>
      <p:graphicFrame>
        <p:nvGraphicFramePr>
          <p:cNvPr id="245771" name="Object 2"/>
          <p:cNvGraphicFramePr>
            <a:graphicFrameLocks noChangeAspect="1"/>
          </p:cNvGraphicFramePr>
          <p:nvPr/>
        </p:nvGraphicFramePr>
        <p:xfrm>
          <a:off x="381001" y="1838394"/>
          <a:ext cx="8229600" cy="1590606"/>
        </p:xfrm>
        <a:graphic>
          <a:graphicData uri="http://schemas.openxmlformats.org/presentationml/2006/ole">
            <p:oleObj spid="_x0000_s34823" name="Formula" r:id="rId7" imgW="2494440" imgH="524520" progId="Equation.Ribbit">
              <p:embed/>
            </p:oleObj>
          </a:graphicData>
        </a:graphic>
      </p:graphicFrame>
      <p:graphicFrame>
        <p:nvGraphicFramePr>
          <p:cNvPr id="34825" name="Object 9"/>
          <p:cNvGraphicFramePr>
            <a:graphicFrameLocks noChangeAspect="1"/>
          </p:cNvGraphicFramePr>
          <p:nvPr/>
        </p:nvGraphicFramePr>
        <p:xfrm>
          <a:off x="1143000" y="3657600"/>
          <a:ext cx="4929188" cy="895350"/>
        </p:xfrm>
        <a:graphic>
          <a:graphicData uri="http://schemas.openxmlformats.org/presentationml/2006/ole">
            <p:oleObj spid="_x0000_s34825" name="Formula" r:id="rId8" imgW="1943280" imgH="352080" progId="Equation.Ribbi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71802" y="0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rgbClr val="C00000"/>
                </a:solidFill>
              </a:rPr>
              <a:t>Concurrence</a:t>
            </a:r>
            <a:endParaRPr lang="en-GB" sz="2800" dirty="0"/>
          </a:p>
        </p:txBody>
      </p:sp>
      <p:graphicFrame>
        <p:nvGraphicFramePr>
          <p:cNvPr id="7" name="Object 15"/>
          <p:cNvGraphicFramePr>
            <a:graphicFrameLocks noChangeAspect="1"/>
          </p:cNvGraphicFramePr>
          <p:nvPr/>
        </p:nvGraphicFramePr>
        <p:xfrm>
          <a:off x="533400" y="5715000"/>
          <a:ext cx="4243140" cy="704832"/>
        </p:xfrm>
        <a:graphic>
          <a:graphicData uri="http://schemas.openxmlformats.org/presentationml/2006/ole">
            <p:oleObj spid="_x0000_s35842" name="Formula" r:id="rId4" imgW="1336320" imgH="222480" progId="Equation.Ribbit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2819400"/>
            <a:ext cx="3520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In </a:t>
            </a:r>
            <a:r>
              <a:rPr lang="en-GB" sz="2400" dirty="0" err="1" smtClean="0"/>
              <a:t>Ferromagnet</a:t>
            </a:r>
            <a:r>
              <a:rPr lang="en-GB" sz="2400" dirty="0" smtClean="0"/>
              <a:t> it is zero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5143512"/>
            <a:ext cx="3333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For an </a:t>
            </a:r>
            <a:r>
              <a:rPr lang="en-GB" sz="2400" dirty="0" err="1" smtClean="0">
                <a:solidFill>
                  <a:srgbClr val="FF0000"/>
                </a:solidFill>
              </a:rPr>
              <a:t>Antiferromagnet</a:t>
            </a:r>
            <a:endParaRPr lang="en-GB" sz="2400" dirty="0">
              <a:solidFill>
                <a:srgbClr val="FF0000"/>
              </a:solidFill>
            </a:endParaRP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4081813" y="5105400"/>
          <a:ext cx="4516085" cy="623899"/>
        </p:xfrm>
        <a:graphic>
          <a:graphicData uri="http://schemas.openxmlformats.org/presentationml/2006/ole">
            <p:oleObj spid="_x0000_s35843" name="Formula" r:id="rId5" imgW="1806120" imgH="246600" progId="Equation.Ribbit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030288" y="1295400"/>
          <a:ext cx="6437312" cy="528625"/>
        </p:xfrm>
        <a:graphic>
          <a:graphicData uri="http://schemas.openxmlformats.org/presentationml/2006/ole">
            <p:oleObj spid="_x0000_s35844" name="Formula" r:id="rId6" imgW="2584800" imgH="212400" progId="Equation.Ribbit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000233" y="626758"/>
          <a:ext cx="4552968" cy="516242"/>
        </p:xfrm>
        <a:graphic>
          <a:graphicData uri="http://schemas.openxmlformats.org/presentationml/2006/ole">
            <p:oleObj spid="_x0000_s35845" name="Formula" r:id="rId7" imgW="1525320" imgH="172800" progId="Equation.Ribbit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1000100" y="2133600"/>
            <a:ext cx="692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[W.K. </a:t>
            </a:r>
            <a:r>
              <a:rPr lang="en-US" sz="2400" dirty="0" err="1" smtClean="0">
                <a:solidFill>
                  <a:srgbClr val="FF0000"/>
                </a:solidFill>
              </a:rPr>
              <a:t>Wootters</a:t>
            </a:r>
            <a:r>
              <a:rPr lang="en-US" sz="2400" dirty="0" smtClean="0">
                <a:solidFill>
                  <a:srgbClr val="FF0000"/>
                </a:solidFill>
              </a:rPr>
              <a:t>, Phys. Rev. </a:t>
            </a:r>
            <a:r>
              <a:rPr lang="en-US" sz="2400" dirty="0" err="1" smtClean="0">
                <a:solidFill>
                  <a:srgbClr val="FF0000"/>
                </a:solidFill>
              </a:rPr>
              <a:t>Lett</a:t>
            </a:r>
            <a:r>
              <a:rPr lang="en-US" sz="2400" dirty="0" smtClean="0">
                <a:solidFill>
                  <a:srgbClr val="FF0000"/>
                </a:solidFill>
              </a:rPr>
              <a:t>. </a:t>
            </a:r>
            <a:r>
              <a:rPr lang="en-US" sz="2400" b="1" dirty="0" smtClean="0">
                <a:solidFill>
                  <a:srgbClr val="FF0000"/>
                </a:solidFill>
              </a:rPr>
              <a:t>80</a:t>
            </a:r>
            <a:r>
              <a:rPr lang="en-US" sz="2400" dirty="0" smtClean="0">
                <a:solidFill>
                  <a:srgbClr val="FF0000"/>
                </a:solidFill>
              </a:rPr>
              <a:t>, 2245 (1998)]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838200" y="3276600"/>
          <a:ext cx="7245364" cy="517526"/>
        </p:xfrm>
        <a:graphic>
          <a:graphicData uri="http://schemas.openxmlformats.org/presentationml/2006/ole">
            <p:oleObj spid="_x0000_s35846" name="Formula" r:id="rId8" imgW="2648160" imgH="188280" progId="Equation.Ribbit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752600" y="3886200"/>
          <a:ext cx="5089525" cy="617538"/>
        </p:xfrm>
        <a:graphic>
          <a:graphicData uri="http://schemas.openxmlformats.org/presentationml/2006/ole">
            <p:oleObj spid="_x0000_s35847" name="Formula" r:id="rId9" imgW="2566800" imgH="311400" progId="Equation.Ribbit">
              <p:embed/>
            </p:oleObj>
          </a:graphicData>
        </a:graphic>
      </p:graphicFrame>
      <p:pic>
        <p:nvPicPr>
          <p:cNvPr id="14" name="Picture 13" descr="S1z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71600" y="4464866"/>
            <a:ext cx="2364366" cy="564334"/>
          </a:xfrm>
          <a:prstGeom prst="rect">
            <a:avLst/>
          </a:prstGeom>
        </p:spPr>
      </p:pic>
      <p:pic>
        <p:nvPicPr>
          <p:cNvPr id="17" name="Picture 16" descr="S1zz.JPG"/>
          <p:cNvPicPr>
            <a:picLocks noChangeAspect="1"/>
          </p:cNvPicPr>
          <p:nvPr/>
        </p:nvPicPr>
        <p:blipFill>
          <a:blip r:embed="rId11" cstate="print"/>
          <a:srcRect t="19892"/>
          <a:stretch>
            <a:fillRect/>
          </a:stretch>
        </p:blipFill>
        <p:spPr>
          <a:xfrm>
            <a:off x="4343400" y="4495800"/>
            <a:ext cx="1811019" cy="52009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105400" y="6211669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O’Connor and </a:t>
            </a:r>
            <a:r>
              <a:rPr lang="en-IN" dirty="0" err="1" smtClean="0">
                <a:solidFill>
                  <a:srgbClr val="FF0000"/>
                </a:solidFill>
              </a:rPr>
              <a:t>Wootters</a:t>
            </a:r>
            <a:r>
              <a:rPr lang="en-IN" dirty="0" smtClean="0">
                <a:solidFill>
                  <a:srgbClr val="FF0000"/>
                </a:solidFill>
              </a:rPr>
              <a:t>, Phys. Rev. A, </a:t>
            </a:r>
            <a:r>
              <a:rPr lang="en-IN" b="1" dirty="0" smtClean="0">
                <a:solidFill>
                  <a:srgbClr val="FF0000"/>
                </a:solidFill>
              </a:rPr>
              <a:t>63</a:t>
            </a:r>
            <a:r>
              <a:rPr lang="en-IN" dirty="0" smtClean="0">
                <a:solidFill>
                  <a:srgbClr val="FF0000"/>
                </a:solidFill>
              </a:rPr>
              <a:t>, 052302 (2001)</a:t>
            </a:r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928794" y="785794"/>
          <a:ext cx="6878000" cy="1422400"/>
        </p:xfrm>
        <a:graphic>
          <a:graphicData uri="http://schemas.openxmlformats.org/presentationml/2006/ole">
            <p:oleObj spid="_x0000_s36866" name="Formula" r:id="rId3" imgW="2494440" imgH="524520" progId="Equation.Ribbit">
              <p:embed/>
            </p:oleObj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2000232" y="3929066"/>
          <a:ext cx="4265612" cy="428625"/>
        </p:xfrm>
        <a:graphic>
          <a:graphicData uri="http://schemas.openxmlformats.org/presentationml/2006/ole">
            <p:oleObj spid="_x0000_s36867" name="Formula" r:id="rId4" imgW="1995170" imgH="199390" progId="Equation.Ribbit">
              <p:embed/>
            </p:oleObj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3500430" y="3071810"/>
          <a:ext cx="4046537" cy="500063"/>
        </p:xfrm>
        <a:graphic>
          <a:graphicData uri="http://schemas.openxmlformats.org/presentationml/2006/ole">
            <p:oleObj spid="_x0000_s36868" name="Formula" r:id="rId5" imgW="1544400" imgH="193320" progId="Equation.Ribbit">
              <p:embed/>
            </p:oleObj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2468563" y="4672013"/>
          <a:ext cx="3294062" cy="542925"/>
        </p:xfrm>
        <a:graphic>
          <a:graphicData uri="http://schemas.openxmlformats.org/presentationml/2006/ole">
            <p:oleObj spid="_x0000_s36869" name="Formula" r:id="rId6" imgW="1425240" imgH="231480" progId="Equation.Ribbit">
              <p:embed/>
            </p:oleObj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2543175" y="5610225"/>
          <a:ext cx="2894013" cy="496888"/>
        </p:xfrm>
        <a:graphic>
          <a:graphicData uri="http://schemas.openxmlformats.org/presentationml/2006/ole">
            <p:oleObj spid="_x0000_s36870" name="Formula" r:id="rId7" imgW="1353960" imgH="231480" progId="Equation.Ribbit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72264" y="471488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 = 0 limit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42910" y="2928934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Isotropic system</a:t>
            </a:r>
            <a:endParaRPr lang="en-GB" sz="24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714348" y="857232"/>
          <a:ext cx="809625" cy="663575"/>
        </p:xfrm>
        <a:graphic>
          <a:graphicData uri="http://schemas.openxmlformats.org/presentationml/2006/ole">
            <p:oleObj spid="_x0000_s36871" name="Formula" r:id="rId8" imgW="407880" imgH="335520" progId="Equation.Ribbi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1071538" y="2928934"/>
          <a:ext cx="6829425" cy="1000132"/>
        </p:xfrm>
        <a:graphic>
          <a:graphicData uri="http://schemas.openxmlformats.org/presentationml/2006/ole">
            <p:oleObj spid="_x0000_s37890" name="Formula" r:id="rId3" imgW="2221560" imgH="253080" progId="Equation.Ribbit">
              <p:embed/>
            </p:oleObj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2928938" y="4724400"/>
          <a:ext cx="5164137" cy="889000"/>
        </p:xfrm>
        <a:graphic>
          <a:graphicData uri="http://schemas.openxmlformats.org/presentationml/2006/ole">
            <p:oleObj spid="_x0000_s37891" name="Formula" r:id="rId4" imgW="1505160" imgH="259200" progId="Equation.Ribbit">
              <p:embed/>
            </p:oleObj>
          </a:graphicData>
        </a:graphic>
      </p:graphicFrame>
      <p:graphicFrame>
        <p:nvGraphicFramePr>
          <p:cNvPr id="254980" name="Object 4"/>
          <p:cNvGraphicFramePr>
            <a:graphicFrameLocks noChangeAspect="1"/>
          </p:cNvGraphicFramePr>
          <p:nvPr/>
        </p:nvGraphicFramePr>
        <p:xfrm>
          <a:off x="2071670" y="1857364"/>
          <a:ext cx="4767755" cy="785818"/>
        </p:xfrm>
        <a:graphic>
          <a:graphicData uri="http://schemas.openxmlformats.org/presentationml/2006/ole">
            <p:oleObj spid="_x0000_s37892" name="Formula" r:id="rId5" imgW="1425240" imgH="231480" progId="Equation.Ribbit">
              <p:embed/>
            </p:oleObj>
          </a:graphicData>
        </a:graphic>
      </p:graphicFrame>
      <p:graphicFrame>
        <p:nvGraphicFramePr>
          <p:cNvPr id="254981" name="Object 5"/>
          <p:cNvGraphicFramePr>
            <a:graphicFrameLocks noChangeAspect="1"/>
          </p:cNvGraphicFramePr>
          <p:nvPr/>
        </p:nvGraphicFramePr>
        <p:xfrm>
          <a:off x="3571868" y="4191000"/>
          <a:ext cx="3717794" cy="617538"/>
        </p:xfrm>
        <a:graphic>
          <a:graphicData uri="http://schemas.openxmlformats.org/presentationml/2006/ole">
            <p:oleObj spid="_x0000_s37893" name="Formula" r:id="rId6" imgW="1336320" imgH="222480" progId="Equation.Ribbit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3156" y="214290"/>
            <a:ext cx="7907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Susceptibility as an Entanglement Witness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304800" y="6091535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err="1" smtClean="0"/>
              <a:t>Wie´sniak</a:t>
            </a:r>
            <a:r>
              <a:rPr lang="en-IN" sz="2400" dirty="0" smtClean="0"/>
              <a:t> M, </a:t>
            </a:r>
            <a:r>
              <a:rPr lang="en-IN" sz="2400" dirty="0" err="1" smtClean="0"/>
              <a:t>Vedral</a:t>
            </a:r>
            <a:r>
              <a:rPr lang="en-IN" sz="2400" dirty="0" smtClean="0"/>
              <a:t> V and </a:t>
            </a:r>
            <a:r>
              <a:rPr lang="en-IN" sz="2400" dirty="0" err="1" smtClean="0"/>
              <a:t>Brukner</a:t>
            </a:r>
            <a:r>
              <a:rPr lang="en-IN" sz="2400" dirty="0" smtClean="0"/>
              <a:t> C; New J. Phys. 7 258 (2005)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1dimerr.png"/>
          <p:cNvPicPr>
            <a:picLocks noChangeAspect="1"/>
          </p:cNvPicPr>
          <p:nvPr/>
        </p:nvPicPr>
        <p:blipFill>
          <a:blip r:embed="rId3" cstate="print"/>
          <a:srcRect r="50000"/>
          <a:stretch>
            <a:fillRect/>
          </a:stretch>
        </p:blipFill>
        <p:spPr>
          <a:xfrm>
            <a:off x="1785918" y="1285860"/>
            <a:ext cx="6046977" cy="4643470"/>
          </a:xfrm>
          <a:prstGeom prst="rect">
            <a:avLst/>
          </a:prstGeom>
        </p:spPr>
      </p:pic>
      <p:graphicFrame>
        <p:nvGraphicFramePr>
          <p:cNvPr id="150530" name="Object 2"/>
          <p:cNvGraphicFramePr>
            <a:graphicFrameLocks noChangeAspect="1"/>
          </p:cNvGraphicFramePr>
          <p:nvPr/>
        </p:nvGraphicFramePr>
        <p:xfrm>
          <a:off x="214313" y="71438"/>
          <a:ext cx="8715375" cy="1071562"/>
        </p:xfrm>
        <a:graphic>
          <a:graphicData uri="http://schemas.openxmlformats.org/presentationml/2006/ole">
            <p:oleObj spid="_x0000_s115714" name="Formula" r:id="rId4" imgW="2211120" imgH="253080" progId="Equation.Ribbit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20" y="6072206"/>
            <a:ext cx="867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D. Das, </a:t>
            </a:r>
            <a:r>
              <a:rPr lang="en-US" sz="2000" b="1" dirty="0" smtClean="0"/>
              <a:t>H. Singh</a:t>
            </a:r>
            <a:r>
              <a:rPr lang="en-US" sz="2000" dirty="0" smtClean="0"/>
              <a:t>, T. Chakraborty, R. K. Gopal and C. Mitra, NJP </a:t>
            </a:r>
            <a:r>
              <a:rPr lang="en-US" sz="2000" b="1" dirty="0" smtClean="0"/>
              <a:t>15</a:t>
            </a:r>
            <a:r>
              <a:rPr lang="en-US" sz="2000" dirty="0" smtClean="0"/>
              <a:t>, 013047 (2013)</a:t>
            </a:r>
            <a:endParaRPr lang="en-IN" sz="2000" dirty="0"/>
          </a:p>
        </p:txBody>
      </p:sp>
      <p:sp>
        <p:nvSpPr>
          <p:cNvPr id="7" name="Right Arrow 6"/>
          <p:cNvSpPr/>
          <p:nvPr/>
        </p:nvSpPr>
        <p:spPr>
          <a:xfrm rot="20144049">
            <a:off x="3274542" y="1393848"/>
            <a:ext cx="2646941" cy="165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2786050" y="485776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Entangled Region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0531" name="Object 3"/>
          <p:cNvGraphicFramePr>
            <a:graphicFrameLocks noChangeAspect="1"/>
          </p:cNvGraphicFramePr>
          <p:nvPr/>
        </p:nvGraphicFramePr>
        <p:xfrm>
          <a:off x="4643438" y="2428868"/>
          <a:ext cx="4167188" cy="609600"/>
        </p:xfrm>
        <a:graphic>
          <a:graphicData uri="http://schemas.openxmlformats.org/presentationml/2006/ole">
            <p:oleObj spid="_x0000_s115715" name="Formula" r:id="rId5" imgW="2221560" imgH="253080" progId="Equation.Ribbit">
              <p:embed/>
            </p:oleObj>
          </a:graphicData>
        </a:graphic>
      </p:graphicFrame>
      <p:graphicFrame>
        <p:nvGraphicFramePr>
          <p:cNvPr id="150532" name="Object 4"/>
          <p:cNvGraphicFramePr>
            <a:graphicFrameLocks noChangeAspect="1"/>
          </p:cNvGraphicFramePr>
          <p:nvPr/>
        </p:nvGraphicFramePr>
        <p:xfrm>
          <a:off x="5429256" y="3286124"/>
          <a:ext cx="3257550" cy="536575"/>
        </p:xfrm>
        <a:graphic>
          <a:graphicData uri="http://schemas.openxmlformats.org/presentationml/2006/ole">
            <p:oleObj spid="_x0000_s115716" name="Formula" r:id="rId6" imgW="1425240" imgH="231480" progId="Equation.Ribbit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859B-C8B1-43B2-9094-6DBE13E9848A}" type="slidenum">
              <a:rPr lang="en-IN" smtClean="0"/>
              <a:pPr/>
              <a:t>19</a:t>
            </a:fld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 of the Talk	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70000"/>
            <a:ext cx="8929718" cy="48561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Introduction to Quantum Spin systems and spin </a:t>
            </a:r>
            <a:r>
              <a:rPr lang="en-GB" sz="2400" dirty="0" err="1" smtClean="0"/>
              <a:t>qubits</a:t>
            </a:r>
            <a:endParaRPr lang="en-GB" sz="2400" dirty="0" smtClean="0"/>
          </a:p>
          <a:p>
            <a:r>
              <a:rPr lang="en-GB" sz="2400" dirty="0" smtClean="0"/>
              <a:t>Entanglement in spin chains</a:t>
            </a:r>
          </a:p>
          <a:p>
            <a:r>
              <a:rPr lang="en-GB" sz="2400" dirty="0" smtClean="0"/>
              <a:t>Detailed analysis to extract Entanglement from the data – Magnetic susceptibility as an Entanglement witness</a:t>
            </a:r>
          </a:p>
          <a:p>
            <a:r>
              <a:rPr lang="en-GB" sz="2400" dirty="0" smtClean="0"/>
              <a:t>Variation of Entanglement with Magnetic Field</a:t>
            </a:r>
          </a:p>
          <a:p>
            <a:r>
              <a:rPr lang="en-GB" sz="2400" dirty="0" smtClean="0"/>
              <a:t>Quantum Information Sharing through complementary observables</a:t>
            </a:r>
          </a:p>
          <a:p>
            <a:r>
              <a:rPr lang="en-GB" sz="2400" dirty="0" smtClean="0"/>
              <a:t>Quantum Phase Transitions in spin systems</a:t>
            </a:r>
          </a:p>
          <a:p>
            <a:r>
              <a:rPr lang="en-GB" sz="2400" dirty="0" smtClean="0"/>
              <a:t>Specific Heat as an entanglement witness.</a:t>
            </a:r>
          </a:p>
          <a:p>
            <a:r>
              <a:rPr lang="en-GB" sz="2400" dirty="0" smtClean="0"/>
              <a:t>Measurement of specific heat close to quantum criticality</a:t>
            </a:r>
          </a:p>
          <a:p>
            <a:r>
              <a:rPr lang="en-GB" sz="2400" dirty="0" smtClean="0"/>
              <a:t>Quantum Discord in Heisenberg Spin chains</a:t>
            </a:r>
          </a:p>
          <a:p>
            <a:r>
              <a:rPr lang="en-GB" sz="2400" dirty="0" smtClean="0"/>
              <a:t>Quantum Discord through Susceptibility and Specific heat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1dimerr.png"/>
          <p:cNvPicPr>
            <a:picLocks noChangeAspect="1"/>
          </p:cNvPicPr>
          <p:nvPr/>
        </p:nvPicPr>
        <p:blipFill>
          <a:blip r:embed="rId3" cstate="print"/>
          <a:srcRect l="49219"/>
          <a:stretch>
            <a:fillRect/>
          </a:stretch>
        </p:blipFill>
        <p:spPr>
          <a:xfrm>
            <a:off x="785786" y="857232"/>
            <a:ext cx="5929354" cy="4483098"/>
          </a:xfrm>
          <a:prstGeom prst="rect">
            <a:avLst/>
          </a:prstGeom>
        </p:spPr>
      </p:pic>
      <p:graphicFrame>
        <p:nvGraphicFramePr>
          <p:cNvPr id="151554" name="Object 2"/>
          <p:cNvGraphicFramePr>
            <a:graphicFrameLocks noChangeAspect="1"/>
          </p:cNvGraphicFramePr>
          <p:nvPr/>
        </p:nvGraphicFramePr>
        <p:xfrm>
          <a:off x="3929058" y="1214422"/>
          <a:ext cx="4929187" cy="839788"/>
        </p:xfrm>
        <a:graphic>
          <a:graphicData uri="http://schemas.openxmlformats.org/presentationml/2006/ole">
            <p:oleObj spid="_x0000_s116738" name="Formula" r:id="rId4" imgW="1505160" imgH="259200" progId="Equation.Ribbit">
              <p:embed/>
            </p:oleObj>
          </a:graphicData>
        </a:graphic>
      </p:graphicFrame>
      <p:graphicFrame>
        <p:nvGraphicFramePr>
          <p:cNvPr id="151555" name="Object 3"/>
          <p:cNvGraphicFramePr>
            <a:graphicFrameLocks noChangeAspect="1"/>
          </p:cNvGraphicFramePr>
          <p:nvPr/>
        </p:nvGraphicFramePr>
        <p:xfrm>
          <a:off x="4429124" y="2500306"/>
          <a:ext cx="4141788" cy="711200"/>
        </p:xfrm>
        <a:graphic>
          <a:graphicData uri="http://schemas.openxmlformats.org/presentationml/2006/ole">
            <p:oleObj spid="_x0000_s116739" name="Formula" r:id="rId5" imgW="1353960" imgH="231480" progId="Equation.Ribbit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5720" y="6143644"/>
            <a:ext cx="8670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D. Das, H. Singh, T. Chakraborty, R. K. Gopal and C. Mitra, NJP </a:t>
            </a:r>
            <a:r>
              <a:rPr lang="en-US" sz="2000" b="1" dirty="0" smtClean="0"/>
              <a:t>15</a:t>
            </a:r>
            <a:r>
              <a:rPr lang="en-US" sz="2000" dirty="0" smtClean="0"/>
              <a:t>, 013047 (2013)</a:t>
            </a:r>
            <a:endParaRPr lang="en-IN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859B-C8B1-43B2-9094-6DBE13E9848A}" type="slidenum">
              <a:rPr lang="en-IN" smtClean="0"/>
              <a:pPr/>
              <a:t>20</a:t>
            </a:fld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1214414" y="142852"/>
            <a:ext cx="5065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Concurrence in Copper Nitrate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14413" y="63500"/>
            <a:ext cx="7951787" cy="4365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Theoretical  Entanglement</a:t>
            </a:r>
            <a:endParaRPr lang="en-IN" dirty="0"/>
          </a:p>
        </p:txBody>
      </p:sp>
      <p:pic>
        <p:nvPicPr>
          <p:cNvPr id="344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3563" y="1443038"/>
            <a:ext cx="547687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828800" y="5943600"/>
            <a:ext cx="58833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 err="1">
                <a:solidFill>
                  <a:srgbClr val="FF0000"/>
                </a:solidFill>
              </a:rPr>
              <a:t>Arnesen</a:t>
            </a:r>
            <a:r>
              <a:rPr lang="en-GB" sz="2400" dirty="0">
                <a:solidFill>
                  <a:srgbClr val="FF0000"/>
                </a:solidFill>
              </a:rPr>
              <a:t>, </a:t>
            </a:r>
            <a:r>
              <a:rPr lang="en-GB" sz="2400" b="1" dirty="0">
                <a:solidFill>
                  <a:srgbClr val="FF0000"/>
                </a:solidFill>
              </a:rPr>
              <a:t>Bose</a:t>
            </a:r>
            <a:r>
              <a:rPr lang="en-GB" sz="2400" dirty="0">
                <a:solidFill>
                  <a:srgbClr val="FF0000"/>
                </a:solidFill>
              </a:rPr>
              <a:t>, </a:t>
            </a:r>
            <a:r>
              <a:rPr lang="en-GB" sz="2400" dirty="0" err="1">
                <a:solidFill>
                  <a:srgbClr val="FF0000"/>
                </a:solidFill>
              </a:rPr>
              <a:t>Vedral</a:t>
            </a:r>
            <a:r>
              <a:rPr lang="en-GB" sz="2400" dirty="0">
                <a:solidFill>
                  <a:srgbClr val="FF0000"/>
                </a:solidFill>
              </a:rPr>
              <a:t>, PRL </a:t>
            </a:r>
            <a:r>
              <a:rPr lang="en-GB" sz="2400" b="1" dirty="0">
                <a:solidFill>
                  <a:srgbClr val="FF0000"/>
                </a:solidFill>
              </a:rPr>
              <a:t>87</a:t>
            </a:r>
            <a:r>
              <a:rPr lang="en-GB" sz="2400" dirty="0">
                <a:solidFill>
                  <a:srgbClr val="FF0000"/>
                </a:solidFill>
              </a:rPr>
              <a:t> 017901 (2001)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conc3D.eps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304800"/>
            <a:ext cx="8187645" cy="507700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772400" cy="5715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Experimental Entanglement</a:t>
            </a:r>
            <a:endParaRPr lang="en-IN" dirty="0"/>
          </a:p>
        </p:txBody>
      </p:sp>
      <p:graphicFrame>
        <p:nvGraphicFramePr>
          <p:cNvPr id="358402" name="Object 2"/>
          <p:cNvGraphicFramePr>
            <a:graphicFrameLocks noChangeAspect="1"/>
          </p:cNvGraphicFramePr>
          <p:nvPr/>
        </p:nvGraphicFramePr>
        <p:xfrm>
          <a:off x="2285984" y="5643578"/>
          <a:ext cx="4286280" cy="686950"/>
        </p:xfrm>
        <a:graphic>
          <a:graphicData uri="http://schemas.openxmlformats.org/presentationml/2006/ole">
            <p:oleObj spid="_x0000_s40962" name="Formula" r:id="rId4" imgW="2399040" imgH="384840" progId="Equation.Ribbit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72961" y="6381690"/>
            <a:ext cx="6471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NJP </a:t>
            </a:r>
            <a:r>
              <a:rPr lang="en-US" sz="2000" b="1" dirty="0" smtClean="0"/>
              <a:t>15</a:t>
            </a:r>
            <a:r>
              <a:rPr lang="en-US" sz="2000" dirty="0" smtClean="0"/>
              <a:t>, 013047 (2013); Das, Singh, </a:t>
            </a:r>
            <a:r>
              <a:rPr lang="en-US" sz="2000" dirty="0" err="1" smtClean="0"/>
              <a:t>Chakraborty</a:t>
            </a:r>
            <a:r>
              <a:rPr lang="en-US" sz="2000" dirty="0" smtClean="0"/>
              <a:t>, </a:t>
            </a:r>
            <a:r>
              <a:rPr lang="en-US" sz="2000" dirty="0" err="1" smtClean="0"/>
              <a:t>Gopal</a:t>
            </a:r>
            <a:r>
              <a:rPr lang="en-US" sz="2000" dirty="0" smtClean="0"/>
              <a:t>, Mitra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371600"/>
            <a:ext cx="8991600" cy="419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 Entanglement</a:t>
            </a:r>
            <a:endParaRPr lang="en-IN" dirty="0"/>
          </a:p>
        </p:txBody>
      </p:sp>
      <p:pic>
        <p:nvPicPr>
          <p:cNvPr id="4" name="Picture 3" descr="j=1-arnes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399" y="1114428"/>
            <a:ext cx="7467627" cy="560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Entanglement </a:t>
            </a:r>
            <a:r>
              <a:rPr lang="en-US" dirty="0" err="1" smtClean="0"/>
              <a:t>vs</a:t>
            </a:r>
            <a:r>
              <a:rPr lang="en-US" dirty="0" smtClean="0"/>
              <a:t> Field</a:t>
            </a:r>
            <a:endParaRPr lang="en-IN" dirty="0"/>
          </a:p>
        </p:txBody>
      </p:sp>
      <p:pic>
        <p:nvPicPr>
          <p:cNvPr id="356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073138"/>
            <a:ext cx="6439986" cy="485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72961" y="6315038"/>
            <a:ext cx="6471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NJP </a:t>
            </a:r>
            <a:r>
              <a:rPr lang="en-US" sz="2000" b="1" dirty="0" smtClean="0"/>
              <a:t>15</a:t>
            </a:r>
            <a:r>
              <a:rPr lang="en-US" sz="2000" dirty="0" smtClean="0"/>
              <a:t>, 013047 (2013); Das, Singh, </a:t>
            </a:r>
            <a:r>
              <a:rPr lang="en-US" sz="2000" dirty="0" err="1" smtClean="0"/>
              <a:t>Chakraborty</a:t>
            </a:r>
            <a:r>
              <a:rPr lang="en-US" sz="2000" dirty="0" smtClean="0"/>
              <a:t>, </a:t>
            </a:r>
            <a:r>
              <a:rPr lang="en-US" sz="2000" dirty="0" err="1" smtClean="0"/>
              <a:t>Gopal</a:t>
            </a:r>
            <a:r>
              <a:rPr lang="en-US" sz="2000" dirty="0" smtClean="0"/>
              <a:t>, Mitra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-4286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dirty="0" smtClean="0"/>
              <a:t> Heisenberg model</a:t>
            </a:r>
            <a:endParaRPr lang="en-US" dirty="0" smtClean="0"/>
          </a:p>
        </p:txBody>
      </p:sp>
      <p:graphicFrame>
        <p:nvGraphicFramePr>
          <p:cNvPr id="18434" name="Rectangle 2"/>
          <p:cNvGraphicFramePr>
            <a:graphicFrameLocks/>
          </p:cNvGraphicFramePr>
          <p:nvPr>
            <p:ph sz="half" idx="1"/>
          </p:nvPr>
        </p:nvGraphicFramePr>
        <p:xfrm>
          <a:off x="685800" y="2768600"/>
          <a:ext cx="3810000" cy="2540000"/>
        </p:xfrm>
        <a:graphic>
          <a:graphicData uri="http://schemas.openxmlformats.org/presentationml/2006/ole">
            <p:oleObj spid="_x0000_s41986" name="Equation" r:id="rId3" imgW="0" imgH="0" progId="">
              <p:embed/>
            </p:oleObj>
          </a:graphicData>
        </a:graphic>
      </p:graphicFrame>
      <p:sp>
        <p:nvSpPr>
          <p:cNvPr id="18442" name="Text Box 4"/>
          <p:cNvSpPr txBox="1">
            <a:spLocks noChangeArrowheads="1"/>
          </p:cNvSpPr>
          <p:nvPr/>
        </p:nvSpPr>
        <p:spPr bwMode="auto">
          <a:xfrm>
            <a:off x="785786" y="5715016"/>
            <a:ext cx="7388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No Entanglement for Ferromagnetic ground state</a:t>
            </a:r>
            <a:endParaRPr lang="en-US" b="1"/>
          </a:p>
        </p:txBody>
      </p:sp>
      <p:sp>
        <p:nvSpPr>
          <p:cNvPr id="18448" name="Line 27"/>
          <p:cNvSpPr>
            <a:spLocks noChangeShapeType="1"/>
          </p:cNvSpPr>
          <p:nvPr/>
        </p:nvSpPr>
        <p:spPr bwMode="auto">
          <a:xfrm>
            <a:off x="714348" y="1928813"/>
            <a:ext cx="0" cy="331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51" name="Text Box 35"/>
          <p:cNvSpPr txBox="1">
            <a:spLocks noChangeArrowheads="1"/>
          </p:cNvSpPr>
          <p:nvPr/>
        </p:nvSpPr>
        <p:spPr bwMode="auto">
          <a:xfrm>
            <a:off x="1293813" y="4808538"/>
            <a:ext cx="189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Magnetic Field H</a:t>
            </a:r>
          </a:p>
        </p:txBody>
      </p:sp>
      <p:grpSp>
        <p:nvGrpSpPr>
          <p:cNvPr id="2" name="Group 22"/>
          <p:cNvGrpSpPr/>
          <p:nvPr/>
        </p:nvGrpSpPr>
        <p:grpSpPr>
          <a:xfrm>
            <a:off x="71406" y="2144713"/>
            <a:ext cx="4398962" cy="2714625"/>
            <a:chOff x="357188" y="2144713"/>
            <a:chExt cx="4398962" cy="2714625"/>
          </a:xfrm>
        </p:grpSpPr>
        <p:sp>
          <p:nvSpPr>
            <p:cNvPr id="18445" name="Line 24"/>
            <p:cNvSpPr>
              <a:spLocks noChangeShapeType="1"/>
            </p:cNvSpPr>
            <p:nvPr/>
          </p:nvSpPr>
          <p:spPr bwMode="auto">
            <a:xfrm flipV="1">
              <a:off x="1004888" y="3467100"/>
              <a:ext cx="2243137" cy="46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46" name="Line 25"/>
            <p:cNvSpPr>
              <a:spLocks noChangeShapeType="1"/>
            </p:cNvSpPr>
            <p:nvPr/>
          </p:nvSpPr>
          <p:spPr bwMode="auto">
            <a:xfrm flipV="1">
              <a:off x="1004888" y="2716213"/>
              <a:ext cx="2314575" cy="796925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47" name="Line 26"/>
            <p:cNvSpPr>
              <a:spLocks noChangeShapeType="1"/>
            </p:cNvSpPr>
            <p:nvPr/>
          </p:nvSpPr>
          <p:spPr bwMode="auto">
            <a:xfrm>
              <a:off x="1004888" y="3513138"/>
              <a:ext cx="2100262" cy="7747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49" name="Line 28"/>
            <p:cNvSpPr>
              <a:spLocks noChangeShapeType="1"/>
            </p:cNvSpPr>
            <p:nvPr/>
          </p:nvSpPr>
          <p:spPr bwMode="auto">
            <a:xfrm>
              <a:off x="1004888" y="4016375"/>
              <a:ext cx="2528887" cy="571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50" name="Text Box 34"/>
            <p:cNvSpPr txBox="1">
              <a:spLocks noChangeArrowheads="1"/>
            </p:cNvSpPr>
            <p:nvPr/>
          </p:nvSpPr>
          <p:spPr bwMode="auto">
            <a:xfrm rot="-5400000">
              <a:off x="-21431" y="3315494"/>
              <a:ext cx="11239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Energy E</a:t>
              </a:r>
            </a:p>
          </p:txBody>
        </p:sp>
        <p:graphicFrame>
          <p:nvGraphicFramePr>
            <p:cNvPr id="18436" name="Object 8"/>
            <p:cNvGraphicFramePr>
              <a:graphicFrameLocks noChangeAspect="1"/>
            </p:cNvGraphicFramePr>
            <p:nvPr/>
          </p:nvGraphicFramePr>
          <p:xfrm>
            <a:off x="2533650" y="2144713"/>
            <a:ext cx="646113" cy="568325"/>
          </p:xfrm>
          <a:graphic>
            <a:graphicData uri="http://schemas.openxmlformats.org/presentationml/2006/ole">
              <p:oleObj spid="_x0000_s41987" name="Equation" r:id="rId4" imgW="317160" imgH="279360" progId="Equation.3">
                <p:embed/>
              </p:oleObj>
            </a:graphicData>
          </a:graphic>
        </p:graphicFrame>
        <p:graphicFrame>
          <p:nvGraphicFramePr>
            <p:cNvPr id="18437" name="Object 9"/>
            <p:cNvGraphicFramePr>
              <a:graphicFrameLocks noChangeAspect="1"/>
            </p:cNvGraphicFramePr>
            <p:nvPr/>
          </p:nvGraphicFramePr>
          <p:xfrm>
            <a:off x="2887663" y="4291013"/>
            <a:ext cx="646112" cy="568325"/>
          </p:xfrm>
          <a:graphic>
            <a:graphicData uri="http://schemas.openxmlformats.org/presentationml/2006/ole">
              <p:oleObj spid="_x0000_s41988" name="Equation" r:id="rId5" imgW="317160" imgH="279360" progId="Equation.3">
                <p:embed/>
              </p:oleObj>
            </a:graphicData>
          </a:graphic>
        </p:graphicFrame>
        <p:graphicFrame>
          <p:nvGraphicFramePr>
            <p:cNvPr id="18438" name="Object 10"/>
            <p:cNvGraphicFramePr>
              <a:graphicFrameLocks noChangeAspect="1"/>
            </p:cNvGraphicFramePr>
            <p:nvPr/>
          </p:nvGraphicFramePr>
          <p:xfrm>
            <a:off x="3105150" y="3001963"/>
            <a:ext cx="1169988" cy="741362"/>
          </p:xfrm>
          <a:graphic>
            <a:graphicData uri="http://schemas.openxmlformats.org/presentationml/2006/ole">
              <p:oleObj spid="_x0000_s41989" name="Equation" r:id="rId6" imgW="761760" imgH="482400" progId="Equation.3">
                <p:embed/>
              </p:oleObj>
            </a:graphicData>
          </a:graphic>
        </p:graphicFrame>
        <p:graphicFrame>
          <p:nvGraphicFramePr>
            <p:cNvPr id="18439" name="Object 11"/>
            <p:cNvGraphicFramePr>
              <a:graphicFrameLocks noChangeAspect="1"/>
            </p:cNvGraphicFramePr>
            <p:nvPr/>
          </p:nvGraphicFramePr>
          <p:xfrm>
            <a:off x="3605213" y="3716338"/>
            <a:ext cx="1150937" cy="741362"/>
          </p:xfrm>
          <a:graphic>
            <a:graphicData uri="http://schemas.openxmlformats.org/presentationml/2006/ole">
              <p:oleObj spid="_x0000_s41990" name="Equation" r:id="rId7" imgW="749160" imgH="482400" progId="Equation.3">
                <p:embed/>
              </p:oleObj>
            </a:graphicData>
          </a:graphic>
        </p:graphicFrame>
      </p:grpSp>
      <p:graphicFrame>
        <p:nvGraphicFramePr>
          <p:cNvPr id="18440" name="Object 12"/>
          <p:cNvGraphicFramePr>
            <a:graphicFrameLocks noChangeAspect="1"/>
          </p:cNvGraphicFramePr>
          <p:nvPr/>
        </p:nvGraphicFramePr>
        <p:xfrm>
          <a:off x="2000232" y="5145104"/>
          <a:ext cx="2179638" cy="641350"/>
        </p:xfrm>
        <a:graphic>
          <a:graphicData uri="http://schemas.openxmlformats.org/presentationml/2006/ole">
            <p:oleObj spid="_x0000_s41991" name="Equation" r:id="rId8" imgW="1422360" imgH="419040" progId="">
              <p:embed/>
            </p:oleObj>
          </a:graphicData>
        </a:graphic>
      </p:graphicFrame>
      <p:sp>
        <p:nvSpPr>
          <p:cNvPr id="18452" name="TextBox 79"/>
          <p:cNvSpPr txBox="1">
            <a:spLocks noChangeArrowheads="1"/>
          </p:cNvSpPr>
          <p:nvPr/>
        </p:nvSpPr>
        <p:spPr bwMode="auto">
          <a:xfrm>
            <a:off x="4357686" y="5143512"/>
            <a:ext cx="1784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Singlet (AF</a:t>
            </a:r>
            <a:r>
              <a:rPr lang="en-US" dirty="0"/>
              <a:t>)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 cstate="print"/>
          <a:srcRect l="4101" t="1813" r="5468" b="5438"/>
          <a:stretch>
            <a:fillRect/>
          </a:stretch>
        </p:blipFill>
        <p:spPr bwMode="auto">
          <a:xfrm>
            <a:off x="4689278" y="1483841"/>
            <a:ext cx="4454754" cy="344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8441" name="Object 9"/>
          <p:cNvGraphicFramePr>
            <a:graphicFrameLocks noChangeAspect="1"/>
          </p:cNvGraphicFramePr>
          <p:nvPr/>
        </p:nvGraphicFramePr>
        <p:xfrm>
          <a:off x="0" y="785794"/>
          <a:ext cx="4929222" cy="894782"/>
        </p:xfrm>
        <a:graphic>
          <a:graphicData uri="http://schemas.openxmlformats.org/presentationml/2006/ole">
            <p:oleObj spid="_x0000_s41992" name="Formula" r:id="rId10" imgW="1943280" imgH="352080" progId="Equation.Ribbi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0"/>
            <a:ext cx="7772400" cy="1143000"/>
          </a:xfrm>
        </p:spPr>
        <p:txBody>
          <a:bodyPr/>
          <a:lstStyle/>
          <a:p>
            <a:r>
              <a:rPr lang="en-US" sz="3600" dirty="0" smtClean="0"/>
              <a:t>Quantum Phase Transition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58" y="1714488"/>
            <a:ext cx="8429684" cy="4114800"/>
          </a:xfrm>
        </p:spPr>
        <p:txBody>
          <a:bodyPr/>
          <a:lstStyle/>
          <a:p>
            <a:r>
              <a:rPr lang="en-IN" sz="2400" i="1" dirty="0" smtClean="0"/>
              <a:t>H(g) = H</a:t>
            </a:r>
            <a:r>
              <a:rPr lang="en-IN" sz="2400" i="1" baseline="-25000" dirty="0" smtClean="0"/>
              <a:t>0</a:t>
            </a:r>
            <a:r>
              <a:rPr lang="en-IN" sz="2400" i="1" dirty="0" smtClean="0"/>
              <a:t> + g H</a:t>
            </a:r>
            <a:r>
              <a:rPr lang="en-IN" sz="2400" i="1" baseline="-25000" dirty="0" smtClean="0"/>
              <a:t>1</a:t>
            </a:r>
            <a:r>
              <a:rPr lang="en-IN" sz="2400" i="1" dirty="0" smtClean="0"/>
              <a:t>, where H</a:t>
            </a:r>
            <a:r>
              <a:rPr lang="en-IN" sz="2400" i="1" baseline="-25000" dirty="0" smtClean="0"/>
              <a:t>0</a:t>
            </a:r>
            <a:r>
              <a:rPr lang="en-IN" sz="2400" i="1" dirty="0" smtClean="0"/>
              <a:t> and H</a:t>
            </a:r>
            <a:r>
              <a:rPr lang="en-IN" sz="2400" i="1" baseline="-25000" dirty="0" smtClean="0"/>
              <a:t>1</a:t>
            </a:r>
            <a:r>
              <a:rPr lang="en-IN" sz="2400" i="1" dirty="0" smtClean="0"/>
              <a:t> commute   </a:t>
            </a:r>
          </a:p>
          <a:p>
            <a:pPr>
              <a:buNone/>
            </a:pPr>
            <a:r>
              <a:rPr lang="en-IN" sz="2400" i="1" dirty="0" smtClean="0"/>
              <a:t>                                                          </a:t>
            </a:r>
          </a:p>
          <a:p>
            <a:r>
              <a:rPr lang="en-IN" sz="2400" dirty="0" err="1" smtClean="0"/>
              <a:t>Eigenfunctions</a:t>
            </a:r>
            <a:r>
              <a:rPr lang="en-IN" sz="2400" dirty="0" smtClean="0"/>
              <a:t> are independent of </a:t>
            </a:r>
            <a:r>
              <a:rPr lang="en-IN" sz="2400" i="1" dirty="0" smtClean="0"/>
              <a:t>g even </a:t>
            </a:r>
            <a:r>
              <a:rPr lang="en-IN" sz="2400" dirty="0" smtClean="0"/>
              <a:t>though the </a:t>
            </a:r>
            <a:r>
              <a:rPr lang="en-IN" sz="2400" dirty="0" err="1" smtClean="0"/>
              <a:t>Eigenvalues</a:t>
            </a:r>
            <a:r>
              <a:rPr lang="en-IN" sz="2400" dirty="0" smtClean="0"/>
              <a:t> vary with </a:t>
            </a:r>
            <a:r>
              <a:rPr lang="en-IN" sz="2400" i="1" dirty="0" smtClean="0"/>
              <a:t>g</a:t>
            </a:r>
          </a:p>
          <a:p>
            <a:endParaRPr lang="en-IN" sz="2400" i="1" dirty="0" smtClean="0"/>
          </a:p>
          <a:p>
            <a:r>
              <a:rPr lang="en-IN" sz="2400" dirty="0" smtClean="0"/>
              <a:t>level-crossing where an excited level becomes the ground state at </a:t>
            </a:r>
            <a:r>
              <a:rPr lang="en-IN" sz="2400" i="1" dirty="0" smtClean="0"/>
              <a:t>g = </a:t>
            </a:r>
            <a:r>
              <a:rPr lang="en-IN" sz="2400" i="1" dirty="0" err="1" smtClean="0"/>
              <a:t>g</a:t>
            </a:r>
            <a:r>
              <a:rPr lang="en-IN" sz="2400" i="1" baseline="-25000" dirty="0" err="1" smtClean="0"/>
              <a:t>c</a:t>
            </a:r>
            <a:endParaRPr lang="en-IN" sz="2400" i="1" baseline="-25000" dirty="0" smtClean="0"/>
          </a:p>
          <a:p>
            <a:endParaRPr lang="en-US" sz="2400" i="1" baseline="-25000" dirty="0" smtClean="0"/>
          </a:p>
          <a:p>
            <a:r>
              <a:rPr lang="en-IN" sz="2400" dirty="0" smtClean="0"/>
              <a:t>Creating a point of non-analyticity of  the ground state energy as a function of </a:t>
            </a:r>
            <a:r>
              <a:rPr lang="en-IN" sz="2400" i="1" dirty="0" smtClean="0"/>
              <a:t>g</a:t>
            </a:r>
            <a:endParaRPr lang="en-IN" sz="2400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172200"/>
            <a:ext cx="9115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Subir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Sachdev</a:t>
            </a:r>
            <a:r>
              <a:rPr lang="en-US" sz="2400" dirty="0" smtClean="0">
                <a:solidFill>
                  <a:srgbClr val="FF0000"/>
                </a:solidFill>
              </a:rPr>
              <a:t>, Quantum Phase </a:t>
            </a:r>
            <a:r>
              <a:rPr lang="en-US" sz="2400" dirty="0" err="1" smtClean="0">
                <a:solidFill>
                  <a:srgbClr val="FF0000"/>
                </a:solidFill>
              </a:rPr>
              <a:t>Transisions</a:t>
            </a:r>
            <a:r>
              <a:rPr lang="en-US" sz="2400" dirty="0" smtClean="0">
                <a:solidFill>
                  <a:srgbClr val="FF0000"/>
                </a:solidFill>
              </a:rPr>
              <a:t>, Cambridge </a:t>
            </a:r>
            <a:r>
              <a:rPr lang="en-US" sz="2400" dirty="0" err="1" smtClean="0">
                <a:solidFill>
                  <a:srgbClr val="FF0000"/>
                </a:solidFill>
              </a:rPr>
              <a:t>Univ</a:t>
            </a:r>
            <a:r>
              <a:rPr lang="en-US" sz="2400" dirty="0" smtClean="0">
                <a:solidFill>
                  <a:srgbClr val="FF0000"/>
                </a:solidFill>
              </a:rPr>
              <a:t> Press, 2000</a:t>
            </a:r>
            <a:endParaRPr lang="en-I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7772400" cy="71438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Level Crossing</a:t>
            </a:r>
            <a:endParaRPr lang="en-IN" dirty="0"/>
          </a:p>
        </p:txBody>
      </p:sp>
      <p:pic>
        <p:nvPicPr>
          <p:cNvPr id="353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4714908" cy="524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714876" y="4274114"/>
            <a:ext cx="4006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diverging characteristic length scale </a:t>
            </a:r>
            <a:r>
              <a:rPr lang="en-IN" i="1" dirty="0" smtClean="0"/>
              <a:t>ξ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6000760" y="1857364"/>
            <a:ext cx="1767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i="1" dirty="0" smtClean="0"/>
              <a:t> </a:t>
            </a:r>
            <a:r>
              <a:rPr lang="el-GR" i="1" dirty="0" smtClean="0"/>
              <a:t>Δ</a:t>
            </a:r>
            <a:r>
              <a:rPr lang="en-US" i="1" dirty="0" smtClean="0"/>
              <a:t> </a:t>
            </a:r>
            <a:r>
              <a:rPr lang="en-IN" i="1" dirty="0" smtClean="0"/>
              <a:t>∼ J |g − </a:t>
            </a:r>
            <a:r>
              <a:rPr lang="en-IN" i="1" dirty="0" err="1" smtClean="0"/>
              <a:t>g</a:t>
            </a:r>
            <a:r>
              <a:rPr lang="en-IN" i="1" baseline="-25000" dirty="0" err="1" smtClean="0"/>
              <a:t>c</a:t>
            </a:r>
            <a:r>
              <a:rPr lang="en-IN" i="1" dirty="0" err="1" smtClean="0"/>
              <a:t>|</a:t>
            </a:r>
            <a:r>
              <a:rPr lang="en-IN" i="1" baseline="30000" dirty="0" err="1" smtClean="0"/>
              <a:t>z</a:t>
            </a:r>
            <a:r>
              <a:rPr lang="el-GR" i="1" baseline="30000" dirty="0" smtClean="0"/>
              <a:t>ν</a:t>
            </a:r>
            <a:endParaRPr lang="en-IN" baseline="30000" dirty="0"/>
          </a:p>
        </p:txBody>
      </p:sp>
      <p:sp>
        <p:nvSpPr>
          <p:cNvPr id="9" name="Rectangle 8"/>
          <p:cNvSpPr/>
          <p:nvPr/>
        </p:nvSpPr>
        <p:spPr>
          <a:xfrm>
            <a:off x="5214942" y="4929198"/>
            <a:ext cx="2928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 smtClean="0"/>
              <a:t>ξ</a:t>
            </a:r>
            <a:r>
              <a:rPr lang="en-IN" baseline="30000" dirty="0" smtClean="0"/>
              <a:t>−1</a:t>
            </a:r>
            <a:r>
              <a:rPr lang="en-IN" dirty="0" smtClean="0"/>
              <a:t> ∼ </a:t>
            </a:r>
            <a:r>
              <a:rPr lang="el-GR" dirty="0" smtClean="0"/>
              <a:t>Λ</a:t>
            </a:r>
            <a:r>
              <a:rPr lang="en-IN" dirty="0" smtClean="0"/>
              <a:t> |</a:t>
            </a:r>
            <a:r>
              <a:rPr lang="en-IN" i="1" dirty="0" smtClean="0"/>
              <a:t>g − </a:t>
            </a:r>
            <a:r>
              <a:rPr lang="en-IN" i="1" dirty="0" err="1" smtClean="0"/>
              <a:t>g</a:t>
            </a:r>
            <a:r>
              <a:rPr lang="en-IN" i="1" baseline="-25000" dirty="0" err="1" smtClean="0"/>
              <a:t>c</a:t>
            </a:r>
            <a:r>
              <a:rPr lang="en-IN" i="1" dirty="0" smtClean="0"/>
              <a:t>|</a:t>
            </a:r>
            <a:r>
              <a:rPr lang="el-GR" i="1" baseline="30000" dirty="0" smtClean="0"/>
              <a:t>ν</a:t>
            </a:r>
            <a:endParaRPr lang="en-IN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-4286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dirty="0" smtClean="0"/>
              <a:t> Heisenberg model</a:t>
            </a:r>
            <a:endParaRPr lang="en-US" dirty="0" smtClean="0"/>
          </a:p>
        </p:txBody>
      </p:sp>
      <p:graphicFrame>
        <p:nvGraphicFramePr>
          <p:cNvPr id="18434" name="Rectangle 2"/>
          <p:cNvGraphicFramePr>
            <a:graphicFrameLocks/>
          </p:cNvGraphicFramePr>
          <p:nvPr>
            <p:ph sz="half" idx="1"/>
          </p:nvPr>
        </p:nvGraphicFramePr>
        <p:xfrm>
          <a:off x="685800" y="2768600"/>
          <a:ext cx="3810000" cy="2540000"/>
        </p:xfrm>
        <a:graphic>
          <a:graphicData uri="http://schemas.openxmlformats.org/presentationml/2006/ole">
            <p:oleObj spid="_x0000_s76802" name="Equation" r:id="rId3" imgW="0" imgH="0" progId="">
              <p:embed/>
            </p:oleObj>
          </a:graphicData>
        </a:graphic>
      </p:graphicFrame>
      <p:sp>
        <p:nvSpPr>
          <p:cNvPr id="18442" name="Text Box 4"/>
          <p:cNvSpPr txBox="1">
            <a:spLocks noChangeArrowheads="1"/>
          </p:cNvSpPr>
          <p:nvPr/>
        </p:nvSpPr>
        <p:spPr bwMode="auto">
          <a:xfrm>
            <a:off x="785786" y="5715016"/>
            <a:ext cx="7388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No Entanglement for Ferromagnetic ground state</a:t>
            </a:r>
            <a:endParaRPr lang="en-US" b="1"/>
          </a:p>
        </p:txBody>
      </p:sp>
      <p:sp>
        <p:nvSpPr>
          <p:cNvPr id="18448" name="Line 27"/>
          <p:cNvSpPr>
            <a:spLocks noChangeShapeType="1"/>
          </p:cNvSpPr>
          <p:nvPr/>
        </p:nvSpPr>
        <p:spPr bwMode="auto">
          <a:xfrm>
            <a:off x="714348" y="1928813"/>
            <a:ext cx="0" cy="331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51" name="Text Box 35"/>
          <p:cNvSpPr txBox="1">
            <a:spLocks noChangeArrowheads="1"/>
          </p:cNvSpPr>
          <p:nvPr/>
        </p:nvSpPr>
        <p:spPr bwMode="auto">
          <a:xfrm>
            <a:off x="1293813" y="4808538"/>
            <a:ext cx="189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Magnetic Field H</a:t>
            </a:r>
          </a:p>
        </p:txBody>
      </p:sp>
      <p:grpSp>
        <p:nvGrpSpPr>
          <p:cNvPr id="2" name="Group 22"/>
          <p:cNvGrpSpPr/>
          <p:nvPr/>
        </p:nvGrpSpPr>
        <p:grpSpPr>
          <a:xfrm>
            <a:off x="71406" y="2144713"/>
            <a:ext cx="4398962" cy="2714625"/>
            <a:chOff x="357188" y="2144713"/>
            <a:chExt cx="4398962" cy="2714625"/>
          </a:xfrm>
        </p:grpSpPr>
        <p:sp>
          <p:nvSpPr>
            <p:cNvPr id="18445" name="Line 24"/>
            <p:cNvSpPr>
              <a:spLocks noChangeShapeType="1"/>
            </p:cNvSpPr>
            <p:nvPr/>
          </p:nvSpPr>
          <p:spPr bwMode="auto">
            <a:xfrm flipV="1">
              <a:off x="1004888" y="3467100"/>
              <a:ext cx="2243137" cy="46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46" name="Line 25"/>
            <p:cNvSpPr>
              <a:spLocks noChangeShapeType="1"/>
            </p:cNvSpPr>
            <p:nvPr/>
          </p:nvSpPr>
          <p:spPr bwMode="auto">
            <a:xfrm flipV="1">
              <a:off x="1004888" y="2716213"/>
              <a:ext cx="2314575" cy="796925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47" name="Line 26"/>
            <p:cNvSpPr>
              <a:spLocks noChangeShapeType="1"/>
            </p:cNvSpPr>
            <p:nvPr/>
          </p:nvSpPr>
          <p:spPr bwMode="auto">
            <a:xfrm>
              <a:off x="1004888" y="3513138"/>
              <a:ext cx="2100262" cy="7747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49" name="Line 28"/>
            <p:cNvSpPr>
              <a:spLocks noChangeShapeType="1"/>
            </p:cNvSpPr>
            <p:nvPr/>
          </p:nvSpPr>
          <p:spPr bwMode="auto">
            <a:xfrm>
              <a:off x="1004888" y="4016375"/>
              <a:ext cx="2528887" cy="571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50" name="Text Box 34"/>
            <p:cNvSpPr txBox="1">
              <a:spLocks noChangeArrowheads="1"/>
            </p:cNvSpPr>
            <p:nvPr/>
          </p:nvSpPr>
          <p:spPr bwMode="auto">
            <a:xfrm rot="-5400000">
              <a:off x="-21431" y="3315494"/>
              <a:ext cx="11239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Energy E</a:t>
              </a:r>
            </a:p>
          </p:txBody>
        </p:sp>
        <p:graphicFrame>
          <p:nvGraphicFramePr>
            <p:cNvPr id="18436" name="Object 8"/>
            <p:cNvGraphicFramePr>
              <a:graphicFrameLocks noChangeAspect="1"/>
            </p:cNvGraphicFramePr>
            <p:nvPr/>
          </p:nvGraphicFramePr>
          <p:xfrm>
            <a:off x="2533650" y="2144713"/>
            <a:ext cx="646113" cy="568325"/>
          </p:xfrm>
          <a:graphic>
            <a:graphicData uri="http://schemas.openxmlformats.org/presentationml/2006/ole">
              <p:oleObj spid="_x0000_s76803" name="Equation" r:id="rId4" imgW="317160" imgH="279360" progId="Equation.3">
                <p:embed/>
              </p:oleObj>
            </a:graphicData>
          </a:graphic>
        </p:graphicFrame>
        <p:graphicFrame>
          <p:nvGraphicFramePr>
            <p:cNvPr id="18437" name="Object 9"/>
            <p:cNvGraphicFramePr>
              <a:graphicFrameLocks noChangeAspect="1"/>
            </p:cNvGraphicFramePr>
            <p:nvPr/>
          </p:nvGraphicFramePr>
          <p:xfrm>
            <a:off x="2887663" y="4291013"/>
            <a:ext cx="646112" cy="568325"/>
          </p:xfrm>
          <a:graphic>
            <a:graphicData uri="http://schemas.openxmlformats.org/presentationml/2006/ole">
              <p:oleObj spid="_x0000_s76804" name="Equation" r:id="rId5" imgW="317160" imgH="279360" progId="Equation.3">
                <p:embed/>
              </p:oleObj>
            </a:graphicData>
          </a:graphic>
        </p:graphicFrame>
        <p:graphicFrame>
          <p:nvGraphicFramePr>
            <p:cNvPr id="18438" name="Object 10"/>
            <p:cNvGraphicFramePr>
              <a:graphicFrameLocks noChangeAspect="1"/>
            </p:cNvGraphicFramePr>
            <p:nvPr/>
          </p:nvGraphicFramePr>
          <p:xfrm>
            <a:off x="3105150" y="3001963"/>
            <a:ext cx="1169988" cy="741362"/>
          </p:xfrm>
          <a:graphic>
            <a:graphicData uri="http://schemas.openxmlformats.org/presentationml/2006/ole">
              <p:oleObj spid="_x0000_s76805" name="Equation" r:id="rId6" imgW="761760" imgH="482400" progId="Equation.3">
                <p:embed/>
              </p:oleObj>
            </a:graphicData>
          </a:graphic>
        </p:graphicFrame>
        <p:graphicFrame>
          <p:nvGraphicFramePr>
            <p:cNvPr id="18439" name="Object 11"/>
            <p:cNvGraphicFramePr>
              <a:graphicFrameLocks noChangeAspect="1"/>
            </p:cNvGraphicFramePr>
            <p:nvPr/>
          </p:nvGraphicFramePr>
          <p:xfrm>
            <a:off x="3605213" y="3716338"/>
            <a:ext cx="1150937" cy="741362"/>
          </p:xfrm>
          <a:graphic>
            <a:graphicData uri="http://schemas.openxmlformats.org/presentationml/2006/ole">
              <p:oleObj spid="_x0000_s76806" name="Equation" r:id="rId7" imgW="749160" imgH="482400" progId="Equation.3">
                <p:embed/>
              </p:oleObj>
            </a:graphicData>
          </a:graphic>
        </p:graphicFrame>
      </p:grpSp>
      <p:graphicFrame>
        <p:nvGraphicFramePr>
          <p:cNvPr id="18440" name="Object 12"/>
          <p:cNvGraphicFramePr>
            <a:graphicFrameLocks noChangeAspect="1"/>
          </p:cNvGraphicFramePr>
          <p:nvPr/>
        </p:nvGraphicFramePr>
        <p:xfrm>
          <a:off x="2000232" y="5145104"/>
          <a:ext cx="2179638" cy="641350"/>
        </p:xfrm>
        <a:graphic>
          <a:graphicData uri="http://schemas.openxmlformats.org/presentationml/2006/ole">
            <p:oleObj spid="_x0000_s76807" name="Equation" r:id="rId8" imgW="1422360" imgH="419040" progId="">
              <p:embed/>
            </p:oleObj>
          </a:graphicData>
        </a:graphic>
      </p:graphicFrame>
      <p:sp>
        <p:nvSpPr>
          <p:cNvPr id="18452" name="TextBox 79"/>
          <p:cNvSpPr txBox="1">
            <a:spLocks noChangeArrowheads="1"/>
          </p:cNvSpPr>
          <p:nvPr/>
        </p:nvSpPr>
        <p:spPr bwMode="auto">
          <a:xfrm>
            <a:off x="4357686" y="5143512"/>
            <a:ext cx="1784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Singlet (AF</a:t>
            </a:r>
            <a:r>
              <a:rPr lang="en-US" dirty="0"/>
              <a:t>)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 cstate="print"/>
          <a:srcRect l="4101" t="1813" r="5468" b="5438"/>
          <a:stretch>
            <a:fillRect/>
          </a:stretch>
        </p:blipFill>
        <p:spPr bwMode="auto">
          <a:xfrm>
            <a:off x="4689278" y="1483841"/>
            <a:ext cx="4454754" cy="344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8441" name="Object 9"/>
          <p:cNvGraphicFramePr>
            <a:graphicFrameLocks noChangeAspect="1"/>
          </p:cNvGraphicFramePr>
          <p:nvPr/>
        </p:nvGraphicFramePr>
        <p:xfrm>
          <a:off x="0" y="785794"/>
          <a:ext cx="4929222" cy="894782"/>
        </p:xfrm>
        <a:graphic>
          <a:graphicData uri="http://schemas.openxmlformats.org/presentationml/2006/ole">
            <p:oleObj spid="_x0000_s76808" name="Formula" r:id="rId10" imgW="1943280" imgH="352080" progId="Equation.Ribbi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70C0"/>
                </a:solidFill>
              </a:rPr>
              <a:t>Quantum Magnetic Systems</a:t>
            </a:r>
            <a:endParaRPr lang="en-IN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Low Spin systems (discrete)</a:t>
            </a:r>
          </a:p>
          <a:p>
            <a:r>
              <a:rPr lang="en-US" sz="2800" dirty="0" smtClean="0"/>
              <a:t>Low Dimensional Systems</a:t>
            </a:r>
          </a:p>
          <a:p>
            <a:pPr lvl="1"/>
            <a:r>
              <a:rPr lang="en-US" dirty="0" smtClean="0"/>
              <a:t>Spin Chains</a:t>
            </a:r>
          </a:p>
          <a:p>
            <a:pPr lvl="1"/>
            <a:r>
              <a:rPr lang="en-US" dirty="0" smtClean="0"/>
              <a:t>Spin Ladders</a:t>
            </a:r>
            <a:endParaRPr lang="en-US" sz="3600" dirty="0" smtClean="0"/>
          </a:p>
          <a:p>
            <a:r>
              <a:rPr lang="en-US" sz="2800" dirty="0" smtClean="0"/>
              <a:t>Models 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Ising</a:t>
            </a:r>
            <a:r>
              <a:rPr lang="en-US" dirty="0" smtClean="0"/>
              <a:t> Model (Classical)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Transverse </a:t>
            </a:r>
            <a:r>
              <a:rPr lang="en-US" dirty="0" err="1" smtClean="0">
                <a:solidFill>
                  <a:srgbClr val="0070C0"/>
                </a:solidFill>
              </a:rPr>
              <a:t>Ising</a:t>
            </a:r>
            <a:r>
              <a:rPr lang="en-US" dirty="0" smtClean="0">
                <a:solidFill>
                  <a:srgbClr val="0070C0"/>
                </a:solidFill>
              </a:rPr>
              <a:t> Model (Quantum)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Heisenberg Model (Quantum)</a:t>
            </a:r>
          </a:p>
          <a:p>
            <a:endParaRPr lang="en-US" sz="2800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Quantum Information Sharing</a:t>
            </a:r>
            <a:endParaRPr lang="en-IN" sz="3600" dirty="0">
              <a:solidFill>
                <a:srgbClr val="C00000"/>
              </a:solidFill>
            </a:endParaRPr>
          </a:p>
        </p:txBody>
      </p:sp>
      <p:graphicFrame>
        <p:nvGraphicFramePr>
          <p:cNvPr id="324610" name="Object 2"/>
          <p:cNvGraphicFramePr>
            <a:graphicFrameLocks noChangeAspect="1"/>
          </p:cNvGraphicFramePr>
          <p:nvPr/>
        </p:nvGraphicFramePr>
        <p:xfrm>
          <a:off x="152400" y="3092450"/>
          <a:ext cx="8893175" cy="488950"/>
        </p:xfrm>
        <a:graphic>
          <a:graphicData uri="http://schemas.openxmlformats.org/presentationml/2006/ole">
            <p:oleObj spid="_x0000_s77826" name="Formula" r:id="rId3" imgW="4487040" imgH="246600" progId="Equation.Ribbit">
              <p:embed/>
            </p:oleObj>
          </a:graphicData>
        </a:graphic>
      </p:graphicFrame>
      <p:graphicFrame>
        <p:nvGraphicFramePr>
          <p:cNvPr id="324611" name="Object 3"/>
          <p:cNvGraphicFramePr>
            <a:graphicFrameLocks noChangeAspect="1"/>
          </p:cNvGraphicFramePr>
          <p:nvPr/>
        </p:nvGraphicFramePr>
        <p:xfrm>
          <a:off x="762000" y="2057400"/>
          <a:ext cx="7577166" cy="739854"/>
        </p:xfrm>
        <a:graphic>
          <a:graphicData uri="http://schemas.openxmlformats.org/presentationml/2006/ole">
            <p:oleObj spid="_x0000_s77827" name="Formula" r:id="rId4" imgW="2437200" imgH="214920" progId="Equation.Ribbit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762000"/>
            <a:ext cx="3121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For Product states</a:t>
            </a:r>
            <a:endParaRPr lang="en-IN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143000" y="3875086"/>
          <a:ext cx="6623722" cy="1306514"/>
        </p:xfrm>
        <a:graphic>
          <a:graphicData uri="http://schemas.openxmlformats.org/presentationml/2006/ole">
            <p:oleObj spid="_x0000_s77828" name="Formula" r:id="rId5" imgW="2794320" imgH="552600" progId="Equation.Ribbit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133600" y="1219200"/>
          <a:ext cx="4929222" cy="671570"/>
        </p:xfrm>
        <a:graphic>
          <a:graphicData uri="http://schemas.openxmlformats.org/presentationml/2006/ole">
            <p:oleObj spid="_x0000_s77829" name="Formula" r:id="rId6" imgW="1505160" imgH="204480" progId="Equation.Ribbit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304800" y="6243935"/>
            <a:ext cx="8153400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IN" sz="2400" dirty="0" err="1" smtClean="0"/>
              <a:t>Wie´sniak</a:t>
            </a:r>
            <a:r>
              <a:rPr lang="en-IN" sz="2400" dirty="0" smtClean="0"/>
              <a:t> M, </a:t>
            </a:r>
            <a:r>
              <a:rPr lang="en-IN" sz="2400" dirty="0" err="1" smtClean="0"/>
              <a:t>Vedral</a:t>
            </a:r>
            <a:r>
              <a:rPr lang="en-IN" sz="2400" dirty="0" smtClean="0"/>
              <a:t> V and </a:t>
            </a:r>
            <a:r>
              <a:rPr lang="en-IN" sz="2400" dirty="0" err="1" smtClean="0"/>
              <a:t>Brukner</a:t>
            </a:r>
            <a:r>
              <a:rPr lang="en-IN" sz="2400" dirty="0" smtClean="0"/>
              <a:t> C; New J. Phys. 7 258 (2005)</a:t>
            </a:r>
            <a:endParaRPr lang="en-IN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5715000"/>
            <a:ext cx="7778861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NJP </a:t>
            </a:r>
            <a:r>
              <a:rPr lang="en-US" sz="2400" b="1" dirty="0" smtClean="0"/>
              <a:t>15</a:t>
            </a:r>
            <a:r>
              <a:rPr lang="en-US" sz="2400" dirty="0" smtClean="0"/>
              <a:t>, 013047 (2013); Das, Singh, </a:t>
            </a:r>
            <a:r>
              <a:rPr lang="en-US" sz="2400" dirty="0" err="1" smtClean="0"/>
              <a:t>Chakraborty</a:t>
            </a:r>
            <a:r>
              <a:rPr lang="en-US" sz="2400" dirty="0" smtClean="0"/>
              <a:t>, </a:t>
            </a:r>
            <a:r>
              <a:rPr lang="en-US" sz="2400" dirty="0" err="1" smtClean="0"/>
              <a:t>Gopal</a:t>
            </a:r>
            <a:r>
              <a:rPr lang="en-US" sz="2400" dirty="0" smtClean="0"/>
              <a:t>, Mitra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03413" y="500042"/>
          <a:ext cx="5186362" cy="419100"/>
        </p:xfrm>
        <a:graphic>
          <a:graphicData uri="http://schemas.openxmlformats.org/presentationml/2006/ole">
            <p:oleObj spid="_x0000_s78850" name="Formula" r:id="rId3" imgW="2616480" imgH="210960" progId="Equation.Ribbit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754320" y="1000108"/>
          <a:ext cx="2889250" cy="365125"/>
        </p:xfrm>
        <a:graphic>
          <a:graphicData uri="http://schemas.openxmlformats.org/presentationml/2006/ole">
            <p:oleObj spid="_x0000_s78851" name="Formula" r:id="rId4" imgW="1456920" imgH="184320" progId="Equation.Ribbit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57950" y="92867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(Single </a:t>
            </a:r>
            <a:r>
              <a:rPr lang="en-US" dirty="0" err="1" smtClean="0"/>
              <a:t>Qubit</a:t>
            </a:r>
            <a:r>
              <a:rPr lang="en-US" dirty="0" smtClean="0"/>
              <a:t>)</a:t>
            </a:r>
            <a:endParaRPr lang="en-IN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449388" y="1571612"/>
          <a:ext cx="6092825" cy="608014"/>
        </p:xfrm>
        <a:graphic>
          <a:graphicData uri="http://schemas.openxmlformats.org/presentationml/2006/ole">
            <p:oleObj spid="_x0000_s78852" name="Formula" r:id="rId5" imgW="3073680" imgH="247680" progId="Equation.Ribbit">
              <p:embed/>
            </p:oleObj>
          </a:graphicData>
        </a:graphic>
      </p:graphicFrame>
      <p:graphicFrame>
        <p:nvGraphicFramePr>
          <p:cNvPr id="325637" name="Object 5"/>
          <p:cNvGraphicFramePr>
            <a:graphicFrameLocks noChangeAspect="1"/>
          </p:cNvGraphicFramePr>
          <p:nvPr/>
        </p:nvGraphicFramePr>
        <p:xfrm>
          <a:off x="1714480" y="2357430"/>
          <a:ext cx="4643470" cy="632588"/>
        </p:xfrm>
        <a:graphic>
          <a:graphicData uri="http://schemas.openxmlformats.org/presentationml/2006/ole">
            <p:oleObj spid="_x0000_s78853" name="Formula" r:id="rId6" imgW="1505160" imgH="204480" progId="Equation.Ribbit">
              <p:embed/>
            </p:oleObj>
          </a:graphicData>
        </a:graphic>
      </p:graphicFrame>
      <p:graphicFrame>
        <p:nvGraphicFramePr>
          <p:cNvPr id="325638" name="Object 6"/>
          <p:cNvGraphicFramePr>
            <a:graphicFrameLocks noChangeAspect="1"/>
          </p:cNvGraphicFramePr>
          <p:nvPr/>
        </p:nvGraphicFramePr>
        <p:xfrm>
          <a:off x="785787" y="3143248"/>
          <a:ext cx="6929485" cy="571504"/>
        </p:xfrm>
        <a:graphic>
          <a:graphicData uri="http://schemas.openxmlformats.org/presentationml/2006/ole">
            <p:oleObj spid="_x0000_s78854" name="Formula" r:id="rId7" imgW="2437200" imgH="214920" progId="Equation.Ribbit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500166" y="3929066"/>
          <a:ext cx="6208409" cy="1643074"/>
        </p:xfrm>
        <a:graphic>
          <a:graphicData uri="http://schemas.openxmlformats.org/presentationml/2006/ole">
            <p:oleObj spid="_x0000_s78855" name="Formula" r:id="rId8" imgW="2227680" imgH="589320" progId="Equation.Ribbit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39754" y="550070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643570" y="550070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6357958"/>
            <a:ext cx="8786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Wiesniak</a:t>
            </a:r>
            <a:r>
              <a:rPr lang="en-US" sz="2400" dirty="0" smtClean="0"/>
              <a:t>, </a:t>
            </a:r>
            <a:r>
              <a:rPr lang="en-US" sz="2400" dirty="0" err="1" smtClean="0"/>
              <a:t>Vedral</a:t>
            </a:r>
            <a:r>
              <a:rPr lang="en-US" sz="2400" dirty="0" smtClean="0"/>
              <a:t> and </a:t>
            </a:r>
            <a:r>
              <a:rPr lang="en-US" sz="2400" dirty="0" err="1" smtClean="0"/>
              <a:t>Brukner</a:t>
            </a:r>
            <a:r>
              <a:rPr lang="en-US" sz="2400" dirty="0" smtClean="0"/>
              <a:t>; New Jour Phys </a:t>
            </a:r>
            <a:r>
              <a:rPr lang="en-US" sz="2400" b="1" dirty="0" smtClean="0"/>
              <a:t>7</a:t>
            </a:r>
            <a:r>
              <a:rPr lang="en-US" sz="2400" dirty="0" smtClean="0"/>
              <a:t>, 258(2005)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018" y="819479"/>
            <a:ext cx="7964182" cy="416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3818" y="4792134"/>
            <a:ext cx="4396230" cy="110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33400"/>
            <a:ext cx="7453701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352800" y="228600"/>
            <a:ext cx="2590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Magnetization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6396335"/>
            <a:ext cx="7778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NJP </a:t>
            </a:r>
            <a:r>
              <a:rPr lang="en-US" sz="2400" b="1" dirty="0" smtClean="0"/>
              <a:t>15</a:t>
            </a:r>
            <a:r>
              <a:rPr lang="en-US" sz="2400" dirty="0" smtClean="0"/>
              <a:t>, 013047 (2013); Das, Singh, </a:t>
            </a:r>
            <a:r>
              <a:rPr lang="en-US" sz="2400" dirty="0" err="1" smtClean="0"/>
              <a:t>Chakraborty</a:t>
            </a:r>
            <a:r>
              <a:rPr lang="en-US" sz="2400" dirty="0" smtClean="0"/>
              <a:t>, </a:t>
            </a:r>
            <a:r>
              <a:rPr lang="en-US" sz="2400" dirty="0" err="1" smtClean="0"/>
              <a:t>Gopal</a:t>
            </a:r>
            <a:r>
              <a:rPr lang="en-US" sz="2400" dirty="0" smtClean="0"/>
              <a:t>, Mitra</a:t>
            </a:r>
            <a:endParaRPr lang="en-IN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772400" cy="6944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Susceptibility</a:t>
            </a:r>
            <a:endParaRPr lang="en-IN" dirty="0"/>
          </a:p>
        </p:txBody>
      </p:sp>
      <p:pic>
        <p:nvPicPr>
          <p:cNvPr id="6" name="Picture 5" descr="Susceptibil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340768"/>
            <a:ext cx="5334000" cy="4000500"/>
          </a:xfrm>
          <a:prstGeom prst="rect">
            <a:avLst/>
          </a:prstGeom>
        </p:spPr>
      </p:pic>
      <p:pic>
        <p:nvPicPr>
          <p:cNvPr id="397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5589240"/>
            <a:ext cx="665353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33400"/>
            <a:ext cx="7100117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6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5486400"/>
            <a:ext cx="5405467" cy="64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IN" sz="3600" dirty="0" smtClean="0"/>
              <a:t>Susceptibility as a function of field</a:t>
            </a:r>
            <a:endParaRPr lang="en-IN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6172200"/>
            <a:ext cx="7778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NJP </a:t>
            </a:r>
            <a:r>
              <a:rPr lang="en-US" sz="2400" b="1" dirty="0" smtClean="0"/>
              <a:t>15</a:t>
            </a:r>
            <a:r>
              <a:rPr lang="en-US" sz="2400" dirty="0" smtClean="0"/>
              <a:t>, 013047 (2013); Das, Singh, </a:t>
            </a:r>
            <a:r>
              <a:rPr lang="en-US" sz="2400" dirty="0" err="1" smtClean="0"/>
              <a:t>Chakraborty</a:t>
            </a:r>
            <a:r>
              <a:rPr lang="en-US" sz="2400" dirty="0" smtClean="0"/>
              <a:t>, </a:t>
            </a:r>
            <a:r>
              <a:rPr lang="en-US" sz="2400" dirty="0" err="1" smtClean="0"/>
              <a:t>Gopal</a:t>
            </a:r>
            <a:r>
              <a:rPr lang="en-US" sz="2400" dirty="0" smtClean="0"/>
              <a:t>, Mitra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488832" cy="572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94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5179" y="5562600"/>
            <a:ext cx="3545559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85786" y="271462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6396335"/>
            <a:ext cx="7778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NJP </a:t>
            </a:r>
            <a:r>
              <a:rPr lang="en-US" sz="2400" b="1" dirty="0" smtClean="0"/>
              <a:t>15</a:t>
            </a:r>
            <a:r>
              <a:rPr lang="en-US" sz="2400" dirty="0" smtClean="0"/>
              <a:t>, 013047 (2013); Das, Singh, </a:t>
            </a:r>
            <a:r>
              <a:rPr lang="en-US" sz="2400" dirty="0" err="1" smtClean="0"/>
              <a:t>Chakraborty</a:t>
            </a:r>
            <a:r>
              <a:rPr lang="en-US" sz="2400" dirty="0" smtClean="0"/>
              <a:t>, </a:t>
            </a:r>
            <a:r>
              <a:rPr lang="en-US" sz="2400" dirty="0" err="1" smtClean="0"/>
              <a:t>Gopal</a:t>
            </a:r>
            <a:r>
              <a:rPr lang="en-US" sz="2400" dirty="0" smtClean="0"/>
              <a:t>, Mitra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Partial information sharing</a:t>
            </a:r>
            <a:endParaRPr lang="en-IN" dirty="0"/>
          </a:p>
        </p:txBody>
      </p:sp>
      <p:graphicFrame>
        <p:nvGraphicFramePr>
          <p:cNvPr id="326658" name="Object 2"/>
          <p:cNvGraphicFramePr>
            <a:graphicFrameLocks noChangeAspect="1"/>
          </p:cNvGraphicFramePr>
          <p:nvPr/>
        </p:nvGraphicFramePr>
        <p:xfrm>
          <a:off x="1828800" y="1258892"/>
          <a:ext cx="5650541" cy="950908"/>
        </p:xfrm>
        <a:graphic>
          <a:graphicData uri="http://schemas.openxmlformats.org/presentationml/2006/ole">
            <p:oleObj spid="_x0000_s79874" name="Formula" r:id="rId3" imgW="1465920" imgH="246600" progId="Equation.Ribbit">
              <p:embed/>
            </p:oleObj>
          </a:graphicData>
        </a:graphic>
      </p:graphicFrame>
      <p:pic>
        <p:nvPicPr>
          <p:cNvPr id="3266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3143248"/>
            <a:ext cx="399121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66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2618790"/>
            <a:ext cx="4857752" cy="379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04800" y="6396335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err="1" smtClean="0"/>
              <a:t>Wie´sniak</a:t>
            </a:r>
            <a:r>
              <a:rPr lang="en-IN" sz="2400" dirty="0" smtClean="0"/>
              <a:t> M, </a:t>
            </a:r>
            <a:r>
              <a:rPr lang="en-IN" sz="2400" dirty="0" err="1" smtClean="0"/>
              <a:t>Vedral</a:t>
            </a:r>
            <a:r>
              <a:rPr lang="en-IN" sz="2400" dirty="0" smtClean="0"/>
              <a:t> V and </a:t>
            </a:r>
            <a:r>
              <a:rPr lang="en-IN" sz="2400" dirty="0" err="1" smtClean="0"/>
              <a:t>Brukner</a:t>
            </a:r>
            <a:r>
              <a:rPr lang="en-IN" sz="2400" dirty="0" smtClean="0"/>
              <a:t> C; New J. Phys. 7 258 (2005)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216346"/>
            <a:ext cx="4838712" cy="364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4058" y="-24"/>
            <a:ext cx="425566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4"/>
            <a:ext cx="455615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00386" name="Object 2"/>
          <p:cNvGraphicFramePr>
            <a:graphicFrameLocks noChangeAspect="1"/>
          </p:cNvGraphicFramePr>
          <p:nvPr/>
        </p:nvGraphicFramePr>
        <p:xfrm>
          <a:off x="5004048" y="4869160"/>
          <a:ext cx="3960440" cy="422322"/>
        </p:xfrm>
        <a:graphic>
          <a:graphicData uri="http://schemas.openxmlformats.org/presentationml/2006/ole">
            <p:oleObj spid="_x0000_s80898" name="Formula" r:id="rId6" imgW="2437200" imgH="214920" progId="Equation.Ribbit">
              <p:embed/>
            </p:oleObj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1" y="5949280"/>
            <a:ext cx="305086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Theoretical and Experimental </a:t>
            </a:r>
            <a:r>
              <a:rPr lang="en-US" dirty="0" smtClean="0">
                <a:solidFill>
                  <a:srgbClr val="002060"/>
                </a:solidFill>
              </a:rPr>
              <a:t>P+Q</a:t>
            </a:r>
            <a:r>
              <a:rPr lang="en-US" dirty="0" smtClean="0"/>
              <a:t> at T=1.8</a:t>
            </a:r>
            <a:endParaRPr lang="en-IN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" y="2242501"/>
            <a:ext cx="8286809" cy="375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01409" name="Object 1"/>
          <p:cNvGraphicFramePr>
            <a:graphicFrameLocks noChangeAspect="1"/>
          </p:cNvGraphicFramePr>
          <p:nvPr/>
        </p:nvGraphicFramePr>
        <p:xfrm>
          <a:off x="1981200" y="838200"/>
          <a:ext cx="5830888" cy="1276350"/>
        </p:xfrm>
        <a:graphic>
          <a:graphicData uri="http://schemas.openxmlformats.org/presentationml/2006/ole">
            <p:oleObj spid="_x0000_s81922" name="Formula" r:id="rId4" imgW="1465920" imgH="246600" progId="Equation.Ribbit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8200" y="6324600"/>
            <a:ext cx="7778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NJP </a:t>
            </a:r>
            <a:r>
              <a:rPr lang="en-US" sz="2400" b="1" dirty="0" smtClean="0"/>
              <a:t>15</a:t>
            </a:r>
            <a:r>
              <a:rPr lang="en-US" sz="2400" dirty="0" smtClean="0"/>
              <a:t>, 013047 (2013); Das, Singh, </a:t>
            </a:r>
            <a:r>
              <a:rPr lang="en-US" sz="2400" dirty="0" err="1" smtClean="0"/>
              <a:t>Chakraborty</a:t>
            </a:r>
            <a:r>
              <a:rPr lang="en-US" sz="2400" dirty="0" smtClean="0"/>
              <a:t>, </a:t>
            </a:r>
            <a:r>
              <a:rPr lang="en-US" sz="2400" dirty="0" err="1" smtClean="0"/>
              <a:t>Gopal</a:t>
            </a:r>
            <a:r>
              <a:rPr lang="en-US" sz="2400" dirty="0" smtClean="0"/>
              <a:t>, Mitra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The ‘</a:t>
            </a:r>
            <a:r>
              <a:rPr lang="en-GB" sz="3200" dirty="0" err="1" smtClean="0"/>
              <a:t>DiVincenzo</a:t>
            </a:r>
            <a:r>
              <a:rPr lang="en-GB" sz="3200" dirty="0" smtClean="0"/>
              <a:t> Checklist’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Must be  able to</a:t>
            </a:r>
          </a:p>
          <a:p>
            <a:r>
              <a:rPr lang="en-GB" sz="2800" dirty="0" smtClean="0"/>
              <a:t>Characterise well-defined set of quantum states to use as </a:t>
            </a:r>
            <a:r>
              <a:rPr lang="en-GB" sz="2800" dirty="0" err="1" smtClean="0">
                <a:solidFill>
                  <a:srgbClr val="FF0000"/>
                </a:solidFill>
              </a:rPr>
              <a:t>qubits</a:t>
            </a:r>
            <a:endParaRPr lang="en-GB" sz="2800" dirty="0" smtClean="0">
              <a:solidFill>
                <a:srgbClr val="FF0000"/>
              </a:solidFill>
            </a:endParaRPr>
          </a:p>
          <a:p>
            <a:r>
              <a:rPr lang="en-GB" sz="2800" dirty="0" smtClean="0"/>
              <a:t>Prepare suitable states within this set</a:t>
            </a:r>
          </a:p>
          <a:p>
            <a:r>
              <a:rPr lang="en-GB" sz="2800" dirty="0" smtClean="0"/>
              <a:t>Carry out desired </a:t>
            </a:r>
            <a:r>
              <a:rPr lang="en-GB" sz="2800" dirty="0" smtClean="0">
                <a:solidFill>
                  <a:srgbClr val="FF0000"/>
                </a:solidFill>
              </a:rPr>
              <a:t>quantum evolution</a:t>
            </a:r>
            <a:r>
              <a:rPr lang="en-GB" sz="2800" dirty="0" smtClean="0"/>
              <a:t> (i.e. the computation)</a:t>
            </a:r>
          </a:p>
          <a:p>
            <a:r>
              <a:rPr lang="en-GB" sz="2800" dirty="0" smtClean="0"/>
              <a:t>Avoid </a:t>
            </a:r>
            <a:r>
              <a:rPr lang="en-GB" sz="2800" dirty="0" err="1" smtClean="0"/>
              <a:t>decoherence</a:t>
            </a:r>
            <a:r>
              <a:rPr lang="en-GB" sz="2800" dirty="0" smtClean="0"/>
              <a:t> for long enough to compute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Read out</a:t>
            </a:r>
            <a:r>
              <a:rPr lang="en-GB" sz="2800" dirty="0" smtClean="0"/>
              <a:t> the results</a:t>
            </a:r>
          </a:p>
          <a:p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Heat Capacity As Entanglement Witness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859B-C8B1-43B2-9094-6DBE13E9848A}" type="slidenum">
              <a:rPr lang="en-IN" smtClean="0"/>
              <a:pPr/>
              <a:t>40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228600" y="51816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NJP </a:t>
            </a:r>
            <a:r>
              <a:rPr lang="en-US" sz="2400" b="1" dirty="0" smtClean="0">
                <a:solidFill>
                  <a:srgbClr val="FF0000"/>
                </a:solidFill>
              </a:rPr>
              <a:t>15</a:t>
            </a:r>
            <a:r>
              <a:rPr lang="en-US" sz="2400" dirty="0" smtClean="0">
                <a:solidFill>
                  <a:srgbClr val="FF0000"/>
                </a:solidFill>
              </a:rPr>
              <a:t>, 0 113001 (2013); Singh, </a:t>
            </a:r>
            <a:r>
              <a:rPr lang="en-US" sz="2400" dirty="0" err="1" smtClean="0">
                <a:solidFill>
                  <a:srgbClr val="FF0000"/>
                </a:solidFill>
              </a:rPr>
              <a:t>Chakraborty</a:t>
            </a:r>
            <a:r>
              <a:rPr lang="en-US" sz="2400" dirty="0" smtClean="0">
                <a:solidFill>
                  <a:srgbClr val="FF0000"/>
                </a:solidFill>
              </a:rPr>
              <a:t>, Das, </a:t>
            </a:r>
            <a:r>
              <a:rPr lang="en-US" sz="2400" dirty="0" err="1" smtClean="0">
                <a:solidFill>
                  <a:srgbClr val="FF0000"/>
                </a:solidFill>
              </a:rPr>
              <a:t>Jeevan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Tokiwa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Gegenwart</a:t>
            </a:r>
            <a:r>
              <a:rPr lang="en-US" sz="2400" dirty="0" smtClean="0">
                <a:solidFill>
                  <a:srgbClr val="FF0000"/>
                </a:solidFill>
              </a:rPr>
              <a:t> , Mitra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357298"/>
            <a:ext cx="85725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The Hamiltonian is related to heat capacity as</a:t>
            </a:r>
          </a:p>
          <a:p>
            <a:pPr algn="just"/>
            <a:endParaRPr lang="en-US" sz="2600" dirty="0" smtClean="0">
              <a:sym typeface="Symbol"/>
            </a:endParaRPr>
          </a:p>
          <a:p>
            <a:pPr algn="just"/>
            <a:endParaRPr lang="en-US" sz="2600" dirty="0" smtClean="0">
              <a:sym typeface="Symbol"/>
            </a:endParaRPr>
          </a:p>
          <a:p>
            <a:pPr algn="just"/>
            <a:endParaRPr lang="en-US" sz="2600" dirty="0" smtClean="0">
              <a:sym typeface="Symbol"/>
            </a:endParaRPr>
          </a:p>
          <a:p>
            <a:pPr algn="just"/>
            <a:endParaRPr lang="en-US" sz="2600" dirty="0" smtClean="0">
              <a:sym typeface="Symbol"/>
            </a:endParaRPr>
          </a:p>
          <a:p>
            <a:pPr algn="just"/>
            <a:endParaRPr lang="en-US" sz="2600" dirty="0" smtClean="0">
              <a:sym typeface="Symbol"/>
            </a:endParaRPr>
          </a:p>
          <a:p>
            <a:pPr algn="just"/>
            <a:endParaRPr lang="en-US" sz="2600" dirty="0" smtClean="0">
              <a:sym typeface="Symbol"/>
            </a:endParaRPr>
          </a:p>
          <a:p>
            <a:pPr algn="just"/>
            <a:endParaRPr lang="en-US" sz="2600" dirty="0" smtClean="0">
              <a:sym typeface="Symbol"/>
            </a:endParaRPr>
          </a:p>
          <a:p>
            <a:endParaRPr lang="en-US" sz="2600" dirty="0" smtClean="0">
              <a:sym typeface="Symbol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6234" y="-16"/>
            <a:ext cx="7467600" cy="1143000"/>
          </a:xfrm>
        </p:spPr>
        <p:txBody>
          <a:bodyPr/>
          <a:lstStyle/>
          <a:p>
            <a:r>
              <a:rPr lang="en-US" dirty="0" smtClean="0"/>
              <a:t>Theory</a:t>
            </a:r>
            <a:endParaRPr lang="en-IN" dirty="0"/>
          </a:p>
        </p:txBody>
      </p:sp>
      <p:pic>
        <p:nvPicPr>
          <p:cNvPr id="6" name="Picture 5" descr="Equations.tif"/>
          <p:cNvPicPr>
            <a:picLocks noChangeAspect="1"/>
          </p:cNvPicPr>
          <p:nvPr/>
        </p:nvPicPr>
        <p:blipFill>
          <a:blip r:embed="rId3" cstate="print"/>
          <a:srcRect t="53931" r="80250" b="41491"/>
          <a:stretch>
            <a:fillRect/>
          </a:stretch>
        </p:blipFill>
        <p:spPr>
          <a:xfrm>
            <a:off x="1928794" y="1928802"/>
            <a:ext cx="5233152" cy="11430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844" y="3214686"/>
            <a:ext cx="8786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measure of entanglement is represented by </a:t>
            </a:r>
            <a:r>
              <a:rPr lang="en-US" sz="2400" i="1" dirty="0" smtClean="0"/>
              <a:t>Concurrence  C</a:t>
            </a:r>
          </a:p>
        </p:txBody>
      </p:sp>
      <p:graphicFrame>
        <p:nvGraphicFramePr>
          <p:cNvPr id="126980" name="Object 4"/>
          <p:cNvGraphicFramePr>
            <a:graphicFrameLocks noChangeAspect="1"/>
          </p:cNvGraphicFramePr>
          <p:nvPr/>
        </p:nvGraphicFramePr>
        <p:xfrm>
          <a:off x="2500298" y="4714884"/>
          <a:ext cx="4516437" cy="785818"/>
        </p:xfrm>
        <a:graphic>
          <a:graphicData uri="http://schemas.openxmlformats.org/presentationml/2006/ole">
            <p:oleObj spid="_x0000_s118786" name="Formula" r:id="rId4" imgW="1806120" imgH="246600" progId="Equation.Ribbit">
              <p:embed/>
            </p:oleObj>
          </a:graphicData>
        </a:graphic>
      </p:graphicFrame>
      <p:pic>
        <p:nvPicPr>
          <p:cNvPr id="9" name="Picture 8" descr="C.JPG"/>
          <p:cNvPicPr>
            <a:picLocks noChangeAspect="1"/>
          </p:cNvPicPr>
          <p:nvPr/>
        </p:nvPicPr>
        <p:blipFill>
          <a:blip r:embed="rId5" cstate="print"/>
          <a:srcRect t="11811" b="11417"/>
          <a:stretch>
            <a:fillRect/>
          </a:stretch>
        </p:blipFill>
        <p:spPr>
          <a:xfrm>
            <a:off x="2357422" y="3714752"/>
            <a:ext cx="4169062" cy="928694"/>
          </a:xfrm>
          <a:prstGeom prst="rect">
            <a:avLst/>
          </a:prstGeom>
        </p:spPr>
      </p:pic>
      <p:pic>
        <p:nvPicPr>
          <p:cNvPr id="10" name="Picture 9" descr="C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5643578"/>
            <a:ext cx="2228850" cy="93345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859B-C8B1-43B2-9094-6DBE13E9848A}" type="slidenum">
              <a:rPr lang="en-IN" smtClean="0"/>
              <a:pPr/>
              <a:t>41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142844" y="-142892"/>
            <a:ext cx="9115460" cy="1143000"/>
          </a:xfrm>
        </p:spPr>
        <p:txBody>
          <a:bodyPr/>
          <a:lstStyle/>
          <a:p>
            <a:r>
              <a:rPr lang="en-US" dirty="0" smtClean="0"/>
              <a:t>Experimental  (heat capacity)</a:t>
            </a:r>
            <a:endParaRPr lang="en-IN" dirty="0"/>
          </a:p>
        </p:txBody>
      </p:sp>
      <p:pic>
        <p:nvPicPr>
          <p:cNvPr id="9" name="Picture 8" descr="Fig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8359" y="1071546"/>
            <a:ext cx="6405475" cy="47149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5720" y="5786454"/>
            <a:ext cx="8910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H. Singh, T. Chakraborty, D. Das, H. S. Jeevan, Y. K. Tokiwa, P. Gegenwart and C. Mitra</a:t>
            </a:r>
          </a:p>
          <a:p>
            <a:r>
              <a:rPr lang="en-US" sz="2000" dirty="0" smtClean="0"/>
              <a:t>NJP </a:t>
            </a:r>
            <a:r>
              <a:rPr lang="en-US" sz="2000" b="1" dirty="0" smtClean="0"/>
              <a:t>15</a:t>
            </a:r>
            <a:r>
              <a:rPr lang="en-US" sz="2000" dirty="0" smtClean="0"/>
              <a:t>, 0 113001 (2013)</a:t>
            </a:r>
            <a:endParaRPr lang="en-IN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859B-C8B1-43B2-9094-6DBE13E9848A}" type="slidenum">
              <a:rPr lang="en-IN" smtClean="0"/>
              <a:pPr/>
              <a:t>42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1736" y="285728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Temperature and Field Dependence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Fig.1r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928670"/>
            <a:ext cx="6286544" cy="490071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859B-C8B1-43B2-9094-6DBE13E9848A}" type="slidenum">
              <a:rPr lang="en-IN" smtClean="0"/>
              <a:pPr/>
              <a:t>43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4962" name="Object 2"/>
          <p:cNvGraphicFramePr>
            <a:graphicFrameLocks noChangeAspect="1"/>
          </p:cNvGraphicFramePr>
          <p:nvPr/>
        </p:nvGraphicFramePr>
        <p:xfrm>
          <a:off x="1785918" y="2143116"/>
          <a:ext cx="5572164" cy="4508853"/>
        </p:xfrm>
        <a:graphic>
          <a:graphicData uri="http://schemas.openxmlformats.org/presentationml/2006/ole">
            <p:oleObj spid="_x0000_s123906" name="Graph" r:id="rId3" imgW="3669120" imgH="2967840" progId="">
              <p:embed/>
            </p:oleObj>
          </a:graphicData>
        </a:graphic>
      </p:graphicFrame>
      <p:pic>
        <p:nvPicPr>
          <p:cNvPr id="4249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674398"/>
            <a:ext cx="5086354" cy="175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49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1882" y="1142984"/>
            <a:ext cx="19621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 rot="-1440000">
            <a:off x="4764383" y="2259142"/>
            <a:ext cx="2702686" cy="115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62230" y="500042"/>
            <a:ext cx="2481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dirty="0" smtClean="0"/>
              <a:t>separable region</a:t>
            </a:r>
          </a:p>
        </p:txBody>
      </p:sp>
      <p:sp>
        <p:nvSpPr>
          <p:cNvPr id="7" name="Right Arrow 6"/>
          <p:cNvSpPr/>
          <p:nvPr/>
        </p:nvSpPr>
        <p:spPr>
          <a:xfrm rot="-1440000">
            <a:off x="1906862" y="4830910"/>
            <a:ext cx="2702686" cy="115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5334000"/>
            <a:ext cx="1657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Entangled </a:t>
            </a:r>
          </a:p>
          <a:p>
            <a:r>
              <a:rPr lang="en-US" sz="2400" dirty="0" smtClean="0"/>
              <a:t>Regime</a:t>
            </a:r>
            <a:endParaRPr lang="en-IN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71538" y="-13295"/>
            <a:ext cx="6861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Specific Heat as an entanglement witness</a:t>
            </a:r>
            <a:endParaRPr lang="en-IN" sz="16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4250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err="1" smtClean="0">
                <a:solidFill>
                  <a:srgbClr val="FF0000"/>
                </a:solidFill>
              </a:rPr>
              <a:t>Wie´s</a:t>
            </a:r>
            <a:r>
              <a:rPr lang="en-IN" sz="2400" dirty="0" smtClean="0">
                <a:solidFill>
                  <a:srgbClr val="FF0000"/>
                </a:solidFill>
              </a:rPr>
              <a:t> </a:t>
            </a:r>
            <a:r>
              <a:rPr lang="en-IN" sz="2400" dirty="0" err="1" smtClean="0">
                <a:solidFill>
                  <a:srgbClr val="FF0000"/>
                </a:solidFill>
              </a:rPr>
              <a:t>niak</a:t>
            </a:r>
            <a:r>
              <a:rPr lang="en-IN" sz="2400" dirty="0" smtClean="0">
                <a:solidFill>
                  <a:srgbClr val="FF0000"/>
                </a:solidFill>
              </a:rPr>
              <a:t> M, </a:t>
            </a:r>
            <a:r>
              <a:rPr lang="en-IN" sz="2400" dirty="0" err="1" smtClean="0">
                <a:solidFill>
                  <a:srgbClr val="FF0000"/>
                </a:solidFill>
              </a:rPr>
              <a:t>Vedral</a:t>
            </a:r>
            <a:r>
              <a:rPr lang="en-IN" sz="2400" dirty="0" smtClean="0">
                <a:solidFill>
                  <a:srgbClr val="FF0000"/>
                </a:solidFill>
              </a:rPr>
              <a:t> V and </a:t>
            </a:r>
            <a:r>
              <a:rPr lang="en-IN" sz="2400" dirty="0" err="1" smtClean="0">
                <a:solidFill>
                  <a:srgbClr val="FF0000"/>
                </a:solidFill>
              </a:rPr>
              <a:t>Brukner</a:t>
            </a:r>
            <a:r>
              <a:rPr lang="en-IN" sz="2400" dirty="0" smtClean="0">
                <a:solidFill>
                  <a:srgbClr val="FF0000"/>
                </a:solidFill>
              </a:rPr>
              <a:t> C; </a:t>
            </a:r>
            <a:r>
              <a:rPr lang="en-IN" sz="2400" dirty="0" err="1" smtClean="0">
                <a:solidFill>
                  <a:srgbClr val="FF0000"/>
                </a:solidFill>
              </a:rPr>
              <a:t>Phys.Rev.B</a:t>
            </a:r>
            <a:r>
              <a:rPr lang="en-IN" sz="2400" dirty="0" smtClean="0">
                <a:solidFill>
                  <a:srgbClr val="FF0000"/>
                </a:solidFill>
              </a:rPr>
              <a:t> </a:t>
            </a:r>
            <a:r>
              <a:rPr lang="en-IN" sz="2400" b="1" dirty="0" smtClean="0">
                <a:solidFill>
                  <a:srgbClr val="FF0000"/>
                </a:solidFill>
              </a:rPr>
              <a:t>78</a:t>
            </a:r>
            <a:r>
              <a:rPr lang="en-IN" sz="2400" dirty="0" smtClean="0">
                <a:solidFill>
                  <a:srgbClr val="FF0000"/>
                </a:solidFill>
              </a:rPr>
              <a:t>,064108 (2008)</a:t>
            </a:r>
            <a:endParaRPr lang="en-I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3429000"/>
            <a:ext cx="742955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endParaRPr lang="en-US" sz="2600" dirty="0" smtClean="0"/>
          </a:p>
          <a:p>
            <a:pPr algn="ctr"/>
            <a:endParaRPr lang="en-US" sz="2600" dirty="0"/>
          </a:p>
          <a:p>
            <a:pPr algn="just"/>
            <a:endParaRPr lang="en-US" sz="2600" dirty="0" smtClean="0">
              <a:sym typeface="Symbol"/>
            </a:endParaRPr>
          </a:p>
          <a:p>
            <a:endParaRPr lang="en-US" sz="2600" dirty="0" smtClean="0">
              <a:sym typeface="Symbol"/>
            </a:endParaRPr>
          </a:p>
          <a:p>
            <a:pPr algn="ctr"/>
            <a:endParaRPr lang="en-US" sz="2600" dirty="0" smtClean="0"/>
          </a:p>
        </p:txBody>
      </p:sp>
      <p:pic>
        <p:nvPicPr>
          <p:cNvPr id="4229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766880"/>
            <a:ext cx="36861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29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66880"/>
            <a:ext cx="38004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292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286256"/>
            <a:ext cx="5786478" cy="117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292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14621"/>
            <a:ext cx="9144000" cy="55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785786" y="3500438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Hamiltonians and specific heat are related as</a:t>
            </a:r>
            <a:endParaRPr lang="en-IN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71538" y="714356"/>
            <a:ext cx="779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Specific Heat as an entanglement witness</a:t>
            </a:r>
            <a:endParaRPr lang="en-IN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9115460" cy="1143000"/>
          </a:xfrm>
        </p:spPr>
        <p:txBody>
          <a:bodyPr/>
          <a:lstStyle/>
          <a:p>
            <a:r>
              <a:rPr lang="en-US" dirty="0" smtClean="0"/>
              <a:t>Experimental  (heat capacity)…..</a:t>
            </a:r>
            <a:endParaRPr lang="en-IN" dirty="0"/>
          </a:p>
        </p:txBody>
      </p:sp>
      <p:graphicFrame>
        <p:nvGraphicFramePr>
          <p:cNvPr id="89092" name="Object 4"/>
          <p:cNvGraphicFramePr>
            <a:graphicFrameLocks noChangeAspect="1"/>
          </p:cNvGraphicFramePr>
          <p:nvPr/>
        </p:nvGraphicFramePr>
        <p:xfrm>
          <a:off x="2643174" y="6010298"/>
          <a:ext cx="4243387" cy="704850"/>
        </p:xfrm>
        <a:graphic>
          <a:graphicData uri="http://schemas.openxmlformats.org/presentationml/2006/ole">
            <p:oleObj spid="_x0000_s126978" name="Formula" r:id="rId3" imgW="1336320" imgH="222480" progId="Equation.Ribbit">
              <p:embed/>
            </p:oleObj>
          </a:graphicData>
        </a:graphic>
      </p:graphicFrame>
      <p:pic>
        <p:nvPicPr>
          <p:cNvPr id="7" name="Picture 6" descr="exp_concu.JPG"/>
          <p:cNvPicPr>
            <a:picLocks noChangeAspect="1"/>
          </p:cNvPicPr>
          <p:nvPr/>
        </p:nvPicPr>
        <p:blipFill>
          <a:blip r:embed="rId4" cstate="print"/>
          <a:srcRect t="1718"/>
          <a:stretch>
            <a:fillRect/>
          </a:stretch>
        </p:blipFill>
        <p:spPr>
          <a:xfrm>
            <a:off x="357189" y="1000108"/>
            <a:ext cx="8474429" cy="4143404"/>
          </a:xfrm>
          <a:prstGeom prst="rect">
            <a:avLst/>
          </a:prstGeom>
        </p:spPr>
      </p:pic>
      <p:graphicFrame>
        <p:nvGraphicFramePr>
          <p:cNvPr id="89094" name="Object 6"/>
          <p:cNvGraphicFramePr>
            <a:graphicFrameLocks noChangeAspect="1"/>
          </p:cNvGraphicFramePr>
          <p:nvPr/>
        </p:nvGraphicFramePr>
        <p:xfrm>
          <a:off x="2500313" y="5143517"/>
          <a:ext cx="4516437" cy="785813"/>
        </p:xfrm>
        <a:graphic>
          <a:graphicData uri="http://schemas.openxmlformats.org/presentationml/2006/ole">
            <p:oleObj spid="_x0000_s126979" name="Formula" r:id="rId5" imgW="1806120" imgH="246600" progId="Equation.Ribbit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859B-C8B1-43B2-9094-6DBE13E9848A}" type="slidenum">
              <a:rPr lang="en-IN" smtClean="0"/>
              <a:pPr/>
              <a:t>46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2682471" y="1905000"/>
            <a:ext cx="1584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U = </a:t>
            </a:r>
            <a:r>
              <a:rPr lang="en-US" dirty="0" smtClean="0">
                <a:sym typeface="Mathematica1"/>
              </a:rPr>
              <a:t></a:t>
            </a:r>
            <a:r>
              <a:rPr lang="en-US" dirty="0" err="1" smtClean="0">
                <a:sym typeface="Mathematica1"/>
              </a:rPr>
              <a:t>dC</a:t>
            </a:r>
            <a:r>
              <a:rPr lang="en-US" dirty="0" smtClean="0">
                <a:sym typeface="Mathematica1"/>
              </a:rPr>
              <a:t> / </a:t>
            </a:r>
            <a:r>
              <a:rPr lang="en-US" dirty="0" err="1" smtClean="0">
                <a:sym typeface="Mathematica1"/>
              </a:rPr>
              <a:t>dT</a:t>
            </a:r>
            <a:r>
              <a:rPr lang="en-US" dirty="0" smtClean="0">
                <a:sym typeface="Mathematica1"/>
              </a:rPr>
              <a:t>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500570"/>
            <a:ext cx="4029103" cy="1071570"/>
          </a:xfrm>
          <a:prstGeom prst="rect">
            <a:avLst/>
          </a:prstGeom>
        </p:spPr>
      </p:pic>
      <p:pic>
        <p:nvPicPr>
          <p:cNvPr id="9" name="Picture 8" descr="Fig2a_r1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000108"/>
            <a:ext cx="8128215" cy="326562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2844" y="-71454"/>
            <a:ext cx="9115460" cy="1143000"/>
          </a:xfrm>
        </p:spPr>
        <p:txBody>
          <a:bodyPr/>
          <a:lstStyle/>
          <a:p>
            <a:r>
              <a:rPr lang="en-US" dirty="0" smtClean="0"/>
              <a:t>Theoretical </a:t>
            </a:r>
            <a:endParaRPr lang="en-IN" dirty="0"/>
          </a:p>
        </p:txBody>
      </p:sp>
      <p:graphicFrame>
        <p:nvGraphicFramePr>
          <p:cNvPr id="142337" name="Object 1"/>
          <p:cNvGraphicFramePr>
            <a:graphicFrameLocks noChangeAspect="1"/>
          </p:cNvGraphicFramePr>
          <p:nvPr/>
        </p:nvGraphicFramePr>
        <p:xfrm>
          <a:off x="214282" y="5643578"/>
          <a:ext cx="5590988" cy="928694"/>
        </p:xfrm>
        <a:graphic>
          <a:graphicData uri="http://schemas.openxmlformats.org/presentationml/2006/ole">
            <p:oleObj spid="_x0000_s119810" name="Formula" r:id="rId5" imgW="1336320" imgH="222480" progId="Equation.Ribbit">
              <p:embed/>
            </p:oleObj>
          </a:graphicData>
        </a:graphic>
      </p:graphicFrame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dimer.JPG"/>
          <p:cNvPicPr>
            <a:picLocks noChangeAspect="1"/>
          </p:cNvPicPr>
          <p:nvPr/>
        </p:nvPicPr>
        <p:blipFill>
          <a:blip r:embed="rId6" cstate="print"/>
          <a:srcRect t="11905" b="10714"/>
          <a:stretch>
            <a:fillRect/>
          </a:stretch>
        </p:blipFill>
        <p:spPr>
          <a:xfrm>
            <a:off x="4571999" y="4500570"/>
            <a:ext cx="4440115" cy="1071570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859B-C8B1-43B2-9094-6DBE13E9848A}" type="slidenum">
              <a:rPr lang="en-IN" smtClean="0"/>
              <a:pPr/>
              <a:t>47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ory_UB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657530"/>
            <a:ext cx="4500562" cy="3485982"/>
          </a:xfrm>
          <a:prstGeom prst="rect">
            <a:avLst/>
          </a:prstGeom>
        </p:spPr>
      </p:pic>
      <p:pic>
        <p:nvPicPr>
          <p:cNvPr id="5" name="Picture 4" descr="Exp_U Vs T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7719" y="1774518"/>
            <a:ext cx="4273437" cy="32261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1604" y="428604"/>
            <a:ext cx="7572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Temperature and Field Dependence of Internal energy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5214950"/>
            <a:ext cx="2899742" cy="1214422"/>
          </a:xfrm>
          <a:prstGeom prst="rect">
            <a:avLst/>
          </a:prstGeom>
        </p:spPr>
      </p:pic>
      <p:pic>
        <p:nvPicPr>
          <p:cNvPr id="9" name="Picture 8" descr="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5357826"/>
            <a:ext cx="3491889" cy="928694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859B-C8B1-43B2-9094-6DBE13E9848A}" type="slidenum">
              <a:rPr lang="en-IN" smtClean="0"/>
              <a:pPr/>
              <a:t>48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B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571480"/>
            <a:ext cx="5143503" cy="3544131"/>
          </a:xfrm>
          <a:prstGeom prst="rect">
            <a:avLst/>
          </a:prstGeom>
        </p:spPr>
      </p:pic>
      <p:pic>
        <p:nvPicPr>
          <p:cNvPr id="5" name="Picture 4" descr="Exp_E Vs T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6035" y="3357562"/>
            <a:ext cx="4517965" cy="33575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0232" y="142852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Entanglement vs. Temperature vs. Field 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1500174"/>
            <a:ext cx="3676650" cy="1066800"/>
          </a:xfrm>
          <a:prstGeom prst="rect">
            <a:avLst/>
          </a:prstGeom>
        </p:spPr>
      </p:pic>
      <p:pic>
        <p:nvPicPr>
          <p:cNvPr id="8" name="Picture 7" descr="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4643446"/>
            <a:ext cx="3491889" cy="928694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859B-C8B1-43B2-9094-6DBE13E9848A}" type="slidenum">
              <a:rPr lang="en-IN" smtClean="0"/>
              <a:pPr/>
              <a:t>49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200" dirty="0" smtClean="0"/>
              <a:t>Natural entanglement</a:t>
            </a:r>
            <a:endParaRPr lang="en-US" sz="3200" dirty="0" smtClean="0"/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Entanglement that is present ‘naturally’ in easily accessible states of certain systems (for example, in ground states or in thermal equilibrium)</a:t>
            </a:r>
          </a:p>
          <a:p>
            <a:pPr eaLnBrk="1" hangingPunct="1"/>
            <a:r>
              <a:rPr lang="en-GB" sz="2800" dirty="0" smtClean="0"/>
              <a:t>Natural questions to ask:</a:t>
            </a:r>
          </a:p>
          <a:p>
            <a:pPr lvl="1" eaLnBrk="1" hangingPunct="1"/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</a:rPr>
              <a:t>How much is there? Can we quantify it?</a:t>
            </a:r>
          </a:p>
          <a:p>
            <a:pPr lvl="1" eaLnBrk="1" hangingPunct="1"/>
            <a:r>
              <a:rPr lang="en-GB" sz="2400" dirty="0" smtClean="0"/>
              <a:t>How is it distributed in space?</a:t>
            </a:r>
          </a:p>
          <a:p>
            <a:pPr lvl="1" eaLnBrk="1" hangingPunct="1"/>
            <a:r>
              <a:rPr lang="en-GB" sz="2400" dirty="0" smtClean="0"/>
              <a:t>Can we use it for anything?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2676" name="Object 4"/>
          <p:cNvGraphicFramePr>
            <a:graphicFrameLocks noChangeAspect="1"/>
          </p:cNvGraphicFramePr>
          <p:nvPr/>
        </p:nvGraphicFramePr>
        <p:xfrm>
          <a:off x="1352992" y="1104901"/>
          <a:ext cx="6290842" cy="4967305"/>
        </p:xfrm>
        <a:graphic>
          <a:graphicData uri="http://schemas.openxmlformats.org/presentationml/2006/ole">
            <p:oleObj spid="_x0000_s46082" r:id="rId3" imgW="3843360" imgH="3081600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29058" y="613150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QPT at 0.8K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1428728" y="500042"/>
            <a:ext cx="6768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Specific Heat as a function of field at 0.8 K: </a:t>
            </a:r>
            <a:r>
              <a:rPr lang="en-US" sz="2400" b="1" dirty="0" smtClean="0">
                <a:solidFill>
                  <a:srgbClr val="002060"/>
                </a:solidFill>
              </a:rPr>
              <a:t>QPT</a:t>
            </a:r>
            <a:endParaRPr lang="en-IN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-4286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dirty="0" smtClean="0"/>
              <a:t> Heisenberg model</a:t>
            </a:r>
            <a:endParaRPr lang="en-US" dirty="0" smtClean="0"/>
          </a:p>
        </p:txBody>
      </p:sp>
      <p:graphicFrame>
        <p:nvGraphicFramePr>
          <p:cNvPr id="18434" name="Rectangle 2"/>
          <p:cNvGraphicFramePr>
            <a:graphicFrameLocks/>
          </p:cNvGraphicFramePr>
          <p:nvPr>
            <p:ph sz="half" idx="1"/>
          </p:nvPr>
        </p:nvGraphicFramePr>
        <p:xfrm>
          <a:off x="685800" y="2768600"/>
          <a:ext cx="3810000" cy="2540000"/>
        </p:xfrm>
        <a:graphic>
          <a:graphicData uri="http://schemas.openxmlformats.org/presentationml/2006/ole">
            <p:oleObj spid="_x0000_s47106" name="Equation" r:id="rId3" imgW="0" imgH="0" progId="">
              <p:embed/>
            </p:oleObj>
          </a:graphicData>
        </a:graphic>
      </p:graphicFrame>
      <p:sp>
        <p:nvSpPr>
          <p:cNvPr id="18442" name="Text Box 4"/>
          <p:cNvSpPr txBox="1">
            <a:spLocks noChangeArrowheads="1"/>
          </p:cNvSpPr>
          <p:nvPr/>
        </p:nvSpPr>
        <p:spPr bwMode="auto">
          <a:xfrm>
            <a:off x="785786" y="5715016"/>
            <a:ext cx="7388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No Entanglement for Ferromagnetic ground state</a:t>
            </a:r>
            <a:endParaRPr lang="en-US" b="1"/>
          </a:p>
        </p:txBody>
      </p:sp>
      <p:sp>
        <p:nvSpPr>
          <p:cNvPr id="18445" name="Line 24"/>
          <p:cNvSpPr>
            <a:spLocks noChangeShapeType="1"/>
          </p:cNvSpPr>
          <p:nvPr/>
        </p:nvSpPr>
        <p:spPr bwMode="auto">
          <a:xfrm flipV="1">
            <a:off x="1004888" y="3467100"/>
            <a:ext cx="2243137" cy="46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46" name="Line 25"/>
          <p:cNvSpPr>
            <a:spLocks noChangeShapeType="1"/>
          </p:cNvSpPr>
          <p:nvPr/>
        </p:nvSpPr>
        <p:spPr bwMode="auto">
          <a:xfrm flipV="1">
            <a:off x="1004888" y="2716213"/>
            <a:ext cx="2314575" cy="79692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47" name="Line 26"/>
          <p:cNvSpPr>
            <a:spLocks noChangeShapeType="1"/>
          </p:cNvSpPr>
          <p:nvPr/>
        </p:nvSpPr>
        <p:spPr bwMode="auto">
          <a:xfrm>
            <a:off x="1004888" y="3513138"/>
            <a:ext cx="2100262" cy="7747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48" name="Line 27"/>
          <p:cNvSpPr>
            <a:spLocks noChangeShapeType="1"/>
          </p:cNvSpPr>
          <p:nvPr/>
        </p:nvSpPr>
        <p:spPr bwMode="auto">
          <a:xfrm>
            <a:off x="1004888" y="1928813"/>
            <a:ext cx="0" cy="331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49" name="Line 28"/>
          <p:cNvSpPr>
            <a:spLocks noChangeShapeType="1"/>
          </p:cNvSpPr>
          <p:nvPr/>
        </p:nvSpPr>
        <p:spPr bwMode="auto">
          <a:xfrm>
            <a:off x="1004888" y="4016375"/>
            <a:ext cx="2528887" cy="571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450" name="Text Box 34"/>
          <p:cNvSpPr txBox="1">
            <a:spLocks noChangeArrowheads="1"/>
          </p:cNvSpPr>
          <p:nvPr/>
        </p:nvSpPr>
        <p:spPr bwMode="auto">
          <a:xfrm rot="-5400000">
            <a:off x="-21431" y="3315494"/>
            <a:ext cx="112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Energy E</a:t>
            </a:r>
          </a:p>
        </p:txBody>
      </p:sp>
      <p:sp>
        <p:nvSpPr>
          <p:cNvPr id="18451" name="Text Box 35"/>
          <p:cNvSpPr txBox="1">
            <a:spLocks noChangeArrowheads="1"/>
          </p:cNvSpPr>
          <p:nvPr/>
        </p:nvSpPr>
        <p:spPr bwMode="auto">
          <a:xfrm>
            <a:off x="1293813" y="4808538"/>
            <a:ext cx="189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Magnetic Field H</a:t>
            </a:r>
          </a:p>
        </p:txBody>
      </p:sp>
      <p:graphicFrame>
        <p:nvGraphicFramePr>
          <p:cNvPr id="18436" name="Object 8"/>
          <p:cNvGraphicFramePr>
            <a:graphicFrameLocks noChangeAspect="1"/>
          </p:cNvGraphicFramePr>
          <p:nvPr/>
        </p:nvGraphicFramePr>
        <p:xfrm>
          <a:off x="2533650" y="2144713"/>
          <a:ext cx="646113" cy="568325"/>
        </p:xfrm>
        <a:graphic>
          <a:graphicData uri="http://schemas.openxmlformats.org/presentationml/2006/ole">
            <p:oleObj spid="_x0000_s47107" name="Equation" r:id="rId4" imgW="317160" imgH="279360" progId="Equation.3">
              <p:embed/>
            </p:oleObj>
          </a:graphicData>
        </a:graphic>
      </p:graphicFrame>
      <p:graphicFrame>
        <p:nvGraphicFramePr>
          <p:cNvPr id="18437" name="Object 9"/>
          <p:cNvGraphicFramePr>
            <a:graphicFrameLocks noChangeAspect="1"/>
          </p:cNvGraphicFramePr>
          <p:nvPr/>
        </p:nvGraphicFramePr>
        <p:xfrm>
          <a:off x="2887663" y="4291013"/>
          <a:ext cx="646112" cy="568325"/>
        </p:xfrm>
        <a:graphic>
          <a:graphicData uri="http://schemas.openxmlformats.org/presentationml/2006/ole">
            <p:oleObj spid="_x0000_s47108" name="Equation" r:id="rId5" imgW="317160" imgH="279360" progId="Equation.3">
              <p:embed/>
            </p:oleObj>
          </a:graphicData>
        </a:graphic>
      </p:graphicFrame>
      <p:graphicFrame>
        <p:nvGraphicFramePr>
          <p:cNvPr id="18438" name="Object 10"/>
          <p:cNvGraphicFramePr>
            <a:graphicFrameLocks noChangeAspect="1"/>
          </p:cNvGraphicFramePr>
          <p:nvPr/>
        </p:nvGraphicFramePr>
        <p:xfrm>
          <a:off x="3105150" y="3001963"/>
          <a:ext cx="1169988" cy="741362"/>
        </p:xfrm>
        <a:graphic>
          <a:graphicData uri="http://schemas.openxmlformats.org/presentationml/2006/ole">
            <p:oleObj spid="_x0000_s47109" name="Equation" r:id="rId6" imgW="761760" imgH="482400" progId="Equation.3">
              <p:embed/>
            </p:oleObj>
          </a:graphicData>
        </a:graphic>
      </p:graphicFrame>
      <p:graphicFrame>
        <p:nvGraphicFramePr>
          <p:cNvPr id="18439" name="Object 11"/>
          <p:cNvGraphicFramePr>
            <a:graphicFrameLocks noChangeAspect="1"/>
          </p:cNvGraphicFramePr>
          <p:nvPr/>
        </p:nvGraphicFramePr>
        <p:xfrm>
          <a:off x="3605213" y="3716338"/>
          <a:ext cx="1150937" cy="741362"/>
        </p:xfrm>
        <a:graphic>
          <a:graphicData uri="http://schemas.openxmlformats.org/presentationml/2006/ole">
            <p:oleObj spid="_x0000_s47110" name="Equation" r:id="rId7" imgW="749160" imgH="482400" progId="Equation.3">
              <p:embed/>
            </p:oleObj>
          </a:graphicData>
        </a:graphic>
      </p:graphicFrame>
      <p:graphicFrame>
        <p:nvGraphicFramePr>
          <p:cNvPr id="18440" name="Object 12"/>
          <p:cNvGraphicFramePr>
            <a:graphicFrameLocks noChangeAspect="1"/>
          </p:cNvGraphicFramePr>
          <p:nvPr/>
        </p:nvGraphicFramePr>
        <p:xfrm>
          <a:off x="6286512" y="5072074"/>
          <a:ext cx="2179638" cy="641350"/>
        </p:xfrm>
        <a:graphic>
          <a:graphicData uri="http://schemas.openxmlformats.org/presentationml/2006/ole">
            <p:oleObj spid="_x0000_s47111" name="Equation" r:id="rId8" imgW="1422360" imgH="419040" progId="">
              <p:embed/>
            </p:oleObj>
          </a:graphicData>
        </a:graphic>
      </p:graphicFrame>
      <p:sp>
        <p:nvSpPr>
          <p:cNvPr id="18452" name="TextBox 79"/>
          <p:cNvSpPr txBox="1">
            <a:spLocks noChangeArrowheads="1"/>
          </p:cNvSpPr>
          <p:nvPr/>
        </p:nvSpPr>
        <p:spPr bwMode="auto">
          <a:xfrm>
            <a:off x="4357686" y="5143512"/>
            <a:ext cx="1784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Singlet (AF</a:t>
            </a:r>
            <a:r>
              <a:rPr lang="en-US" dirty="0"/>
              <a:t>)</a:t>
            </a:r>
          </a:p>
        </p:txBody>
      </p:sp>
      <p:graphicFrame>
        <p:nvGraphicFramePr>
          <p:cNvPr id="18441" name="Object 9"/>
          <p:cNvGraphicFramePr>
            <a:graphicFrameLocks noChangeAspect="1"/>
          </p:cNvGraphicFramePr>
          <p:nvPr/>
        </p:nvGraphicFramePr>
        <p:xfrm>
          <a:off x="142844" y="857232"/>
          <a:ext cx="4929222" cy="894782"/>
        </p:xfrm>
        <a:graphic>
          <a:graphicData uri="http://schemas.openxmlformats.org/presentationml/2006/ole">
            <p:oleObj spid="_x0000_s47112" name="Formula" r:id="rId9" imgW="1943280" imgH="352080" progId="Equation.Ribbit">
              <p:embed/>
            </p:oleObj>
          </a:graphicData>
        </a:graphic>
      </p:graphicFrame>
      <p:graphicFrame>
        <p:nvGraphicFramePr>
          <p:cNvPr id="323593" name="Object 9"/>
          <p:cNvGraphicFramePr>
            <a:graphicFrameLocks noChangeAspect="1"/>
          </p:cNvGraphicFramePr>
          <p:nvPr/>
        </p:nvGraphicFramePr>
        <p:xfrm>
          <a:off x="5711849" y="2786062"/>
          <a:ext cx="2289175" cy="500062"/>
        </p:xfrm>
        <a:graphic>
          <a:graphicData uri="http://schemas.openxmlformats.org/presentationml/2006/ole">
            <p:oleObj spid="_x0000_s47113" name="Formula" r:id="rId10" imgW="1008720" imgH="157680" progId="Equation.Ribbi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75" name="Picture 3"/>
          <p:cNvPicPr>
            <a:picLocks noChangeAspect="1" noChangeArrowheads="1"/>
          </p:cNvPicPr>
          <p:nvPr/>
        </p:nvPicPr>
        <p:blipFill>
          <a:blip r:embed="rId3" cstate="print"/>
          <a:srcRect r="7087"/>
          <a:stretch>
            <a:fillRect/>
          </a:stretch>
        </p:blipFill>
        <p:spPr bwMode="auto">
          <a:xfrm>
            <a:off x="4895999" y="1693057"/>
            <a:ext cx="4248033" cy="337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12676" name="Object 4"/>
          <p:cNvGraphicFramePr>
            <a:graphicFrameLocks noChangeAspect="1"/>
          </p:cNvGraphicFramePr>
          <p:nvPr/>
        </p:nvGraphicFramePr>
        <p:xfrm>
          <a:off x="0" y="1360619"/>
          <a:ext cx="4929190" cy="3951902"/>
        </p:xfrm>
        <a:graphic>
          <a:graphicData uri="http://schemas.openxmlformats.org/presentationml/2006/ole">
            <p:oleObj spid="_x0000_s48130" r:id="rId4" imgW="3843360" imgH="3081600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29058" y="570287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QPT at 0.8K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214290"/>
            <a:ext cx="5672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Quantum Phase Transition</a:t>
            </a:r>
            <a:endParaRPr lang="en-IN" sz="28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5143512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Experiment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6715140" y="514351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Theory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en-US" dirty="0" smtClean="0"/>
              <a:t>Entanglement across QPT</a:t>
            </a:r>
            <a:endParaRPr lang="en-IN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066800"/>
            <a:ext cx="6070599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29000" y="5791200"/>
            <a:ext cx="1568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T=0.8 K</a:t>
            </a:r>
            <a:endParaRPr lang="en-IN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Estimation of Quantum Discord In 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Copper Nitrate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859B-C8B1-43B2-9094-6DBE13E9848A}" type="slidenum">
              <a:rPr lang="en-IN" smtClean="0"/>
              <a:pPr/>
              <a:t>54</a:t>
            </a:fld>
            <a:endParaRPr lang="en-IN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ven dia.JPG"/>
          <p:cNvPicPr>
            <a:picLocks noChangeAspect="1"/>
          </p:cNvPicPr>
          <p:nvPr/>
        </p:nvPicPr>
        <p:blipFill>
          <a:blip r:embed="rId2" cstate="print"/>
          <a:srcRect l="65487" r="19026" b="18868"/>
          <a:stretch>
            <a:fillRect/>
          </a:stretch>
        </p:blipFill>
        <p:spPr>
          <a:xfrm>
            <a:off x="7948626" y="5000612"/>
            <a:ext cx="1000132" cy="500066"/>
          </a:xfrm>
          <a:prstGeom prst="rect">
            <a:avLst/>
          </a:prstGeom>
        </p:spPr>
      </p:pic>
      <p:pic>
        <p:nvPicPr>
          <p:cNvPr id="30" name="Picture 29" descr="ven dia.JPG"/>
          <p:cNvPicPr>
            <a:picLocks noChangeAspect="1"/>
          </p:cNvPicPr>
          <p:nvPr/>
        </p:nvPicPr>
        <p:blipFill>
          <a:blip r:embed="rId2" cstate="print"/>
          <a:srcRect l="49269" r="35913"/>
          <a:stretch>
            <a:fillRect/>
          </a:stretch>
        </p:blipFill>
        <p:spPr>
          <a:xfrm>
            <a:off x="6091238" y="5000612"/>
            <a:ext cx="1063266" cy="571504"/>
          </a:xfrm>
          <a:prstGeom prst="rect">
            <a:avLst/>
          </a:prstGeom>
        </p:spPr>
      </p:pic>
      <p:pic>
        <p:nvPicPr>
          <p:cNvPr id="28" name="Picture 27" descr="ven dia.JPG"/>
          <p:cNvPicPr>
            <a:picLocks noChangeAspect="1"/>
          </p:cNvPicPr>
          <p:nvPr/>
        </p:nvPicPr>
        <p:blipFill>
          <a:blip r:embed="rId2" cstate="print"/>
          <a:srcRect l="13274" r="73451" b="16666"/>
          <a:stretch>
            <a:fillRect/>
          </a:stretch>
        </p:blipFill>
        <p:spPr>
          <a:xfrm>
            <a:off x="7662874" y="3857604"/>
            <a:ext cx="857256" cy="428628"/>
          </a:xfrm>
          <a:prstGeom prst="rect">
            <a:avLst/>
          </a:prstGeom>
        </p:spPr>
      </p:pic>
      <p:pic>
        <p:nvPicPr>
          <p:cNvPr id="18" name="Picture 17" descr="I.JPG"/>
          <p:cNvPicPr>
            <a:picLocks noChangeAspect="1"/>
          </p:cNvPicPr>
          <p:nvPr/>
        </p:nvPicPr>
        <p:blipFill>
          <a:blip r:embed="rId3" cstate="print"/>
          <a:srcRect r="94081"/>
          <a:stretch>
            <a:fillRect/>
          </a:stretch>
        </p:blipFill>
        <p:spPr>
          <a:xfrm>
            <a:off x="7305684" y="4929173"/>
            <a:ext cx="357190" cy="7570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57200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Conditional Entropy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smtClean="0">
                <a:latin typeface="Bookman Old Style" pitchFamily="18" charset="0"/>
              </a:rPr>
              <a:t>Information </a:t>
            </a:r>
            <a:r>
              <a:rPr lang="en-US" sz="2200" dirty="0" smtClean="0">
                <a:latin typeface="Bookman Old Style" pitchFamily="18" charset="0"/>
              </a:rPr>
              <a:t>about A for a given B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when Y is known or H(Y) is known)</a:t>
            </a:r>
            <a:endParaRPr lang="en-I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76400"/>
            <a:ext cx="8858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Mutual information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Bookman Old Style" pitchFamily="18" charset="0"/>
              </a:rPr>
              <a:t>correlation between two random variables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(common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information of X and Y)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276600"/>
            <a:ext cx="720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Classical version of mutual information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4500570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Quantum Discord</a:t>
            </a:r>
            <a:endParaRPr lang="en-I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19800" y="4286232"/>
            <a:ext cx="1857388" cy="2000264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/>
          <p:cNvSpPr/>
          <p:nvPr/>
        </p:nvSpPr>
        <p:spPr>
          <a:xfrm>
            <a:off x="7162808" y="4286232"/>
            <a:ext cx="1857388" cy="2000264"/>
          </a:xfrm>
          <a:prstGeom prst="ellipse">
            <a:avLst/>
          </a:prstGeom>
          <a:solidFill>
            <a:srgbClr val="FF5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3" name="Picture 22" descr="conditional ent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914400"/>
            <a:ext cx="4442238" cy="816963"/>
          </a:xfrm>
          <a:prstGeom prst="rect">
            <a:avLst/>
          </a:prstGeom>
        </p:spPr>
      </p:pic>
      <p:pic>
        <p:nvPicPr>
          <p:cNvPr id="24" name="Picture 23" descr="i_sh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7800" y="2438400"/>
            <a:ext cx="6156517" cy="776293"/>
          </a:xfrm>
          <a:prstGeom prst="rect">
            <a:avLst/>
          </a:prstGeom>
        </p:spPr>
      </p:pic>
      <p:pic>
        <p:nvPicPr>
          <p:cNvPr id="25" name="Picture 24" descr="c_sha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0600" y="3886200"/>
            <a:ext cx="3040512" cy="654880"/>
          </a:xfrm>
          <a:prstGeom prst="rect">
            <a:avLst/>
          </a:prstGeom>
        </p:spPr>
      </p:pic>
      <p:pic>
        <p:nvPicPr>
          <p:cNvPr id="26" name="Picture 25" descr="Q_sha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5143512"/>
            <a:ext cx="3323747" cy="857256"/>
          </a:xfrm>
          <a:prstGeom prst="rect">
            <a:avLst/>
          </a:prstGeom>
        </p:spPr>
      </p:pic>
      <p:pic>
        <p:nvPicPr>
          <p:cNvPr id="27" name="Picture 26" descr="ven dia.JPG"/>
          <p:cNvPicPr>
            <a:picLocks noChangeAspect="1"/>
          </p:cNvPicPr>
          <p:nvPr/>
        </p:nvPicPr>
        <p:blipFill>
          <a:blip r:embed="rId2" cstate="print"/>
          <a:srcRect r="87611" b="22222"/>
          <a:stretch>
            <a:fillRect/>
          </a:stretch>
        </p:blipFill>
        <p:spPr>
          <a:xfrm>
            <a:off x="6448428" y="3857604"/>
            <a:ext cx="800083" cy="400051"/>
          </a:xfrm>
          <a:prstGeom prst="rect">
            <a:avLst/>
          </a:prstGeom>
        </p:spPr>
      </p:pic>
      <p:pic>
        <p:nvPicPr>
          <p:cNvPr id="29" name="Picture 28" descr="ven dia.JPG"/>
          <p:cNvPicPr>
            <a:picLocks noChangeAspect="1"/>
          </p:cNvPicPr>
          <p:nvPr/>
        </p:nvPicPr>
        <p:blipFill>
          <a:blip r:embed="rId2" cstate="print"/>
          <a:srcRect l="28982" r="54425" b="18868"/>
          <a:stretch>
            <a:fillRect/>
          </a:stretch>
        </p:blipFill>
        <p:spPr>
          <a:xfrm>
            <a:off x="7019932" y="6357934"/>
            <a:ext cx="1071570" cy="500066"/>
          </a:xfrm>
          <a:prstGeom prst="rect">
            <a:avLst/>
          </a:prstGeom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859B-C8B1-43B2-9094-6DBE13E9848A}" type="slidenum">
              <a:rPr lang="en-IN" smtClean="0"/>
              <a:pPr/>
              <a:t>55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0" y="1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Classically: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09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Bookman Old Style" pitchFamily="18" charset="0"/>
              </a:rPr>
              <a:t>Shanon</a:t>
            </a:r>
            <a:r>
              <a:rPr lang="en-US" sz="2800" dirty="0" smtClean="0">
                <a:latin typeface="Bookman Old Style" pitchFamily="18" charset="0"/>
              </a:rPr>
              <a:t> entropy   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       </a:t>
            </a:r>
            <a:r>
              <a:rPr lang="en-US" sz="2800" dirty="0" smtClean="0">
                <a:latin typeface="Bookman Old Style" pitchFamily="18" charset="0"/>
              </a:rPr>
              <a:t>    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von Neumann entropy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1905000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Conditional Entropy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124200"/>
            <a:ext cx="314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Mutual information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267200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Classical information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QD.JPG"/>
          <p:cNvPicPr>
            <a:picLocks noChangeAspect="1"/>
          </p:cNvPicPr>
          <p:nvPr/>
        </p:nvPicPr>
        <p:blipFill>
          <a:blip r:embed="rId2" cstate="print"/>
          <a:srcRect t="19998" b="13334"/>
          <a:stretch>
            <a:fillRect/>
          </a:stretch>
        </p:blipFill>
        <p:spPr>
          <a:xfrm>
            <a:off x="3581400" y="5257800"/>
            <a:ext cx="3331534" cy="7143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5257800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Quantum Discord</a:t>
            </a:r>
            <a:endParaRPr lang="en-I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v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177778"/>
            <a:ext cx="7208096" cy="822477"/>
          </a:xfrm>
          <a:prstGeom prst="rect">
            <a:avLst/>
          </a:prstGeom>
        </p:spPr>
      </p:pic>
      <p:pic>
        <p:nvPicPr>
          <p:cNvPr id="18" name="Picture 17" descr="conditional_v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2514600"/>
            <a:ext cx="7282651" cy="785818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859B-C8B1-43B2-9094-6DBE13E9848A}" type="slidenum">
              <a:rPr lang="en-IN" smtClean="0"/>
              <a:pPr/>
              <a:t>56</a:t>
            </a:fld>
            <a:endParaRPr lang="en-IN"/>
          </a:p>
        </p:txBody>
      </p:sp>
      <p:pic>
        <p:nvPicPr>
          <p:cNvPr id="22" name="Picture 21" descr="i_v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7400" y="3657600"/>
            <a:ext cx="6142662" cy="785818"/>
          </a:xfrm>
          <a:prstGeom prst="rect">
            <a:avLst/>
          </a:prstGeom>
        </p:spPr>
      </p:pic>
      <p:pic>
        <p:nvPicPr>
          <p:cNvPr id="23" name="Picture 22" descr="c_von.JPG"/>
          <p:cNvPicPr>
            <a:picLocks noChangeAspect="1"/>
          </p:cNvPicPr>
          <p:nvPr/>
        </p:nvPicPr>
        <p:blipFill>
          <a:blip r:embed="rId6" cstate="print"/>
          <a:srcRect b="20000"/>
          <a:stretch>
            <a:fillRect/>
          </a:stretch>
        </p:blipFill>
        <p:spPr>
          <a:xfrm>
            <a:off x="3429000" y="4648200"/>
            <a:ext cx="3871479" cy="57150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Ref: H. </a:t>
            </a:r>
            <a:r>
              <a:rPr lang="en-US" dirty="0" err="1" smtClean="0"/>
              <a:t>Olliver</a:t>
            </a:r>
            <a:r>
              <a:rPr lang="en-US" dirty="0" smtClean="0"/>
              <a:t> and W. H. </a:t>
            </a:r>
            <a:r>
              <a:rPr lang="en-US" dirty="0" err="1" smtClean="0"/>
              <a:t>Zurek</a:t>
            </a:r>
            <a:r>
              <a:rPr lang="en-US" dirty="0" smtClean="0"/>
              <a:t>, Phys. Rev. </a:t>
            </a:r>
            <a:r>
              <a:rPr lang="en-US" dirty="0" err="1" smtClean="0"/>
              <a:t>Lett</a:t>
            </a:r>
            <a:r>
              <a:rPr lang="en-US" dirty="0" smtClean="0"/>
              <a:t>.</a:t>
            </a:r>
            <a:r>
              <a:rPr lang="en-US" b="1" dirty="0" smtClean="0"/>
              <a:t>  88</a:t>
            </a:r>
            <a:r>
              <a:rPr lang="en-US" dirty="0" smtClean="0"/>
              <a:t>,  017901 (2001).</a:t>
            </a:r>
            <a:endParaRPr lang="en-IN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6388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Quantum Versions: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3352800" y="6858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Rectangle 26"/>
          <p:cNvSpPr/>
          <p:nvPr/>
        </p:nvSpPr>
        <p:spPr>
          <a:xfrm>
            <a:off x="4724400" y="6211669"/>
            <a:ext cx="441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Ref: </a:t>
            </a:r>
            <a:r>
              <a:rPr lang="en-US" dirty="0" smtClean="0"/>
              <a:t>A. </a:t>
            </a:r>
            <a:r>
              <a:rPr lang="en-US" dirty="0" err="1" smtClean="0"/>
              <a:t>Datta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smtClean="0"/>
              <a:t>A. </a:t>
            </a:r>
            <a:r>
              <a:rPr lang="en-US" dirty="0" err="1" smtClean="0"/>
              <a:t>Shaji</a:t>
            </a:r>
            <a:r>
              <a:rPr lang="en-US" dirty="0" smtClean="0"/>
              <a:t>, C. Caves </a:t>
            </a:r>
            <a:r>
              <a:rPr lang="en-US" dirty="0" smtClean="0"/>
              <a:t>Phys. Rev. </a:t>
            </a:r>
            <a:r>
              <a:rPr lang="en-US" dirty="0" err="1" smtClean="0"/>
              <a:t>Lett</a:t>
            </a:r>
            <a:r>
              <a:rPr lang="en-US" dirty="0" smtClean="0"/>
              <a:t>.</a:t>
            </a:r>
            <a:r>
              <a:rPr lang="en-US" b="1" dirty="0" smtClean="0"/>
              <a:t>  </a:t>
            </a:r>
            <a:r>
              <a:rPr lang="en-US" b="1" dirty="0" smtClean="0"/>
              <a:t>100</a:t>
            </a:r>
            <a:r>
              <a:rPr lang="en-US" dirty="0" smtClean="0"/>
              <a:t> , </a:t>
            </a:r>
            <a:r>
              <a:rPr lang="en-IN" dirty="0" smtClean="0"/>
              <a:t>050502 </a:t>
            </a:r>
            <a:r>
              <a:rPr lang="en-US" dirty="0" smtClean="0"/>
              <a:t>(2008).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295400"/>
            <a:ext cx="40299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The two particle density matrix is of the form</a:t>
            </a:r>
            <a:endParaRPr lang="en-US" sz="1600" b="1" dirty="0"/>
          </a:p>
        </p:txBody>
      </p:sp>
      <p:sp>
        <p:nvSpPr>
          <p:cNvPr id="6" name="Right Arrow 5"/>
          <p:cNvSpPr/>
          <p:nvPr/>
        </p:nvSpPr>
        <p:spPr>
          <a:xfrm>
            <a:off x="4429124" y="13716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57200" y="2133600"/>
            <a:ext cx="3810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he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eigenvalues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    are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2133600" y="2133600"/>
          <a:ext cx="292608" cy="304800"/>
        </p:xfrm>
        <a:graphic>
          <a:graphicData uri="http://schemas.openxmlformats.org/presentationml/2006/ole">
            <p:oleObj spid="_x0000_s149506" name="Equation" r:id="rId3" imgW="228600" imgH="241300" progId="">
              <p:embed/>
            </p:oleObj>
          </a:graphicData>
        </a:graphic>
      </p:graphicFrame>
      <p:sp>
        <p:nvSpPr>
          <p:cNvPr id="12" name="Right Arrow 11"/>
          <p:cNvSpPr/>
          <p:nvPr/>
        </p:nvSpPr>
        <p:spPr>
          <a:xfrm>
            <a:off x="2895600" y="22098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" y="3161884"/>
            <a:ext cx="26085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classical correlation given by</a:t>
            </a:r>
            <a:endParaRPr lang="en-US" sz="1600" b="1" dirty="0"/>
          </a:p>
        </p:txBody>
      </p:sp>
      <p:sp>
        <p:nvSpPr>
          <p:cNvPr id="16" name="Right Arrow 15"/>
          <p:cNvSpPr/>
          <p:nvPr/>
        </p:nvSpPr>
        <p:spPr>
          <a:xfrm>
            <a:off x="3048000" y="3271838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" y="3852446"/>
            <a:ext cx="31494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Mutual information takes the form</a:t>
            </a:r>
            <a:endParaRPr lang="en-US" sz="1600" b="1" dirty="0"/>
          </a:p>
        </p:txBody>
      </p:sp>
      <p:sp>
        <p:nvSpPr>
          <p:cNvPr id="18" name="Right Arrow 17"/>
          <p:cNvSpPr/>
          <p:nvPr/>
        </p:nvSpPr>
        <p:spPr>
          <a:xfrm>
            <a:off x="3657600" y="3886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357158" y="4495800"/>
            <a:ext cx="6934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Eventually, the mathematical expression for QD can be written as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229" name="Object 13"/>
          <p:cNvGraphicFramePr>
            <a:graphicFrameLocks noChangeAspect="1"/>
          </p:cNvGraphicFramePr>
          <p:nvPr/>
        </p:nvGraphicFramePr>
        <p:xfrm>
          <a:off x="457200" y="4876800"/>
          <a:ext cx="8388804" cy="1371600"/>
        </p:xfrm>
        <a:graphic>
          <a:graphicData uri="http://schemas.openxmlformats.org/presentationml/2006/ole">
            <p:oleObj spid="_x0000_s149507" name="Equation" r:id="rId4" imgW="6400800" imgH="1041400" progId="">
              <p:embed/>
            </p:oleObj>
          </a:graphicData>
        </a:graphic>
      </p:graphicFrame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381000" y="6362328"/>
            <a:ext cx="441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ea typeface="Times New Roman" pitchFamily="18" charset="0"/>
                <a:cs typeface="Times New Roman" pitchFamily="18" charset="0"/>
              </a:rPr>
              <a:t>A K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Pal and I Bose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J. Phys. B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44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045101 (</a:t>
            </a:r>
            <a:r>
              <a:rPr lang="en-US" sz="1600" dirty="0" smtClean="0">
                <a:ea typeface="Times New Roman" pitchFamily="18" charset="0"/>
                <a:cs typeface="Times New Roman" pitchFamily="18" charset="0"/>
              </a:rPr>
              <a:t>2011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).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4" name="Picture 23" descr="rh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71414"/>
            <a:ext cx="3782012" cy="714380"/>
          </a:xfrm>
          <a:prstGeom prst="rect">
            <a:avLst/>
          </a:prstGeom>
        </p:spPr>
      </p:pic>
      <p:pic>
        <p:nvPicPr>
          <p:cNvPr id="27" name="Picture 26" descr="rho-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785794"/>
            <a:ext cx="5968148" cy="290513"/>
          </a:xfrm>
          <a:prstGeom prst="rect">
            <a:avLst/>
          </a:prstGeom>
        </p:spPr>
      </p:pic>
      <p:pic>
        <p:nvPicPr>
          <p:cNvPr id="25" name="Picture 24" descr="density matrix.JPG"/>
          <p:cNvPicPr>
            <a:picLocks noChangeAspect="1"/>
          </p:cNvPicPr>
          <p:nvPr/>
        </p:nvPicPr>
        <p:blipFill>
          <a:blip r:embed="rId7" cstate="print"/>
          <a:srcRect l="6271" t="7813" r="8444" b="10156"/>
          <a:stretch>
            <a:fillRect/>
          </a:stretch>
        </p:blipFill>
        <p:spPr>
          <a:xfrm>
            <a:off x="5286381" y="1000108"/>
            <a:ext cx="3714775" cy="1147210"/>
          </a:xfrm>
          <a:prstGeom prst="rect">
            <a:avLst/>
          </a:prstGeom>
        </p:spPr>
      </p:pic>
      <p:pic>
        <p:nvPicPr>
          <p:cNvPr id="29" name="Picture 28" descr="eigen value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868" y="1928802"/>
            <a:ext cx="2486025" cy="1247775"/>
          </a:xfrm>
          <a:prstGeom prst="rect">
            <a:avLst/>
          </a:prstGeom>
        </p:spPr>
      </p:pic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859B-C8B1-43B2-9094-6DBE13E9848A}" type="slidenum">
              <a:rPr lang="en-IN" smtClean="0"/>
              <a:pPr/>
              <a:t>57</a:t>
            </a:fld>
            <a:endParaRPr lang="en-IN"/>
          </a:p>
        </p:txBody>
      </p:sp>
      <p:pic>
        <p:nvPicPr>
          <p:cNvPr id="26" name="Picture 25" descr="classical_vo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57620" y="3071810"/>
            <a:ext cx="5181443" cy="671515"/>
          </a:xfrm>
          <a:prstGeom prst="rect">
            <a:avLst/>
          </a:prstGeom>
        </p:spPr>
      </p:pic>
      <p:pic>
        <p:nvPicPr>
          <p:cNvPr id="158728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7686" y="3857628"/>
            <a:ext cx="43338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7" descr="q_vo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9390" y="5005455"/>
            <a:ext cx="2435222" cy="423809"/>
          </a:xfrm>
          <a:prstGeom prst="rect">
            <a:avLst/>
          </a:prstGeom>
        </p:spPr>
      </p:pic>
      <p:pic>
        <p:nvPicPr>
          <p:cNvPr id="31" name="Picture 30" descr="lamda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715272" y="3857628"/>
            <a:ext cx="1295400" cy="51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265" name="Object 1"/>
          <p:cNvGraphicFramePr>
            <a:graphicFrameLocks noChangeAspect="1"/>
          </p:cNvGraphicFramePr>
          <p:nvPr/>
        </p:nvGraphicFramePr>
        <p:xfrm>
          <a:off x="685800" y="1142984"/>
          <a:ext cx="2968625" cy="1524000"/>
        </p:xfrm>
        <a:graphic>
          <a:graphicData uri="http://schemas.openxmlformats.org/presentationml/2006/ole">
            <p:oleObj spid="_x0000_s150530" name="Equation" r:id="rId3" imgW="1790700" imgH="914400" progId="">
              <p:embed/>
            </p:oleObj>
          </a:graphicData>
        </a:graphic>
      </p:graphicFrame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3929058" y="2071678"/>
          <a:ext cx="5011651" cy="571504"/>
        </p:xfrm>
        <a:graphic>
          <a:graphicData uri="http://schemas.openxmlformats.org/presentationml/2006/ole">
            <p:oleObj spid="_x0000_s150531" name="Equation" r:id="rId4" imgW="2171700" imgH="241300" progId="">
              <p:embed/>
            </p:oleObj>
          </a:graphicData>
        </a:graphic>
      </p:graphicFrame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886200" y="1214422"/>
            <a:ext cx="464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Where 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defined as the two-site spin-spin correlation function given by,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2714620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The analytical relations of quantum mutual information (I) and total classical correlation (C) with</a:t>
            </a:r>
            <a:r>
              <a:rPr lang="en-US" sz="1600" b="1" i="1" dirty="0" smtClean="0"/>
              <a:t> G</a:t>
            </a:r>
            <a:r>
              <a:rPr lang="en-US" sz="1600" b="1" dirty="0" smtClean="0"/>
              <a:t> can be written as </a:t>
            </a:r>
            <a:endParaRPr lang="en-US" sz="1600" b="1" dirty="0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3400" y="4857760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Hence, with the given value of </a:t>
            </a:r>
            <a:r>
              <a:rPr lang="en-US" sz="1600" b="1" i="1" dirty="0" smtClean="0"/>
              <a:t>G</a:t>
            </a:r>
            <a:r>
              <a:rPr lang="en-US" sz="1600" b="1" dirty="0" smtClean="0"/>
              <a:t>, one can easily obtain the amount of QD present in a certain system at finite temperature using the relation </a:t>
            </a:r>
            <a:endParaRPr lang="en-US" sz="1600" b="1" dirty="0"/>
          </a:p>
        </p:txBody>
      </p:sp>
      <p:sp>
        <p:nvSpPr>
          <p:cNvPr id="15" name="Rectangle 14"/>
          <p:cNvSpPr/>
          <p:nvPr/>
        </p:nvSpPr>
        <p:spPr>
          <a:xfrm>
            <a:off x="228600" y="6096000"/>
            <a:ext cx="40317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dirty="0" smtClean="0"/>
              <a:t>S </a:t>
            </a:r>
            <a:r>
              <a:rPr lang="en-IN" sz="1600" dirty="0" err="1" smtClean="0"/>
              <a:t>Luo</a:t>
            </a:r>
            <a:r>
              <a:rPr lang="en-IN" sz="1600" dirty="0" smtClean="0"/>
              <a:t> 2008 </a:t>
            </a:r>
            <a:r>
              <a:rPr lang="en-IN" sz="1600" i="1" dirty="0" smtClean="0"/>
              <a:t>Phys. Rev. A </a:t>
            </a:r>
            <a:r>
              <a:rPr lang="en-IN" sz="1600" b="1" dirty="0" smtClean="0"/>
              <a:t>77</a:t>
            </a:r>
            <a:r>
              <a:rPr lang="en-IN" sz="1600" dirty="0" smtClean="0"/>
              <a:t> 042303.</a:t>
            </a:r>
          </a:p>
          <a:p>
            <a:pPr lvl="0"/>
            <a:r>
              <a:rPr lang="en-US" sz="1600" dirty="0" smtClean="0">
                <a:ea typeface="Calibri" pitchFamily="34" charset="0"/>
                <a:cs typeface="Arial" pitchFamily="34" charset="0"/>
              </a:rPr>
              <a:t>M A </a:t>
            </a:r>
            <a:r>
              <a:rPr lang="en-US" sz="1600" dirty="0" err="1" smtClean="0">
                <a:ea typeface="Calibri" pitchFamily="34" charset="0"/>
                <a:cs typeface="Arial" pitchFamily="34" charset="0"/>
              </a:rPr>
              <a:t>Yurischev</a:t>
            </a:r>
            <a:r>
              <a:rPr lang="en-US" sz="16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i="1" dirty="0" smtClean="0">
                <a:ea typeface="Times New Roman" pitchFamily="18" charset="0"/>
                <a:cs typeface="Arial" pitchFamily="34" charset="0"/>
              </a:rPr>
              <a:t>Phys. Rev. B</a:t>
            </a:r>
            <a:r>
              <a:rPr lang="en-US" sz="1600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b="1" dirty="0" smtClean="0">
                <a:ea typeface="Times New Roman" pitchFamily="18" charset="0"/>
                <a:cs typeface="Arial" pitchFamily="34" charset="0"/>
              </a:rPr>
              <a:t>84</a:t>
            </a:r>
            <a:r>
              <a:rPr lang="en-US" sz="1600" dirty="0" smtClean="0">
                <a:ea typeface="Times New Roman" pitchFamily="18" charset="0"/>
                <a:cs typeface="Arial" pitchFamily="34" charset="0"/>
              </a:rPr>
              <a:t> 024418 (2011).</a:t>
            </a:r>
            <a:r>
              <a:rPr lang="en-US" sz="1600" dirty="0" smtClean="0">
                <a:ea typeface="Calibri" pitchFamily="34" charset="0"/>
                <a:cs typeface="Arial" pitchFamily="34" charset="0"/>
              </a:rPr>
              <a:t> </a:t>
            </a:r>
            <a:endParaRPr lang="en-US" sz="1600" dirty="0" smtClean="0"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8" name="Picture 17" descr="I_e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0137" y="3252792"/>
            <a:ext cx="7549287" cy="890588"/>
          </a:xfrm>
          <a:prstGeom prst="rect">
            <a:avLst/>
          </a:prstGeom>
        </p:spPr>
      </p:pic>
      <p:pic>
        <p:nvPicPr>
          <p:cNvPr id="19" name="Picture 18" descr="C_ex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4414" y="4000504"/>
            <a:ext cx="7181850" cy="752475"/>
          </a:xfrm>
          <a:prstGeom prst="rect">
            <a:avLst/>
          </a:prstGeom>
        </p:spPr>
      </p:pic>
      <p:pic>
        <p:nvPicPr>
          <p:cNvPr id="20" name="Picture 19" descr="Q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14744" y="5429264"/>
            <a:ext cx="2221072" cy="714380"/>
          </a:xfrm>
          <a:prstGeom prst="rect">
            <a:avLst/>
          </a:prstGeom>
        </p:spPr>
      </p:pic>
      <p:pic>
        <p:nvPicPr>
          <p:cNvPr id="17" name="Picture 16" descr="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00" y="0"/>
            <a:ext cx="2946818" cy="642942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859B-C8B1-43B2-9094-6DBE13E9848A}" type="slidenum">
              <a:rPr lang="en-IN" smtClean="0"/>
              <a:pPr/>
              <a:t>58</a:t>
            </a:fld>
            <a:endParaRPr lang="en-IN"/>
          </a:p>
        </p:txBody>
      </p:sp>
      <p:sp>
        <p:nvSpPr>
          <p:cNvPr id="22" name="Rectangle 21"/>
          <p:cNvSpPr/>
          <p:nvPr/>
        </p:nvSpPr>
        <p:spPr>
          <a:xfrm>
            <a:off x="609600" y="533400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considering the standard basis of a two </a:t>
            </a:r>
            <a:r>
              <a:rPr lang="en-US" sz="1600" b="1" dirty="0" err="1" smtClean="0"/>
              <a:t>qubit</a:t>
            </a:r>
            <a:r>
              <a:rPr lang="en-US" sz="1600" b="1" dirty="0" smtClean="0"/>
              <a:t> system {|00&gt;, |01&gt;, |10&gt;, |11&gt;},  the density matrix can be defined as,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cord_chi.JPG"/>
          <p:cNvPicPr>
            <a:picLocks noChangeAspect="1"/>
          </p:cNvPicPr>
          <p:nvPr/>
        </p:nvPicPr>
        <p:blipFill>
          <a:blip r:embed="rId2" cstate="print"/>
          <a:srcRect l="369" t="1183" r="52761"/>
          <a:stretch>
            <a:fillRect/>
          </a:stretch>
        </p:blipFill>
        <p:spPr>
          <a:xfrm>
            <a:off x="1928794" y="0"/>
            <a:ext cx="5000660" cy="4459948"/>
          </a:xfrm>
          <a:prstGeom prst="rect">
            <a:avLst/>
          </a:prstGeom>
        </p:spPr>
      </p:pic>
      <p:pic>
        <p:nvPicPr>
          <p:cNvPr id="5" name="Picture 4" descr="chi_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70" y="3714752"/>
            <a:ext cx="3629050" cy="1143008"/>
          </a:xfrm>
          <a:prstGeom prst="rect">
            <a:avLst/>
          </a:prstGeom>
        </p:spPr>
      </p:pic>
      <p:pic>
        <p:nvPicPr>
          <p:cNvPr id="6" name="Picture 5" descr="I_e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3241" y="4714884"/>
            <a:ext cx="7549287" cy="890588"/>
          </a:xfrm>
          <a:prstGeom prst="rect">
            <a:avLst/>
          </a:prstGeom>
        </p:spPr>
      </p:pic>
      <p:pic>
        <p:nvPicPr>
          <p:cNvPr id="7" name="Picture 6" descr="C_ex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76364" y="5500702"/>
            <a:ext cx="7181850" cy="752475"/>
          </a:xfrm>
          <a:prstGeom prst="rect">
            <a:avLst/>
          </a:prstGeom>
        </p:spPr>
      </p:pic>
      <p:pic>
        <p:nvPicPr>
          <p:cNvPr id="8" name="Picture 7" descr="Q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8" y="3857628"/>
            <a:ext cx="2221072" cy="71438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859B-C8B1-43B2-9094-6DBE13E9848A}" type="slidenum">
              <a:rPr lang="en-IN" smtClean="0"/>
              <a:pPr/>
              <a:t>59</a:t>
            </a:fld>
            <a:endParaRPr lang="en-IN"/>
          </a:p>
        </p:txBody>
      </p:sp>
      <p:pic>
        <p:nvPicPr>
          <p:cNvPr id="11" name="Picture 10" descr="ew--qd.tif"/>
          <p:cNvPicPr>
            <a:picLocks noChangeAspect="1"/>
          </p:cNvPicPr>
          <p:nvPr/>
        </p:nvPicPr>
        <p:blipFill>
          <a:blip r:embed="rId7" cstate="print"/>
          <a:srcRect l="3906" t="10655" r="89653" b="29766"/>
          <a:stretch>
            <a:fillRect/>
          </a:stretch>
        </p:blipFill>
        <p:spPr>
          <a:xfrm>
            <a:off x="1714480" y="-24"/>
            <a:ext cx="571504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34" y="-285768"/>
            <a:ext cx="7467600" cy="1143000"/>
          </a:xfrm>
        </p:spPr>
        <p:txBody>
          <a:bodyPr/>
          <a:lstStyle/>
          <a:p>
            <a:r>
              <a:rPr lang="en-US" dirty="0" smtClean="0"/>
              <a:t>Experimental facilities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4429124" y="1000108"/>
            <a:ext cx="41117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Magnetic Property Measurement  System</a:t>
            </a:r>
          </a:p>
          <a:p>
            <a:r>
              <a:rPr lang="en-US" sz="1600" dirty="0" smtClean="0"/>
              <a:t>(MPMS)</a:t>
            </a:r>
          </a:p>
          <a:p>
            <a:r>
              <a:rPr lang="en-US" sz="1600" dirty="0" smtClean="0"/>
              <a:t>1.8K- 350K temperature range</a:t>
            </a:r>
          </a:p>
          <a:p>
            <a:r>
              <a:rPr lang="en-US" sz="1600" dirty="0" smtClean="0"/>
              <a:t>0T – 7T magnetic field range</a:t>
            </a:r>
          </a:p>
          <a:p>
            <a:r>
              <a:rPr lang="en-US" sz="1600" dirty="0" smtClean="0"/>
              <a:t> </a:t>
            </a:r>
          </a:p>
          <a:p>
            <a:r>
              <a:rPr lang="en-US" sz="1600" dirty="0" smtClean="0"/>
              <a:t>Cryogen free system- </a:t>
            </a:r>
            <a:r>
              <a:rPr lang="en-US" sz="1600" dirty="0" smtClean="0"/>
              <a:t>Resistivity, </a:t>
            </a:r>
            <a:r>
              <a:rPr lang="en-US" sz="1600" dirty="0" smtClean="0"/>
              <a:t>Heat </a:t>
            </a:r>
            <a:r>
              <a:rPr lang="en-US" sz="1600" dirty="0" smtClean="0"/>
              <a:t>capacity</a:t>
            </a:r>
            <a:endParaRPr lang="en-US" sz="1600" dirty="0" smtClean="0"/>
          </a:p>
        </p:txBody>
      </p:sp>
      <p:pic>
        <p:nvPicPr>
          <p:cNvPr id="7" name="Picture 6" descr="pp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214686"/>
            <a:ext cx="3711528" cy="27146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844" y="5780806"/>
            <a:ext cx="4443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Physical Property Measurement  System</a:t>
            </a:r>
          </a:p>
          <a:p>
            <a:r>
              <a:rPr lang="en-US" sz="1600" dirty="0" smtClean="0"/>
              <a:t>(PPMS</a:t>
            </a:r>
            <a:r>
              <a:rPr lang="en-US" sz="1600" dirty="0" smtClean="0"/>
              <a:t>).</a:t>
            </a:r>
            <a:endParaRPr lang="en-US" sz="1600" dirty="0" smtClean="0"/>
          </a:p>
          <a:p>
            <a:r>
              <a:rPr lang="en-US" sz="1600" dirty="0" smtClean="0"/>
              <a:t>400mK- 300K temperature range</a:t>
            </a:r>
          </a:p>
          <a:p>
            <a:r>
              <a:rPr lang="en-US" sz="1600" dirty="0" smtClean="0"/>
              <a:t>0T – 9T magnetic field range</a:t>
            </a:r>
            <a:endParaRPr lang="en-IN" sz="1600" dirty="0"/>
          </a:p>
        </p:txBody>
      </p:sp>
      <p:pic>
        <p:nvPicPr>
          <p:cNvPr id="9" name="Picture 8" descr="Photo08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722597"/>
            <a:ext cx="3475947" cy="2492089"/>
          </a:xfrm>
          <a:prstGeom prst="rect">
            <a:avLst/>
          </a:prstGeom>
        </p:spPr>
      </p:pic>
      <p:pic>
        <p:nvPicPr>
          <p:cNvPr id="10" name="Picture 9" descr="Photo08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3000372"/>
            <a:ext cx="3500462" cy="3643338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859B-C8B1-43B2-9094-6DBE13E9848A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.u_r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14290"/>
            <a:ext cx="5375710" cy="4000528"/>
          </a:xfrm>
          <a:prstGeom prst="rect">
            <a:avLst/>
          </a:prstGeom>
        </p:spPr>
      </p:pic>
      <p:pic>
        <p:nvPicPr>
          <p:cNvPr id="6" name="Picture 5" descr="u_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2218" y="3929066"/>
            <a:ext cx="2442592" cy="1143008"/>
          </a:xfrm>
          <a:prstGeom prst="rect">
            <a:avLst/>
          </a:prstGeom>
        </p:spPr>
      </p:pic>
      <p:pic>
        <p:nvPicPr>
          <p:cNvPr id="7" name="Picture 6" descr="I_e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3241" y="5033979"/>
            <a:ext cx="7549287" cy="890588"/>
          </a:xfrm>
          <a:prstGeom prst="rect">
            <a:avLst/>
          </a:prstGeom>
        </p:spPr>
      </p:pic>
      <p:pic>
        <p:nvPicPr>
          <p:cNvPr id="8" name="Picture 7" descr="C_ex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76364" y="5819797"/>
            <a:ext cx="7181850" cy="752475"/>
          </a:xfrm>
          <a:prstGeom prst="rect">
            <a:avLst/>
          </a:prstGeom>
        </p:spPr>
      </p:pic>
      <p:pic>
        <p:nvPicPr>
          <p:cNvPr id="9" name="Picture 8" descr="Q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8" y="4176723"/>
            <a:ext cx="2221072" cy="71438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859B-C8B1-43B2-9094-6DBE13E9848A}" type="slidenum">
              <a:rPr lang="en-IN" smtClean="0"/>
              <a:pPr/>
              <a:t>60</a:t>
            </a:fld>
            <a:endParaRPr lang="en-IN"/>
          </a:p>
        </p:txBody>
      </p:sp>
      <p:pic>
        <p:nvPicPr>
          <p:cNvPr id="12" name="Picture 11" descr="ew--qd.tif"/>
          <p:cNvPicPr>
            <a:picLocks noChangeAspect="1"/>
          </p:cNvPicPr>
          <p:nvPr/>
        </p:nvPicPr>
        <p:blipFill>
          <a:blip r:embed="rId7" cstate="print"/>
          <a:srcRect l="3906" t="10655" r="89653" b="29766"/>
          <a:stretch>
            <a:fillRect/>
          </a:stretch>
        </p:blipFill>
        <p:spPr>
          <a:xfrm>
            <a:off x="1500166" y="142852"/>
            <a:ext cx="571504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w--qd.tif"/>
          <p:cNvPicPr>
            <a:picLocks noChangeAspect="1"/>
          </p:cNvPicPr>
          <p:nvPr/>
        </p:nvPicPr>
        <p:blipFill>
          <a:blip r:embed="rId2" cstate="print"/>
          <a:srcRect l="3906" t="10655" r="13281" b="1662"/>
          <a:stretch>
            <a:fillRect/>
          </a:stretch>
        </p:blipFill>
        <p:spPr>
          <a:xfrm>
            <a:off x="1142976" y="928670"/>
            <a:ext cx="6429420" cy="473108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859B-C8B1-43B2-9094-6DBE13E9848A}" type="slidenum">
              <a:rPr lang="en-IN" smtClean="0"/>
              <a:pPr/>
              <a:t>61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Conclusion and future directions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/>
              <a:t>AF Ground state of a quantum mechanical spin system is entangled</a:t>
            </a:r>
          </a:p>
          <a:p>
            <a:r>
              <a:rPr lang="en-GB" sz="2400" dirty="0" smtClean="0"/>
              <a:t>Magnetic susceptibility can be used as a macroscopic entangled witness</a:t>
            </a:r>
          </a:p>
          <a:p>
            <a:r>
              <a:rPr lang="en-GB" sz="2400" dirty="0" smtClean="0"/>
              <a:t>Using quantum mechanical uncertainty principle for macroscopic observables, it is possible to throw light on quantum correlations close to QPT.</a:t>
            </a:r>
          </a:p>
          <a:p>
            <a:r>
              <a:rPr lang="en-GB" sz="2400" dirty="0" smtClean="0"/>
              <a:t>Specific heat measurements at low temperatures explicitly capture the QPT.</a:t>
            </a:r>
          </a:p>
          <a:p>
            <a:r>
              <a:rPr lang="en-GB" sz="2400" dirty="0" smtClean="0"/>
              <a:t>Specific Heat is an Entanglement Witness</a:t>
            </a:r>
          </a:p>
          <a:p>
            <a:r>
              <a:rPr lang="en-GB" sz="2400" dirty="0" smtClean="0"/>
              <a:t>Quantum Discord can be quantified using magnetic susceptibility and heat capacity data.</a:t>
            </a:r>
          </a:p>
          <a:p>
            <a:r>
              <a:rPr lang="en-GB" sz="2400" dirty="0" smtClean="0"/>
              <a:t>Quantum Discord to be used to capture QPT in spin systems.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Collaborators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56" y="1285860"/>
            <a:ext cx="8686800" cy="4840303"/>
          </a:xfrm>
        </p:spPr>
        <p:txBody>
          <a:bodyPr/>
          <a:lstStyle/>
          <a:p>
            <a:r>
              <a:rPr lang="en-GB" sz="2400" dirty="0" err="1" smtClean="0"/>
              <a:t>Tanmoy</a:t>
            </a:r>
            <a:r>
              <a:rPr lang="en-GB" sz="2400" dirty="0" smtClean="0"/>
              <a:t> </a:t>
            </a:r>
            <a:r>
              <a:rPr lang="en-GB" sz="2400" dirty="0" err="1" smtClean="0"/>
              <a:t>Chakraborty</a:t>
            </a:r>
            <a:r>
              <a:rPr lang="en-GB" sz="2400" dirty="0" smtClean="0"/>
              <a:t> </a:t>
            </a:r>
          </a:p>
          <a:p>
            <a:r>
              <a:rPr lang="en-GB" sz="2400" dirty="0" err="1" smtClean="0"/>
              <a:t>Harkirat</a:t>
            </a:r>
            <a:r>
              <a:rPr lang="en-GB" sz="2400" dirty="0" smtClean="0"/>
              <a:t> Singh</a:t>
            </a:r>
          </a:p>
          <a:p>
            <a:r>
              <a:rPr lang="en-GB" sz="2400" dirty="0" err="1" smtClean="0"/>
              <a:t>Diptaranjan</a:t>
            </a:r>
            <a:r>
              <a:rPr lang="en-GB" sz="2400" dirty="0" smtClean="0"/>
              <a:t> Das</a:t>
            </a:r>
          </a:p>
          <a:p>
            <a:r>
              <a:rPr lang="en-US" sz="2400" dirty="0" err="1" smtClean="0"/>
              <a:t>Sourabh</a:t>
            </a:r>
            <a:r>
              <a:rPr lang="en-US" sz="2400" dirty="0" smtClean="0"/>
              <a:t> Singh</a:t>
            </a:r>
          </a:p>
          <a:p>
            <a:r>
              <a:rPr lang="en-US" sz="2400" dirty="0" err="1" smtClean="0"/>
              <a:t>Radha</a:t>
            </a:r>
            <a:r>
              <a:rPr lang="en-US" sz="2400" dirty="0" smtClean="0"/>
              <a:t> Krishna </a:t>
            </a:r>
            <a:r>
              <a:rPr lang="en-US" sz="2400" dirty="0" err="1" smtClean="0"/>
              <a:t>Gopal</a:t>
            </a:r>
            <a:endParaRPr lang="en-US" sz="2400" dirty="0" smtClean="0"/>
          </a:p>
          <a:p>
            <a:r>
              <a:rPr lang="en-US" sz="2400" dirty="0" smtClean="0"/>
              <a:t>Philipp </a:t>
            </a:r>
            <a:r>
              <a:rPr lang="en-US" sz="2400" dirty="0" err="1" smtClean="0"/>
              <a:t>Gegenwart</a:t>
            </a:r>
            <a:r>
              <a:rPr lang="en-US" sz="2400" dirty="0" smtClean="0"/>
              <a:t> </a:t>
            </a:r>
            <a:endParaRPr lang="en-GB" sz="2400" dirty="0" smtClean="0"/>
          </a:p>
          <a:p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r="88471"/>
          <a:stretch>
            <a:fillRect/>
          </a:stretch>
        </p:blipFill>
        <p:spPr bwMode="auto">
          <a:xfrm>
            <a:off x="214282" y="285728"/>
            <a:ext cx="10080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1285861"/>
            <a:ext cx="573884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Copper </a:t>
            </a:r>
            <a:r>
              <a:rPr lang="en-US" sz="2800" i="1" dirty="0"/>
              <a:t>Nitrate </a:t>
            </a:r>
            <a:r>
              <a:rPr lang="en-US" sz="2800" i="1" dirty="0" smtClean="0"/>
              <a:t>Cu(NO</a:t>
            </a:r>
            <a:r>
              <a:rPr lang="en-US" sz="2800" i="1" baseline="-25000" dirty="0" smtClean="0"/>
              <a:t>3</a:t>
            </a:r>
            <a:r>
              <a:rPr lang="en-US" sz="2800" i="1" dirty="0" smtClean="0"/>
              <a:t>)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 </a:t>
            </a:r>
            <a:r>
              <a:rPr lang="en-US" sz="2800" i="1" dirty="0"/>
              <a:t>. 2.5H</a:t>
            </a:r>
            <a:r>
              <a:rPr lang="en-US" sz="2800" i="1" baseline="-25000" dirty="0"/>
              <a:t>2</a:t>
            </a:r>
            <a:r>
              <a:rPr lang="en-US" sz="2800" i="1" dirty="0"/>
              <a:t>O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 smtClean="0"/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Heisenberg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antiferromagnet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alternating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dimer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spin chain system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with weak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inter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dimer interaction as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compare to intra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dimer interaction.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71934" y="6215082"/>
            <a:ext cx="303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J</a:t>
            </a:r>
            <a:endParaRPr lang="en-IN" sz="2800" b="1" dirty="0"/>
          </a:p>
        </p:txBody>
      </p:sp>
      <p:grpSp>
        <p:nvGrpSpPr>
          <p:cNvPr id="2" name="Group 33"/>
          <p:cNvGrpSpPr/>
          <p:nvPr/>
        </p:nvGrpSpPr>
        <p:grpSpPr>
          <a:xfrm>
            <a:off x="571472" y="4357694"/>
            <a:ext cx="7715304" cy="2143140"/>
            <a:chOff x="928662" y="3500438"/>
            <a:chExt cx="7715304" cy="214314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928662" y="4857760"/>
              <a:ext cx="771530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Up Arrow 12"/>
            <p:cNvSpPr/>
            <p:nvPr/>
          </p:nvSpPr>
          <p:spPr>
            <a:xfrm>
              <a:off x="1428728" y="4500570"/>
              <a:ext cx="214314" cy="642942"/>
            </a:xfrm>
            <a:prstGeom prst="up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Up Arrow 13"/>
            <p:cNvSpPr/>
            <p:nvPr/>
          </p:nvSpPr>
          <p:spPr>
            <a:xfrm>
              <a:off x="2428860" y="4500570"/>
              <a:ext cx="214314" cy="642942"/>
            </a:xfrm>
            <a:prstGeom prst="up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Up Arrow 14"/>
            <p:cNvSpPr/>
            <p:nvPr/>
          </p:nvSpPr>
          <p:spPr>
            <a:xfrm>
              <a:off x="3643306" y="4500570"/>
              <a:ext cx="214314" cy="642942"/>
            </a:xfrm>
            <a:prstGeom prst="up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Up Arrow 15"/>
            <p:cNvSpPr/>
            <p:nvPr/>
          </p:nvSpPr>
          <p:spPr>
            <a:xfrm>
              <a:off x="4643438" y="4500570"/>
              <a:ext cx="214314" cy="642942"/>
            </a:xfrm>
            <a:prstGeom prst="up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Up Arrow 16"/>
            <p:cNvSpPr/>
            <p:nvPr/>
          </p:nvSpPr>
          <p:spPr>
            <a:xfrm>
              <a:off x="5715008" y="4500570"/>
              <a:ext cx="214314" cy="642942"/>
            </a:xfrm>
            <a:prstGeom prst="up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Up Arrow 17"/>
            <p:cNvSpPr/>
            <p:nvPr/>
          </p:nvSpPr>
          <p:spPr>
            <a:xfrm>
              <a:off x="6786578" y="4500570"/>
              <a:ext cx="214314" cy="642942"/>
            </a:xfrm>
            <a:prstGeom prst="up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Up Arrow 18"/>
            <p:cNvSpPr/>
            <p:nvPr/>
          </p:nvSpPr>
          <p:spPr>
            <a:xfrm>
              <a:off x="7929586" y="4500570"/>
              <a:ext cx="214314" cy="642942"/>
            </a:xfrm>
            <a:prstGeom prst="up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Up Arrow 20"/>
            <p:cNvSpPr/>
            <p:nvPr/>
          </p:nvSpPr>
          <p:spPr>
            <a:xfrm>
              <a:off x="1142976" y="4572008"/>
              <a:ext cx="214314" cy="642942"/>
            </a:xfrm>
            <a:prstGeom prst="up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Up Arrow 21"/>
            <p:cNvSpPr/>
            <p:nvPr/>
          </p:nvSpPr>
          <p:spPr>
            <a:xfrm>
              <a:off x="2143108" y="4572008"/>
              <a:ext cx="214314" cy="642942"/>
            </a:xfrm>
            <a:prstGeom prst="up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Up Arrow 22"/>
            <p:cNvSpPr/>
            <p:nvPr/>
          </p:nvSpPr>
          <p:spPr>
            <a:xfrm>
              <a:off x="3357554" y="4572008"/>
              <a:ext cx="214314" cy="642942"/>
            </a:xfrm>
            <a:prstGeom prst="up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Up Arrow 23"/>
            <p:cNvSpPr/>
            <p:nvPr/>
          </p:nvSpPr>
          <p:spPr>
            <a:xfrm>
              <a:off x="4357686" y="4572008"/>
              <a:ext cx="214314" cy="642942"/>
            </a:xfrm>
            <a:prstGeom prst="up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Up Arrow 24"/>
            <p:cNvSpPr/>
            <p:nvPr/>
          </p:nvSpPr>
          <p:spPr>
            <a:xfrm>
              <a:off x="5429256" y="4572008"/>
              <a:ext cx="214314" cy="642942"/>
            </a:xfrm>
            <a:prstGeom prst="up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Up Arrow 25"/>
            <p:cNvSpPr/>
            <p:nvPr/>
          </p:nvSpPr>
          <p:spPr>
            <a:xfrm>
              <a:off x="6500826" y="4572008"/>
              <a:ext cx="214314" cy="642942"/>
            </a:xfrm>
            <a:prstGeom prst="up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Up Arrow 26"/>
            <p:cNvSpPr/>
            <p:nvPr/>
          </p:nvSpPr>
          <p:spPr>
            <a:xfrm>
              <a:off x="7643834" y="4572008"/>
              <a:ext cx="214314" cy="642942"/>
            </a:xfrm>
            <a:prstGeom prst="up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8" name="Circular Arrow 27"/>
            <p:cNvSpPr/>
            <p:nvPr/>
          </p:nvSpPr>
          <p:spPr>
            <a:xfrm>
              <a:off x="3736468" y="4000504"/>
              <a:ext cx="764094" cy="785818"/>
            </a:xfrm>
            <a:prstGeom prst="circularArrow">
              <a:avLst>
                <a:gd name="adj1" fmla="val 12500"/>
                <a:gd name="adj2" fmla="val 1142322"/>
                <a:gd name="adj3" fmla="val 20457681"/>
                <a:gd name="adj4" fmla="val 10800011"/>
                <a:gd name="adj5" fmla="val 10763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29" name="Circular Arrow 28"/>
            <p:cNvSpPr/>
            <p:nvPr/>
          </p:nvSpPr>
          <p:spPr>
            <a:xfrm>
              <a:off x="4429124" y="5308112"/>
              <a:ext cx="285752" cy="335466"/>
            </a:xfrm>
            <a:prstGeom prst="circular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0" name="Circular Arrow 29"/>
            <p:cNvSpPr/>
            <p:nvPr/>
          </p:nvSpPr>
          <p:spPr>
            <a:xfrm>
              <a:off x="3428992" y="5286388"/>
              <a:ext cx="285752" cy="335466"/>
            </a:xfrm>
            <a:prstGeom prst="circular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10210" y="3571876"/>
              <a:ext cx="2760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j</a:t>
              </a:r>
              <a:endParaRPr lang="en-IN" sz="28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58016" y="3500438"/>
              <a:ext cx="8354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J &gt;&gt;j</a:t>
              </a:r>
              <a:endParaRPr lang="en-IN" sz="2800" b="1" dirty="0"/>
            </a:p>
          </p:txBody>
        </p:sp>
      </p:grp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890614" y="-16"/>
            <a:ext cx="7467600" cy="83821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Macroscopic Quantum Entanglement</a:t>
            </a:r>
            <a:endParaRPr lang="en-IN" sz="3600" dirty="0"/>
          </a:p>
        </p:txBody>
      </p:sp>
      <p:sp>
        <p:nvSpPr>
          <p:cNvPr id="37" name="Oval 36"/>
          <p:cNvSpPr/>
          <p:nvPr/>
        </p:nvSpPr>
        <p:spPr>
          <a:xfrm>
            <a:off x="1643042" y="5072074"/>
            <a:ext cx="785818" cy="135732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5859B-C8B1-43B2-9094-6DBE13E9848A}" type="slidenum">
              <a:rPr lang="en-IN" smtClean="0"/>
              <a:pPr/>
              <a:t>7</a:t>
            </a:fld>
            <a:endParaRPr lang="en-IN"/>
          </a:p>
        </p:txBody>
      </p:sp>
      <p:pic>
        <p:nvPicPr>
          <p:cNvPr id="35" name="Picture 34" descr="Ham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429000"/>
            <a:ext cx="4901746" cy="571504"/>
          </a:xfrm>
          <a:prstGeom prst="rect">
            <a:avLst/>
          </a:prstGeom>
        </p:spPr>
      </p:pic>
      <p:pic>
        <p:nvPicPr>
          <p:cNvPr id="39" name="Picture 38" descr="DSCN1130.JPG"/>
          <p:cNvPicPr>
            <a:picLocks noChangeAspect="1"/>
          </p:cNvPicPr>
          <p:nvPr/>
        </p:nvPicPr>
        <p:blipFill>
          <a:blip r:embed="rId3" cstate="print"/>
          <a:srcRect l="12500" r="27083" b="22222"/>
          <a:stretch>
            <a:fillRect/>
          </a:stretch>
        </p:blipFill>
        <p:spPr>
          <a:xfrm>
            <a:off x="6357950" y="1000108"/>
            <a:ext cx="2071702" cy="200026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071802" y="6215082"/>
            <a:ext cx="303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J</a:t>
            </a:r>
            <a:endParaRPr lang="en-IN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2"/>
          <p:cNvSpPr txBox="1">
            <a:spLocks noChangeArrowheads="1"/>
          </p:cNvSpPr>
          <p:nvPr/>
        </p:nvSpPr>
        <p:spPr bwMode="auto">
          <a:xfrm>
            <a:off x="1187450" y="44450"/>
            <a:ext cx="71753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CC3300"/>
                </a:solidFill>
              </a:rPr>
              <a:t>Exchange coupled pair model </a:t>
            </a:r>
            <a:r>
              <a:rPr lang="en-US" sz="3200" dirty="0" smtClean="0">
                <a:solidFill>
                  <a:srgbClr val="CC3300"/>
                </a:solidFill>
              </a:rPr>
              <a:t>(</a:t>
            </a:r>
            <a:r>
              <a:rPr lang="en-US" sz="3200" dirty="0" err="1" smtClean="0">
                <a:solidFill>
                  <a:srgbClr val="CC3300"/>
                </a:solidFill>
              </a:rPr>
              <a:t>Dimer</a:t>
            </a:r>
            <a:r>
              <a:rPr lang="en-US" sz="3200" dirty="0" smtClean="0">
                <a:solidFill>
                  <a:srgbClr val="CC3300"/>
                </a:solidFill>
              </a:rPr>
              <a:t>) </a:t>
            </a:r>
            <a:endParaRPr lang="en-US" sz="3200" dirty="0">
              <a:solidFill>
                <a:srgbClr val="CC3300"/>
              </a:solidFill>
            </a:endParaRPr>
          </a:p>
        </p:txBody>
      </p:sp>
      <p:sp>
        <p:nvSpPr>
          <p:cNvPr id="178179" name="Oval 3"/>
          <p:cNvSpPr>
            <a:spLocks noChangeArrowheads="1"/>
          </p:cNvSpPr>
          <p:nvPr/>
        </p:nvSpPr>
        <p:spPr bwMode="auto">
          <a:xfrm>
            <a:off x="2511425" y="234950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78180" name="Line 4"/>
          <p:cNvSpPr>
            <a:spLocks noChangeShapeType="1"/>
          </p:cNvSpPr>
          <p:nvPr/>
        </p:nvSpPr>
        <p:spPr bwMode="auto">
          <a:xfrm flipV="1">
            <a:off x="2727325" y="220503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78181" name="Oval 5"/>
          <p:cNvSpPr>
            <a:spLocks noChangeArrowheads="1"/>
          </p:cNvSpPr>
          <p:nvPr/>
        </p:nvSpPr>
        <p:spPr bwMode="auto">
          <a:xfrm>
            <a:off x="3303588" y="234950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78182" name="Line 6"/>
          <p:cNvSpPr>
            <a:spLocks noChangeShapeType="1"/>
          </p:cNvSpPr>
          <p:nvPr/>
        </p:nvSpPr>
        <p:spPr bwMode="auto">
          <a:xfrm flipV="1">
            <a:off x="3519488" y="220503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78183" name="Freeform 7"/>
          <p:cNvSpPr>
            <a:spLocks/>
          </p:cNvSpPr>
          <p:nvPr/>
        </p:nvSpPr>
        <p:spPr bwMode="auto">
          <a:xfrm>
            <a:off x="2727325" y="1701800"/>
            <a:ext cx="719138" cy="504825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91" y="23"/>
              </a:cxn>
              <a:cxn ang="0">
                <a:pos x="227" y="23"/>
              </a:cxn>
              <a:cxn ang="0">
                <a:pos x="453" y="160"/>
              </a:cxn>
            </a:cxnLst>
            <a:rect l="0" t="0" r="r" b="b"/>
            <a:pathLst>
              <a:path w="453" h="160">
                <a:moveTo>
                  <a:pt x="0" y="114"/>
                </a:moveTo>
                <a:cubicBezTo>
                  <a:pt x="26" y="76"/>
                  <a:pt x="53" y="38"/>
                  <a:pt x="91" y="23"/>
                </a:cubicBezTo>
                <a:cubicBezTo>
                  <a:pt x="129" y="8"/>
                  <a:pt x="167" y="0"/>
                  <a:pt x="227" y="23"/>
                </a:cubicBezTo>
                <a:cubicBezTo>
                  <a:pt x="287" y="46"/>
                  <a:pt x="415" y="137"/>
                  <a:pt x="453" y="1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78184" name="Oval 8"/>
          <p:cNvSpPr>
            <a:spLocks noChangeArrowheads="1"/>
          </p:cNvSpPr>
          <p:nvPr/>
        </p:nvSpPr>
        <p:spPr bwMode="auto">
          <a:xfrm>
            <a:off x="4238625" y="231457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78185" name="Line 9"/>
          <p:cNvSpPr>
            <a:spLocks noChangeShapeType="1"/>
          </p:cNvSpPr>
          <p:nvPr/>
        </p:nvSpPr>
        <p:spPr bwMode="auto">
          <a:xfrm flipV="1">
            <a:off x="4454525" y="217011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78186" name="Oval 10"/>
          <p:cNvSpPr>
            <a:spLocks noChangeArrowheads="1"/>
          </p:cNvSpPr>
          <p:nvPr/>
        </p:nvSpPr>
        <p:spPr bwMode="auto">
          <a:xfrm>
            <a:off x="5030788" y="231457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78187" name="Line 11"/>
          <p:cNvSpPr>
            <a:spLocks noChangeShapeType="1"/>
          </p:cNvSpPr>
          <p:nvPr/>
        </p:nvSpPr>
        <p:spPr bwMode="auto">
          <a:xfrm flipV="1">
            <a:off x="5246688" y="217011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78188" name="Freeform 12"/>
          <p:cNvSpPr>
            <a:spLocks/>
          </p:cNvSpPr>
          <p:nvPr/>
        </p:nvSpPr>
        <p:spPr bwMode="auto">
          <a:xfrm>
            <a:off x="4454525" y="1630363"/>
            <a:ext cx="792163" cy="504825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91" y="23"/>
              </a:cxn>
              <a:cxn ang="0">
                <a:pos x="227" y="23"/>
              </a:cxn>
              <a:cxn ang="0">
                <a:pos x="453" y="160"/>
              </a:cxn>
            </a:cxnLst>
            <a:rect l="0" t="0" r="r" b="b"/>
            <a:pathLst>
              <a:path w="453" h="160">
                <a:moveTo>
                  <a:pt x="0" y="114"/>
                </a:moveTo>
                <a:cubicBezTo>
                  <a:pt x="26" y="76"/>
                  <a:pt x="53" y="38"/>
                  <a:pt x="91" y="23"/>
                </a:cubicBezTo>
                <a:cubicBezTo>
                  <a:pt x="129" y="8"/>
                  <a:pt x="167" y="0"/>
                  <a:pt x="227" y="23"/>
                </a:cubicBezTo>
                <a:cubicBezTo>
                  <a:pt x="287" y="46"/>
                  <a:pt x="415" y="137"/>
                  <a:pt x="453" y="1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78189" name="Oval 13"/>
          <p:cNvSpPr>
            <a:spLocks noChangeArrowheads="1"/>
          </p:cNvSpPr>
          <p:nvPr/>
        </p:nvSpPr>
        <p:spPr bwMode="auto">
          <a:xfrm>
            <a:off x="5895975" y="2278063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78190" name="Line 14"/>
          <p:cNvSpPr>
            <a:spLocks noChangeShapeType="1"/>
          </p:cNvSpPr>
          <p:nvPr/>
        </p:nvSpPr>
        <p:spPr bwMode="auto">
          <a:xfrm flipV="1">
            <a:off x="6111875" y="21336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78191" name="Oval 15"/>
          <p:cNvSpPr>
            <a:spLocks noChangeArrowheads="1"/>
          </p:cNvSpPr>
          <p:nvPr/>
        </p:nvSpPr>
        <p:spPr bwMode="auto">
          <a:xfrm>
            <a:off x="6688138" y="2278063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78192" name="Line 16"/>
          <p:cNvSpPr>
            <a:spLocks noChangeShapeType="1"/>
          </p:cNvSpPr>
          <p:nvPr/>
        </p:nvSpPr>
        <p:spPr bwMode="auto">
          <a:xfrm flipV="1">
            <a:off x="6904038" y="21336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78193" name="Freeform 17"/>
          <p:cNvSpPr>
            <a:spLocks/>
          </p:cNvSpPr>
          <p:nvPr/>
        </p:nvSpPr>
        <p:spPr bwMode="auto">
          <a:xfrm>
            <a:off x="6111875" y="1630363"/>
            <a:ext cx="719138" cy="504825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91" y="23"/>
              </a:cxn>
              <a:cxn ang="0">
                <a:pos x="227" y="23"/>
              </a:cxn>
              <a:cxn ang="0">
                <a:pos x="453" y="160"/>
              </a:cxn>
            </a:cxnLst>
            <a:rect l="0" t="0" r="r" b="b"/>
            <a:pathLst>
              <a:path w="453" h="160">
                <a:moveTo>
                  <a:pt x="0" y="114"/>
                </a:moveTo>
                <a:cubicBezTo>
                  <a:pt x="26" y="76"/>
                  <a:pt x="53" y="38"/>
                  <a:pt x="91" y="23"/>
                </a:cubicBezTo>
                <a:cubicBezTo>
                  <a:pt x="129" y="8"/>
                  <a:pt x="167" y="0"/>
                  <a:pt x="227" y="23"/>
                </a:cubicBezTo>
                <a:cubicBezTo>
                  <a:pt x="287" y="46"/>
                  <a:pt x="415" y="137"/>
                  <a:pt x="453" y="1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78194" name="Oval 18"/>
          <p:cNvSpPr>
            <a:spLocks noChangeArrowheads="1"/>
          </p:cNvSpPr>
          <p:nvPr/>
        </p:nvSpPr>
        <p:spPr bwMode="auto">
          <a:xfrm>
            <a:off x="927100" y="234950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78195" name="Line 19"/>
          <p:cNvSpPr>
            <a:spLocks noChangeShapeType="1"/>
          </p:cNvSpPr>
          <p:nvPr/>
        </p:nvSpPr>
        <p:spPr bwMode="auto">
          <a:xfrm flipV="1">
            <a:off x="1143000" y="220503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78196" name="Oval 20"/>
          <p:cNvSpPr>
            <a:spLocks noChangeArrowheads="1"/>
          </p:cNvSpPr>
          <p:nvPr/>
        </p:nvSpPr>
        <p:spPr bwMode="auto">
          <a:xfrm>
            <a:off x="1719263" y="234950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78197" name="Line 21"/>
          <p:cNvSpPr>
            <a:spLocks noChangeShapeType="1"/>
          </p:cNvSpPr>
          <p:nvPr/>
        </p:nvSpPr>
        <p:spPr bwMode="auto">
          <a:xfrm flipV="1">
            <a:off x="1935163" y="220503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78198" name="Freeform 22"/>
          <p:cNvSpPr>
            <a:spLocks/>
          </p:cNvSpPr>
          <p:nvPr/>
        </p:nvSpPr>
        <p:spPr bwMode="auto">
          <a:xfrm>
            <a:off x="1143000" y="1665288"/>
            <a:ext cx="792163" cy="504825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91" y="23"/>
              </a:cxn>
              <a:cxn ang="0">
                <a:pos x="227" y="23"/>
              </a:cxn>
              <a:cxn ang="0">
                <a:pos x="453" y="160"/>
              </a:cxn>
            </a:cxnLst>
            <a:rect l="0" t="0" r="r" b="b"/>
            <a:pathLst>
              <a:path w="453" h="160">
                <a:moveTo>
                  <a:pt x="0" y="114"/>
                </a:moveTo>
                <a:cubicBezTo>
                  <a:pt x="26" y="76"/>
                  <a:pt x="53" y="38"/>
                  <a:pt x="91" y="23"/>
                </a:cubicBezTo>
                <a:cubicBezTo>
                  <a:pt x="129" y="8"/>
                  <a:pt x="167" y="0"/>
                  <a:pt x="227" y="23"/>
                </a:cubicBezTo>
                <a:cubicBezTo>
                  <a:pt x="287" y="46"/>
                  <a:pt x="415" y="137"/>
                  <a:pt x="453" y="1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78199" name="Text Box 23"/>
          <p:cNvSpPr txBox="1">
            <a:spLocks noChangeArrowheads="1"/>
          </p:cNvSpPr>
          <p:nvPr/>
        </p:nvSpPr>
        <p:spPr bwMode="auto">
          <a:xfrm>
            <a:off x="7459663" y="2001838"/>
            <a:ext cx="1073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hlink"/>
                </a:solidFill>
              </a:rPr>
              <a:t>. . . .</a:t>
            </a:r>
          </a:p>
        </p:txBody>
      </p:sp>
      <p:sp>
        <p:nvSpPr>
          <p:cNvPr id="178200" name="Line 24"/>
          <p:cNvSpPr>
            <a:spLocks noChangeShapeType="1"/>
          </p:cNvSpPr>
          <p:nvPr/>
        </p:nvSpPr>
        <p:spPr bwMode="auto">
          <a:xfrm>
            <a:off x="1042988" y="4797425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78201" name="Line 25"/>
          <p:cNvSpPr>
            <a:spLocks noChangeShapeType="1"/>
          </p:cNvSpPr>
          <p:nvPr/>
        </p:nvSpPr>
        <p:spPr bwMode="auto">
          <a:xfrm flipV="1">
            <a:off x="1042988" y="4148138"/>
            <a:ext cx="1873250" cy="649287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78202" name="Line 26"/>
          <p:cNvSpPr>
            <a:spLocks noChangeShapeType="1"/>
          </p:cNvSpPr>
          <p:nvPr/>
        </p:nvSpPr>
        <p:spPr bwMode="auto">
          <a:xfrm>
            <a:off x="1042988" y="4797425"/>
            <a:ext cx="1873250" cy="6477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78203" name="Line 27"/>
          <p:cNvSpPr>
            <a:spLocks noChangeShapeType="1"/>
          </p:cNvSpPr>
          <p:nvPr/>
        </p:nvSpPr>
        <p:spPr bwMode="auto">
          <a:xfrm>
            <a:off x="1042988" y="3213100"/>
            <a:ext cx="0" cy="331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78204" name="Line 28"/>
          <p:cNvSpPr>
            <a:spLocks noChangeShapeType="1"/>
          </p:cNvSpPr>
          <p:nvPr/>
        </p:nvSpPr>
        <p:spPr bwMode="auto">
          <a:xfrm>
            <a:off x="1042988" y="5300663"/>
            <a:ext cx="18732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78205" name="Text Box 29"/>
          <p:cNvSpPr txBox="1">
            <a:spLocks noChangeArrowheads="1"/>
          </p:cNvSpPr>
          <p:nvPr/>
        </p:nvSpPr>
        <p:spPr bwMode="auto">
          <a:xfrm>
            <a:off x="3275013" y="3429000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    S   M</a:t>
            </a:r>
            <a:r>
              <a:rPr lang="en-US" baseline="-25000"/>
              <a:t>S</a:t>
            </a:r>
          </a:p>
        </p:txBody>
      </p:sp>
      <p:sp>
        <p:nvSpPr>
          <p:cNvPr id="178206" name="Text Box 30"/>
          <p:cNvSpPr txBox="1">
            <a:spLocks noChangeArrowheads="1"/>
          </p:cNvSpPr>
          <p:nvPr/>
        </p:nvSpPr>
        <p:spPr bwMode="auto">
          <a:xfrm>
            <a:off x="3275013" y="4005263"/>
            <a:ext cx="112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H    1   -1</a:t>
            </a:r>
            <a:endParaRPr lang="en-US" baseline="-25000">
              <a:solidFill>
                <a:schemeClr val="hlink"/>
              </a:solidFill>
            </a:endParaRPr>
          </a:p>
        </p:txBody>
      </p:sp>
      <p:sp>
        <p:nvSpPr>
          <p:cNvPr id="178207" name="Text Box 31"/>
          <p:cNvSpPr txBox="1">
            <a:spLocks noChangeArrowheads="1"/>
          </p:cNvSpPr>
          <p:nvPr/>
        </p:nvSpPr>
        <p:spPr bwMode="auto">
          <a:xfrm>
            <a:off x="3276600" y="4581525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0    1    0</a:t>
            </a:r>
            <a:endParaRPr lang="en-US" baseline="-25000"/>
          </a:p>
        </p:txBody>
      </p:sp>
      <p:sp>
        <p:nvSpPr>
          <p:cNvPr id="178208" name="Text Box 32"/>
          <p:cNvSpPr txBox="1">
            <a:spLocks noChangeArrowheads="1"/>
          </p:cNvSpPr>
          <p:nvPr/>
        </p:nvSpPr>
        <p:spPr bwMode="auto">
          <a:xfrm>
            <a:off x="3203575" y="5084763"/>
            <a:ext cx="1106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-J</a:t>
            </a:r>
            <a:r>
              <a:rPr lang="en-US" baseline="-25000">
                <a:solidFill>
                  <a:srgbClr val="CC3300"/>
                </a:solidFill>
              </a:rPr>
              <a:t>i</a:t>
            </a:r>
            <a:r>
              <a:rPr lang="en-US">
                <a:solidFill>
                  <a:srgbClr val="CC3300"/>
                </a:solidFill>
              </a:rPr>
              <a:t>    0   0</a:t>
            </a:r>
            <a:endParaRPr lang="en-US" baseline="-25000">
              <a:solidFill>
                <a:srgbClr val="CC3300"/>
              </a:solidFill>
            </a:endParaRPr>
          </a:p>
        </p:txBody>
      </p:sp>
      <p:sp>
        <p:nvSpPr>
          <p:cNvPr id="178209" name="Text Box 33"/>
          <p:cNvSpPr txBox="1">
            <a:spLocks noChangeArrowheads="1"/>
          </p:cNvSpPr>
          <p:nvPr/>
        </p:nvSpPr>
        <p:spPr bwMode="auto">
          <a:xfrm>
            <a:off x="3275013" y="5445125"/>
            <a:ext cx="1181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H    1   +1</a:t>
            </a:r>
            <a:endParaRPr lang="en-US" baseline="-25000">
              <a:solidFill>
                <a:srgbClr val="0033CC"/>
              </a:solidFill>
            </a:endParaRPr>
          </a:p>
        </p:txBody>
      </p:sp>
      <p:sp>
        <p:nvSpPr>
          <p:cNvPr id="178210" name="Text Box 34"/>
          <p:cNvSpPr txBox="1">
            <a:spLocks noChangeArrowheads="1"/>
          </p:cNvSpPr>
          <p:nvPr/>
        </p:nvSpPr>
        <p:spPr bwMode="auto">
          <a:xfrm rot="16200000">
            <a:off x="16669" y="4599782"/>
            <a:ext cx="112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Energy E</a:t>
            </a:r>
          </a:p>
        </p:txBody>
      </p:sp>
      <p:sp>
        <p:nvSpPr>
          <p:cNvPr id="178211" name="Text Box 35"/>
          <p:cNvSpPr txBox="1">
            <a:spLocks noChangeArrowheads="1"/>
          </p:cNvSpPr>
          <p:nvPr/>
        </p:nvSpPr>
        <p:spPr bwMode="auto">
          <a:xfrm>
            <a:off x="1331913" y="6021388"/>
            <a:ext cx="189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Magnetic Field H</a:t>
            </a:r>
          </a:p>
        </p:txBody>
      </p:sp>
      <p:sp>
        <p:nvSpPr>
          <p:cNvPr id="178212" name="Text Box 36"/>
          <p:cNvSpPr txBox="1">
            <a:spLocks noChangeArrowheads="1"/>
          </p:cNvSpPr>
          <p:nvPr/>
        </p:nvSpPr>
        <p:spPr bwMode="auto">
          <a:xfrm>
            <a:off x="1403350" y="3062288"/>
            <a:ext cx="1308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Spin S=1/2</a:t>
            </a:r>
          </a:p>
        </p:txBody>
      </p:sp>
      <p:sp>
        <p:nvSpPr>
          <p:cNvPr id="178213" name="Line 37"/>
          <p:cNvSpPr>
            <a:spLocks noChangeShapeType="1"/>
          </p:cNvSpPr>
          <p:nvPr/>
        </p:nvSpPr>
        <p:spPr bwMode="auto">
          <a:xfrm>
            <a:off x="5651500" y="4868863"/>
            <a:ext cx="10795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78214" name="Line 38"/>
          <p:cNvSpPr>
            <a:spLocks noChangeShapeType="1"/>
          </p:cNvSpPr>
          <p:nvPr/>
        </p:nvSpPr>
        <p:spPr bwMode="auto">
          <a:xfrm>
            <a:off x="5651500" y="4076700"/>
            <a:ext cx="10795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78215" name="Line 39"/>
          <p:cNvSpPr>
            <a:spLocks noChangeShapeType="1"/>
          </p:cNvSpPr>
          <p:nvPr/>
        </p:nvSpPr>
        <p:spPr bwMode="auto">
          <a:xfrm flipV="1">
            <a:off x="6010275" y="4652963"/>
            <a:ext cx="0" cy="5048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78216" name="Line 40"/>
          <p:cNvSpPr>
            <a:spLocks noChangeShapeType="1"/>
          </p:cNvSpPr>
          <p:nvPr/>
        </p:nvSpPr>
        <p:spPr bwMode="auto">
          <a:xfrm flipV="1">
            <a:off x="6226175" y="4724400"/>
            <a:ext cx="0" cy="5048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78217" name="Line 41"/>
          <p:cNvSpPr>
            <a:spLocks noChangeShapeType="1"/>
          </p:cNvSpPr>
          <p:nvPr/>
        </p:nvSpPr>
        <p:spPr bwMode="auto">
          <a:xfrm flipV="1">
            <a:off x="6299200" y="3860800"/>
            <a:ext cx="0" cy="5048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78218" name="Line 42"/>
          <p:cNvSpPr>
            <a:spLocks noChangeShapeType="1"/>
          </p:cNvSpPr>
          <p:nvPr/>
        </p:nvSpPr>
        <p:spPr bwMode="auto">
          <a:xfrm flipV="1">
            <a:off x="6010275" y="3860800"/>
            <a:ext cx="0" cy="5048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78219" name="Line 43"/>
          <p:cNvSpPr>
            <a:spLocks noChangeShapeType="1"/>
          </p:cNvSpPr>
          <p:nvPr/>
        </p:nvSpPr>
        <p:spPr bwMode="auto">
          <a:xfrm>
            <a:off x="6875463" y="4076700"/>
            <a:ext cx="0" cy="79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78220" name="Rectangle 44"/>
          <p:cNvSpPr>
            <a:spLocks noChangeArrowheads="1"/>
          </p:cNvSpPr>
          <p:nvPr/>
        </p:nvSpPr>
        <p:spPr bwMode="auto">
          <a:xfrm>
            <a:off x="6946900" y="4149725"/>
            <a:ext cx="446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rgbClr val="CC3300"/>
                </a:solidFill>
              </a:rPr>
              <a:t>J</a:t>
            </a:r>
            <a:r>
              <a:rPr lang="en-US" sz="3200" baseline="-25000">
                <a:solidFill>
                  <a:srgbClr val="CC3300"/>
                </a:solidFill>
              </a:rPr>
              <a:t>i</a:t>
            </a:r>
          </a:p>
        </p:txBody>
      </p:sp>
      <p:sp>
        <p:nvSpPr>
          <p:cNvPr id="178221" name="Text Box 45"/>
          <p:cNvSpPr txBox="1">
            <a:spLocks noChangeArrowheads="1"/>
          </p:cNvSpPr>
          <p:nvPr/>
        </p:nvSpPr>
        <p:spPr bwMode="auto">
          <a:xfrm>
            <a:off x="7380288" y="4608513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singlet</a:t>
            </a:r>
          </a:p>
        </p:txBody>
      </p:sp>
      <p:sp>
        <p:nvSpPr>
          <p:cNvPr id="178222" name="Rectangle 46"/>
          <p:cNvSpPr>
            <a:spLocks noChangeArrowheads="1"/>
          </p:cNvSpPr>
          <p:nvPr/>
        </p:nvSpPr>
        <p:spPr bwMode="auto">
          <a:xfrm>
            <a:off x="7378700" y="3860800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triplet</a:t>
            </a:r>
          </a:p>
        </p:txBody>
      </p:sp>
      <p:sp>
        <p:nvSpPr>
          <p:cNvPr id="178223" name="Text Box 47"/>
          <p:cNvSpPr txBox="1">
            <a:spLocks noChangeArrowheads="1"/>
          </p:cNvSpPr>
          <p:nvPr/>
        </p:nvSpPr>
        <p:spPr bwMode="auto">
          <a:xfrm>
            <a:off x="1671638" y="833438"/>
            <a:ext cx="5924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latin typeface="Gigi" pitchFamily="82" charset="0"/>
              </a:rPr>
              <a:t>H</a:t>
            </a:r>
            <a:r>
              <a:rPr lang="en-US" sz="3200"/>
              <a:t> = 2 </a:t>
            </a:r>
            <a:r>
              <a:rPr lang="el-GR" sz="3200">
                <a:cs typeface="Arial" pitchFamily="34" charset="0"/>
              </a:rPr>
              <a:t>Σ</a:t>
            </a:r>
            <a:r>
              <a:rPr lang="en-US" sz="3200"/>
              <a:t>J</a:t>
            </a:r>
            <a:r>
              <a:rPr lang="en-US" sz="3200" baseline="-25000"/>
              <a:t>i</a:t>
            </a:r>
            <a:r>
              <a:rPr lang="en-US" sz="3200"/>
              <a:t> S</a:t>
            </a:r>
            <a:r>
              <a:rPr lang="en-US" sz="3200" baseline="-25000"/>
              <a:t>i</a:t>
            </a:r>
            <a:r>
              <a:rPr lang="en-US" sz="3200">
                <a:cs typeface="Arial" pitchFamily="34" charset="0"/>
              </a:rPr>
              <a:t>•</a:t>
            </a:r>
            <a:r>
              <a:rPr lang="en-US" sz="3200"/>
              <a:t>S</a:t>
            </a:r>
            <a:r>
              <a:rPr lang="en-US" sz="3200" baseline="-25000"/>
              <a:t>i+1</a:t>
            </a:r>
            <a:r>
              <a:rPr lang="en-US" sz="3200"/>
              <a:t> + g </a:t>
            </a:r>
            <a:r>
              <a:rPr lang="el-GR" sz="3200"/>
              <a:t>μ</a:t>
            </a:r>
            <a:r>
              <a:rPr lang="en-US" sz="3200"/>
              <a:t>BH </a:t>
            </a:r>
            <a:r>
              <a:rPr lang="el-GR" sz="3200"/>
              <a:t>Σ</a:t>
            </a:r>
            <a:r>
              <a:rPr lang="en-US" sz="3200"/>
              <a:t> S</a:t>
            </a:r>
            <a:r>
              <a:rPr lang="en-US" sz="3200" baseline="-25000"/>
              <a:t>i</a:t>
            </a:r>
            <a:r>
              <a:rPr lang="en-US" sz="3200"/>
              <a:t> </a:t>
            </a:r>
            <a:endParaRPr lang="en-GB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"/>
            <a:ext cx="7596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Hamiltonian for two </a:t>
            </a:r>
            <a:r>
              <a:rPr lang="en-GB" sz="2400" dirty="0" err="1" smtClean="0"/>
              <a:t>qubit</a:t>
            </a:r>
            <a:r>
              <a:rPr lang="en-GB" sz="2400" dirty="0" smtClean="0"/>
              <a:t> : </a:t>
            </a:r>
            <a:r>
              <a:rPr lang="en-GB" sz="2400" dirty="0" smtClean="0">
                <a:solidFill>
                  <a:srgbClr val="FF0000"/>
                </a:solidFill>
              </a:rPr>
              <a:t>(Bipartite systems)</a:t>
            </a:r>
            <a:endParaRPr lang="en-GB" sz="2400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773113" y="2786063"/>
          <a:ext cx="7429500" cy="1217612"/>
        </p:xfrm>
        <a:graphic>
          <a:graphicData uri="http://schemas.openxmlformats.org/presentationml/2006/ole">
            <p:oleObj spid="_x0000_s29698" name="Formula" r:id="rId3" imgW="4642200" imgH="761040" progId="Equation.Ribbit">
              <p:embed/>
            </p:oleObj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1676400" y="824474"/>
          <a:ext cx="5681682" cy="688689"/>
        </p:xfrm>
        <a:graphic>
          <a:graphicData uri="http://schemas.openxmlformats.org/presentationml/2006/ole">
            <p:oleObj spid="_x0000_s29699" name="Formula" r:id="rId4" imgW="1756440" imgH="212400" progId="Equation.Ribbit">
              <p:embed/>
            </p:oleObj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685800" y="1682679"/>
          <a:ext cx="8029604" cy="911110"/>
        </p:xfrm>
        <a:graphic>
          <a:graphicData uri="http://schemas.openxmlformats.org/presentationml/2006/ole">
            <p:oleObj spid="_x0000_s29700" name="Formula" r:id="rId5" imgW="2939040" imgH="334080" progId="Equation.Ribbit">
              <p:embed/>
            </p:oleObj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446088" y="4214813"/>
          <a:ext cx="1993900" cy="1214437"/>
        </p:xfrm>
        <a:graphic>
          <a:graphicData uri="http://schemas.openxmlformats.org/presentationml/2006/ole">
            <p:oleObj spid="_x0000_s29701" name="Formula" r:id="rId6" imgW="1234440" imgH="753120" progId="Equation.Ribbit">
              <p:embed/>
            </p:oleObj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4802188" y="4214813"/>
          <a:ext cx="1995487" cy="1214437"/>
        </p:xfrm>
        <a:graphic>
          <a:graphicData uri="http://schemas.openxmlformats.org/presentationml/2006/ole">
            <p:oleObj spid="_x0000_s29702" name="Formula" r:id="rId7" imgW="1237320" imgH="753120" progId="Equation.Ribbit">
              <p:embed/>
            </p:oleObj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142844" y="5500688"/>
          <a:ext cx="3990976" cy="1212850"/>
        </p:xfrm>
        <a:graphic>
          <a:graphicData uri="http://schemas.openxmlformats.org/presentationml/2006/ole">
            <p:oleObj spid="_x0000_s29703" name="Formula" r:id="rId8" imgW="2475360" imgH="753120" progId="Equation.Ribbit">
              <p:embed/>
            </p:oleObj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4681569" y="5502275"/>
          <a:ext cx="4391025" cy="1212850"/>
        </p:xfrm>
        <a:graphic>
          <a:graphicData uri="http://schemas.openxmlformats.org/presentationml/2006/ole">
            <p:oleObj spid="_x0000_s29704" name="Formula" r:id="rId9" imgW="2720520" imgH="753120" progId="Equation.Ribbi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3080</TotalTime>
  <Words>1632</Words>
  <Application>Microsoft Office PowerPoint</Application>
  <PresentationFormat>On-screen Show (4:3)</PresentationFormat>
  <Paragraphs>272</Paragraphs>
  <Slides>63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Office Theme</vt:lpstr>
      <vt:lpstr>Equation</vt:lpstr>
      <vt:lpstr>Formula</vt:lpstr>
      <vt:lpstr>Graph</vt:lpstr>
      <vt:lpstr>Experimental Quantification of Entanglement and Quantum Discord in Spin Chains</vt:lpstr>
      <vt:lpstr>Plan of the Talk  </vt:lpstr>
      <vt:lpstr>Quantum Magnetic Systems</vt:lpstr>
      <vt:lpstr>The ‘DiVincenzo Checklist’</vt:lpstr>
      <vt:lpstr>Natural entanglement</vt:lpstr>
      <vt:lpstr>Experimental facilities</vt:lpstr>
      <vt:lpstr>Macroscopic Quantum Entanglement</vt:lpstr>
      <vt:lpstr>Slide 8</vt:lpstr>
      <vt:lpstr>Slide 9</vt:lpstr>
      <vt:lpstr> Heisenberg model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Theoretical  Entanglement</vt:lpstr>
      <vt:lpstr>Experimental Entanglement</vt:lpstr>
      <vt:lpstr>Slide 23</vt:lpstr>
      <vt:lpstr>Theoretical  Entanglement</vt:lpstr>
      <vt:lpstr>Entanglement vs Field</vt:lpstr>
      <vt:lpstr> Heisenberg model</vt:lpstr>
      <vt:lpstr>Quantum Phase Transition</vt:lpstr>
      <vt:lpstr>Level Crossing</vt:lpstr>
      <vt:lpstr> Heisenberg model</vt:lpstr>
      <vt:lpstr>Quantum Information Sharing</vt:lpstr>
      <vt:lpstr>Slide 31</vt:lpstr>
      <vt:lpstr>Slide 32</vt:lpstr>
      <vt:lpstr>Slide 33</vt:lpstr>
      <vt:lpstr>Susceptibility</vt:lpstr>
      <vt:lpstr>Susceptibility as a function of field</vt:lpstr>
      <vt:lpstr>Slide 36</vt:lpstr>
      <vt:lpstr>Partial information sharing</vt:lpstr>
      <vt:lpstr>Slide 38</vt:lpstr>
      <vt:lpstr>Theoretical and Experimental P+Q at T=1.8</vt:lpstr>
      <vt:lpstr>Heat Capacity As Entanglement Witness</vt:lpstr>
      <vt:lpstr>Theory</vt:lpstr>
      <vt:lpstr>Experimental  (heat capacity)</vt:lpstr>
      <vt:lpstr>Slide 43</vt:lpstr>
      <vt:lpstr>Slide 44</vt:lpstr>
      <vt:lpstr>Slide 45</vt:lpstr>
      <vt:lpstr>Experimental  (heat capacity)…..</vt:lpstr>
      <vt:lpstr>Theoretical </vt:lpstr>
      <vt:lpstr>Slide 48</vt:lpstr>
      <vt:lpstr>Slide 49</vt:lpstr>
      <vt:lpstr>Slide 50</vt:lpstr>
      <vt:lpstr> Heisenberg model</vt:lpstr>
      <vt:lpstr>Slide 52</vt:lpstr>
      <vt:lpstr>Entanglement across QPT</vt:lpstr>
      <vt:lpstr>Estimation of Quantum Discord In  Copper Nitrate</vt:lpstr>
      <vt:lpstr>Slide 55</vt:lpstr>
      <vt:lpstr>Quantum Versions:</vt:lpstr>
      <vt:lpstr>Slide 57</vt:lpstr>
      <vt:lpstr>Slide 58</vt:lpstr>
      <vt:lpstr>Slide 59</vt:lpstr>
      <vt:lpstr>Slide 60</vt:lpstr>
      <vt:lpstr>Slide 61</vt:lpstr>
      <vt:lpstr>Conclusion and future directions</vt:lpstr>
      <vt:lpstr>Collaborators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Tanmoy</dc:creator>
  <cp:lastModifiedBy>Chiranjib Mitra</cp:lastModifiedBy>
  <cp:revision>53</cp:revision>
  <dcterms:created xsi:type="dcterms:W3CDTF">2013-08-21T07:18:01Z</dcterms:created>
  <dcterms:modified xsi:type="dcterms:W3CDTF">2013-12-07T08:51:16Z</dcterms:modified>
</cp:coreProperties>
</file>