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76" r:id="rId7"/>
    <p:sldId id="262" r:id="rId8"/>
    <p:sldId id="275" r:id="rId9"/>
    <p:sldId id="263" r:id="rId10"/>
    <p:sldId id="264" r:id="rId11"/>
    <p:sldId id="272" r:id="rId12"/>
    <p:sldId id="265" r:id="rId13"/>
    <p:sldId id="266" r:id="rId14"/>
    <p:sldId id="274" r:id="rId15"/>
    <p:sldId id="267" r:id="rId16"/>
    <p:sldId id="273" r:id="rId17"/>
    <p:sldId id="268" r:id="rId18"/>
    <p:sldId id="269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7122B-20F6-49BB-B71F-BA68DFB4AF5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46E5-790D-4EE9-9770-66DBA1A8520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4A0FC2E-7E01-47A0-9C05-ED0CF1DBCC9A}" type="datetimeFigureOut">
              <a:rPr lang="en-US" smtClean="0"/>
              <a:pPr/>
              <a:t>2/16/2010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777E122-455C-4846-A975-29132BC9BA9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385312"/>
            <a:ext cx="814390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Measurements of the UVB using the proximity effect at z &gt; 5</a:t>
            </a:r>
            <a:endParaRPr lang="en-GB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3214686"/>
            <a:ext cx="81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pperplate Gothic Bold" pitchFamily="34" charset="0"/>
              </a:rPr>
              <a:t>ALEX CALVERLEY</a:t>
            </a:r>
          </a:p>
        </p:txBody>
      </p:sp>
      <p:pic>
        <p:nvPicPr>
          <p:cNvPr id="6" name="Picture 5" descr="ioa_logo_L-bw-bo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5643578"/>
            <a:ext cx="1162594" cy="1162594"/>
          </a:xfrm>
          <a:prstGeom prst="rect">
            <a:avLst/>
          </a:prstGeom>
        </p:spPr>
      </p:pic>
      <p:pic>
        <p:nvPicPr>
          <p:cNvPr id="7" name="Picture 6" descr="CUnibig_bl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5857892"/>
            <a:ext cx="4181865" cy="882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100" y="4627915"/>
            <a:ext cx="81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pperplate Gothic Bold" pitchFamily="34" charset="0"/>
              </a:rPr>
              <a:t>Cosmological </a:t>
            </a:r>
            <a:r>
              <a:rPr lang="en-GB" sz="2400" dirty="0" err="1" smtClean="0">
                <a:latin typeface="Copperplate Gothic Bold" pitchFamily="34" charset="0"/>
              </a:rPr>
              <a:t>Reionization</a:t>
            </a:r>
            <a:endParaRPr lang="en-GB" sz="2400" dirty="0" smtClean="0">
              <a:latin typeface="Copperplate Gothic Bold" pitchFamily="34" charset="0"/>
            </a:endParaRPr>
          </a:p>
          <a:p>
            <a:pPr algn="ctr"/>
            <a:r>
              <a:rPr lang="en-GB" i="1" dirty="0" smtClean="0">
                <a:latin typeface="Copperplate Gothic Bold" pitchFamily="34" charset="0"/>
              </a:rPr>
              <a:t>Allahabad, India</a:t>
            </a:r>
          </a:p>
          <a:p>
            <a:pPr algn="ctr"/>
            <a:r>
              <a:rPr lang="en-GB" i="1" dirty="0" smtClean="0">
                <a:latin typeface="Copperplate Gothic Bold" pitchFamily="34" charset="0"/>
              </a:rPr>
              <a:t>16</a:t>
            </a:r>
            <a:r>
              <a:rPr lang="en-GB" i="1" baseline="30000" dirty="0" smtClean="0">
                <a:latin typeface="Copperplate Gothic Bold" pitchFamily="34" charset="0"/>
              </a:rPr>
              <a:t>th</a:t>
            </a:r>
            <a:r>
              <a:rPr lang="en-GB" i="1" dirty="0" smtClean="0">
                <a:latin typeface="Copperplate Gothic Bold" pitchFamily="34" charset="0"/>
              </a:rPr>
              <a:t> Feb 2010</a:t>
            </a:r>
            <a:endParaRPr lang="en-GB" i="1" dirty="0">
              <a:latin typeface="Copperplate Gothic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3721246"/>
            <a:ext cx="81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3"/>
                </a:solidFill>
                <a:latin typeface="Copperplate Gothic Bold" pitchFamily="34" charset="0"/>
              </a:rPr>
              <a:t>In collaboration with George Becker (</a:t>
            </a:r>
            <a:r>
              <a:rPr lang="en-GB" dirty="0" err="1" smtClean="0">
                <a:solidFill>
                  <a:schemeClr val="accent3"/>
                </a:solidFill>
                <a:latin typeface="Copperplate Gothic Bold" pitchFamily="34" charset="0"/>
              </a:rPr>
              <a:t>ioA</a:t>
            </a:r>
            <a:r>
              <a:rPr lang="en-GB" dirty="0" smtClean="0">
                <a:solidFill>
                  <a:schemeClr val="accent3"/>
                </a:solidFill>
                <a:latin typeface="Copperplate Gothic Bold" pitchFamily="34" charset="0"/>
              </a:rPr>
              <a:t>), Martin </a:t>
            </a:r>
            <a:r>
              <a:rPr lang="en-GB" dirty="0" err="1" smtClean="0">
                <a:solidFill>
                  <a:schemeClr val="accent3"/>
                </a:solidFill>
                <a:latin typeface="Copperplate Gothic Bold" pitchFamily="34" charset="0"/>
              </a:rPr>
              <a:t>Haehnelt</a:t>
            </a:r>
            <a:r>
              <a:rPr lang="en-GB" dirty="0" smtClean="0">
                <a:solidFill>
                  <a:schemeClr val="accent3"/>
                </a:solidFill>
                <a:latin typeface="Copperplate Gothic Bold" pitchFamily="34" charset="0"/>
              </a:rPr>
              <a:t> (</a:t>
            </a:r>
            <a:r>
              <a:rPr lang="en-GB" dirty="0" err="1" smtClean="0">
                <a:solidFill>
                  <a:schemeClr val="accent3"/>
                </a:solidFill>
                <a:latin typeface="Copperplate Gothic Bold" pitchFamily="34" charset="0"/>
              </a:rPr>
              <a:t>IoA</a:t>
            </a:r>
            <a:r>
              <a:rPr lang="en-GB" dirty="0" smtClean="0">
                <a:solidFill>
                  <a:schemeClr val="accent3"/>
                </a:solidFill>
                <a:latin typeface="Copperplate Gothic Bold" pitchFamily="34" charset="0"/>
              </a:rPr>
              <a:t>) and Jamie Bolton (University of Melbourne)</a:t>
            </a:r>
            <a:endParaRPr lang="en-GB" dirty="0">
              <a:solidFill>
                <a:schemeClr val="accent3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METHOD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tau_flux_dist.jpg"/>
          <p:cNvPicPr>
            <a:picLocks noChangeAspect="1"/>
          </p:cNvPicPr>
          <p:nvPr/>
        </p:nvPicPr>
        <p:blipFill>
          <a:blip r:embed="rId3" cstate="print"/>
          <a:srcRect l="6127" t="2467"/>
          <a:stretch>
            <a:fillRect/>
          </a:stretch>
        </p:blipFill>
        <p:spPr>
          <a:xfrm>
            <a:off x="1357289" y="1357298"/>
            <a:ext cx="4812985" cy="5000660"/>
          </a:xfrm>
          <a:prstGeom prst="rect">
            <a:avLst/>
          </a:prstGeom>
        </p:spPr>
      </p:pic>
      <p:pic>
        <p:nvPicPr>
          <p:cNvPr id="7" name="Picture 6" descr="tau_eq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5156" r="8593"/>
          <a:stretch>
            <a:fillRect/>
          </a:stretch>
        </p:blipFill>
        <p:spPr>
          <a:xfrm>
            <a:off x="6929454" y="1214422"/>
            <a:ext cx="2000264" cy="1065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5074" y="1500174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x = </a:t>
            </a:r>
            <a:endParaRPr lang="en-GB" sz="2800" i="1" dirty="0">
              <a:solidFill>
                <a:schemeClr val="accent6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5074" y="2571744"/>
            <a:ext cx="27860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For a trial </a:t>
            </a:r>
            <a:r>
              <a:rPr lang="en-GB" sz="2400" dirty="0" err="1" smtClean="0">
                <a:latin typeface="Copperplate Gothic Bold" pitchFamily="34" charset="0"/>
              </a:rPr>
              <a:t>R</a:t>
            </a:r>
            <a:r>
              <a:rPr lang="en-GB" sz="2400" baseline="-25000" dirty="0" err="1" smtClean="0">
                <a:latin typeface="Copperplate Gothic Bold" pitchFamily="34" charset="0"/>
              </a:rPr>
              <a:t>eq</a:t>
            </a:r>
            <a:r>
              <a:rPr lang="en-GB" sz="2400" dirty="0" smtClean="0">
                <a:latin typeface="Copperplate Gothic Bold" pitchFamily="34" charset="0"/>
              </a:rPr>
              <a:t> can get a probability for measuring the flux of each pixel in a spectrum</a:t>
            </a:r>
            <a:endParaRPr lang="en-GB" sz="2400" dirty="0">
              <a:latin typeface="Copperplate Gothic Bold" pitchFamily="34" charset="0"/>
            </a:endParaRPr>
          </a:p>
        </p:txBody>
      </p:sp>
      <p:pic>
        <p:nvPicPr>
          <p:cNvPr id="10" name="Picture 9" descr="z_5_spec.jpg"/>
          <p:cNvPicPr>
            <a:picLocks noChangeAspect="1"/>
          </p:cNvPicPr>
          <p:nvPr/>
        </p:nvPicPr>
        <p:blipFill>
          <a:blip r:embed="rId5" cstate="print"/>
          <a:srcRect l="6054" t="5729" r="2148" b="16146"/>
          <a:stretch>
            <a:fillRect/>
          </a:stretch>
        </p:blipFill>
        <p:spPr>
          <a:xfrm rot="5400000">
            <a:off x="4299928" y="2772378"/>
            <a:ext cx="4786346" cy="1527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METHOD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428736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ym typeface="Symbol"/>
              </a:rPr>
              <a:t></a:t>
            </a:r>
            <a:r>
              <a:rPr lang="en-GB" sz="2800" baseline="-25000" dirty="0" err="1" smtClean="0">
                <a:sym typeface="Symbol"/>
              </a:rPr>
              <a:t>bkg</a:t>
            </a:r>
            <a:r>
              <a:rPr lang="en-GB" sz="2800" dirty="0" smtClean="0"/>
              <a:t> = </a:t>
            </a:r>
            <a:r>
              <a:rPr lang="el-GR" sz="2800" dirty="0" smtClean="0">
                <a:sym typeface="Symbol"/>
              </a:rPr>
              <a:t></a:t>
            </a:r>
            <a:r>
              <a:rPr lang="en-GB" sz="2800" baseline="-25000" dirty="0" smtClean="0">
                <a:sym typeface="Symbol"/>
              </a:rPr>
              <a:t>Q</a:t>
            </a:r>
            <a:r>
              <a:rPr lang="en-GB" sz="2800" dirty="0" smtClean="0"/>
              <a:t>(</a:t>
            </a:r>
            <a:r>
              <a:rPr lang="en-GB" sz="2800" dirty="0" err="1" smtClean="0"/>
              <a:t>R</a:t>
            </a:r>
            <a:r>
              <a:rPr lang="en-GB" sz="2800" baseline="-25000" dirty="0" err="1" smtClean="0"/>
              <a:t>eq</a:t>
            </a:r>
            <a:r>
              <a:rPr lang="en-GB" sz="2800" dirty="0" smtClean="0"/>
              <a:t>) </a:t>
            </a:r>
            <a:r>
              <a:rPr lang="en-GB" sz="2800" dirty="0" smtClean="0">
                <a:sym typeface="Symbol"/>
              </a:rPr>
              <a:t></a:t>
            </a:r>
            <a:r>
              <a:rPr lang="en-GB" sz="2800" dirty="0" smtClean="0"/>
              <a:t> Luminosity × (</a:t>
            </a:r>
            <a:r>
              <a:rPr lang="en-GB" sz="2800" dirty="0" err="1" smtClean="0"/>
              <a:t>R</a:t>
            </a:r>
            <a:r>
              <a:rPr lang="en-GB" sz="2800" baseline="-25000" dirty="0" err="1" smtClean="0"/>
              <a:t>eq</a:t>
            </a:r>
            <a:r>
              <a:rPr lang="en-GB" sz="2800" dirty="0" smtClean="0"/>
              <a:t>)</a:t>
            </a:r>
            <a:r>
              <a:rPr lang="en-GB" sz="2800" baseline="30000" dirty="0" smtClean="0"/>
              <a:t>-2</a:t>
            </a:r>
            <a:endParaRPr lang="en-GB" sz="28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2252955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Trial </a:t>
            </a:r>
            <a:r>
              <a:rPr lang="el-GR" sz="2400" dirty="0" smtClean="0">
                <a:sym typeface="Symbol"/>
              </a:rPr>
              <a:t></a:t>
            </a:r>
            <a:r>
              <a:rPr lang="en-GB" sz="2400" baseline="-25000" dirty="0" err="1" smtClean="0">
                <a:sym typeface="Symbol"/>
              </a:rPr>
              <a:t>bkg</a:t>
            </a:r>
            <a:r>
              <a:rPr lang="en-GB" sz="2400" dirty="0" smtClean="0"/>
              <a:t> + known L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2214554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Trial </a:t>
            </a:r>
            <a:r>
              <a:rPr lang="en-GB" sz="2400" dirty="0" err="1" smtClean="0"/>
              <a:t>R</a:t>
            </a:r>
            <a:r>
              <a:rPr lang="en-GB" sz="2400" baseline="-25000" dirty="0" err="1" smtClean="0"/>
              <a:t>eq</a:t>
            </a:r>
            <a:endParaRPr lang="en-GB" sz="2400" baseline="-25000" dirty="0"/>
          </a:p>
        </p:txBody>
      </p:sp>
      <p:sp>
        <p:nvSpPr>
          <p:cNvPr id="9" name="Bent Arrow 8"/>
          <p:cNvSpPr/>
          <p:nvPr/>
        </p:nvSpPr>
        <p:spPr>
          <a:xfrm rot="10800000" flipH="1">
            <a:off x="1640368" y="2071678"/>
            <a:ext cx="652105" cy="5715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500694" y="2357430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428728" y="2928934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Use a Maximum Likelihood method to find the best fitting value of </a:t>
            </a:r>
            <a:r>
              <a:rPr lang="el-GR" sz="2400" dirty="0" smtClean="0">
                <a:sym typeface="Symbol"/>
              </a:rPr>
              <a:t></a:t>
            </a:r>
            <a:r>
              <a:rPr lang="en-GB" sz="2400" baseline="-25000" dirty="0" err="1" smtClean="0">
                <a:sym typeface="Symbol"/>
              </a:rPr>
              <a:t>bkg</a:t>
            </a:r>
            <a:r>
              <a:rPr lang="en-GB" sz="2400" dirty="0" smtClean="0">
                <a:latin typeface="Copperplate Gothic Bold" pitchFamily="34" charset="0"/>
              </a:rPr>
              <a:t> </a:t>
            </a:r>
            <a:endParaRPr lang="en-GB" sz="2400" dirty="0">
              <a:latin typeface="Copperplate Gothic Bold" pitchFamily="34" charset="0"/>
            </a:endParaRPr>
          </a:p>
        </p:txBody>
      </p:sp>
      <p:sp>
        <p:nvSpPr>
          <p:cNvPr id="12" name="Circular Arrow 11"/>
          <p:cNvSpPr/>
          <p:nvPr/>
        </p:nvSpPr>
        <p:spPr>
          <a:xfrm rot="5587475">
            <a:off x="7233765" y="2171692"/>
            <a:ext cx="1486328" cy="171451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12" descr="max_like.jpg"/>
          <p:cNvPicPr>
            <a:picLocks noChangeAspect="1"/>
          </p:cNvPicPr>
          <p:nvPr/>
        </p:nvPicPr>
        <p:blipFill>
          <a:blip r:embed="rId3" cstate="print"/>
          <a:srcRect l="9804"/>
          <a:stretch>
            <a:fillRect/>
          </a:stretch>
        </p:blipFill>
        <p:spPr>
          <a:xfrm>
            <a:off x="1500166" y="3857628"/>
            <a:ext cx="3866056" cy="2857520"/>
          </a:xfrm>
          <a:prstGeom prst="rect">
            <a:avLst/>
          </a:prstGeom>
        </p:spPr>
      </p:pic>
      <p:pic>
        <p:nvPicPr>
          <p:cNvPr id="14" name="Picture 13" descr="check_gamma.jpg"/>
          <p:cNvPicPr>
            <a:picLocks noChangeAspect="1"/>
          </p:cNvPicPr>
          <p:nvPr/>
        </p:nvPicPr>
        <p:blipFill>
          <a:blip r:embed="rId4" cstate="print"/>
          <a:srcRect l="5000" t="4552"/>
          <a:stretch>
            <a:fillRect/>
          </a:stretch>
        </p:blipFill>
        <p:spPr>
          <a:xfrm>
            <a:off x="5786446" y="3856954"/>
            <a:ext cx="2857520" cy="2871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DATA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" name="Picture 6" descr="multi_spec_hires.jpg"/>
          <p:cNvPicPr>
            <a:picLocks noChangeAspect="1"/>
          </p:cNvPicPr>
          <p:nvPr/>
        </p:nvPicPr>
        <p:blipFill>
          <a:blip r:embed="rId3" cstate="print"/>
          <a:srcRect l="5769"/>
          <a:stretch>
            <a:fillRect/>
          </a:stretch>
        </p:blipFill>
        <p:spPr>
          <a:xfrm>
            <a:off x="1428728" y="1180070"/>
            <a:ext cx="3643338" cy="5316299"/>
          </a:xfrm>
          <a:prstGeom prst="rect">
            <a:avLst/>
          </a:prstGeom>
        </p:spPr>
      </p:pic>
      <p:pic>
        <p:nvPicPr>
          <p:cNvPr id="8" name="Picture 7" descr="multi_spec_mike.jpg"/>
          <p:cNvPicPr>
            <a:picLocks noChangeAspect="1"/>
          </p:cNvPicPr>
          <p:nvPr/>
        </p:nvPicPr>
        <p:blipFill>
          <a:blip r:embed="rId4" cstate="print"/>
          <a:srcRect l="5769"/>
          <a:stretch>
            <a:fillRect/>
          </a:stretch>
        </p:blipFill>
        <p:spPr>
          <a:xfrm>
            <a:off x="5141990" y="1142985"/>
            <a:ext cx="3716258" cy="2464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5042" y="5000636"/>
            <a:ext cx="235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12 spectra from HIRES on KECK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884" y="4214818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5 spectra from MIKE on MAGELLAN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5143504" y="5214950"/>
            <a:ext cx="928694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11"/>
          <p:cNvSpPr/>
          <p:nvPr/>
        </p:nvSpPr>
        <p:spPr>
          <a:xfrm>
            <a:off x="6643702" y="3786190"/>
            <a:ext cx="285752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286380" y="5715016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+mj-lt"/>
              </a:rPr>
              <a:t>Continuum fit using a power law and B-</a:t>
            </a:r>
            <a:r>
              <a:rPr lang="en-GB" sz="2000" dirty="0" err="1" smtClean="0">
                <a:solidFill>
                  <a:schemeClr val="accent2"/>
                </a:solidFill>
                <a:latin typeface="+mj-lt"/>
              </a:rPr>
              <a:t>spline</a:t>
            </a:r>
            <a:r>
              <a:rPr lang="en-GB" sz="2000" dirty="0" smtClean="0">
                <a:solidFill>
                  <a:schemeClr val="accent2"/>
                </a:solidFill>
                <a:latin typeface="+mj-lt"/>
              </a:rPr>
              <a:t> fit</a:t>
            </a:r>
            <a:endParaRPr lang="en-GB" sz="20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SIMULATIONS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mosaic_cdm1.gif"/>
          <p:cNvPicPr>
            <a:picLocks noChangeAspect="1"/>
          </p:cNvPicPr>
          <p:nvPr/>
        </p:nvPicPr>
        <p:blipFill>
          <a:blip r:embed="rId3" cstate="print"/>
          <a:srcRect t="1042" r="54167" b="54167"/>
          <a:stretch>
            <a:fillRect/>
          </a:stretch>
        </p:blipFill>
        <p:spPr>
          <a:xfrm>
            <a:off x="5286380" y="1428736"/>
            <a:ext cx="3143248" cy="307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852" y="1500174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pperplate Gothic Bold" pitchFamily="34" charset="0"/>
              </a:rPr>
              <a:t>From Bolton &amp; Becker (2009)</a:t>
            </a:r>
            <a:endParaRPr lang="en-GB" sz="2000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2357430"/>
            <a:ext cx="3643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Smoothed particle hydrodynamics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20 </a:t>
            </a:r>
            <a:r>
              <a:rPr lang="en-GB" sz="2000" dirty="0" err="1" smtClean="0">
                <a:solidFill>
                  <a:schemeClr val="accent2"/>
                </a:solidFill>
                <a:latin typeface="Copperplate Gothic Bold" pitchFamily="34" charset="0"/>
              </a:rPr>
              <a:t>comoving</a:t>
            </a: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 </a:t>
            </a:r>
            <a:r>
              <a:rPr lang="en-GB" sz="2000" dirty="0" err="1" smtClean="0">
                <a:solidFill>
                  <a:schemeClr val="accent2"/>
                </a:solidFill>
                <a:latin typeface="Copperplate Gothic Bold" pitchFamily="34" charset="0"/>
              </a:rPr>
              <a:t>Mpc</a:t>
            </a: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 box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2 × 400</a:t>
            </a:r>
            <a:r>
              <a:rPr lang="en-GB" sz="2000" baseline="30000" dirty="0" smtClean="0">
                <a:solidFill>
                  <a:schemeClr val="accent2"/>
                </a:solidFill>
                <a:latin typeface="Copperplate Gothic Bold" pitchFamily="34" charset="0"/>
              </a:rPr>
              <a:t>3</a:t>
            </a: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 particles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Output at z = 2, 3, 4, 5 and 6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1024 sightlines, 1024 pixels long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4500570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Credit: </a:t>
            </a:r>
            <a:r>
              <a:rPr lang="en-US" dirty="0" err="1" smtClean="0"/>
              <a:t>Joerg</a:t>
            </a:r>
            <a:r>
              <a:rPr lang="en-US" dirty="0" smtClean="0"/>
              <a:t> </a:t>
            </a:r>
            <a:r>
              <a:rPr lang="en-US" dirty="0" err="1" smtClean="0"/>
              <a:t>Colberg</a:t>
            </a:r>
            <a:r>
              <a:rPr lang="en-US" dirty="0" smtClean="0"/>
              <a:t>, </a:t>
            </a:r>
            <a:r>
              <a:rPr lang="en-GB" dirty="0" smtClean="0"/>
              <a:t>Virgo Consortium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429256" y="5357826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/>
                </a:solidFill>
              </a:rPr>
              <a:t>USED FOR FOREST OPTICAL DEPTH DISTRIBUTION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COMPARISON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1" name="Picture 10" descr="real_vs_fake1.jpg"/>
          <p:cNvPicPr>
            <a:picLocks noChangeAspect="1"/>
          </p:cNvPicPr>
          <p:nvPr/>
        </p:nvPicPr>
        <p:blipFill>
          <a:blip r:embed="rId3" cstate="print"/>
          <a:srcRect l="6289"/>
          <a:stretch>
            <a:fillRect/>
          </a:stretch>
        </p:blipFill>
        <p:spPr>
          <a:xfrm>
            <a:off x="1357290" y="1285860"/>
            <a:ext cx="7215238" cy="5132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5984" y="178592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REAL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4546" y="400050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SIMULATED</a:t>
            </a:r>
            <a:endParaRPr lang="en-GB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RESULTS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z_gamma_final_others_log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970" y="1214422"/>
            <a:ext cx="6157929" cy="5388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0746" y="1643050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INDIVIDUAL QUASARS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16" y="627437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1 </a:t>
            </a:r>
            <a:r>
              <a:rPr lang="el-GR" dirty="0" smtClean="0">
                <a:solidFill>
                  <a:schemeClr val="accent6"/>
                </a:solidFill>
              </a:rPr>
              <a:t>σ</a:t>
            </a:r>
            <a:r>
              <a:rPr lang="en-GB" dirty="0" smtClean="0">
                <a:solidFill>
                  <a:schemeClr val="accent6"/>
                </a:solidFill>
              </a:rPr>
              <a:t> errors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RESULTS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z_gamma_final_others_log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970" y="1214422"/>
            <a:ext cx="6157929" cy="5388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0746" y="164305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BINNED WITH CONSTANT UVB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16" y="627437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2 </a:t>
            </a:r>
            <a:r>
              <a:rPr lang="el-GR" dirty="0" smtClean="0">
                <a:solidFill>
                  <a:schemeClr val="accent6"/>
                </a:solidFill>
              </a:rPr>
              <a:t>σ</a:t>
            </a:r>
            <a:r>
              <a:rPr lang="en-GB" dirty="0" smtClean="0">
                <a:solidFill>
                  <a:schemeClr val="accent6"/>
                </a:solidFill>
              </a:rPr>
              <a:t> errors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RESULTS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135729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Effect of quasars lying in </a:t>
            </a:r>
            <a:r>
              <a:rPr lang="en-GB" sz="2400" dirty="0" err="1" smtClean="0">
                <a:latin typeface="Copperplate Gothic Bold" pitchFamily="34" charset="0"/>
              </a:rPr>
              <a:t>overdensities</a:t>
            </a:r>
            <a:r>
              <a:rPr lang="en-GB" sz="2400" dirty="0" smtClean="0">
                <a:latin typeface="Copperplate Gothic Bold" pitchFamily="34" charset="0"/>
              </a:rPr>
              <a:t>?</a:t>
            </a:r>
            <a:endParaRPr lang="en-GB" sz="2400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2000240"/>
            <a:ext cx="642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Sightlines drawn in the x, y and z directions through the 500 most massive (by total mass) haloes in the simulation box</a:t>
            </a:r>
            <a:endParaRPr lang="en-GB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9" name="Picture 8" descr="z6_haloes.jpg"/>
          <p:cNvPicPr>
            <a:picLocks noChangeAspect="1"/>
          </p:cNvPicPr>
          <p:nvPr/>
        </p:nvPicPr>
        <p:blipFill>
          <a:blip r:embed="rId3" cstate="print"/>
          <a:srcRect l="5712" t="5556" r="1696" b="2778"/>
          <a:stretch>
            <a:fillRect/>
          </a:stretch>
        </p:blipFill>
        <p:spPr>
          <a:xfrm>
            <a:off x="1643042" y="3214686"/>
            <a:ext cx="4071966" cy="2687498"/>
          </a:xfrm>
          <a:prstGeom prst="rect">
            <a:avLst/>
          </a:prstGeom>
        </p:spPr>
      </p:pic>
      <p:pic>
        <p:nvPicPr>
          <p:cNvPr id="10" name="Picture 9" descr="z6_haloes_hist.jpg"/>
          <p:cNvPicPr>
            <a:picLocks noChangeAspect="1"/>
          </p:cNvPicPr>
          <p:nvPr/>
        </p:nvPicPr>
        <p:blipFill>
          <a:blip r:embed="rId4" cstate="print"/>
          <a:srcRect l="5549" t="5643" r="-712" b="1253"/>
          <a:stretch>
            <a:fillRect/>
          </a:stretch>
        </p:blipFill>
        <p:spPr>
          <a:xfrm>
            <a:off x="5857884" y="3214686"/>
            <a:ext cx="2786082" cy="27258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2976" y="6143644"/>
            <a:ext cx="785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3"/>
                </a:solidFill>
                <a:latin typeface="Copperplate Gothic Bold" pitchFamily="34" charset="0"/>
              </a:rPr>
              <a:t>No apparent mass dependence at z=6!</a:t>
            </a:r>
            <a:endParaRPr lang="en-GB" sz="2800" dirty="0">
              <a:solidFill>
                <a:schemeClr val="accent3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RESULTS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1357298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Effect of Lyman Limit Systems?</a:t>
            </a:r>
            <a:endParaRPr lang="en-GB" sz="2400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2000240"/>
            <a:ext cx="642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Number of LLS per simulated sightline calculated using both the formulas of </a:t>
            </a:r>
            <a:r>
              <a:rPr lang="en-GB" dirty="0" err="1" smtClean="0">
                <a:solidFill>
                  <a:schemeClr val="accent2"/>
                </a:solidFill>
                <a:latin typeface="Copperplate Gothic Bold" pitchFamily="34" charset="0"/>
              </a:rPr>
              <a:t>Storrie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-Lombardi et al. 1994 and </a:t>
            </a:r>
            <a:r>
              <a:rPr lang="en-GB" dirty="0" err="1" smtClean="0">
                <a:solidFill>
                  <a:schemeClr val="accent2"/>
                </a:solidFill>
                <a:latin typeface="Copperplate Gothic Bold" pitchFamily="34" charset="0"/>
              </a:rPr>
              <a:t>Péroux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 et al. 2003</a:t>
            </a:r>
          </a:p>
          <a:p>
            <a:endParaRPr lang="en-GB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Put in to the simulated spectra using the method of Bolton &amp; </a:t>
            </a:r>
            <a:r>
              <a:rPr lang="en-GB" dirty="0" err="1" smtClean="0">
                <a:solidFill>
                  <a:schemeClr val="accent2"/>
                </a:solidFill>
                <a:latin typeface="Copperplate Gothic Bold" pitchFamily="34" charset="0"/>
              </a:rPr>
              <a:t>Haehnelt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 2007</a:t>
            </a:r>
            <a:endParaRPr lang="en-GB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8" name="Picture 7" descr="0_lls_hist.jpg"/>
          <p:cNvPicPr>
            <a:picLocks noChangeAspect="1"/>
          </p:cNvPicPr>
          <p:nvPr/>
        </p:nvPicPr>
        <p:blipFill>
          <a:blip r:embed="rId3" cstate="print"/>
          <a:srcRect l="7201" t="4551" r="1779"/>
          <a:stretch>
            <a:fillRect/>
          </a:stretch>
        </p:blipFill>
        <p:spPr>
          <a:xfrm>
            <a:off x="1214414" y="3786189"/>
            <a:ext cx="1785950" cy="1872861"/>
          </a:xfrm>
          <a:prstGeom prst="rect">
            <a:avLst/>
          </a:prstGeom>
        </p:spPr>
      </p:pic>
      <p:pic>
        <p:nvPicPr>
          <p:cNvPr id="9" name="Picture 8" descr="0.3459_lls_hist.jpg"/>
          <p:cNvPicPr>
            <a:picLocks noChangeAspect="1"/>
          </p:cNvPicPr>
          <p:nvPr/>
        </p:nvPicPr>
        <p:blipFill>
          <a:blip r:embed="rId4" cstate="print"/>
          <a:srcRect l="7201" t="4551" r="1779"/>
          <a:stretch>
            <a:fillRect/>
          </a:stretch>
        </p:blipFill>
        <p:spPr>
          <a:xfrm>
            <a:off x="3071801" y="3786190"/>
            <a:ext cx="1771195" cy="1857388"/>
          </a:xfrm>
          <a:prstGeom prst="rect">
            <a:avLst/>
          </a:prstGeom>
        </p:spPr>
      </p:pic>
      <p:pic>
        <p:nvPicPr>
          <p:cNvPr id="10" name="Picture 9" descr="0.5146_lls_hist.jpg"/>
          <p:cNvPicPr>
            <a:picLocks noChangeAspect="1"/>
          </p:cNvPicPr>
          <p:nvPr/>
        </p:nvPicPr>
        <p:blipFill>
          <a:blip r:embed="rId5" cstate="print"/>
          <a:srcRect l="6330" t="4551" r="2650"/>
          <a:stretch>
            <a:fillRect/>
          </a:stretch>
        </p:blipFill>
        <p:spPr>
          <a:xfrm>
            <a:off x="4929190" y="3786190"/>
            <a:ext cx="1785950" cy="1872852"/>
          </a:xfrm>
          <a:prstGeom prst="rect">
            <a:avLst/>
          </a:prstGeom>
        </p:spPr>
      </p:pic>
      <p:pic>
        <p:nvPicPr>
          <p:cNvPr id="11" name="Picture 10" descr="1.0_lls_hist.jpg"/>
          <p:cNvPicPr>
            <a:picLocks noChangeAspect="1"/>
          </p:cNvPicPr>
          <p:nvPr/>
        </p:nvPicPr>
        <p:blipFill>
          <a:blip r:embed="rId6" cstate="print"/>
          <a:srcRect l="6330" t="4551" r="2650"/>
          <a:stretch>
            <a:fillRect/>
          </a:stretch>
        </p:blipFill>
        <p:spPr>
          <a:xfrm>
            <a:off x="6786578" y="3786190"/>
            <a:ext cx="1785950" cy="18728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7290" y="570287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 LLS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86116" y="570287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SL94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214942" y="570287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P03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072330" y="570287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P03 1</a:t>
            </a:r>
            <a:r>
              <a:rPr lang="el-GR" dirty="0" smtClean="0"/>
              <a:t>σ</a:t>
            </a:r>
            <a:r>
              <a:rPr lang="en-GB" dirty="0" smtClean="0"/>
              <a:t> UL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428728" y="6000768"/>
            <a:ext cx="742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3"/>
                </a:solidFill>
                <a:latin typeface="Copperplate Gothic Bold" pitchFamily="34" charset="0"/>
              </a:rPr>
              <a:t>Worst case: 60% underestimate in </a:t>
            </a:r>
            <a:r>
              <a:rPr lang="en-GB" sz="2000" dirty="0" smtClean="0">
                <a:solidFill>
                  <a:schemeClr val="accent3"/>
                </a:solidFill>
                <a:latin typeface="Copperplate Gothic Bold" pitchFamily="34" charset="0"/>
                <a:sym typeface="Symbol"/>
              </a:rPr>
              <a:t></a:t>
            </a:r>
            <a:r>
              <a:rPr lang="en-GB" sz="2000" dirty="0" smtClean="0">
                <a:solidFill>
                  <a:schemeClr val="accent3"/>
                </a:solidFill>
                <a:latin typeface="Copperplate Gothic Bold" pitchFamily="34" charset="0"/>
              </a:rPr>
              <a:t> -&gt; Move of 0.4 on a log plot</a:t>
            </a:r>
            <a:endParaRPr lang="en-GB" sz="2000" dirty="0">
              <a:solidFill>
                <a:schemeClr val="accent3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CONCLUSIONS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1428736"/>
            <a:ext cx="7786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Copperplate Gothic Bold" pitchFamily="34" charset="0"/>
              </a:rPr>
              <a:t>The Ultraviolet Background was measured using the proximity effect observed in 17 quasars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opperplate Gothic Bol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Copperplate Gothic Bold" pitchFamily="34" charset="0"/>
              </a:rPr>
              <a:t>They are the first proximity effect measurements of </a:t>
            </a:r>
            <a:r>
              <a:rPr lang="el-GR" sz="2000" dirty="0" smtClean="0">
                <a:sym typeface="Symbol"/>
              </a:rPr>
              <a:t></a:t>
            </a:r>
            <a:r>
              <a:rPr lang="en-GB" sz="2000" baseline="-25000" dirty="0" err="1" smtClean="0">
                <a:sym typeface="Symbol"/>
              </a:rPr>
              <a:t>bkg</a:t>
            </a:r>
            <a:r>
              <a:rPr lang="en-US" sz="2000" dirty="0" smtClean="0">
                <a:latin typeface="Copperplate Gothic Bold" pitchFamily="34" charset="0"/>
              </a:rPr>
              <a:t> at z &gt; 5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opperplate Gothic Bol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Copperplate Gothic Bold" pitchFamily="34" charset="0"/>
              </a:rPr>
              <a:t>A maximum likelihood method based on SPH simulations was used to find the best fitting values of </a:t>
            </a:r>
            <a:r>
              <a:rPr lang="el-GR" sz="2000" dirty="0" smtClean="0">
                <a:sym typeface="Symbol"/>
              </a:rPr>
              <a:t></a:t>
            </a:r>
            <a:r>
              <a:rPr lang="en-GB" sz="2000" baseline="-25000" dirty="0" err="1" smtClean="0">
                <a:sym typeface="Symbol"/>
              </a:rPr>
              <a:t>bkg</a:t>
            </a:r>
            <a:r>
              <a:rPr lang="en-GB" sz="2000" dirty="0" smtClean="0"/>
              <a:t> </a:t>
            </a:r>
            <a:endParaRPr lang="en-US" sz="2000" dirty="0" smtClean="0">
              <a:latin typeface="Copperplate Gothic Bol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opperplate Gothic Bol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Copperplate Gothic Bold" pitchFamily="34" charset="0"/>
              </a:rPr>
              <a:t>Little redshift evolution over the entire range probed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opperplate Gothic Bold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 err="1" smtClean="0">
                <a:latin typeface="Copperplate Gothic Bold" pitchFamily="34" charset="0"/>
              </a:rPr>
              <a:t>Overdensities</a:t>
            </a:r>
            <a:r>
              <a:rPr lang="en-GB" sz="2000" dirty="0" smtClean="0">
                <a:latin typeface="Copperplate Gothic Bold" pitchFamily="34" charset="0"/>
              </a:rPr>
              <a:t> and Lyman Limit Systems unlikely to change this result</a:t>
            </a:r>
            <a:endParaRPr lang="en-GB" sz="2000" dirty="0">
              <a:latin typeface="Copperplate Gothic Bol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INTRODUCTION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1428736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>
                <a:latin typeface="Copperplate Gothic Bold" pitchFamily="34" charset="0"/>
              </a:rPr>
              <a:t>What is the Ultraviolet Background (UVB)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4414" y="3383821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400" dirty="0" smtClean="0">
                <a:latin typeface="Copperplate Gothic Bold" pitchFamily="34" charset="0"/>
              </a:rPr>
              <a:t>What does it tell us?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3108" y="4143380"/>
            <a:ext cx="63579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Shape and intensity </a:t>
            </a:r>
            <a:r>
              <a:rPr lang="en-GB" sz="24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→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 sources of UV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chemeClr val="accent2"/>
              </a:solidFill>
              <a:latin typeface="Copperplate Gothic Bold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Redshift evolution  </a:t>
            </a:r>
            <a:r>
              <a:rPr lang="en-GB" sz="24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→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 changes in emissivity, or in </a:t>
            </a:r>
            <a:r>
              <a:rPr lang="el-GR" dirty="0" smtClean="0">
                <a:solidFill>
                  <a:schemeClr val="accent2"/>
                </a:solidFill>
                <a:latin typeface="Arial"/>
                <a:cs typeface="Arial"/>
              </a:rPr>
              <a:t>λ</a:t>
            </a:r>
            <a:r>
              <a:rPr lang="en-GB" baseline="-25000" dirty="0" err="1" smtClean="0">
                <a:solidFill>
                  <a:schemeClr val="accent2"/>
                </a:solidFill>
                <a:latin typeface="Copperplate Gothic Bold" pitchFamily="34" charset="0"/>
              </a:rPr>
              <a:t>mfp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 (observational evidence for end of </a:t>
            </a:r>
            <a:r>
              <a:rPr lang="en-GB" dirty="0" err="1" smtClean="0">
                <a:solidFill>
                  <a:schemeClr val="accent2"/>
                </a:solidFill>
                <a:latin typeface="Copperplate Gothic Bold" pitchFamily="34" charset="0"/>
              </a:rPr>
              <a:t>EoR</a:t>
            </a:r>
            <a:r>
              <a:rPr lang="en-GB" dirty="0" smtClean="0">
                <a:solidFill>
                  <a:schemeClr val="accent2"/>
                </a:solidFill>
                <a:latin typeface="Copperplate Gothic Bold" pitchFamily="34" charset="0"/>
              </a:rPr>
              <a:t>?)</a:t>
            </a:r>
            <a:endParaRPr lang="en-GB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10" name="Picture 9" descr="gamma_eq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4546" y="2035564"/>
            <a:ext cx="4786346" cy="12505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INTRODUCTION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50017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Two main methods to measure UVB:</a:t>
            </a:r>
            <a:endParaRPr lang="en-GB" sz="2400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2214554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pperplate Gothic Bold" pitchFamily="34" charset="0"/>
              </a:rPr>
              <a:t>Flux Decrement</a:t>
            </a:r>
            <a:endParaRPr lang="en-GB" sz="3600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2228671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pperplate Gothic Bold" pitchFamily="34" charset="0"/>
              </a:rPr>
              <a:t>Proximity Effect</a:t>
            </a:r>
            <a:endParaRPr lang="en-GB" sz="3600" dirty="0">
              <a:latin typeface="Copperplate Gothic Bold" pitchFamily="34" charset="0"/>
            </a:endParaRPr>
          </a:p>
        </p:txBody>
      </p:sp>
      <p:pic>
        <p:nvPicPr>
          <p:cNvPr id="12" name="Picture 11" descr="flux_vs_prox.jpg"/>
          <p:cNvPicPr>
            <a:picLocks noChangeAspect="1"/>
          </p:cNvPicPr>
          <p:nvPr/>
        </p:nvPicPr>
        <p:blipFill>
          <a:blip r:embed="rId3" cstate="print"/>
          <a:srcRect l="6707" t="6414" r="1897" b="3793"/>
          <a:stretch>
            <a:fillRect/>
          </a:stretch>
        </p:blipFill>
        <p:spPr>
          <a:xfrm>
            <a:off x="1500166" y="3857628"/>
            <a:ext cx="7286676" cy="26845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928926" y="3786190"/>
            <a:ext cx="1428760" cy="2786082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8148" y="464344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4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8148" y="564357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6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pic>
        <p:nvPicPr>
          <p:cNvPr id="5" name="Picture 4" descr="witz_1_gree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571612"/>
            <a:ext cx="7500956" cy="4775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PROXIMITY EFFECT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628652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Credit: Lutz </a:t>
            </a:r>
            <a:r>
              <a:rPr lang="en-GB" dirty="0" err="1" smtClean="0"/>
              <a:t>Wisotzki</a:t>
            </a:r>
            <a:endParaRPr lang="en-GB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PROXIMITY EFFECT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witz_1_gree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006" y="1571612"/>
            <a:ext cx="7484649" cy="4775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3108" y="628652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Credit: Lutz </a:t>
            </a:r>
            <a:r>
              <a:rPr lang="en-GB" dirty="0" err="1" smtClean="0"/>
              <a:t>Wisotzki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PROXIMITY EFFECT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428736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Two ways of measuring the proximity effect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2000240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dirty="0" smtClean="0">
                <a:latin typeface="Copperplate Gothic Bold" pitchFamily="34" charset="0"/>
              </a:rPr>
              <a:t>1. Line Counting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254746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4"/>
                </a:solidFill>
              </a:rPr>
              <a:t>(</a:t>
            </a:r>
            <a:r>
              <a:rPr lang="en-GB" sz="1400" dirty="0" err="1" smtClean="0">
                <a:solidFill>
                  <a:schemeClr val="accent4"/>
                </a:solidFill>
              </a:rPr>
              <a:t>Bajtlik</a:t>
            </a:r>
            <a:r>
              <a:rPr lang="en-GB" sz="1400" dirty="0" smtClean="0">
                <a:solidFill>
                  <a:schemeClr val="accent4"/>
                </a:solidFill>
              </a:rPr>
              <a:t>, Duncan &amp; </a:t>
            </a:r>
            <a:r>
              <a:rPr lang="en-GB" sz="1400" dirty="0" err="1" smtClean="0">
                <a:solidFill>
                  <a:schemeClr val="accent4"/>
                </a:solidFill>
              </a:rPr>
              <a:t>Ostriker</a:t>
            </a:r>
            <a:r>
              <a:rPr lang="en-GB" sz="1400" dirty="0" smtClean="0">
                <a:solidFill>
                  <a:schemeClr val="accent4"/>
                </a:solidFill>
              </a:rPr>
              <a:t> 1988; </a:t>
            </a:r>
            <a:r>
              <a:rPr lang="fr-FR" sz="1400" dirty="0" smtClean="0">
                <a:solidFill>
                  <a:schemeClr val="accent4"/>
                </a:solidFill>
              </a:rPr>
              <a:t>Scott et al 2000, 2002)</a:t>
            </a:r>
            <a:endParaRPr lang="en-GB" sz="1400" dirty="0">
              <a:solidFill>
                <a:schemeClr val="accent4"/>
              </a:solidFill>
            </a:endParaRPr>
          </a:p>
        </p:txBody>
      </p:sp>
      <p:pic>
        <p:nvPicPr>
          <p:cNvPr id="16" name="Picture 15" descr="z_5_spec.jpg"/>
          <p:cNvPicPr>
            <a:picLocks noChangeAspect="1"/>
          </p:cNvPicPr>
          <p:nvPr/>
        </p:nvPicPr>
        <p:blipFill>
          <a:blip r:embed="rId3" cstate="print"/>
          <a:srcRect l="6836" t="5208" r="2343" b="16666"/>
          <a:stretch>
            <a:fillRect/>
          </a:stretch>
        </p:blipFill>
        <p:spPr>
          <a:xfrm>
            <a:off x="1214414" y="4143380"/>
            <a:ext cx="7715304" cy="2488808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>
            <a:off x="7072330" y="3357562"/>
            <a:ext cx="1357322" cy="1071570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/>
          <p:cNvSpPr/>
          <p:nvPr/>
        </p:nvSpPr>
        <p:spPr>
          <a:xfrm rot="5400000">
            <a:off x="4357686" y="3357562"/>
            <a:ext cx="1357322" cy="1071570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58016" y="242886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/>
                </a:solidFill>
              </a:rPr>
              <a:t>Few strong lines (~2)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1934" y="2428868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/>
                </a:solidFill>
              </a:rPr>
              <a:t>Many strong lines (~7)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8148" y="591718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5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 animBg="1"/>
      <p:bldP spid="18" grpId="0" animBg="1"/>
      <p:bldP spid="19" grpId="0"/>
      <p:bldP spid="20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PROXIMITY EFFECT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428736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Two ways of measuring the proximity effect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2000240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dirty="0" smtClean="0">
                <a:latin typeface="Copperplate Gothic Bold" pitchFamily="34" charset="0"/>
              </a:rPr>
              <a:t>2. Flux Transmission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28" y="2546331"/>
            <a:ext cx="2428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4"/>
                </a:solidFill>
              </a:rPr>
              <a:t>(</a:t>
            </a:r>
            <a:r>
              <a:rPr lang="en-GB" sz="1400" dirty="0" err="1" smtClean="0">
                <a:solidFill>
                  <a:schemeClr val="accent4"/>
                </a:solidFill>
              </a:rPr>
              <a:t>Liske</a:t>
            </a:r>
            <a:r>
              <a:rPr lang="en-GB" sz="1400" dirty="0" smtClean="0">
                <a:solidFill>
                  <a:schemeClr val="accent4"/>
                </a:solidFill>
              </a:rPr>
              <a:t> &amp; </a:t>
            </a:r>
            <a:r>
              <a:rPr lang="en-GB" sz="1400" dirty="0" err="1" smtClean="0">
                <a:solidFill>
                  <a:schemeClr val="accent4"/>
                </a:solidFill>
              </a:rPr>
              <a:t>Williger</a:t>
            </a:r>
            <a:r>
              <a:rPr lang="en-GB" sz="1400" dirty="0" smtClean="0">
                <a:solidFill>
                  <a:schemeClr val="accent4"/>
                </a:solidFill>
              </a:rPr>
              <a:t> 2001; Becker et al 2007; </a:t>
            </a:r>
            <a:r>
              <a:rPr lang="en-GB" sz="1400" dirty="0" err="1" smtClean="0">
                <a:solidFill>
                  <a:schemeClr val="accent4"/>
                </a:solidFill>
              </a:rPr>
              <a:t>Dall’Aglio</a:t>
            </a:r>
            <a:r>
              <a:rPr lang="en-GB" sz="1400" dirty="0" smtClean="0">
                <a:solidFill>
                  <a:schemeClr val="accent4"/>
                </a:solidFill>
              </a:rPr>
              <a:t> et al 2008, 2009</a:t>
            </a:r>
            <a:r>
              <a:rPr lang="fr-FR" sz="1400" dirty="0" smtClean="0">
                <a:solidFill>
                  <a:schemeClr val="accent4"/>
                </a:solidFill>
              </a:rPr>
              <a:t>)</a:t>
            </a:r>
            <a:endParaRPr lang="en-GB" sz="1400" dirty="0">
              <a:solidFill>
                <a:schemeClr val="accent4"/>
              </a:solidFill>
            </a:endParaRPr>
          </a:p>
        </p:txBody>
      </p:sp>
      <p:pic>
        <p:nvPicPr>
          <p:cNvPr id="16" name="Picture 15" descr="z_5_spec.jpg"/>
          <p:cNvPicPr>
            <a:picLocks noChangeAspect="1"/>
          </p:cNvPicPr>
          <p:nvPr/>
        </p:nvPicPr>
        <p:blipFill>
          <a:blip r:embed="rId3" cstate="print"/>
          <a:srcRect l="6836" t="5208" r="2343" b="16666"/>
          <a:stretch>
            <a:fillRect/>
          </a:stretch>
        </p:blipFill>
        <p:spPr>
          <a:xfrm>
            <a:off x="1214414" y="4143380"/>
            <a:ext cx="7715304" cy="2488808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>
            <a:off x="7072330" y="3357562"/>
            <a:ext cx="1357322" cy="1071570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/>
          <p:cNvSpPr/>
          <p:nvPr/>
        </p:nvSpPr>
        <p:spPr>
          <a:xfrm rot="5400000">
            <a:off x="4357686" y="3357562"/>
            <a:ext cx="1357322" cy="1071570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58016" y="242886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/>
                </a:solidFill>
              </a:rPr>
              <a:t>Average flux ~0.9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1934" y="2428868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/>
                </a:solidFill>
              </a:rPr>
              <a:t>Average flux ~0.5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8148" y="591718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5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INTRODUCTION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50017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pperplate Gothic Bold" pitchFamily="34" charset="0"/>
              </a:rPr>
              <a:t>Two main methods to measure UVB:</a:t>
            </a:r>
            <a:endParaRPr lang="en-GB" sz="2400" dirty="0">
              <a:latin typeface="Copperplate Goth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2214554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pperplate Gothic Bold" pitchFamily="34" charset="0"/>
              </a:rPr>
              <a:t>Flux Decrement</a:t>
            </a:r>
            <a:endParaRPr lang="en-GB" sz="3600" dirty="0"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2228671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pperplate Gothic Bold" pitchFamily="34" charset="0"/>
              </a:rPr>
              <a:t>Proximity Effect</a:t>
            </a:r>
            <a:endParaRPr lang="en-GB" sz="3600" dirty="0">
              <a:latin typeface="Copperplate Gothic Bold" pitchFamily="34" charset="0"/>
            </a:endParaRPr>
          </a:p>
        </p:txBody>
      </p:sp>
      <p:pic>
        <p:nvPicPr>
          <p:cNvPr id="12" name="Picture 11" descr="flux_vs_prox.jpg"/>
          <p:cNvPicPr>
            <a:picLocks noChangeAspect="1"/>
          </p:cNvPicPr>
          <p:nvPr/>
        </p:nvPicPr>
        <p:blipFill>
          <a:blip r:embed="rId3" cstate="print"/>
          <a:srcRect l="6707" t="6414" r="1897" b="3793"/>
          <a:stretch>
            <a:fillRect/>
          </a:stretch>
        </p:blipFill>
        <p:spPr>
          <a:xfrm>
            <a:off x="1500166" y="3857628"/>
            <a:ext cx="7286676" cy="26845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8148" y="464344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4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8148" y="564357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z = 6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00760" y="3714752"/>
            <a:ext cx="2571768" cy="2786082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779911" y="4065870"/>
            <a:ext cx="492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Alex Calverley (</a:t>
            </a:r>
            <a:r>
              <a:rPr lang="en-GB" dirty="0" err="1" smtClean="0">
                <a:latin typeface="Copperplate Gothic Bold" pitchFamily="34" charset="0"/>
              </a:rPr>
              <a:t>IoA</a:t>
            </a:r>
            <a:r>
              <a:rPr lang="en-GB" dirty="0" smtClean="0">
                <a:latin typeface="Copperplate Gothic Bold" pitchFamily="34" charset="0"/>
              </a:rPr>
              <a:t>, Cambridge)</a:t>
            </a:r>
            <a:endParaRPr lang="en-GB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780043" y="3407541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Copperplate Gothic Bold" pitchFamily="34" charset="0"/>
              </a:rPr>
              <a:t>Measurements of the UVB at z&gt;5</a:t>
            </a:r>
            <a:endParaRPr lang="en-GB" sz="2000" dirty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pic>
        <p:nvPicPr>
          <p:cNvPr id="4" name="Picture 3" descr="CUnibig_gre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41"/>
              </a:clrFrom>
              <a:clrTo>
                <a:srgbClr val="00FF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2"/>
            <a:ext cx="777242" cy="88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/>
                </a:solidFill>
                <a:latin typeface="+mj-lt"/>
              </a:rPr>
              <a:t>METHOD</a:t>
            </a:r>
            <a:endParaRPr lang="en-GB" sz="4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tau_vs_r.jpg"/>
          <p:cNvPicPr>
            <a:picLocks noChangeAspect="1"/>
          </p:cNvPicPr>
          <p:nvPr/>
        </p:nvPicPr>
        <p:blipFill>
          <a:blip r:embed="rId3" cstate="print"/>
          <a:srcRect l="3488" t="3142" r="2326" b="1509"/>
          <a:stretch>
            <a:fillRect/>
          </a:stretch>
        </p:blipFill>
        <p:spPr>
          <a:xfrm>
            <a:off x="1571604" y="1357298"/>
            <a:ext cx="6357982" cy="3218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28" y="4786322"/>
            <a:ext cx="264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pperplate Gothic Bold" pitchFamily="34" charset="0"/>
              </a:rPr>
              <a:t>Define </a:t>
            </a:r>
            <a:r>
              <a:rPr lang="en-GB" dirty="0" err="1" smtClean="0">
                <a:latin typeface="Copperplate Gothic Bold" pitchFamily="34" charset="0"/>
              </a:rPr>
              <a:t>R</a:t>
            </a:r>
            <a:r>
              <a:rPr lang="en-GB" baseline="-25000" dirty="0" err="1" smtClean="0">
                <a:latin typeface="Copperplate Gothic Bold" pitchFamily="34" charset="0"/>
              </a:rPr>
              <a:t>eq</a:t>
            </a:r>
            <a:r>
              <a:rPr lang="en-GB" dirty="0" smtClean="0">
                <a:latin typeface="Copperplate Gothic Bold" pitchFamily="34" charset="0"/>
              </a:rPr>
              <a:t> as (</a:t>
            </a:r>
            <a:r>
              <a:rPr lang="en-GB" dirty="0" err="1" smtClean="0">
                <a:latin typeface="Copperplate Gothic Bold" pitchFamily="34" charset="0"/>
              </a:rPr>
              <a:t>LoS</a:t>
            </a:r>
            <a:r>
              <a:rPr lang="en-GB" dirty="0" smtClean="0">
                <a:latin typeface="Copperplate Gothic Bold" pitchFamily="34" charset="0"/>
              </a:rPr>
              <a:t>) distance where </a:t>
            </a:r>
            <a:r>
              <a:rPr lang="en-GB" dirty="0" err="1" smtClean="0">
                <a:latin typeface="Copperplate Gothic Bold" pitchFamily="34" charset="0"/>
              </a:rPr>
              <a:t>photoionization</a:t>
            </a:r>
            <a:r>
              <a:rPr lang="en-GB" dirty="0" smtClean="0">
                <a:latin typeface="Copperplate Gothic Bold" pitchFamily="34" charset="0"/>
              </a:rPr>
              <a:t> rate from quasar equals that of the background</a:t>
            </a:r>
            <a:endParaRPr lang="en-GB" dirty="0">
              <a:latin typeface="Copperplate Gothic Bold" pitchFamily="34" charset="0"/>
            </a:endParaRPr>
          </a:p>
        </p:txBody>
      </p:sp>
      <p:pic>
        <p:nvPicPr>
          <p:cNvPr id="9" name="Picture 8" descr="tau_eqn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7686" y="4643446"/>
            <a:ext cx="4357718" cy="1305284"/>
          </a:xfrm>
          <a:prstGeom prst="rect">
            <a:avLst/>
          </a:prstGeom>
        </p:spPr>
      </p:pic>
      <p:pic>
        <p:nvPicPr>
          <p:cNvPr id="10" name="Picture 9" descr="flux_eqn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0770" y="6000768"/>
            <a:ext cx="1994304" cy="5527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1990</TotalTime>
  <Words>742</Words>
  <Application>Microsoft Office PowerPoint</Application>
  <PresentationFormat>On-screen Show (4:3)</PresentationFormat>
  <Paragraphs>138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Solstice</vt:lpstr>
      <vt:lpstr>Measurements of the UVB using the proximity effect at z &gt; 5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the UVB using the proximity effect at z &gt; 5</dc:title>
  <dc:creator>Alex Calverley</dc:creator>
  <cp:lastModifiedBy>Alex Calverley</cp:lastModifiedBy>
  <cp:revision>104</cp:revision>
  <dcterms:created xsi:type="dcterms:W3CDTF">2010-02-09T19:41:58Z</dcterms:created>
  <dcterms:modified xsi:type="dcterms:W3CDTF">2010-02-16T05:36:34Z</dcterms:modified>
</cp:coreProperties>
</file>