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2" r:id="rId4"/>
    <p:sldId id="260" r:id="rId5"/>
    <p:sldId id="261" r:id="rId6"/>
    <p:sldId id="281" r:id="rId7"/>
    <p:sldId id="282" r:id="rId8"/>
    <p:sldId id="283" r:id="rId9"/>
    <p:sldId id="269" r:id="rId10"/>
    <p:sldId id="270" r:id="rId11"/>
    <p:sldId id="275" r:id="rId12"/>
    <p:sldId id="271" r:id="rId13"/>
    <p:sldId id="264" r:id="rId14"/>
    <p:sldId id="262" r:id="rId15"/>
    <p:sldId id="279" r:id="rId16"/>
    <p:sldId id="265" r:id="rId17"/>
    <p:sldId id="258" r:id="rId18"/>
    <p:sldId id="259" r:id="rId19"/>
    <p:sldId id="277" r:id="rId20"/>
    <p:sldId id="267" r:id="rId21"/>
    <p:sldId id="273" r:id="rId22"/>
    <p:sldId id="274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684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384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D8595-67AE-064E-B585-F76E7FFF1424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86489-4EFD-C942-977C-B13C7FBE3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6489-4EFD-C942-977C-B13C7FBE36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put considerable effort in the translation between a density field</a:t>
            </a:r>
            <a:r>
              <a:rPr lang="en-US" baseline="0" dirty="0" smtClean="0"/>
              <a:t> and a point density distribution that generates a suitable grid but I won’t talk about that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6489-4EFD-C942-977C-B13C7FBE36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86489-4EFD-C942-977C-B13C7FBE36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8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82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FD2D-8914-B449-AED2-F2D3AF8387B6}" type="datetimeFigureOut">
              <a:rPr lang="en-US" smtClean="0"/>
              <a:pPr/>
              <a:t>2/19/10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B507-0954-E945-9808-8155771530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d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Helium, dust and frequencies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23067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Recent improvements in SimpleX2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79448" y="4341565"/>
            <a:ext cx="3600450" cy="9511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ts val="1750"/>
              </a:spcBef>
              <a:buClr>
                <a:srgbClr val="DDFF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77933C"/>
                </a:solidFill>
              </a:rPr>
              <a:t>Chael Kruip</a:t>
            </a:r>
            <a:endParaRPr lang="en-GB" sz="2400" dirty="0" smtClean="0">
              <a:solidFill>
                <a:srgbClr val="77933C"/>
              </a:solidFill>
            </a:endParaRPr>
          </a:p>
          <a:p>
            <a:pPr>
              <a:lnSpc>
                <a:spcPct val="65000"/>
              </a:lnSpc>
              <a:spcBef>
                <a:spcPts val="1125"/>
              </a:spcBef>
              <a:buClr>
                <a:srgbClr val="DDFF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77933C"/>
                </a:solidFill>
              </a:rPr>
              <a:t>Jan</a:t>
            </a:r>
            <a:r>
              <a:rPr lang="en-GB" sz="1600" dirty="0">
                <a:solidFill>
                  <a:srgbClr val="77933C"/>
                </a:solidFill>
              </a:rPr>
              <a:t>-Pieter </a:t>
            </a:r>
            <a:r>
              <a:rPr lang="en-GB" sz="1600" dirty="0" err="1" smtClean="0">
                <a:solidFill>
                  <a:srgbClr val="77933C"/>
                </a:solidFill>
              </a:rPr>
              <a:t>Paardekooper</a:t>
            </a:r>
            <a:endParaRPr lang="en-GB" sz="1600" dirty="0" smtClean="0">
              <a:solidFill>
                <a:srgbClr val="77933C"/>
              </a:solidFill>
            </a:endParaRPr>
          </a:p>
          <a:p>
            <a:pPr>
              <a:lnSpc>
                <a:spcPct val="65000"/>
              </a:lnSpc>
              <a:spcBef>
                <a:spcPts val="1125"/>
              </a:spcBef>
              <a:buClr>
                <a:srgbClr val="DDFF7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77933C"/>
                </a:solidFill>
              </a:rPr>
              <a:t>Vincent </a:t>
            </a:r>
            <a:r>
              <a:rPr lang="en-GB" sz="1600" dirty="0" err="1" smtClean="0">
                <a:solidFill>
                  <a:srgbClr val="77933C"/>
                </a:solidFill>
              </a:rPr>
              <a:t>Icke</a:t>
            </a:r>
            <a:endParaRPr lang="en-GB" sz="1600" dirty="0" smtClean="0">
              <a:solidFill>
                <a:srgbClr val="77933C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2796" y="4123663"/>
            <a:ext cx="1216025" cy="1273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53697" y="1888268"/>
            <a:ext cx="4940063" cy="4525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&amp; He</a:t>
            </a:r>
            <a:endParaRPr lang="en-US" dirty="0"/>
          </a:p>
        </p:txBody>
      </p:sp>
      <p:pic>
        <p:nvPicPr>
          <p:cNvPr id="12" name="Picture 11" descr="subcy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562" y="1834042"/>
            <a:ext cx="4636017" cy="4636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&amp; He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888268"/>
            <a:ext cx="8473987" cy="4525963"/>
          </a:xfrm>
        </p:spPr>
        <p:txBody>
          <a:bodyPr/>
          <a:lstStyle/>
          <a:p>
            <a:r>
              <a:rPr lang="en-US" dirty="0" smtClean="0"/>
              <a:t>More realistic coupling between species by adopting the model from Flower &amp; </a:t>
            </a:r>
            <a:r>
              <a:rPr lang="en-US" dirty="0" err="1" smtClean="0"/>
              <a:t>Perinotto</a:t>
            </a:r>
            <a:r>
              <a:rPr lang="en-US" dirty="0" smtClean="0"/>
              <a:t> (1980) which incorporates</a:t>
            </a:r>
          </a:p>
          <a:p>
            <a:pPr lvl="1"/>
            <a:r>
              <a:rPr lang="en-US" dirty="0" smtClean="0"/>
              <a:t>Ground state recombination photons of HII, </a:t>
            </a:r>
            <a:r>
              <a:rPr lang="en-US" dirty="0" err="1" smtClean="0"/>
              <a:t>HeII</a:t>
            </a:r>
            <a:r>
              <a:rPr lang="en-US" dirty="0" smtClean="0"/>
              <a:t> and </a:t>
            </a:r>
            <a:r>
              <a:rPr lang="en-US" dirty="0" err="1" smtClean="0"/>
              <a:t>HeIII</a:t>
            </a:r>
            <a:endParaRPr lang="en-US" dirty="0" smtClean="0"/>
          </a:p>
          <a:p>
            <a:pPr lvl="1"/>
            <a:r>
              <a:rPr lang="en-US" dirty="0" err="1" smtClean="0"/>
              <a:t>Recombinations</a:t>
            </a:r>
            <a:r>
              <a:rPr lang="en-US" dirty="0" smtClean="0"/>
              <a:t> to excited states of </a:t>
            </a:r>
            <a:r>
              <a:rPr lang="en-US" dirty="0" err="1" smtClean="0"/>
              <a:t>HeI</a:t>
            </a:r>
            <a:r>
              <a:rPr lang="en-US" dirty="0" smtClean="0"/>
              <a:t>, followed by cascade</a:t>
            </a:r>
          </a:p>
          <a:p>
            <a:pPr lvl="1"/>
            <a:r>
              <a:rPr lang="en-US" dirty="0" err="1" smtClean="0"/>
              <a:t>HeII</a:t>
            </a:r>
            <a:r>
              <a:rPr lang="en-US" dirty="0" smtClean="0"/>
              <a:t> </a:t>
            </a:r>
            <a:r>
              <a:rPr lang="en-US" dirty="0" smtClean="0">
                <a:cs typeface="Symbol" charset="2"/>
              </a:rPr>
              <a:t>Ly-</a:t>
            </a:r>
            <a:r>
              <a:rPr lang="en-US" dirty="0" smtClean="0">
                <a:latin typeface="Symbol" charset="2"/>
                <a:cs typeface="Symbol" charset="2"/>
              </a:rPr>
              <a:t>a </a:t>
            </a:r>
            <a:r>
              <a:rPr lang="en-US" dirty="0" smtClean="0">
                <a:cs typeface="Symbol" charset="2"/>
              </a:rPr>
              <a:t>photons</a:t>
            </a:r>
          </a:p>
          <a:p>
            <a:pPr lvl="1"/>
            <a:r>
              <a:rPr lang="en-US" dirty="0" err="1" smtClean="0">
                <a:cs typeface="Symbol" charset="2"/>
              </a:rPr>
              <a:t>HeII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cs typeface="Symbol" charset="2"/>
              </a:rPr>
              <a:t>Balmer</a:t>
            </a:r>
            <a:r>
              <a:rPr lang="en-US" dirty="0" smtClean="0">
                <a:cs typeface="Symbol" charset="2"/>
              </a:rPr>
              <a:t> continuum photons</a:t>
            </a:r>
          </a:p>
          <a:p>
            <a:pPr lvl="1"/>
            <a:r>
              <a:rPr lang="en-US" dirty="0" smtClean="0">
                <a:cs typeface="Symbol" charset="2"/>
              </a:rPr>
              <a:t>Two photon decay from </a:t>
            </a:r>
            <a:r>
              <a:rPr lang="en-US" dirty="0" err="1" smtClean="0">
                <a:cs typeface="Symbol" charset="2"/>
              </a:rPr>
              <a:t>HeII</a:t>
            </a:r>
            <a:r>
              <a:rPr lang="en-US" dirty="0" smtClean="0">
                <a:cs typeface="Symbol" charset="2"/>
              </a:rPr>
              <a:t> in the 2s </a:t>
            </a:r>
            <a:r>
              <a:rPr lang="en-US" baseline="30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S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&amp; He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53697" y="1888268"/>
            <a:ext cx="4940063" cy="4525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ubcy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562" y="1834042"/>
            <a:ext cx="4636017" cy="4636017"/>
          </a:xfrm>
          <a:prstGeom prst="rect">
            <a:avLst/>
          </a:prstGeom>
        </p:spPr>
      </p:pic>
      <p:pic>
        <p:nvPicPr>
          <p:cNvPr id="13" name="Picture 12" descr="O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22" y="1958756"/>
            <a:ext cx="4514097" cy="450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observational results suggest the possibility of significant effects of dust in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~ 6-8 </a:t>
            </a:r>
            <a:r>
              <a:rPr lang="en-US" dirty="0" smtClean="0">
                <a:cs typeface="Symbol" charset="2"/>
              </a:rPr>
              <a:t>galaxies [e.g. </a:t>
            </a:r>
            <a:r>
              <a:rPr lang="en-US" dirty="0" err="1" smtClean="0">
                <a:cs typeface="Symbol" charset="2"/>
              </a:rPr>
              <a:t>Schaerer</a:t>
            </a:r>
            <a:r>
              <a:rPr lang="en-US" dirty="0" smtClean="0">
                <a:cs typeface="Symbol" charset="2"/>
              </a:rPr>
              <a:t> &amp; de Barros (2010)]</a:t>
            </a:r>
            <a:endParaRPr lang="en-US" dirty="0" smtClean="0"/>
          </a:p>
          <a:p>
            <a:r>
              <a:rPr lang="en-US" dirty="0" smtClean="0"/>
              <a:t>Using dust description from </a:t>
            </a:r>
            <a:r>
              <a:rPr lang="en-US" dirty="0" err="1" smtClean="0"/>
              <a:t>Gnedin</a:t>
            </a:r>
            <a:r>
              <a:rPr lang="en-US" dirty="0" smtClean="0"/>
              <a:t> et al. (2008)</a:t>
            </a:r>
          </a:p>
          <a:p>
            <a:r>
              <a:rPr lang="en-US" dirty="0" smtClean="0"/>
              <a:t>Adopt </a:t>
            </a:r>
            <a:r>
              <a:rPr lang="en-US" dirty="0" err="1" smtClean="0"/>
              <a:t>metallicities</a:t>
            </a:r>
            <a:r>
              <a:rPr lang="en-US" dirty="0" smtClean="0"/>
              <a:t> of SMC, LMC and MW</a:t>
            </a:r>
          </a:p>
          <a:p>
            <a:r>
              <a:rPr lang="en-US" dirty="0" smtClean="0"/>
              <a:t>Differences &lt; 1% level in positions of the </a:t>
            </a:r>
            <a:r>
              <a:rPr lang="en-US" dirty="0" err="1" smtClean="0"/>
              <a:t>Ifront</a:t>
            </a:r>
            <a:endParaRPr lang="en-US" dirty="0" smtClean="0"/>
          </a:p>
          <a:p>
            <a:r>
              <a:rPr lang="en-US" dirty="0" smtClean="0"/>
              <a:t>Might be important for heating/cooling though…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2 (</a:t>
            </a:r>
            <a:r>
              <a:rPr lang="en-US" dirty="0" err="1" smtClean="0"/>
              <a:t>Iliev</a:t>
            </a:r>
            <a:r>
              <a:rPr lang="en-US" dirty="0" smtClean="0"/>
              <a:t> et al. 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nH</a:t>
            </a:r>
            <a:r>
              <a:rPr lang="en-US" dirty="0" smtClean="0"/>
              <a:t> = 1e-3 cm</a:t>
            </a:r>
            <a:r>
              <a:rPr lang="en-US" baseline="30000" dirty="0" smtClean="0"/>
              <a:t>-3</a:t>
            </a:r>
            <a:endParaRPr lang="en-US" dirty="0" smtClean="0"/>
          </a:p>
          <a:p>
            <a:r>
              <a:rPr lang="en-US" dirty="0" smtClean="0"/>
              <a:t>1e5 K BB-source with 5e48 ionizing photons per second</a:t>
            </a:r>
          </a:p>
          <a:p>
            <a:r>
              <a:rPr lang="en-US" dirty="0" smtClean="0"/>
              <a:t>500 </a:t>
            </a:r>
            <a:r>
              <a:rPr lang="en-US" dirty="0" err="1" smtClean="0"/>
              <a:t>Myr</a:t>
            </a:r>
            <a:r>
              <a:rPr lang="en-US" dirty="0" smtClean="0"/>
              <a:t> evolution</a:t>
            </a:r>
          </a:p>
          <a:p>
            <a:r>
              <a:rPr lang="en-US" dirty="0" smtClean="0"/>
              <a:t>Initial temperature of 100 K</a:t>
            </a:r>
          </a:p>
          <a:p>
            <a:r>
              <a:rPr lang="en-US" dirty="0" smtClean="0"/>
              <a:t>Heating and cooling</a:t>
            </a:r>
          </a:p>
          <a:p>
            <a:r>
              <a:rPr lang="en-US" dirty="0" smtClean="0"/>
              <a:t>Spectral hardening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7867" y="1862834"/>
            <a:ext cx="4588933" cy="4525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2 (</a:t>
            </a:r>
            <a:r>
              <a:rPr lang="en-US" dirty="0" err="1" smtClean="0"/>
              <a:t>Iliev</a:t>
            </a:r>
            <a:r>
              <a:rPr lang="en-US" dirty="0" smtClean="0"/>
              <a:t> et al. 2006)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401" y="2082799"/>
            <a:ext cx="34374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No spectral hardening:</a:t>
            </a:r>
          </a:p>
          <a:p>
            <a:r>
              <a:rPr lang="en-US" sz="2300" dirty="0" smtClean="0"/>
              <a:t>-</a:t>
            </a:r>
            <a:r>
              <a:rPr lang="en-US" sz="2300" dirty="0" err="1" smtClean="0"/>
              <a:t>IFront</a:t>
            </a:r>
            <a:r>
              <a:rPr lang="en-US" sz="2300" dirty="0" smtClean="0"/>
              <a:t> lags behind </a:t>
            </a:r>
            <a:r>
              <a:rPr lang="en-US" sz="2300" dirty="0" err="1" smtClean="0"/>
              <a:t>wrt</a:t>
            </a:r>
            <a:r>
              <a:rPr lang="en-US" sz="2300" dirty="0" smtClean="0"/>
              <a:t> other codes</a:t>
            </a:r>
          </a:p>
          <a:p>
            <a:endParaRPr lang="en-US" sz="2300" dirty="0" smtClean="0"/>
          </a:p>
          <a:p>
            <a:r>
              <a:rPr lang="en-US" sz="2300" dirty="0" smtClean="0"/>
              <a:t>With spectral hardening:</a:t>
            </a:r>
          </a:p>
          <a:p>
            <a:r>
              <a:rPr lang="en-US" sz="2300" dirty="0" smtClean="0"/>
              <a:t>-</a:t>
            </a:r>
            <a:r>
              <a:rPr lang="en-US" sz="2300" dirty="0" err="1" smtClean="0"/>
              <a:t>IFront</a:t>
            </a:r>
            <a:r>
              <a:rPr lang="en-US" sz="2300" dirty="0" smtClean="0"/>
              <a:t> is consistent with other codes</a:t>
            </a:r>
          </a:p>
          <a:p>
            <a:r>
              <a:rPr lang="en-US" sz="2300" dirty="0" smtClean="0"/>
              <a:t>-</a:t>
            </a:r>
            <a:r>
              <a:rPr lang="en-US" sz="2300" dirty="0" err="1" smtClean="0"/>
              <a:t>IFront</a:t>
            </a:r>
            <a:r>
              <a:rPr lang="en-US" sz="2300" dirty="0" smtClean="0"/>
              <a:t> becomes less steep</a:t>
            </a:r>
          </a:p>
          <a:p>
            <a:r>
              <a:rPr lang="en-US" sz="2300" dirty="0" smtClean="0"/>
              <a:t>-Neutral fraction in inner region becomes lower than other codes find…problem? </a:t>
            </a:r>
          </a:p>
        </p:txBody>
      </p:sp>
      <p:pic>
        <p:nvPicPr>
          <p:cNvPr id="7" name="Picture 6" descr="1b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97867" y="1862834"/>
            <a:ext cx="4588933" cy="4588933"/>
          </a:xfrm>
          <a:prstGeom prst="rect">
            <a:avLst/>
          </a:prstGeom>
        </p:spPr>
      </p:pic>
      <p:pic>
        <p:nvPicPr>
          <p:cNvPr id="8" name="Picture 7" descr="10bi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097866" y="1862674"/>
            <a:ext cx="4588933" cy="458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hardening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Spectral hardening implies multiple frequencies</a:t>
            </a:r>
          </a:p>
          <a:p>
            <a:r>
              <a:rPr lang="en-US" dirty="0" smtClean="0"/>
              <a:t>Different MFP for different </a:t>
            </a:r>
            <a:r>
              <a:rPr lang="en-US" dirty="0" err="1" smtClean="0"/>
              <a:t>freqs</a:t>
            </a:r>
            <a:r>
              <a:rPr lang="en-US" dirty="0" smtClean="0"/>
              <a:t> in SimpleX </a:t>
            </a:r>
          </a:p>
          <a:p>
            <a:r>
              <a:rPr lang="en-US" dirty="0" smtClean="0"/>
              <a:t>Break-down of scaling with point-to-point distance</a:t>
            </a:r>
          </a:p>
          <a:p>
            <a:r>
              <a:rPr lang="en-US" dirty="0" smtClean="0"/>
              <a:t>Two regimes: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 &gt;&gt; 1: almost all photons are absorbed/scattered within 1 step</a:t>
            </a:r>
          </a:p>
          <a:p>
            <a:pPr>
              <a:buNone/>
            </a:pPr>
            <a:r>
              <a:rPr lang="en-US" dirty="0" smtClean="0"/>
              <a:t>R &lt;&lt; 1: photons can travel multiple steps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16300" y="3433762"/>
            <a:ext cx="1803400" cy="109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5467" y="3182013"/>
            <a:ext cx="3843866" cy="3231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Optically thin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over multiple edges: Challenging as ballistic transport becomes diffusive after approx. 6 steps</a:t>
            </a:r>
          </a:p>
          <a:p>
            <a:r>
              <a:rPr lang="en-US" dirty="0" smtClean="0"/>
              <a:t>2D example:</a:t>
            </a:r>
          </a:p>
        </p:txBody>
      </p:sp>
      <p:pic>
        <p:nvPicPr>
          <p:cNvPr id="4" name="Picture 3" descr="decollim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75467" y="3182013"/>
            <a:ext cx="3843866" cy="323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9217" y="2387595"/>
            <a:ext cx="7701120" cy="256704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De-refine the grid [</a:t>
            </a:r>
            <a:r>
              <a:rPr lang="en-US" dirty="0" err="1" smtClean="0"/>
              <a:t>Paardekooper</a:t>
            </a:r>
            <a:r>
              <a:rPr lang="en-US" dirty="0" smtClean="0"/>
              <a:t> et al. (2010); submitted]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Direction Conserving Transport [Kruip et al. (2010); A&amp;A accepted]</a:t>
            </a:r>
          </a:p>
          <a:p>
            <a:r>
              <a:rPr lang="en-US" dirty="0" smtClean="0"/>
              <a:t>Added computational cost!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217" y="2373638"/>
            <a:ext cx="7701120" cy="2567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cross section per 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to choose frequency bounds such that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Is constant over bins.</a:t>
            </a:r>
          </a:p>
          <a:p>
            <a:r>
              <a:rPr lang="en-US" dirty="0" smtClean="0"/>
              <a:t>All photons can be transported on the same grid!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07921" y="2641752"/>
            <a:ext cx="7200901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SimpleX2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Unstructured (adaptive) </a:t>
            </a:r>
            <a:r>
              <a:rPr lang="en-US" dirty="0" err="1" smtClean="0"/>
              <a:t>Voronoi</a:t>
            </a:r>
            <a:r>
              <a:rPr lang="en-US" dirty="0" smtClean="0"/>
              <a:t>-Delaunay grid</a:t>
            </a:r>
          </a:p>
          <a:p>
            <a:r>
              <a:rPr lang="en-US" dirty="0" smtClean="0"/>
              <a:t>Point density scales with opacity of the medium</a:t>
            </a:r>
          </a:p>
          <a:p>
            <a:r>
              <a:rPr lang="en-US" dirty="0" smtClean="0"/>
              <a:t>Point-to-point distance is a function of the mean free path</a:t>
            </a:r>
          </a:p>
        </p:txBody>
      </p:sp>
      <p:pic>
        <p:nvPicPr>
          <p:cNvPr id="8" name="Picture 7" descr="080428me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65" y="3386666"/>
            <a:ext cx="2760133" cy="2760133"/>
          </a:xfrm>
          <a:prstGeom prst="rect">
            <a:avLst/>
          </a:prstGeom>
        </p:spPr>
      </p:pic>
      <p:pic>
        <p:nvPicPr>
          <p:cNvPr id="9" name="Picture 8" descr="080428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298" y="3386666"/>
            <a:ext cx="2760133" cy="27601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3867" y="6229565"/>
            <a:ext cx="484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field taken from Test 4 in </a:t>
            </a:r>
            <a:r>
              <a:rPr lang="en-US" dirty="0" err="1" smtClean="0"/>
              <a:t>Iliev</a:t>
            </a:r>
            <a:r>
              <a:rPr lang="en-US" dirty="0" smtClean="0"/>
              <a:t> et al. (2006)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44" y="3386666"/>
            <a:ext cx="2681021" cy="2710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10" y="1888268"/>
            <a:ext cx="8229600" cy="4525963"/>
          </a:xfrm>
        </p:spPr>
        <p:txBody>
          <a:bodyPr/>
          <a:lstStyle/>
          <a:p>
            <a:r>
              <a:rPr lang="en-US" dirty="0" smtClean="0"/>
              <a:t>Multiple grids needed for a more general choice of bins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grid1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10" y="2586375"/>
            <a:ext cx="3545873" cy="3545873"/>
          </a:xfrm>
          <a:prstGeom prst="rect">
            <a:avLst/>
          </a:prstGeom>
        </p:spPr>
      </p:pic>
      <p:pic>
        <p:nvPicPr>
          <p:cNvPr id="7" name="Picture 6" descr="grid2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945" y="2586375"/>
            <a:ext cx="3545874" cy="3545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0417 L 0.20146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0185 L -0.20823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ultigr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843" y="1458081"/>
            <a:ext cx="5878535" cy="43080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1200" y="1593545"/>
            <a:ext cx="10776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 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Freq 2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between 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Happens on RT timescale</a:t>
            </a:r>
          </a:p>
          <a:p>
            <a:r>
              <a:rPr lang="en-US" dirty="0" smtClean="0"/>
              <a:t>Interpolation implies diffusion of photons</a:t>
            </a:r>
          </a:p>
          <a:p>
            <a:r>
              <a:rPr lang="en-US" dirty="0" smtClean="0"/>
              <a:t>0</a:t>
            </a:r>
            <a:r>
              <a:rPr lang="en-US" baseline="30000" dirty="0" smtClean="0"/>
              <a:t>th</a:t>
            </a:r>
            <a:r>
              <a:rPr lang="en-US" dirty="0" smtClean="0"/>
              <a:t> order interpolation scheme is best here</a:t>
            </a:r>
          </a:p>
          <a:p>
            <a:r>
              <a:rPr lang="en-US" dirty="0" smtClean="0"/>
              <a:t>Fast association between grids with </a:t>
            </a:r>
            <a:r>
              <a:rPr lang="en-US" dirty="0" err="1" smtClean="0"/>
              <a:t>octree</a:t>
            </a:r>
            <a:endParaRPr lang="en-US" dirty="0" smtClean="0"/>
          </a:p>
          <a:p>
            <a:r>
              <a:rPr lang="en-US" dirty="0" smtClean="0"/>
              <a:t>Testing stage…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SimpleX2 has overcome the initial diffusion problems</a:t>
            </a:r>
          </a:p>
          <a:p>
            <a:r>
              <a:rPr lang="en-US" dirty="0" smtClean="0"/>
              <a:t>Physics module now contains</a:t>
            </a:r>
          </a:p>
          <a:p>
            <a:pPr lvl="1"/>
            <a:r>
              <a:rPr lang="en-US" dirty="0" smtClean="0"/>
              <a:t>Heating/cooling</a:t>
            </a:r>
          </a:p>
          <a:p>
            <a:pPr lvl="1"/>
            <a:r>
              <a:rPr lang="en-US" dirty="0" smtClean="0"/>
              <a:t>HI, HII, </a:t>
            </a:r>
            <a:r>
              <a:rPr lang="en-US" dirty="0" err="1" smtClean="0"/>
              <a:t>HeI</a:t>
            </a:r>
            <a:r>
              <a:rPr lang="en-US" dirty="0" smtClean="0"/>
              <a:t>, </a:t>
            </a:r>
            <a:r>
              <a:rPr lang="en-US" dirty="0" err="1" smtClean="0"/>
              <a:t>HeII</a:t>
            </a:r>
            <a:r>
              <a:rPr lang="en-US" dirty="0" smtClean="0"/>
              <a:t> and </a:t>
            </a:r>
            <a:r>
              <a:rPr lang="en-US" dirty="0" err="1" smtClean="0"/>
              <a:t>HeIII</a:t>
            </a:r>
            <a:endParaRPr lang="en-US" dirty="0" smtClean="0"/>
          </a:p>
          <a:p>
            <a:pPr lvl="1"/>
            <a:r>
              <a:rPr lang="en-US" dirty="0" smtClean="0"/>
              <a:t>Dust absorption</a:t>
            </a:r>
          </a:p>
          <a:p>
            <a:pPr lvl="1"/>
            <a:r>
              <a:rPr lang="en-US" dirty="0" smtClean="0"/>
              <a:t>Multiple frequencies</a:t>
            </a:r>
          </a:p>
          <a:p>
            <a:r>
              <a:rPr lang="en-US" dirty="0" smtClean="0"/>
              <a:t>General multi-frequency approach requires multiple grids</a:t>
            </a:r>
          </a:p>
          <a:p>
            <a:r>
              <a:rPr lang="en-US" dirty="0" smtClean="0"/>
              <a:t>Coupling with hydro-codes underway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326" y="2909867"/>
            <a:ext cx="7100174" cy="230509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SimpleX2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Radiation travels between nuclei</a:t>
            </a:r>
          </a:p>
        </p:txBody>
      </p:sp>
      <p:pic>
        <p:nvPicPr>
          <p:cNvPr id="6" name="Picture 5" descr="transpor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81326" y="2909867"/>
            <a:ext cx="7100174" cy="2305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8928" y="5435605"/>
            <a:ext cx="79256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    Diffuse		          Ballistic	    	      Direction conserving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to hydro-codes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AMUSE project </a:t>
            </a:r>
            <a:r>
              <a:rPr lang="en-US" sz="2300" dirty="0" smtClean="0"/>
              <a:t>[Simon </a:t>
            </a:r>
            <a:r>
              <a:rPr lang="en-US" sz="2300" dirty="0" err="1" smtClean="0"/>
              <a:t>Portegies</a:t>
            </a:r>
            <a:r>
              <a:rPr lang="en-US" sz="2300" dirty="0" smtClean="0"/>
              <a:t> </a:t>
            </a:r>
            <a:r>
              <a:rPr lang="en-US" sz="2300" dirty="0" err="1" smtClean="0"/>
              <a:t>Zwart</a:t>
            </a:r>
            <a:r>
              <a:rPr lang="en-US" sz="2300" dirty="0" smtClean="0"/>
              <a:t> &amp; Co-workers]</a:t>
            </a:r>
          </a:p>
          <a:p>
            <a:pPr lvl="1"/>
            <a:r>
              <a:rPr lang="en-US" sz="2300" dirty="0" smtClean="0"/>
              <a:t>Codes (N-body, stellar evolution, hydro) coupled as modules</a:t>
            </a:r>
          </a:p>
          <a:p>
            <a:pPr lvl="1"/>
            <a:r>
              <a:rPr lang="en-US" sz="2300" dirty="0" smtClean="0"/>
              <a:t>First test-bed for SimpleX2-based Radiation-hydro</a:t>
            </a:r>
          </a:p>
          <a:p>
            <a:pPr lvl="1"/>
            <a:r>
              <a:rPr lang="en-US" sz="2300" dirty="0" smtClean="0"/>
              <a:t>Need for heating/cooling in SimpleX2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6403" y="2734732"/>
            <a:ext cx="5124807" cy="3595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4526"/>
            <a:ext cx="8229600" cy="4525963"/>
          </a:xfrm>
        </p:spPr>
        <p:txBody>
          <a:bodyPr/>
          <a:lstStyle/>
          <a:p>
            <a:r>
              <a:rPr lang="en-US" dirty="0" smtClean="0"/>
              <a:t>Rates in literature can differ significantly</a:t>
            </a:r>
          </a:p>
          <a:p>
            <a:r>
              <a:rPr lang="en-US" dirty="0" smtClean="0"/>
              <a:t>Larger uncertainties for He than H.</a:t>
            </a:r>
            <a:endParaRPr lang="en-US" dirty="0"/>
          </a:p>
        </p:txBody>
      </p:sp>
      <p:pic>
        <p:nvPicPr>
          <p:cNvPr id="5" name="Picture 4" descr="6panel_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27201" y="2667000"/>
            <a:ext cx="5074009" cy="5074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2808" y="5822499"/>
            <a:ext cx="1885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Iliev</a:t>
            </a:r>
            <a:r>
              <a:rPr lang="en-US" dirty="0" smtClean="0"/>
              <a:t> et al. (2006)]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Discrepancies lead to errors of 3(10)% for the effective intensity weighted total cross section for a BB spectrum of 1e4(1e5)K.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7473" y="2993492"/>
            <a:ext cx="3433232" cy="3433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rossSection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47473" y="2993492"/>
            <a:ext cx="3433232" cy="343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5134" y="1862834"/>
            <a:ext cx="4512734" cy="4512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HeII</a:t>
            </a:r>
            <a:r>
              <a:rPr lang="en-US" dirty="0" smtClean="0"/>
              <a:t> recombination cooling</a:t>
            </a:r>
            <a:endParaRPr lang="en-US" dirty="0"/>
          </a:p>
        </p:txBody>
      </p:sp>
      <p:pic>
        <p:nvPicPr>
          <p:cNvPr id="8" name="Picture 7" descr="HeIIRecCoo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25134" y="1862834"/>
            <a:ext cx="4512734" cy="4512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values and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8268"/>
            <a:ext cx="847398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Not a canonical set of values: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4669" y="2448526"/>
            <a:ext cx="8090818" cy="2966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&amp; 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88268"/>
            <a:ext cx="8473987" cy="4525963"/>
          </a:xfrm>
        </p:spPr>
        <p:txBody>
          <a:bodyPr/>
          <a:lstStyle/>
          <a:p>
            <a:r>
              <a:rPr lang="en-US" dirty="0" smtClean="0"/>
              <a:t>Comparison with CLOUDY</a:t>
            </a:r>
          </a:p>
          <a:p>
            <a:r>
              <a:rPr lang="en-US" dirty="0" smtClean="0"/>
              <a:t>Using a 1D code to eliminate possible RT effects</a:t>
            </a:r>
          </a:p>
          <a:p>
            <a:r>
              <a:rPr lang="en-US" dirty="0" smtClean="0"/>
              <a:t>Constant temperature (1e4 K)</a:t>
            </a:r>
          </a:p>
          <a:p>
            <a:r>
              <a:rPr lang="en-US" dirty="0" err="1" smtClean="0"/>
              <a:t>nH</a:t>
            </a:r>
            <a:r>
              <a:rPr lang="en-US" dirty="0" smtClean="0"/>
              <a:t> = 1e-3 cm</a:t>
            </a:r>
            <a:r>
              <a:rPr lang="en-US" baseline="30000" dirty="0" smtClean="0"/>
              <a:t>-3</a:t>
            </a:r>
            <a:r>
              <a:rPr lang="en-US" dirty="0" smtClean="0"/>
              <a:t> , </a:t>
            </a:r>
            <a:r>
              <a:rPr lang="en-US" dirty="0" err="1" smtClean="0"/>
              <a:t>nHeI</a:t>
            </a:r>
            <a:r>
              <a:rPr lang="en-US" dirty="0" smtClean="0"/>
              <a:t> = 0.1 </a:t>
            </a:r>
            <a:r>
              <a:rPr lang="en-US" dirty="0" err="1" smtClean="0"/>
              <a:t>nH</a:t>
            </a:r>
            <a:endParaRPr lang="en-US" dirty="0" smtClean="0"/>
          </a:p>
          <a:p>
            <a:r>
              <a:rPr lang="en-US" dirty="0" smtClean="0"/>
              <a:t>1e5 K BB-source with 5e48 ionizing photons per second</a:t>
            </a:r>
          </a:p>
          <a:p>
            <a:r>
              <a:rPr lang="en-US" dirty="0" smtClean="0"/>
              <a:t>500 </a:t>
            </a:r>
            <a:r>
              <a:rPr lang="en-US" dirty="0" err="1" smtClean="0"/>
              <a:t>Myr</a:t>
            </a:r>
            <a:r>
              <a:rPr lang="en-US" dirty="0" smtClean="0"/>
              <a:t> evolution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740</Words>
  <Application>Microsoft Macintosh PowerPoint</Application>
  <PresentationFormat>On-screen Show (4:3)</PresentationFormat>
  <Paragraphs>125</Paragraphs>
  <Slides>23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Helium, dust and frequencies</vt:lpstr>
      <vt:lpstr>Introduction to SimpleX2</vt:lpstr>
      <vt:lpstr>Introduction to SimpleX2</vt:lpstr>
      <vt:lpstr>Coupling to hydro-codes</vt:lpstr>
      <vt:lpstr>Uncertainties</vt:lpstr>
      <vt:lpstr>Cross sections</vt:lpstr>
      <vt:lpstr>HeII recombination cooling</vt:lpstr>
      <vt:lpstr>Physical values and rates</vt:lpstr>
      <vt:lpstr>H &amp; He</vt:lpstr>
      <vt:lpstr>H &amp; He</vt:lpstr>
      <vt:lpstr>H &amp; He</vt:lpstr>
      <vt:lpstr>H &amp; He</vt:lpstr>
      <vt:lpstr>Adding dust</vt:lpstr>
      <vt:lpstr>Test 2 (Iliev et al. 2006)</vt:lpstr>
      <vt:lpstr>Test 2 (Iliev et al. 2006)</vt:lpstr>
      <vt:lpstr>Spectral hardening</vt:lpstr>
      <vt:lpstr>Optically thin domain</vt:lpstr>
      <vt:lpstr>Two solutions</vt:lpstr>
      <vt:lpstr>Constant cross section per bin</vt:lpstr>
      <vt:lpstr>Multiple grids</vt:lpstr>
      <vt:lpstr>Slide 21</vt:lpstr>
      <vt:lpstr>Communication between grids</vt:lpstr>
      <vt:lpstr>Summary</vt:lpstr>
    </vt:vector>
  </TitlesOfParts>
  <Company>Sterrewacht Leiden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Helium, dust and frequencies</dc:title>
  <dc:creator>Chael Kruip</dc:creator>
  <cp:lastModifiedBy>Chael Kruip</cp:lastModifiedBy>
  <cp:revision>192</cp:revision>
  <dcterms:created xsi:type="dcterms:W3CDTF">2010-02-19T06:23:35Z</dcterms:created>
  <dcterms:modified xsi:type="dcterms:W3CDTF">2010-02-19T06:24:41Z</dcterms:modified>
</cp:coreProperties>
</file>