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061EA-4FA4-41C0-BCF1-39A3B7F7E543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CFF5E-9FE5-4927-A6EE-01E082FFC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C6C1A-9560-4E3F-B11D-0E8B87D636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C6C1A-9560-4E3F-B11D-0E8B87D636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C6C1A-9560-4E3F-B11D-0E8B87D636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C6C1A-9560-4E3F-B11D-0E8B87D636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C6C1A-9560-4E3F-B11D-0E8B87D636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C5A1EE-1227-4365-BB4A-49EA2B1F3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96E46-A431-40A2-B8B1-D083AB88435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FC23-3409-4391-9124-063CE71A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</a:rPr>
              <a:t>Entanglement generation in periodically driven </a:t>
            </a:r>
            <a:r>
              <a:rPr lang="en-US" sz="2800" b="1" i="1" dirty="0" err="1" smtClean="0">
                <a:solidFill>
                  <a:srgbClr val="008000"/>
                </a:solidFill>
              </a:rPr>
              <a:t>integrable</a:t>
            </a:r>
            <a:r>
              <a:rPr lang="en-US" sz="2800" b="1" i="1" dirty="0" smtClean="0">
                <a:solidFill>
                  <a:srgbClr val="008000"/>
                </a:solidFill>
              </a:rPr>
              <a:t> quantum systems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7924800" cy="17526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K.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Sengupta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</a:p>
          <a:p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Theoretical Physics Department, IACS, Kolkata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029200"/>
            <a:ext cx="389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Collaborator: </a:t>
            </a:r>
            <a:r>
              <a:rPr lang="en-US" b="1" i="1" dirty="0" err="1" smtClean="0">
                <a:solidFill>
                  <a:srgbClr val="0070C0"/>
                </a:solidFill>
              </a:rPr>
              <a:t>Arnab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Sen</a:t>
            </a:r>
            <a:r>
              <a:rPr lang="en-US" b="1" i="1" dirty="0" smtClean="0">
                <a:solidFill>
                  <a:srgbClr val="0070C0"/>
                </a:solidFill>
              </a:rPr>
              <a:t>, IACS, Kolkata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5029200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7030A0"/>
                </a:solidFill>
              </a:rPr>
              <a:t>arXiv</a:t>
            </a:r>
            <a:r>
              <a:rPr lang="en-US" b="1" i="1" dirty="0" smtClean="0">
                <a:solidFill>
                  <a:srgbClr val="7030A0"/>
                </a:solidFill>
              </a:rPr>
              <a:t>: 1511.03668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76200"/>
            <a:ext cx="327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Calculation of </a:t>
            </a:r>
            <a:r>
              <a:rPr lang="en-US" b="1" i="1" dirty="0" err="1" smtClean="0">
                <a:solidFill>
                  <a:srgbClr val="008000"/>
                </a:solidFill>
              </a:rPr>
              <a:t>integrable</a:t>
            </a:r>
            <a:r>
              <a:rPr lang="en-US" b="1" i="1" dirty="0" smtClean="0">
                <a:solidFill>
                  <a:srgbClr val="008000"/>
                </a:solidFill>
              </a:rPr>
              <a:t> models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33400"/>
            <a:ext cx="91012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Divide the system of linear dimension L into a subsystem of dimension l and the rest (bath). </a:t>
            </a:r>
          </a:p>
          <a:p>
            <a:endParaRPr lang="en-US" b="1" i="1" dirty="0">
              <a:solidFill>
                <a:srgbClr val="00B0F0"/>
              </a:solidFill>
            </a:endParaRPr>
          </a:p>
          <a:p>
            <a:r>
              <a:rPr lang="en-US" b="1" i="1" dirty="0" smtClean="0">
                <a:solidFill>
                  <a:srgbClr val="008000"/>
                </a:solidFill>
              </a:rPr>
              <a:t>We intend to compute the density matrix 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r</a:t>
            </a:r>
            <a:r>
              <a:rPr lang="en-US" b="1" i="1" dirty="0" smtClean="0">
                <a:solidFill>
                  <a:srgbClr val="008000"/>
                </a:solidFill>
              </a:rPr>
              <a:t>(l) by tracing out the bath degrees of freedom.</a:t>
            </a:r>
          </a:p>
          <a:p>
            <a:endParaRPr lang="en-US" b="1" i="1" dirty="0">
              <a:solidFill>
                <a:srgbClr val="00B0F0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</a:rPr>
              <a:t>For </a:t>
            </a:r>
            <a:r>
              <a:rPr lang="en-US" b="1" i="1" dirty="0" err="1" smtClean="0">
                <a:solidFill>
                  <a:srgbClr val="7030A0"/>
                </a:solidFill>
              </a:rPr>
              <a:t>integrable</a:t>
            </a:r>
            <a:r>
              <a:rPr lang="en-US" b="1" i="1" dirty="0" smtClean="0">
                <a:solidFill>
                  <a:srgbClr val="7030A0"/>
                </a:solidFill>
              </a:rPr>
              <a:t> models, the answer can be expressed in terms two-point correlation functions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4614863" cy="115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05600" y="21336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505200"/>
            <a:ext cx="3506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The density matrix can be written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in terms of these matrix elements 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(</a:t>
            </a:r>
            <a:r>
              <a:rPr lang="en-US" b="1" dirty="0" err="1" smtClean="0">
                <a:solidFill>
                  <a:srgbClr val="00B0F0"/>
                </a:solidFill>
              </a:rPr>
              <a:t>Peschel</a:t>
            </a:r>
            <a:r>
              <a:rPr lang="en-US" b="1" dirty="0" smtClean="0">
                <a:solidFill>
                  <a:srgbClr val="00B0F0"/>
                </a:solidFill>
              </a:rPr>
              <a:t> et al. 2001) 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05200"/>
            <a:ext cx="2209800" cy="11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4724400"/>
            <a:ext cx="8708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The entanglement spectrum </a:t>
            </a:r>
            <a:r>
              <a:rPr lang="en-US" b="1" i="1" dirty="0" err="1" smtClean="0">
                <a:solidFill>
                  <a:srgbClr val="7030A0"/>
                </a:solidFill>
                <a:latin typeface="Symbol" pitchFamily="18" charset="2"/>
              </a:rPr>
              <a:t>e</a:t>
            </a:r>
            <a:r>
              <a:rPr lang="en-US" b="1" i="1" baseline="-15000" dirty="0" err="1" smtClean="0">
                <a:solidFill>
                  <a:srgbClr val="7030A0"/>
                </a:solidFill>
              </a:rPr>
              <a:t>i</a:t>
            </a:r>
            <a:r>
              <a:rPr lang="en-US" b="1" i="1" baseline="-15000" dirty="0" smtClean="0">
                <a:solidFill>
                  <a:srgbClr val="7030A0"/>
                </a:solidFill>
              </a:rPr>
              <a:t>  </a:t>
            </a:r>
            <a:r>
              <a:rPr lang="en-US" b="1" i="1" dirty="0" smtClean="0">
                <a:solidFill>
                  <a:srgbClr val="7030A0"/>
                </a:solidFill>
              </a:rPr>
              <a:t>and the functions g and h can be determined from the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correlation functions C and F.  Thus the correlation matrix determines </a:t>
            </a:r>
            <a:r>
              <a:rPr lang="en-US" b="1" i="1" dirty="0" smtClean="0">
                <a:solidFill>
                  <a:srgbClr val="7030A0"/>
                </a:solidFill>
                <a:latin typeface="Symbol" pitchFamily="18" charset="2"/>
              </a:rPr>
              <a:t>r(</a:t>
            </a:r>
            <a:r>
              <a:rPr lang="en-US" b="1" i="1" dirty="0" smtClean="0">
                <a:solidFill>
                  <a:srgbClr val="7030A0"/>
                </a:solidFill>
                <a:latin typeface="+mj-lt"/>
              </a:rPr>
              <a:t>l)</a:t>
            </a:r>
            <a:r>
              <a:rPr lang="en-US" b="1" i="1" dirty="0" smtClean="0">
                <a:solidFill>
                  <a:srgbClr val="7030A0"/>
                </a:solidFill>
              </a:rPr>
              <a:t> and hence S(l). 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75" y="3810000"/>
            <a:ext cx="2409825" cy="34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5410200"/>
            <a:ext cx="850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The </a:t>
            </a:r>
            <a:r>
              <a:rPr lang="en-US" b="1" i="1" dirty="0" err="1" smtClean="0">
                <a:solidFill>
                  <a:srgbClr val="C00000"/>
                </a:solidFill>
              </a:rPr>
              <a:t>eigenvalues</a:t>
            </a:r>
            <a:r>
              <a:rPr lang="en-US" b="1" i="1" dirty="0" smtClean="0">
                <a:solidFill>
                  <a:srgbClr val="C00000"/>
                </a:solidFill>
              </a:rPr>
              <a:t> p</a:t>
            </a:r>
            <a:r>
              <a:rPr lang="en-US" b="1" i="1" baseline="-15000" dirty="0" smtClean="0">
                <a:solidFill>
                  <a:srgbClr val="C00000"/>
                </a:solidFill>
              </a:rPr>
              <a:t>i </a:t>
            </a:r>
            <a:r>
              <a:rPr lang="en-US" b="1" i="1" dirty="0" smtClean="0">
                <a:solidFill>
                  <a:srgbClr val="C00000"/>
                </a:solidFill>
              </a:rPr>
              <a:t>of the density matrix as computed from the above procedure yields  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791200"/>
            <a:ext cx="2438400" cy="34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6324600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Numerical computation of entanglement after n-cycles of the periodic drive. 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44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Entanglement generation after n drive cycles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3200400" cy="23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762000"/>
            <a:ext cx="367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Ising</a:t>
            </a:r>
            <a:r>
              <a:rPr lang="en-US" b="1" i="1" dirty="0" smtClean="0">
                <a:solidFill>
                  <a:srgbClr val="0070C0"/>
                </a:solidFill>
              </a:rPr>
              <a:t> model in transverse field in d=1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2553" y="1219200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Periodic drive of the transverse field for n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cycles with frequency </a:t>
            </a:r>
            <a:r>
              <a:rPr lang="en-US" b="1" i="1" dirty="0" smtClean="0">
                <a:solidFill>
                  <a:srgbClr val="7030A0"/>
                </a:solidFill>
                <a:latin typeface="Symbol" pitchFamily="18" charset="2"/>
              </a:rPr>
              <a:t>w </a:t>
            </a:r>
            <a:endParaRPr lang="en-US" b="1" i="1" dirty="0">
              <a:solidFill>
                <a:srgbClr val="7030A0"/>
              </a:solidFill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981200"/>
            <a:ext cx="322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Protocol followed: Square pulse</a:t>
            </a:r>
            <a:endParaRPr lang="en-US" b="1" i="1" dirty="0">
              <a:solidFill>
                <a:srgbClr val="0080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2395538" cy="27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362200"/>
            <a:ext cx="1457325" cy="26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667000"/>
            <a:ext cx="3219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3352800"/>
            <a:ext cx="85095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S</a:t>
            </a:r>
            <a:r>
              <a:rPr lang="en-US" b="1" i="1" baseline="-15000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lang="en-US" b="1" i="1" dirty="0" smtClean="0">
                <a:solidFill>
                  <a:srgbClr val="0070C0"/>
                </a:solidFill>
              </a:rPr>
              <a:t>(l) satisfies area-law for small n in accordance with expected behavior.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002060"/>
                </a:solidFill>
              </a:rPr>
              <a:t>However, the minimum l beyond which S</a:t>
            </a:r>
            <a:r>
              <a:rPr lang="en-US" b="1" i="1" baseline="-15000" dirty="0">
                <a:solidFill>
                  <a:srgbClr val="002060"/>
                </a:solidFill>
              </a:rPr>
              <a:t>n</a:t>
            </a:r>
            <a:r>
              <a:rPr lang="en-US" b="1" i="1" dirty="0" smtClean="0">
                <a:solidFill>
                  <a:srgbClr val="002060"/>
                </a:solidFill>
              </a:rPr>
              <a:t>(l) satisfies area-law diverges with n.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rgbClr val="008000"/>
                </a:solidFill>
              </a:rPr>
              <a:t>Periodic drive provides a route to realization of states with non area-law entanglement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entropies.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Consequence of finite weight of the final state in a major fraction of states in the 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Hilbert space of the initial Hamiltonian.  </a:t>
            </a:r>
          </a:p>
          <a:p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rgbClr val="00B0F0"/>
                </a:solidFill>
              </a:rPr>
              <a:t>Qualitatively similar to linear spread of S after quench (</a:t>
            </a:r>
            <a:r>
              <a:rPr lang="en-US" b="1" i="1" dirty="0" err="1" smtClean="0">
                <a:solidFill>
                  <a:srgbClr val="00B0F0"/>
                </a:solidFill>
              </a:rPr>
              <a:t>Huse</a:t>
            </a:r>
            <a:r>
              <a:rPr lang="en-US" b="1" i="1" dirty="0" smtClean="0">
                <a:solidFill>
                  <a:srgbClr val="00B0F0"/>
                </a:solidFill>
              </a:rPr>
              <a:t> et al)  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6172200"/>
            <a:ext cx="140769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6477000"/>
            <a:ext cx="2071688" cy="29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"/>
            <a:ext cx="362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How fast one approach volume law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338924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57800" y="838200"/>
            <a:ext cx="262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We define an estimator 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endParaRPr lang="en-US" b="1" dirty="0">
              <a:solidFill>
                <a:srgbClr val="C00000"/>
              </a:solidFill>
              <a:latin typeface="Symbol" pitchFamily="18" charset="2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081338" cy="30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1981200"/>
            <a:ext cx="3691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For d=1     </a:t>
            </a:r>
            <a:r>
              <a:rPr lang="en-US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en-US" b="1" dirty="0" smtClean="0">
                <a:solidFill>
                  <a:srgbClr val="008000"/>
                </a:solidFill>
              </a:rPr>
              <a:t>=0 indicates area law </a:t>
            </a:r>
          </a:p>
          <a:p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                  </a:t>
            </a:r>
            <a:r>
              <a:rPr lang="en-US" b="1" dirty="0" smtClean="0">
                <a:solidFill>
                  <a:srgbClr val="008000"/>
                </a:solidFill>
                <a:latin typeface="Symbol" pitchFamily="18" charset="2"/>
              </a:rPr>
              <a:t>a=1</a:t>
            </a:r>
            <a:r>
              <a:rPr lang="en-US" b="1" dirty="0" smtClean="0">
                <a:solidFill>
                  <a:srgbClr val="008000"/>
                </a:solidFill>
              </a:rPr>
              <a:t> indicates volume law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82393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For large 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en-US" b="1" i="1" dirty="0" smtClean="0">
                <a:solidFill>
                  <a:srgbClr val="008000"/>
                </a:solidFill>
              </a:rPr>
              <a:t>, there is a rapid convergence of 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en-US" b="1" i="1" dirty="0" smtClean="0">
                <a:solidFill>
                  <a:srgbClr val="008000"/>
                </a:solidFill>
              </a:rPr>
              <a:t> to 1 indicating approach to volume law</a:t>
            </a:r>
          </a:p>
          <a:p>
            <a:endParaRPr lang="en-US" b="1" i="1" dirty="0">
              <a:solidFill>
                <a:srgbClr val="008000"/>
              </a:solidFill>
            </a:endParaRPr>
          </a:p>
          <a:p>
            <a:r>
              <a:rPr lang="en-US" b="1" i="1" dirty="0" smtClean="0">
                <a:solidFill>
                  <a:srgbClr val="0070C0"/>
                </a:solidFill>
              </a:rPr>
              <a:t>For small </a:t>
            </a:r>
            <a:r>
              <a:rPr lang="en-US" b="1" i="1" dirty="0" smtClean="0">
                <a:solidFill>
                  <a:srgbClr val="0070C0"/>
                </a:solidFill>
                <a:latin typeface="Symbol" pitchFamily="18" charset="2"/>
              </a:rPr>
              <a:t>w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en-US" b="1" i="1" dirty="0" smtClean="0">
                <a:solidFill>
                  <a:srgbClr val="0070C0"/>
                </a:solidFill>
              </a:rPr>
              <a:t> is a non-monotonic function of frequency. </a:t>
            </a:r>
          </a:p>
          <a:p>
            <a:endParaRPr lang="en-US" b="1" i="1" dirty="0">
              <a:solidFill>
                <a:srgbClr val="008000"/>
              </a:solidFill>
            </a:endParaRPr>
          </a:p>
          <a:p>
            <a:r>
              <a:rPr lang="en-US" b="1" i="1" dirty="0" smtClean="0">
                <a:solidFill>
                  <a:srgbClr val="C00000"/>
                </a:solidFill>
              </a:rPr>
              <a:t>The approach of 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b="1" i="1" dirty="0" smtClean="0">
                <a:solidFill>
                  <a:srgbClr val="C00000"/>
                </a:solidFill>
              </a:rPr>
              <a:t> to unity may be quite slow for small 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</a:p>
          <a:p>
            <a:endParaRPr lang="en-US" b="1" i="1" dirty="0">
              <a:solidFill>
                <a:srgbClr val="008000"/>
              </a:solidFill>
            </a:endParaRP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It may require a very large subsystem size</a:t>
            </a:r>
          </a:p>
          <a:p>
            <a:endParaRPr lang="en-US" b="1" i="1" dirty="0">
              <a:solidFill>
                <a:srgbClr val="008000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</a:rPr>
              <a:t>Thus periodic drive may be used to realize states with non-area and non-volume law</a:t>
            </a:r>
          </a:p>
          <a:p>
            <a:r>
              <a:rPr lang="en-US" b="1" i="1" dirty="0" err="1">
                <a:solidFill>
                  <a:srgbClr val="7030A0"/>
                </a:solidFill>
              </a:rPr>
              <a:t>e</a:t>
            </a:r>
            <a:r>
              <a:rPr lang="en-US" b="1" i="1" dirty="0" err="1" smtClean="0">
                <a:solidFill>
                  <a:srgbClr val="7030A0"/>
                </a:solidFill>
              </a:rPr>
              <a:t>natnglement</a:t>
            </a:r>
            <a:r>
              <a:rPr lang="en-US" b="1" i="1" dirty="0" smtClean="0">
                <a:solidFill>
                  <a:srgbClr val="7030A0"/>
                </a:solidFill>
              </a:rPr>
              <a:t> entropy for any finite subsystem.  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670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Qualitative Criteria for a non-area law: Analog of </a:t>
            </a:r>
            <a:r>
              <a:rPr lang="en-US" b="1" i="1" dirty="0" err="1" smtClean="0">
                <a:solidFill>
                  <a:srgbClr val="008000"/>
                </a:solidFill>
              </a:rPr>
              <a:t>Hasting’s</a:t>
            </a:r>
            <a:r>
              <a:rPr lang="en-US" b="1" i="1" dirty="0" smtClean="0">
                <a:solidFill>
                  <a:srgbClr val="008000"/>
                </a:solidFill>
              </a:rPr>
              <a:t> theorem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85800"/>
            <a:ext cx="4294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Hastings theorem states that ground state </a:t>
            </a: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of any local Hamiltonian must have an</a:t>
            </a:r>
          </a:p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rea-law entanglement entropy</a:t>
            </a: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43400" y="1066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685800"/>
            <a:ext cx="4061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Not directly applicable to driven systems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b="1" i="1" dirty="0" smtClean="0">
                <a:solidFill>
                  <a:srgbClr val="C00000"/>
                </a:solidFill>
              </a:rPr>
              <a:t>ince the final state is not the ground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state of the driven Hamiltonian for any t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8651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Idea: Turn the problem around. Is it possible to obtain an Hamiltonian for which the final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State after the drive is the ground state? 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1314450" cy="2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2819400"/>
            <a:ext cx="464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The state of the system after n drive periods is 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429000"/>
            <a:ext cx="249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We seek the solution of 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429000"/>
            <a:ext cx="3067050" cy="37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4191000"/>
            <a:ext cx="3649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The two component structure of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the </a:t>
            </a:r>
            <a:r>
              <a:rPr lang="en-US" b="1" i="1" dirty="0" err="1" smtClean="0">
                <a:solidFill>
                  <a:srgbClr val="002060"/>
                </a:solidFill>
              </a:rPr>
              <a:t>wavefunction</a:t>
            </a:r>
            <a:r>
              <a:rPr lang="en-US" b="1" i="1" dirty="0" smtClean="0">
                <a:solidFill>
                  <a:srgbClr val="002060"/>
                </a:solidFill>
              </a:rPr>
              <a:t> allows us to write 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343400"/>
            <a:ext cx="3400425" cy="32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371600" y="5410200"/>
            <a:ext cx="619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Obtain solution for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e</a:t>
            </a:r>
            <a:r>
              <a:rPr lang="en-US" b="1" i="1" baseline="-15000" dirty="0" smtClean="0">
                <a:solidFill>
                  <a:schemeClr val="accent6">
                    <a:lumMod val="75000"/>
                  </a:schemeClr>
                </a:solidFill>
              </a:rPr>
              <a:t>kt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b="1" i="1" baseline="-15000" dirty="0" err="1" smtClean="0">
                <a:solidFill>
                  <a:schemeClr val="accent6">
                    <a:lumMod val="75000"/>
                  </a:schemeClr>
                </a:solidFill>
              </a:rPr>
              <a:t>kt</a:t>
            </a:r>
            <a:r>
              <a:rPr lang="en-US" b="1" i="1" baseline="-15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subject to the condition that </a:t>
            </a: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i="1" baseline="-15000" dirty="0" smtClean="0">
                <a:solidFill>
                  <a:schemeClr val="accent6">
                    <a:lumMod val="75000"/>
                  </a:schemeClr>
                </a:solidFill>
              </a:rPr>
              <a:t>kt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approaches the system Hamiltonian in the adiabatic limit </a:t>
            </a:r>
            <a:endParaRPr lang="en-US" b="1" i="1" baseline="-15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14600"/>
            <a:ext cx="3524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00" y="76200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The solutions are 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2757488" cy="34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57200"/>
            <a:ext cx="4910138" cy="34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90600"/>
            <a:ext cx="3267075" cy="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914400"/>
            <a:ext cx="399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w</a:t>
            </a:r>
            <a:r>
              <a:rPr lang="en-US" b="1" i="1" dirty="0" smtClean="0">
                <a:solidFill>
                  <a:srgbClr val="C00000"/>
                </a:solidFill>
              </a:rPr>
              <a:t>here u and v are the two components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of the final </a:t>
            </a:r>
            <a:r>
              <a:rPr lang="en-US" b="1" i="1" dirty="0" err="1" smtClean="0">
                <a:solidFill>
                  <a:srgbClr val="C00000"/>
                </a:solidFill>
              </a:rPr>
              <a:t>wavefucntion</a:t>
            </a:r>
            <a:r>
              <a:rPr lang="en-US" b="1" i="1" dirty="0" smtClean="0">
                <a:solidFill>
                  <a:srgbClr val="C00000"/>
                </a:solidFill>
              </a:rPr>
              <a:t>.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828800"/>
            <a:ext cx="305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Thus in real space one obtains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905000"/>
            <a:ext cx="2166937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8493" y="1909762"/>
            <a:ext cx="160197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2895600"/>
            <a:ext cx="4005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From the plot of |A</a:t>
            </a:r>
            <a:r>
              <a:rPr lang="en-US" b="1" i="1" baseline="-15000" dirty="0" smtClean="0">
                <a:solidFill>
                  <a:srgbClr val="0070C0"/>
                </a:solidFill>
              </a:rPr>
              <a:t>ij</a:t>
            </a:r>
            <a:r>
              <a:rPr lang="en-US" b="1" i="1" dirty="0" smtClean="0">
                <a:solidFill>
                  <a:srgbClr val="0070C0"/>
                </a:solidFill>
              </a:rPr>
              <a:t>| as a function of 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d</a:t>
            </a:r>
            <a:r>
              <a:rPr lang="en-US" b="1" i="1" dirty="0" smtClean="0">
                <a:solidFill>
                  <a:srgbClr val="0070C0"/>
                </a:solidFill>
              </a:rPr>
              <a:t>istance between the sites, we find that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A</a:t>
            </a:r>
            <a:r>
              <a:rPr lang="en-US" b="1" i="1" baseline="-15000" dirty="0" smtClean="0">
                <a:solidFill>
                  <a:srgbClr val="0070C0"/>
                </a:solidFill>
              </a:rPr>
              <a:t>ij  </a:t>
            </a:r>
            <a:r>
              <a:rPr lang="en-US" b="1" i="1" dirty="0" smtClean="0">
                <a:solidFill>
                  <a:srgbClr val="0070C0"/>
                </a:solidFill>
              </a:rPr>
              <a:t>decays exponentially with |</a:t>
            </a:r>
            <a:r>
              <a:rPr lang="en-US" b="1" i="1" dirty="0" err="1" smtClean="0">
                <a:solidFill>
                  <a:srgbClr val="0070C0"/>
                </a:solidFill>
              </a:rPr>
              <a:t>i</a:t>
            </a:r>
            <a:r>
              <a:rPr lang="en-US" b="1" i="1" dirty="0" smtClean="0">
                <a:solidFill>
                  <a:srgbClr val="0070C0"/>
                </a:solidFill>
              </a:rPr>
              <a:t>-j|. 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8862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baseline="-15000" dirty="0" smtClean="0">
                <a:solidFill>
                  <a:srgbClr val="C00000"/>
                </a:solidFill>
              </a:rPr>
              <a:t>ij</a:t>
            </a:r>
            <a:r>
              <a:rPr lang="en-US" dirty="0" smtClean="0">
                <a:solidFill>
                  <a:srgbClr val="C00000"/>
                </a:solidFill>
              </a:rPr>
              <a:t>  ~ Exp[ -|</a:t>
            </a: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-j|/R(</a:t>
            </a:r>
            <a:r>
              <a:rPr lang="en-US" dirty="0" err="1" smtClean="0">
                <a:solidFill>
                  <a:srgbClr val="C00000"/>
                </a:solidFill>
              </a:rPr>
              <a:t>n,</a:t>
            </a:r>
            <a:r>
              <a:rPr lang="en-US" dirty="0" err="1" smtClean="0">
                <a:solidFill>
                  <a:srgbClr val="C00000"/>
                </a:solidFill>
                <a:latin typeface="Symbol" pitchFamily="18" charset="2"/>
                <a:ea typeface="Tahoma" pitchFamily="34" charset="0"/>
                <a:cs typeface="Tahoma" pitchFamily="34" charset="0"/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)]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419600"/>
            <a:ext cx="463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The length-scale R increases rapidly with n for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any 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en-US" b="1" i="1" dirty="0" smtClean="0">
                <a:solidFill>
                  <a:srgbClr val="008000"/>
                </a:solidFill>
              </a:rPr>
              <a:t>  and crosses l for some finite n=n’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486400"/>
            <a:ext cx="4901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For  n &gt;&gt; n’, the system may have non-area </a:t>
            </a: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law behavior since the state after n drive cycles </a:t>
            </a: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is the ground state of an effectively long-ranged  </a:t>
            </a: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Hamiltonian H</a:t>
            </a:r>
            <a:r>
              <a:rPr lang="en-US" b="1" i="1" baseline="-15000" dirty="0" smtClean="0">
                <a:solidFill>
                  <a:schemeClr val="accent6">
                    <a:lumMod val="75000"/>
                  </a:schemeClr>
                </a:solidFill>
              </a:rPr>
              <a:t>t </a:t>
            </a:r>
            <a:endParaRPr lang="en-US" b="1" i="1" baseline="-1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105400" y="60198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36620" y="5715000"/>
            <a:ext cx="331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Application of </a:t>
            </a:r>
            <a:r>
              <a:rPr lang="en-US" b="1" i="1" dirty="0" err="1" smtClean="0">
                <a:solidFill>
                  <a:srgbClr val="008000"/>
                </a:solidFill>
              </a:rPr>
              <a:t>Hasting’s</a:t>
            </a:r>
            <a:r>
              <a:rPr lang="en-US" b="1" i="1" dirty="0" smtClean="0">
                <a:solidFill>
                  <a:srgbClr val="008000"/>
                </a:solidFill>
              </a:rPr>
              <a:t> theorem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to driven systems 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51816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486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Approach to the steady state: dynamic transition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4633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In the limit of infinite n, the system is known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to reach a steady state which is given by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the diagonal ensemble ( which is same as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GGE for periodically driven </a:t>
            </a:r>
            <a:r>
              <a:rPr lang="en-US" b="1" i="1" dirty="0" err="1" smtClean="0">
                <a:solidFill>
                  <a:srgbClr val="008000"/>
                </a:solidFill>
              </a:rPr>
              <a:t>integrable</a:t>
            </a:r>
            <a:r>
              <a:rPr lang="en-US" b="1" i="1" dirty="0" smtClean="0">
                <a:solidFill>
                  <a:srgbClr val="008000"/>
                </a:solidFill>
              </a:rPr>
              <a:t> models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72000" y="1219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838200"/>
            <a:ext cx="3138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One can drop cross terms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while calculating any </a:t>
            </a:r>
            <a:r>
              <a:rPr lang="en-US" b="1" i="1" dirty="0" err="1" smtClean="0">
                <a:solidFill>
                  <a:srgbClr val="002060"/>
                </a:solidFill>
              </a:rPr>
              <a:t>fermioinc</a:t>
            </a:r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 err="1" smtClean="0">
                <a:solidFill>
                  <a:srgbClr val="002060"/>
                </a:solidFill>
              </a:rPr>
              <a:t>Correlator</a:t>
            </a:r>
            <a:r>
              <a:rPr lang="en-US" b="1" i="1" dirty="0" smtClean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209800"/>
            <a:ext cx="867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We denote the correlation function thus computed as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fermionic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steady state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correlators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endParaRPr lang="en-US" dirty="0" smtClean="0"/>
          </a:p>
          <a:p>
            <a:r>
              <a:rPr lang="en-US" b="1" i="1" dirty="0" smtClean="0"/>
              <a:t>The corresponding steady state value of the correlation matrix is   </a:t>
            </a:r>
            <a:endParaRPr lang="en-US" b="1" i="1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819400"/>
            <a:ext cx="58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3276600"/>
            <a:ext cx="7310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One can then define a distance measure D which measures how close C</a:t>
            </a:r>
            <a:r>
              <a:rPr lang="en-US" b="1" i="1" baseline="-15000" dirty="0" smtClean="0">
                <a:solidFill>
                  <a:srgbClr val="0070C0"/>
                </a:solidFill>
              </a:rPr>
              <a:t>n</a:t>
            </a:r>
            <a:r>
              <a:rPr lang="en-US" b="1" i="1" dirty="0" smtClean="0">
                <a:solidFill>
                  <a:srgbClr val="0070C0"/>
                </a:solidFill>
              </a:rPr>
              <a:t> is 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to its steady state value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038600"/>
            <a:ext cx="4619625" cy="3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114800"/>
            <a:ext cx="1362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6601" y="4648200"/>
            <a:ext cx="8997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Numerically one finds that  there are two distinct dynamical regimes in these driven systems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which are  separated by a transition.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5410200"/>
            <a:ext cx="10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Regime 1</a:t>
            </a:r>
            <a:endParaRPr lang="en-US" b="1" i="1" dirty="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867400"/>
            <a:ext cx="1971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791200"/>
            <a:ext cx="657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715000"/>
            <a:ext cx="885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096000" y="5334000"/>
            <a:ext cx="10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Regime 2</a:t>
            </a:r>
            <a:endParaRPr lang="en-US" b="1" i="1" dirty="0"/>
          </a:p>
        </p:txBody>
      </p:sp>
      <p:sp>
        <p:nvSpPr>
          <p:cNvPr id="26" name="Right Arrow 25"/>
          <p:cNvSpPr/>
          <p:nvPr/>
        </p:nvSpPr>
        <p:spPr>
          <a:xfrm>
            <a:off x="3810000" y="5867400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52800" y="6096000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Dynamical  transition and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        reentrance at d=1</a:t>
            </a:r>
            <a:endParaRPr lang="en-US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371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Dynamical transition and Reentrance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39462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6010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905000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1D </a:t>
            </a:r>
          </a:p>
          <a:p>
            <a:r>
              <a:rPr lang="en-US" b="1" i="1" dirty="0" err="1" smtClean="0"/>
              <a:t>Ising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724400"/>
            <a:ext cx="78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2D </a:t>
            </a:r>
          </a:p>
          <a:p>
            <a:r>
              <a:rPr lang="en-US" b="1" i="1" dirty="0" err="1" smtClean="0"/>
              <a:t>Kitaev</a:t>
            </a:r>
            <a:endParaRPr lang="en-US" b="1" i="1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3810000" cy="279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83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Interpretation of the transition: Evolution matrix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04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unitary evolution in the presence of a periodic drive after n drive cycles leads to 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152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038600" y="14478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649524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4324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2286000"/>
            <a:ext cx="3539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The </a:t>
            </a:r>
            <a:r>
              <a:rPr lang="en-US" b="1" i="1" dirty="0" err="1" smtClean="0">
                <a:solidFill>
                  <a:srgbClr val="008000"/>
                </a:solidFill>
              </a:rPr>
              <a:t>parametrization</a:t>
            </a:r>
            <a:r>
              <a:rPr lang="en-US" b="1" i="1" dirty="0" smtClean="0">
                <a:solidFill>
                  <a:srgbClr val="008000"/>
                </a:solidFill>
              </a:rPr>
              <a:t> of U</a:t>
            </a:r>
            <a:r>
              <a:rPr lang="en-US" b="1" i="1" baseline="-15000" dirty="0" smtClean="0">
                <a:solidFill>
                  <a:srgbClr val="008000"/>
                </a:solidFill>
              </a:rPr>
              <a:t>k</a:t>
            </a:r>
            <a:r>
              <a:rPr lang="en-US" b="1" i="1" dirty="0" smtClean="0">
                <a:solidFill>
                  <a:srgbClr val="008000"/>
                </a:solidFill>
              </a:rPr>
              <a:t> follows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from its unitary nature: 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q, a, </a:t>
            </a:r>
            <a:r>
              <a:rPr lang="en-US" b="1" i="1" dirty="0" smtClean="0">
                <a:solidFill>
                  <a:srgbClr val="008000"/>
                </a:solidFill>
              </a:rPr>
              <a:t>and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 g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are real quantities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3233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One can find U</a:t>
            </a:r>
            <a:r>
              <a:rPr lang="en-US" b="1" i="1" baseline="-15000" dirty="0" smtClean="0">
                <a:solidFill>
                  <a:srgbClr val="0070C0"/>
                </a:solidFill>
              </a:rPr>
              <a:t>k </a:t>
            </a:r>
            <a:r>
              <a:rPr lang="en-US" b="1" i="1" dirty="0" smtClean="0">
                <a:solidFill>
                  <a:srgbClr val="0070C0"/>
                </a:solidFill>
              </a:rPr>
              <a:t> as a function of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initial and final values of the </a:t>
            </a:r>
          </a:p>
          <a:p>
            <a:r>
              <a:rPr lang="en-US" b="1" i="1" dirty="0" err="1" smtClean="0">
                <a:solidFill>
                  <a:srgbClr val="0070C0"/>
                </a:solidFill>
              </a:rPr>
              <a:t>wavefunctions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r>
              <a:rPr lang="en-US" b="1" i="1" baseline="-15000" dirty="0" smtClean="0">
                <a:solidFill>
                  <a:srgbClr val="0070C0"/>
                </a:solidFill>
              </a:rPr>
              <a:t>     </a:t>
            </a:r>
            <a:endParaRPr lang="en-US" b="1" i="1" baseline="-15000" dirty="0">
              <a:solidFill>
                <a:srgbClr val="0070C0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200400"/>
            <a:ext cx="494379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5410200"/>
            <a:ext cx="3459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For an initial state (0,1), this yields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the simple result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5715000"/>
            <a:ext cx="4562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3352800" y="4419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86200" y="2667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905000" y="6019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400800"/>
            <a:ext cx="5467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521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Interpretation of the transition: </a:t>
            </a:r>
            <a:r>
              <a:rPr lang="en-US" b="1" i="1" dirty="0" err="1" smtClean="0"/>
              <a:t>Floquet</a:t>
            </a:r>
            <a:r>
              <a:rPr lang="en-US" b="1" i="1" dirty="0" smtClean="0"/>
              <a:t> Hamiltonian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3925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For stroboscopic measurements at 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the end of n drive periods, the system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Is </a:t>
            </a:r>
            <a:r>
              <a:rPr lang="en-US" b="1" i="1" dirty="0" err="1" smtClean="0">
                <a:solidFill>
                  <a:srgbClr val="0070C0"/>
                </a:solidFill>
              </a:rPr>
              <a:t>descrbed</a:t>
            </a:r>
            <a:r>
              <a:rPr lang="en-US" b="1" i="1" dirty="0" smtClean="0">
                <a:solidFill>
                  <a:srgbClr val="0070C0"/>
                </a:solidFill>
              </a:rPr>
              <a:t> by the </a:t>
            </a:r>
            <a:r>
              <a:rPr lang="en-US" b="1" i="1" dirty="0" err="1" smtClean="0">
                <a:solidFill>
                  <a:srgbClr val="0070C0"/>
                </a:solidFill>
              </a:rPr>
              <a:t>Floquet</a:t>
            </a:r>
            <a:r>
              <a:rPr lang="en-US" b="1" i="1" dirty="0" smtClean="0">
                <a:solidFill>
                  <a:srgbClr val="0070C0"/>
                </a:solidFill>
              </a:rPr>
              <a:t> Hamiltonian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90600"/>
            <a:ext cx="838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066800"/>
            <a:ext cx="1028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572000" y="11430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795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For the present class of </a:t>
            </a:r>
            <a:r>
              <a:rPr lang="en-US" b="1" i="1" dirty="0" err="1" smtClean="0">
                <a:solidFill>
                  <a:srgbClr val="008000"/>
                </a:solidFill>
              </a:rPr>
              <a:t>integrable</a:t>
            </a:r>
            <a:r>
              <a:rPr lang="en-US" b="1" i="1" dirty="0" smtClean="0">
                <a:solidFill>
                  <a:srgbClr val="008000"/>
                </a:solidFill>
              </a:rPr>
              <a:t> models U</a:t>
            </a:r>
            <a:r>
              <a:rPr lang="en-US" b="1" i="1" baseline="-15000" dirty="0" smtClean="0">
                <a:solidFill>
                  <a:srgbClr val="008000"/>
                </a:solidFill>
              </a:rPr>
              <a:t>k</a:t>
            </a:r>
            <a:r>
              <a:rPr lang="en-US" b="1" i="1" dirty="0" smtClean="0">
                <a:solidFill>
                  <a:srgbClr val="008000"/>
                </a:solidFill>
              </a:rPr>
              <a:t> is 2 by 2 matrix. Thus one may write </a:t>
            </a:r>
            <a:endParaRPr lang="en-US" b="1" i="1" dirty="0">
              <a:solidFill>
                <a:srgbClr val="00800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438400"/>
            <a:ext cx="419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743200"/>
            <a:ext cx="4981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3657600"/>
            <a:ext cx="764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One can express the </a:t>
            </a:r>
            <a:r>
              <a:rPr lang="en-US" b="1" i="1" dirty="0" err="1" smtClean="0">
                <a:solidFill>
                  <a:srgbClr val="C00000"/>
                </a:solidFill>
              </a:rPr>
              <a:t>Floquet</a:t>
            </a:r>
            <a:r>
              <a:rPr lang="en-US" b="1" i="1" dirty="0" smtClean="0">
                <a:solidFill>
                  <a:srgbClr val="C00000"/>
                </a:solidFill>
              </a:rPr>
              <a:t> Hamiltonian in terms of the parameters of U and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hence in terms of the initial and final </a:t>
            </a:r>
            <a:r>
              <a:rPr lang="en-US" b="1" i="1" dirty="0" err="1" smtClean="0">
                <a:solidFill>
                  <a:srgbClr val="C00000"/>
                </a:solidFill>
              </a:rPr>
              <a:t>wavefunctions</a:t>
            </a:r>
            <a:r>
              <a:rPr lang="en-US" b="1" i="1" dirty="0" smtClean="0">
                <a:solidFill>
                  <a:srgbClr val="C00000"/>
                </a:solidFill>
              </a:rPr>
              <a:t> for each k</a:t>
            </a:r>
            <a:endParaRPr lang="en-US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572000"/>
            <a:ext cx="4781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5715000" y="5486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29400" y="5105400"/>
            <a:ext cx="1816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Exact  expression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For the </a:t>
            </a:r>
            <a:r>
              <a:rPr lang="en-US" b="1" i="1" dirty="0" err="1" smtClean="0">
                <a:solidFill>
                  <a:srgbClr val="7030A0"/>
                </a:solidFill>
              </a:rPr>
              <a:t>Floquet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Hamiltonian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"/>
            <a:ext cx="668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Relation of </a:t>
            </a:r>
            <a:r>
              <a:rPr lang="en-US" b="1" i="1" dirty="0" err="1" smtClean="0">
                <a:solidFill>
                  <a:srgbClr val="C00000"/>
                </a:solidFill>
              </a:rPr>
              <a:t>Floquet</a:t>
            </a:r>
            <a:r>
              <a:rPr lang="en-US" b="1" i="1" dirty="0" smtClean="0">
                <a:solidFill>
                  <a:srgbClr val="C00000"/>
                </a:solidFill>
              </a:rPr>
              <a:t> Hamiltonian with elements of correlation matrix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4614863" cy="115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362200"/>
            <a:ext cx="724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The elements of the correlation matrix  depend on the final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wavefunction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819400"/>
            <a:ext cx="7817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It can be expressed in terms of the initial </a:t>
            </a:r>
            <a:r>
              <a:rPr lang="en-US" b="1" i="1" dirty="0" err="1" smtClean="0">
                <a:solidFill>
                  <a:srgbClr val="008000"/>
                </a:solidFill>
              </a:rPr>
              <a:t>wavefunction</a:t>
            </a:r>
            <a:r>
              <a:rPr lang="en-US" b="1" i="1" dirty="0" smtClean="0">
                <a:solidFill>
                  <a:srgbClr val="008000"/>
                </a:solidFill>
              </a:rPr>
              <a:t> and the elements of the </a:t>
            </a:r>
          </a:p>
          <a:p>
            <a:r>
              <a:rPr lang="en-US" b="1" i="1" dirty="0" err="1" smtClean="0">
                <a:solidFill>
                  <a:srgbClr val="008000"/>
                </a:solidFill>
              </a:rPr>
              <a:t>Floquet</a:t>
            </a:r>
            <a:r>
              <a:rPr lang="en-US" b="1" i="1" dirty="0" smtClean="0">
                <a:solidFill>
                  <a:srgbClr val="008000"/>
                </a:solidFill>
              </a:rPr>
              <a:t> Hamiltonian after n drive cycles</a:t>
            </a:r>
            <a:endParaRPr lang="en-US" b="1" i="1" dirty="0">
              <a:solidFill>
                <a:srgbClr val="008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81400"/>
            <a:ext cx="5905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6172200"/>
            <a:ext cx="797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All elements of the correlation matrix can be expressed in terms of elements of H</a:t>
            </a:r>
            <a:r>
              <a:rPr lang="en-US" b="1" i="1" baseline="-15000" dirty="0" smtClean="0">
                <a:solidFill>
                  <a:srgbClr val="C00000"/>
                </a:solidFill>
              </a:rPr>
              <a:t>F</a:t>
            </a:r>
            <a:endParaRPr lang="en-US" b="1" i="1" baseline="-1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524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Outline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63845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i="1" dirty="0" smtClean="0">
                <a:solidFill>
                  <a:srgbClr val="008000"/>
                </a:solidFill>
              </a:rPr>
              <a:t>A class of </a:t>
            </a:r>
            <a:r>
              <a:rPr lang="en-US" b="1" i="1" dirty="0" err="1" smtClean="0">
                <a:solidFill>
                  <a:srgbClr val="008000"/>
                </a:solidFill>
              </a:rPr>
              <a:t>integrable</a:t>
            </a:r>
            <a:r>
              <a:rPr lang="en-US" b="1" i="1" dirty="0" smtClean="0">
                <a:solidFill>
                  <a:srgbClr val="008000"/>
                </a:solidFill>
              </a:rPr>
              <a:t> models: Spin systems and Dirac fermions</a:t>
            </a:r>
          </a:p>
          <a:p>
            <a:pPr marL="342900" indent="-342900">
              <a:buAutoNum type="arabicPeriod"/>
            </a:pPr>
            <a:endParaRPr lang="en-US" b="1" i="1" dirty="0">
              <a:solidFill>
                <a:srgbClr val="008000"/>
              </a:solidFill>
            </a:endParaRPr>
          </a:p>
          <a:p>
            <a:pPr marL="342900" indent="-342900">
              <a:buAutoNum type="arabicPeriod"/>
            </a:pPr>
            <a:r>
              <a:rPr lang="en-US" b="1" i="1" dirty="0" smtClean="0">
                <a:solidFill>
                  <a:srgbClr val="008000"/>
                </a:solidFill>
              </a:rPr>
              <a:t>Entanglement: Basic facts relevant to the present study. </a:t>
            </a:r>
          </a:p>
          <a:p>
            <a:pPr marL="342900" indent="-342900">
              <a:buAutoNum type="arabicPeriod"/>
            </a:pPr>
            <a:endParaRPr lang="en-US" b="1" i="1" dirty="0">
              <a:solidFill>
                <a:srgbClr val="008000"/>
              </a:solidFill>
            </a:endParaRPr>
          </a:p>
          <a:p>
            <a:pPr marL="342900" indent="-342900">
              <a:buAutoNum type="arabicPeriod"/>
            </a:pPr>
            <a:r>
              <a:rPr lang="en-US" b="1" i="1" dirty="0" smtClean="0">
                <a:solidFill>
                  <a:srgbClr val="008000"/>
                </a:solidFill>
              </a:rPr>
              <a:t>Periodic drive and entanglement generation</a:t>
            </a:r>
          </a:p>
          <a:p>
            <a:pPr marL="342900" indent="-342900">
              <a:buAutoNum type="arabicPeriod"/>
            </a:pPr>
            <a:endParaRPr lang="en-US" b="1" i="1" dirty="0" smtClean="0">
              <a:solidFill>
                <a:srgbClr val="008000"/>
              </a:solidFill>
            </a:endParaRPr>
          </a:p>
          <a:p>
            <a:pPr marL="342900" indent="-342900">
              <a:buAutoNum type="arabicPeriod"/>
            </a:pPr>
            <a:r>
              <a:rPr lang="en-US" b="1" i="1" dirty="0" err="1" smtClean="0">
                <a:solidFill>
                  <a:srgbClr val="008000"/>
                </a:solidFill>
              </a:rPr>
              <a:t>Hasting’s</a:t>
            </a:r>
            <a:r>
              <a:rPr lang="en-US" b="1" i="1" dirty="0" smtClean="0">
                <a:solidFill>
                  <a:srgbClr val="008000"/>
                </a:solidFill>
              </a:rPr>
              <a:t> theorem: states generated out-of-equilibrium </a:t>
            </a:r>
          </a:p>
          <a:p>
            <a:pPr marL="342900" indent="-342900"/>
            <a:endParaRPr lang="en-US" b="1" i="1" dirty="0">
              <a:solidFill>
                <a:srgbClr val="008000"/>
              </a:solidFill>
            </a:endParaRPr>
          </a:p>
          <a:p>
            <a:pPr marL="342900" indent="-342900"/>
            <a:r>
              <a:rPr lang="en-US" b="1" i="1" dirty="0" smtClean="0">
                <a:solidFill>
                  <a:srgbClr val="008000"/>
                </a:solidFill>
              </a:rPr>
              <a:t>5.   Approach to steady state: A dynamic phase transition </a:t>
            </a:r>
          </a:p>
          <a:p>
            <a:pPr marL="342900" indent="-342900"/>
            <a:endParaRPr lang="en-US" b="1" i="1" dirty="0" smtClean="0">
              <a:solidFill>
                <a:srgbClr val="008000"/>
              </a:solidFill>
            </a:endParaRPr>
          </a:p>
          <a:p>
            <a:pPr marL="342900" indent="-342900"/>
            <a:r>
              <a:rPr lang="en-US" b="1" i="1" dirty="0" smtClean="0">
                <a:solidFill>
                  <a:srgbClr val="008000"/>
                </a:solidFill>
              </a:rPr>
              <a:t>6.   </a:t>
            </a:r>
            <a:r>
              <a:rPr lang="en-US" b="1" i="1" dirty="0" err="1" smtClean="0">
                <a:solidFill>
                  <a:srgbClr val="008000"/>
                </a:solidFill>
              </a:rPr>
              <a:t>Floquet</a:t>
            </a:r>
            <a:r>
              <a:rPr lang="en-US" b="1" i="1" dirty="0" smtClean="0">
                <a:solidFill>
                  <a:srgbClr val="008000"/>
                </a:solidFill>
              </a:rPr>
              <a:t> Hamiltonian: Explaining the transition.</a:t>
            </a:r>
          </a:p>
          <a:p>
            <a:pPr marL="342900" indent="-342900"/>
            <a:endParaRPr lang="en-US" b="1" i="1" dirty="0" smtClean="0">
              <a:solidFill>
                <a:srgbClr val="008000"/>
              </a:solidFill>
            </a:endParaRPr>
          </a:p>
          <a:p>
            <a:pPr marL="342900" indent="-342900">
              <a:buAutoNum type="arabicPeriod" startAt="7"/>
            </a:pPr>
            <a:r>
              <a:rPr lang="en-US" b="1" i="1" dirty="0" smtClean="0">
                <a:solidFill>
                  <a:srgbClr val="008000"/>
                </a:solidFill>
              </a:rPr>
              <a:t>Steady state entanglement</a:t>
            </a:r>
          </a:p>
          <a:p>
            <a:pPr marL="342900" indent="-342900">
              <a:buAutoNum type="arabicPeriod" startAt="7"/>
            </a:pPr>
            <a:endParaRPr lang="en-US" b="1" i="1" dirty="0">
              <a:solidFill>
                <a:srgbClr val="008000"/>
              </a:solidFill>
            </a:endParaRPr>
          </a:p>
          <a:p>
            <a:pPr marL="342900" indent="-342900"/>
            <a:r>
              <a:rPr lang="en-US" b="1" i="1" dirty="0" smtClean="0">
                <a:solidFill>
                  <a:srgbClr val="008000"/>
                </a:solidFill>
              </a:rPr>
              <a:t>8    Conclusion and future directions.</a:t>
            </a:r>
            <a:endParaRPr lang="en-US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905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2895600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For large n, the contribution to the frequency dependent part of the correlation function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comes from saddle point of 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f </a:t>
            </a:r>
            <a:r>
              <a:rPr lang="en-US" b="1" i="1" dirty="0" smtClean="0">
                <a:solidFill>
                  <a:srgbClr val="C00000"/>
                </a:solidFill>
              </a:rPr>
              <a:t>and hence 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|e| 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00600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00600"/>
            <a:ext cx="271054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00200" y="3886200"/>
            <a:ext cx="567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Such saddle points at occurs at k=k0 for which  </a:t>
            </a:r>
            <a:r>
              <a:rPr lang="en-US" b="1" i="1" dirty="0" err="1" smtClean="0">
                <a:solidFill>
                  <a:srgbClr val="0070C0"/>
                </a:solidFill>
              </a:rPr>
              <a:t>d|</a:t>
            </a:r>
            <a:r>
              <a:rPr lang="en-US" b="1" i="1" dirty="0" err="1" smtClean="0">
                <a:solidFill>
                  <a:srgbClr val="0070C0"/>
                </a:solidFill>
                <a:latin typeface="Symbol" pitchFamily="18" charset="2"/>
              </a:rPr>
              <a:t>e</a:t>
            </a:r>
            <a:r>
              <a:rPr lang="en-US" b="1" i="1" dirty="0" smtClean="0">
                <a:solidFill>
                  <a:srgbClr val="0070C0"/>
                </a:solidFill>
              </a:rPr>
              <a:t>|/dk</a:t>
            </a:r>
            <a:r>
              <a:rPr lang="en-US" b="1" i="1" baseline="-15000" dirty="0" smtClean="0">
                <a:solidFill>
                  <a:srgbClr val="0070C0"/>
                </a:solidFill>
              </a:rPr>
              <a:t>i</a:t>
            </a:r>
            <a:r>
              <a:rPr lang="en-US" b="1" i="1" dirty="0" smtClean="0">
                <a:solidFill>
                  <a:srgbClr val="0070C0"/>
                </a:solidFill>
              </a:rPr>
              <a:t>=0</a:t>
            </a:r>
            <a:endParaRPr lang="en-US" b="1" i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48000" y="4267200"/>
            <a:ext cx="8382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57800" y="4267200"/>
            <a:ext cx="9906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5181600"/>
            <a:ext cx="3414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This occurs for k for which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n</a:t>
            </a:r>
            <a:r>
              <a:rPr lang="en-US" b="1" i="1" baseline="-15000" dirty="0" smtClean="0">
                <a:solidFill>
                  <a:srgbClr val="008000"/>
                </a:solidFill>
              </a:rPr>
              <a:t>1k</a:t>
            </a:r>
            <a:r>
              <a:rPr lang="en-US" b="1" i="1" dirty="0" smtClean="0">
                <a:solidFill>
                  <a:srgbClr val="008000"/>
                </a:solidFill>
              </a:rPr>
              <a:t>=n</a:t>
            </a:r>
            <a:r>
              <a:rPr lang="en-US" b="1" i="1" baseline="-15000" dirty="0" smtClean="0">
                <a:solidFill>
                  <a:srgbClr val="008000"/>
                </a:solidFill>
              </a:rPr>
              <a:t>2k</a:t>
            </a:r>
            <a:r>
              <a:rPr lang="en-US" b="1" i="1" dirty="0" smtClean="0">
                <a:solidFill>
                  <a:srgbClr val="008000"/>
                </a:solidFill>
              </a:rPr>
              <a:t>=0.This in turn implies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that  U is diagonal or the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off-diagonal term in H vanishes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This happens at BZ edge or center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5410200"/>
            <a:ext cx="3666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This condition may be satisfied for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a specific k</a:t>
            </a:r>
            <a:r>
              <a:rPr lang="en-US" b="1" i="1" baseline="-15000" dirty="0" smtClean="0">
                <a:solidFill>
                  <a:srgbClr val="7030A0"/>
                </a:solidFill>
              </a:rPr>
              <a:t>0</a:t>
            </a:r>
            <a:r>
              <a:rPr lang="en-US" b="1" i="1" dirty="0" smtClean="0">
                <a:solidFill>
                  <a:srgbClr val="7030A0"/>
                </a:solidFill>
              </a:rPr>
              <a:t> not necessarily at the BZ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edge or center</a:t>
            </a:r>
            <a:r>
              <a:rPr lang="en-US" dirty="0" smtClean="0"/>
              <a:t>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5029200" cy="145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6096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Within saddle point approximation appropriate for large n one may express these integrals as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52400"/>
            <a:ext cx="378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Saddle point evaluation of </a:t>
            </a:r>
            <a:r>
              <a:rPr lang="en-US" b="1" i="1" dirty="0" err="1" smtClean="0">
                <a:solidFill>
                  <a:srgbClr val="C00000"/>
                </a:solidFill>
              </a:rPr>
              <a:t>correlators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600200"/>
            <a:ext cx="2191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Sgn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f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”]  and f(k) 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Is a smooth function 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of k  around k</a:t>
            </a:r>
            <a:r>
              <a:rPr lang="en-US" b="1" baseline="-150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773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The function f(k) can be read off from the  expression of correlation functions.  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5031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Key point: f(k</a:t>
            </a:r>
            <a:r>
              <a:rPr lang="en-US" b="1" i="1" baseline="-15000" dirty="0" smtClean="0">
                <a:solidFill>
                  <a:srgbClr val="0070C0"/>
                </a:solidFill>
              </a:rPr>
              <a:t>0</a:t>
            </a:r>
            <a:r>
              <a:rPr lang="en-US" b="1" i="1" dirty="0" smtClean="0">
                <a:solidFill>
                  <a:srgbClr val="0070C0"/>
                </a:solidFill>
              </a:rPr>
              <a:t>) vanishes if k</a:t>
            </a:r>
            <a:r>
              <a:rPr lang="en-US" b="1" i="1" baseline="-15000" dirty="0" smtClean="0">
                <a:solidFill>
                  <a:srgbClr val="0070C0"/>
                </a:solidFill>
              </a:rPr>
              <a:t>0</a:t>
            </a:r>
            <a:r>
              <a:rPr lang="en-US" b="1" i="1" dirty="0" smtClean="0">
                <a:solidFill>
                  <a:srgbClr val="0070C0"/>
                </a:solidFill>
              </a:rPr>
              <a:t> happens to be at the 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edge  or center of the </a:t>
            </a:r>
            <a:r>
              <a:rPr lang="en-US" b="1" i="1" dirty="0" err="1" smtClean="0">
                <a:solidFill>
                  <a:srgbClr val="0070C0"/>
                </a:solidFill>
              </a:rPr>
              <a:t>Brillouin</a:t>
            </a:r>
            <a:r>
              <a:rPr lang="en-US" b="1" i="1" dirty="0" smtClean="0">
                <a:solidFill>
                  <a:srgbClr val="0070C0"/>
                </a:solidFill>
              </a:rPr>
              <a:t> zone where n</a:t>
            </a:r>
            <a:r>
              <a:rPr lang="en-US" b="1" i="1" baseline="-15000" dirty="0" smtClean="0">
                <a:solidFill>
                  <a:srgbClr val="0070C0"/>
                </a:solidFill>
              </a:rPr>
              <a:t>3k</a:t>
            </a:r>
            <a:r>
              <a:rPr lang="en-US" b="1" i="1" dirty="0" smtClean="0">
                <a:solidFill>
                  <a:srgbClr val="0070C0"/>
                </a:solidFill>
              </a:rPr>
              <a:t>=1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57800" y="38862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733800"/>
            <a:ext cx="271054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419600"/>
            <a:ext cx="842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In this case, the correlation functions show a </a:t>
            </a:r>
            <a:r>
              <a:rPr lang="en-US" b="1" dirty="0" smtClean="0">
                <a:solidFill>
                  <a:srgbClr val="008000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en-US" b="1" dirty="0" smtClean="0">
                <a:solidFill>
                  <a:srgbClr val="008000"/>
                </a:solidFill>
              </a:rPr>
              <a:t>/n)</a:t>
            </a:r>
            <a:r>
              <a:rPr lang="en-US" b="1" baseline="30000" dirty="0" smtClean="0">
                <a:solidFill>
                  <a:srgbClr val="008000"/>
                </a:solidFill>
              </a:rPr>
              <a:t>(d+2)/2 </a:t>
            </a:r>
            <a:r>
              <a:rPr lang="en-US" b="1" i="1" dirty="0" smtClean="0">
                <a:solidFill>
                  <a:srgbClr val="008000"/>
                </a:solidFill>
              </a:rPr>
              <a:t>decay to its steady state value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029200"/>
            <a:ext cx="411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For any other position of k</a:t>
            </a:r>
            <a:r>
              <a:rPr lang="en-US" b="1" i="1" baseline="-1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, f(k</a:t>
            </a:r>
            <a:r>
              <a:rPr lang="en-US" b="1" i="1" baseline="-1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) is finite 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67200" y="5181600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5029200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5562600"/>
            <a:ext cx="816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In this case, the correlation functions show a (</a:t>
            </a:r>
            <a:r>
              <a:rPr lang="en-US" b="1" i="1" dirty="0" smtClean="0">
                <a:solidFill>
                  <a:srgbClr val="7030A0"/>
                </a:solidFill>
                <a:latin typeface="Symbol" pitchFamily="18" charset="2"/>
              </a:rPr>
              <a:t>w</a:t>
            </a:r>
            <a:r>
              <a:rPr lang="en-US" b="1" i="1" dirty="0" smtClean="0">
                <a:solidFill>
                  <a:srgbClr val="7030A0"/>
                </a:solidFill>
              </a:rPr>
              <a:t>/n)</a:t>
            </a:r>
            <a:r>
              <a:rPr lang="en-US" b="1" i="1" baseline="30000" dirty="0" smtClean="0">
                <a:solidFill>
                  <a:srgbClr val="7030A0"/>
                </a:solidFill>
              </a:rPr>
              <a:t>d/2 </a:t>
            </a:r>
            <a:r>
              <a:rPr lang="en-US" b="1" i="1" dirty="0" smtClean="0">
                <a:solidFill>
                  <a:srgbClr val="7030A0"/>
                </a:solidFill>
              </a:rPr>
              <a:t>decay to its steady state value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6096000"/>
            <a:ext cx="3329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The  position of the saddle point 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depends on the drive frequency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886200" y="62484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62600" y="6019800"/>
            <a:ext cx="347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Drive frequency induced dynamic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transition between two regimes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52400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1D </a:t>
            </a:r>
            <a:r>
              <a:rPr lang="en-US" b="1" i="1" dirty="0" err="1" smtClean="0">
                <a:solidFill>
                  <a:srgbClr val="C00000"/>
                </a:solidFill>
              </a:rPr>
              <a:t>Ising</a:t>
            </a:r>
            <a:r>
              <a:rPr lang="en-US" b="1" i="1" dirty="0" smtClean="0">
                <a:solidFill>
                  <a:srgbClr val="C00000"/>
                </a:solidFill>
              </a:rPr>
              <a:t> model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581525" cy="387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572000"/>
            <a:ext cx="879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For large 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w,</a:t>
            </a:r>
            <a:r>
              <a:rPr lang="en-US" b="1" i="1" dirty="0" smtClean="0">
                <a:solidFill>
                  <a:srgbClr val="008000"/>
                </a:solidFill>
              </a:rPr>
              <a:t> H</a:t>
            </a:r>
            <a:r>
              <a:rPr lang="en-US" b="1" i="1" baseline="-15000" dirty="0" smtClean="0">
                <a:solidFill>
                  <a:srgbClr val="008000"/>
                </a:solidFill>
              </a:rPr>
              <a:t>F</a:t>
            </a:r>
            <a:r>
              <a:rPr lang="en-US" b="1" i="1" dirty="0" smtClean="0">
                <a:solidFill>
                  <a:srgbClr val="008000"/>
                </a:solidFill>
              </a:rPr>
              <a:t> is well approximated by time average of H and has its saddle point at k=0,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p</a:t>
            </a:r>
            <a:endParaRPr lang="en-US" b="1" i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53000"/>
            <a:ext cx="8329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As 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en-US" b="1" i="1" dirty="0" smtClean="0">
                <a:solidFill>
                  <a:srgbClr val="C00000"/>
                </a:solidFill>
              </a:rPr>
              <a:t> is decreased additional zero of </a:t>
            </a:r>
            <a:r>
              <a:rPr lang="en-US" b="1" i="1" dirty="0" err="1" smtClean="0">
                <a:solidFill>
                  <a:srgbClr val="C00000"/>
                </a:solidFill>
              </a:rPr>
              <a:t>d|</a:t>
            </a:r>
            <a:r>
              <a:rPr lang="en-US" b="1" i="1" dirty="0" err="1" smtClean="0">
                <a:solidFill>
                  <a:srgbClr val="C00000"/>
                </a:solidFill>
                <a:latin typeface="Symbol" pitchFamily="18" charset="2"/>
              </a:rPr>
              <a:t>e</a:t>
            </a:r>
            <a:r>
              <a:rPr lang="en-US" b="1" i="1" dirty="0" smtClean="0">
                <a:solidFill>
                  <a:srgbClr val="C00000"/>
                </a:solidFill>
              </a:rPr>
              <a:t>|/</a:t>
            </a:r>
            <a:r>
              <a:rPr lang="en-US" b="1" i="1" dirty="0" err="1" smtClean="0">
                <a:solidFill>
                  <a:srgbClr val="C00000"/>
                </a:solidFill>
              </a:rPr>
              <a:t>dk</a:t>
            </a:r>
            <a:r>
              <a:rPr lang="en-US" b="1" i="1" dirty="0" smtClean="0">
                <a:solidFill>
                  <a:srgbClr val="C00000"/>
                </a:solidFill>
              </a:rPr>
              <a:t> occurs at k=k</a:t>
            </a:r>
            <a:r>
              <a:rPr lang="en-US" b="1" i="1" baseline="-15000" dirty="0" smtClean="0">
                <a:solidFill>
                  <a:srgbClr val="C00000"/>
                </a:solidFill>
              </a:rPr>
              <a:t>0</a:t>
            </a:r>
            <a:r>
              <a:rPr lang="en-US" b="1" i="1" dirty="0" smtClean="0">
                <a:solidFill>
                  <a:srgbClr val="C00000"/>
                </a:solidFill>
              </a:rPr>
              <a:t>  at 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w= 1.16 p  </a:t>
            </a:r>
            <a:r>
              <a:rPr lang="en-US" b="1" i="1" dirty="0" smtClean="0">
                <a:solidFill>
                  <a:srgbClr val="C00000"/>
                </a:solidFill>
              </a:rPr>
              <a:t>leading to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a transition</a:t>
            </a:r>
          </a:p>
          <a:p>
            <a:endParaRPr lang="en-US" b="1" i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638800"/>
            <a:ext cx="743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Upon further decrease of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w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, the number of such zeroes between k=0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,p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 may </a:t>
            </a: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revert back to zero 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leding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 to re-entrant behavior of the phases</a:t>
            </a: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24600"/>
            <a:ext cx="88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For small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, the number of zeroes proliferate as 1/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en-US" dirty="0" smtClean="0"/>
              <a:t>. </a:t>
            </a:r>
            <a:r>
              <a:rPr lang="en-US" b="1" dirty="0" smtClean="0"/>
              <a:t>--- </a:t>
            </a:r>
            <a:r>
              <a:rPr lang="en-US" b="1" i="1" dirty="0" smtClean="0"/>
              <a:t>no transition occurs in this regime. 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175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2D </a:t>
            </a:r>
            <a:r>
              <a:rPr lang="en-US" b="1" i="1" dirty="0" err="1" smtClean="0">
                <a:solidFill>
                  <a:srgbClr val="002060"/>
                </a:solidFill>
              </a:rPr>
              <a:t>Kitaev</a:t>
            </a:r>
            <a:r>
              <a:rPr lang="en-US" b="1" i="1" dirty="0" smtClean="0">
                <a:solidFill>
                  <a:srgbClr val="002060"/>
                </a:solidFill>
              </a:rPr>
              <a:t> model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09600"/>
            <a:ext cx="4700588" cy="38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666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A single transition between the two phases at 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en-US" b="1" i="1" baseline="-15000" dirty="0" smtClean="0">
                <a:solidFill>
                  <a:srgbClr val="C00000"/>
                </a:solidFill>
              </a:rPr>
              <a:t>c</a:t>
            </a:r>
            <a:r>
              <a:rPr lang="en-US" b="1" i="1" dirty="0" smtClean="0">
                <a:solidFill>
                  <a:srgbClr val="C00000"/>
                </a:solidFill>
              </a:rPr>
              <a:t>= 4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b="1" i="1" dirty="0" smtClean="0">
                <a:solidFill>
                  <a:srgbClr val="C00000"/>
                </a:solidFill>
              </a:rPr>
              <a:t>  with J</a:t>
            </a:r>
            <a:r>
              <a:rPr lang="en-US" b="1" i="1" baseline="-15000" dirty="0" smtClean="0">
                <a:solidFill>
                  <a:srgbClr val="C00000"/>
                </a:solidFill>
              </a:rPr>
              <a:t>1</a:t>
            </a:r>
            <a:r>
              <a:rPr lang="en-US" b="1" i="1" dirty="0" smtClean="0">
                <a:solidFill>
                  <a:srgbClr val="C00000"/>
                </a:solidFill>
              </a:rPr>
              <a:t>=J2=1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833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Appearance of a line of zero rather than a single point in the BZ  ruling out reentrance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934200" y="1752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3800" y="16002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w=10 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327660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w=3.3 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528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w=4p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934200" y="34290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552814">
            <a:off x="1528785" y="3447963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04800"/>
            <a:ext cx="549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Reason for line of zeros: Models with special symmetry 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433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Additional symmetry of a class of 2D model</a:t>
            </a:r>
            <a:endParaRPr lang="en-US" b="1" i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742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2762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1524000"/>
            <a:ext cx="8058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where the time dependent term is  independent of k and the functional form of </a:t>
            </a:r>
            <a:r>
              <a:rPr lang="en-US" b="1" i="1" dirty="0" err="1" smtClean="0">
                <a:solidFill>
                  <a:srgbClr val="0070C0"/>
                </a:solidFill>
              </a:rPr>
              <a:t>kx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and </a:t>
            </a:r>
            <a:r>
              <a:rPr lang="en-US" b="1" i="1" dirty="0" err="1" smtClean="0">
                <a:solidFill>
                  <a:srgbClr val="0070C0"/>
                </a:solidFill>
              </a:rPr>
              <a:t>ky</a:t>
            </a:r>
            <a:r>
              <a:rPr lang="en-US" b="1" i="1" dirty="0" smtClean="0">
                <a:solidFill>
                  <a:srgbClr val="0070C0"/>
                </a:solidFill>
              </a:rPr>
              <a:t> are similar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209800"/>
            <a:ext cx="329391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590800"/>
            <a:ext cx="4657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2362200"/>
            <a:ext cx="21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For the </a:t>
            </a:r>
            <a:r>
              <a:rPr lang="en-US" b="1" i="1" dirty="0" err="1" smtClean="0">
                <a:solidFill>
                  <a:srgbClr val="C00000"/>
                </a:solidFill>
              </a:rPr>
              <a:t>Kitaev</a:t>
            </a:r>
            <a:r>
              <a:rPr lang="en-US" b="1" i="1" dirty="0" smtClean="0">
                <a:solidFill>
                  <a:srgbClr val="C00000"/>
                </a:solidFill>
              </a:rPr>
              <a:t> model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200400"/>
            <a:ext cx="4827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For such Hamiltonians, since 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en-US" b="1" i="1" dirty="0" smtClean="0">
                <a:solidFill>
                  <a:srgbClr val="008000"/>
                </a:solidFill>
              </a:rPr>
              <a:t>(t) is independent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of </a:t>
            </a:r>
            <a:r>
              <a:rPr lang="en-US" b="1" i="1" dirty="0" err="1" smtClean="0">
                <a:solidFill>
                  <a:srgbClr val="008000"/>
                </a:solidFill>
              </a:rPr>
              <a:t>kx</a:t>
            </a:r>
            <a:r>
              <a:rPr lang="en-US" b="1" i="1" dirty="0" smtClean="0">
                <a:solidFill>
                  <a:srgbClr val="008000"/>
                </a:solidFill>
              </a:rPr>
              <a:t> and </a:t>
            </a:r>
            <a:r>
              <a:rPr lang="en-US" b="1" i="1" dirty="0" err="1" smtClean="0">
                <a:solidFill>
                  <a:srgbClr val="008000"/>
                </a:solidFill>
              </a:rPr>
              <a:t>ky</a:t>
            </a:r>
            <a:r>
              <a:rPr lang="en-US" b="1" i="1" dirty="0" smtClean="0">
                <a:solidFill>
                  <a:srgbClr val="008000"/>
                </a:solidFill>
              </a:rPr>
              <a:t>, dynamics does not change this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symmetry.</a:t>
            </a:r>
          </a:p>
          <a:p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724400" y="36576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67400" y="3352800"/>
            <a:ext cx="2554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U, H</a:t>
            </a:r>
            <a:r>
              <a:rPr lang="en-US" b="1" i="1" baseline="-15000" dirty="0" smtClean="0">
                <a:solidFill>
                  <a:srgbClr val="C00000"/>
                </a:solidFill>
              </a:rPr>
              <a:t>F</a:t>
            </a:r>
            <a:r>
              <a:rPr lang="en-US" b="1" i="1" dirty="0" smtClean="0">
                <a:solidFill>
                  <a:srgbClr val="C00000"/>
                </a:solidFill>
              </a:rPr>
              <a:t> and |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e</a:t>
            </a:r>
            <a:r>
              <a:rPr lang="en-US" b="1" i="1" dirty="0" smtClean="0">
                <a:solidFill>
                  <a:srgbClr val="C00000"/>
                </a:solidFill>
              </a:rPr>
              <a:t>| shares the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same symmetry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648200"/>
            <a:ext cx="4612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Such a functional form guarantees that if          </a:t>
            </a: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so is 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029200"/>
            <a:ext cx="1704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5029200"/>
            <a:ext cx="114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4572000" y="50292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91200" y="4724400"/>
            <a:ext cx="2971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Thus one has a line of zeroes </a:t>
            </a: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in the 2D BZ</a:t>
            </a: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5791200"/>
            <a:ext cx="6704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Such models do not show re-entrant behavior since an entire line of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zeroes do not generically vanish due to change in 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w</a:t>
            </a:r>
            <a:endParaRPr lang="en-US" b="1" i="1" dirty="0">
              <a:solidFill>
                <a:srgbClr val="C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52400"/>
            <a:ext cx="200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Diagonal ensemble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762000"/>
            <a:ext cx="7706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To obtain the correlation function in the steady state one needs to compute 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y</a:t>
            </a:r>
            <a:r>
              <a:rPr lang="en-US" b="1" i="1" baseline="-15000" dirty="0" smtClean="0">
                <a:solidFill>
                  <a:srgbClr val="008000"/>
                </a:solidFill>
              </a:rPr>
              <a:t>f</a:t>
            </a:r>
            <a:r>
              <a:rPr lang="en-US" b="1" i="1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In the limit when n approaches infinity.</a:t>
            </a:r>
            <a:endParaRPr lang="en-US" b="1" i="1" dirty="0">
              <a:solidFill>
                <a:srgbClr val="008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158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28860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158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209800"/>
            <a:ext cx="758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Thus if |1</a:t>
            </a:r>
            <a:r>
              <a:rPr lang="en-US" b="1" i="1" baseline="-15000" dirty="0" smtClean="0">
                <a:solidFill>
                  <a:srgbClr val="0070C0"/>
                </a:solidFill>
              </a:rPr>
              <a:t>k</a:t>
            </a:r>
            <a:r>
              <a:rPr lang="en-US" b="1" i="1" dirty="0" smtClean="0">
                <a:solidFill>
                  <a:srgbClr val="0070C0"/>
                </a:solidFill>
              </a:rPr>
              <a:t>&gt; and |2</a:t>
            </a:r>
            <a:r>
              <a:rPr lang="en-US" b="1" i="1" baseline="-15000" dirty="0" smtClean="0">
                <a:solidFill>
                  <a:srgbClr val="0070C0"/>
                </a:solidFill>
              </a:rPr>
              <a:t>k</a:t>
            </a:r>
            <a:r>
              <a:rPr lang="en-US" b="1" i="1" dirty="0" smtClean="0">
                <a:solidFill>
                  <a:srgbClr val="0070C0"/>
                </a:solidFill>
              </a:rPr>
              <a:t>&gt; be the </a:t>
            </a:r>
            <a:r>
              <a:rPr lang="en-US" b="1" i="1" dirty="0" err="1" smtClean="0">
                <a:solidFill>
                  <a:srgbClr val="0070C0"/>
                </a:solidFill>
              </a:rPr>
              <a:t>eigenstates</a:t>
            </a:r>
            <a:r>
              <a:rPr lang="en-US" b="1" i="1" dirty="0" smtClean="0">
                <a:solidFill>
                  <a:srgbClr val="0070C0"/>
                </a:solidFill>
              </a:rPr>
              <a:t> of </a:t>
            </a:r>
            <a:r>
              <a:rPr lang="en-US" b="1" i="1" dirty="0" err="1" smtClean="0">
                <a:solidFill>
                  <a:srgbClr val="0070C0"/>
                </a:solidFill>
              </a:rPr>
              <a:t>Floquet</a:t>
            </a:r>
            <a:r>
              <a:rPr lang="en-US" b="1" i="1" dirty="0" smtClean="0">
                <a:solidFill>
                  <a:srgbClr val="0070C0"/>
                </a:solidFill>
              </a:rPr>
              <a:t> Hamiltonian, one can write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743200"/>
            <a:ext cx="50482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0480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5800" y="4114800"/>
            <a:ext cx="8312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In doing this we have omitted all cross terms due to rapid oscillation of phase factors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that originates from the difference in </a:t>
            </a:r>
            <a:r>
              <a:rPr lang="en-US" b="1" i="1" dirty="0" err="1" smtClean="0">
                <a:solidFill>
                  <a:srgbClr val="7030A0"/>
                </a:solidFill>
              </a:rPr>
              <a:t>Floquet</a:t>
            </a:r>
            <a:r>
              <a:rPr lang="en-US" b="1" i="1" dirty="0" smtClean="0">
                <a:solidFill>
                  <a:srgbClr val="7030A0"/>
                </a:solidFill>
              </a:rPr>
              <a:t> energy of the two states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105400"/>
            <a:ext cx="788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Thus for appropriate choice of O, one may compute the correlation matrix C and </a:t>
            </a:r>
          </a:p>
          <a:p>
            <a:r>
              <a:rPr lang="en-US" b="1" i="1" dirty="0" smtClean="0"/>
              <a:t>hence S for the steady state.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457200"/>
            <a:ext cx="333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Conclusion and Future Directions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779937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i="1" dirty="0" smtClean="0">
                <a:solidFill>
                  <a:srgbClr val="008000"/>
                </a:solidFill>
              </a:rPr>
              <a:t>There exist two dynamical regime for relaxation of correlation functions </a:t>
            </a:r>
          </a:p>
          <a:p>
            <a:pPr marL="342900" indent="-342900"/>
            <a:r>
              <a:rPr lang="en-US" b="1" i="1" dirty="0" smtClean="0">
                <a:solidFill>
                  <a:srgbClr val="008000"/>
                </a:solidFill>
              </a:rPr>
              <a:t>        in periodically driven many-body systems,</a:t>
            </a:r>
          </a:p>
          <a:p>
            <a:pPr marL="342900" indent="-342900"/>
            <a:endParaRPr lang="en-US" b="1" i="1" dirty="0" smtClean="0">
              <a:solidFill>
                <a:srgbClr val="008000"/>
              </a:solidFill>
            </a:endParaRPr>
          </a:p>
          <a:p>
            <a:pPr marL="342900" indent="-342900"/>
            <a:r>
              <a:rPr lang="en-US" b="1" i="1" dirty="0" smtClean="0">
                <a:solidFill>
                  <a:srgbClr val="008000"/>
                </a:solidFill>
              </a:rPr>
              <a:t>2.   These two regimes are separated by a dynamic transition; they shall show</a:t>
            </a:r>
          </a:p>
          <a:p>
            <a:pPr marL="342900" indent="-342900"/>
            <a:r>
              <a:rPr lang="en-US" b="1" i="1" dirty="0" smtClean="0">
                <a:solidFill>
                  <a:srgbClr val="008000"/>
                </a:solidFill>
              </a:rPr>
              <a:t>       up in any local correlations such as magnetization of </a:t>
            </a:r>
            <a:r>
              <a:rPr lang="en-US" b="1" i="1" dirty="0" smtClean="0">
                <a:solidFill>
                  <a:srgbClr val="008000"/>
                </a:solidFill>
              </a:rPr>
              <a:t>the </a:t>
            </a:r>
            <a:r>
              <a:rPr lang="en-US" b="1" i="1" dirty="0" err="1" smtClean="0">
                <a:solidFill>
                  <a:srgbClr val="008000"/>
                </a:solidFill>
              </a:rPr>
              <a:t>Ising</a:t>
            </a:r>
            <a:r>
              <a:rPr lang="en-US" b="1" i="1" dirty="0" smtClean="0">
                <a:solidFill>
                  <a:srgbClr val="008000"/>
                </a:solidFill>
              </a:rPr>
              <a:t> model.</a:t>
            </a:r>
          </a:p>
          <a:p>
            <a:pPr marL="342900" indent="-342900"/>
            <a:endParaRPr lang="en-US" b="1" i="1" dirty="0" smtClean="0">
              <a:solidFill>
                <a:srgbClr val="008000"/>
              </a:solidFill>
            </a:endParaRPr>
          </a:p>
          <a:p>
            <a:pPr marL="342900" indent="-342900">
              <a:buAutoNum type="arabicPeriod" startAt="3"/>
            </a:pPr>
            <a:r>
              <a:rPr lang="en-US" b="1" i="1" dirty="0" smtClean="0">
                <a:solidFill>
                  <a:srgbClr val="008000"/>
                </a:solidFill>
              </a:rPr>
              <a:t>Periodically drive </a:t>
            </a:r>
            <a:r>
              <a:rPr lang="en-US" b="1" i="1" dirty="0" err="1" smtClean="0">
                <a:solidFill>
                  <a:srgbClr val="008000"/>
                </a:solidFill>
              </a:rPr>
              <a:t>integrable</a:t>
            </a:r>
            <a:r>
              <a:rPr lang="en-US" b="1" i="1" dirty="0" smtClean="0">
                <a:solidFill>
                  <a:srgbClr val="008000"/>
                </a:solidFill>
              </a:rPr>
              <a:t> models provide route to generation of states </a:t>
            </a:r>
          </a:p>
          <a:p>
            <a:pPr marL="342900" indent="-342900"/>
            <a:r>
              <a:rPr lang="en-US" b="1" i="1" dirty="0" smtClean="0">
                <a:solidFill>
                  <a:srgbClr val="008000"/>
                </a:solidFill>
              </a:rPr>
              <a:t>       with non area-law entanglement entropy. </a:t>
            </a:r>
          </a:p>
          <a:p>
            <a:pPr marL="342900" indent="-342900"/>
            <a:endParaRPr lang="en-US" b="1" i="1" dirty="0" smtClean="0">
              <a:solidFill>
                <a:srgbClr val="008000"/>
              </a:solidFill>
            </a:endParaRPr>
          </a:p>
          <a:p>
            <a:pPr marL="342900" indent="-342900">
              <a:buAutoNum type="arabicPeriod" startAt="4"/>
            </a:pPr>
            <a:r>
              <a:rPr lang="en-US" b="1" i="1" dirty="0" smtClean="0">
                <a:solidFill>
                  <a:srgbClr val="008000"/>
                </a:solidFill>
              </a:rPr>
              <a:t>Recent experiments have measured second </a:t>
            </a:r>
            <a:r>
              <a:rPr lang="en-US" b="1" i="1" dirty="0" err="1" smtClean="0">
                <a:solidFill>
                  <a:srgbClr val="008000"/>
                </a:solidFill>
              </a:rPr>
              <a:t>Renyi</a:t>
            </a:r>
            <a:r>
              <a:rPr lang="en-US" b="1" i="1" dirty="0" smtClean="0">
                <a:solidFill>
                  <a:srgbClr val="008000"/>
                </a:solidFill>
              </a:rPr>
              <a:t> entropy for </a:t>
            </a:r>
            <a:r>
              <a:rPr lang="en-US" b="1" i="1" dirty="0" err="1" smtClean="0">
                <a:solidFill>
                  <a:srgbClr val="008000"/>
                </a:solidFill>
              </a:rPr>
              <a:t>ultracold</a:t>
            </a:r>
            <a:r>
              <a:rPr lang="en-US" b="1" i="1" dirty="0" smtClean="0">
                <a:solidFill>
                  <a:srgbClr val="008000"/>
                </a:solidFill>
              </a:rPr>
              <a:t> </a:t>
            </a:r>
          </a:p>
          <a:p>
            <a:pPr marL="342900" indent="-342900"/>
            <a:r>
              <a:rPr lang="en-US" b="1" i="1" dirty="0" smtClean="0">
                <a:solidFill>
                  <a:srgbClr val="008000"/>
                </a:solidFill>
              </a:rPr>
              <a:t>        bosons</a:t>
            </a:r>
            <a:r>
              <a:rPr lang="en-US" b="1" i="1" smtClean="0">
                <a:solidFill>
                  <a:srgbClr val="008000"/>
                </a:solidFill>
              </a:rPr>
              <a:t>; </a:t>
            </a:r>
            <a:r>
              <a:rPr lang="en-US" b="1" i="1" smtClean="0">
                <a:solidFill>
                  <a:srgbClr val="008000"/>
                </a:solidFill>
              </a:rPr>
              <a:t> similar </a:t>
            </a:r>
            <a:r>
              <a:rPr lang="en-US" b="1" i="1" dirty="0" smtClean="0">
                <a:solidFill>
                  <a:srgbClr val="008000"/>
                </a:solidFill>
              </a:rPr>
              <a:t>experiments, suitably modified, may verify some of the </a:t>
            </a:r>
          </a:p>
          <a:p>
            <a:pPr marL="342900" indent="-342900"/>
            <a:r>
              <a:rPr lang="en-US" b="1" i="1" dirty="0" smtClean="0">
                <a:solidFill>
                  <a:srgbClr val="008000"/>
                </a:solidFill>
              </a:rPr>
              <a:t>        theoretical predictions.</a:t>
            </a:r>
          </a:p>
          <a:p>
            <a:pPr marL="342900" indent="-342900"/>
            <a:endParaRPr lang="en-US" b="1" i="1" dirty="0" smtClean="0">
              <a:solidFill>
                <a:srgbClr val="008000"/>
              </a:solidFill>
            </a:endParaRPr>
          </a:p>
          <a:p>
            <a:pPr marL="342900" indent="-342900">
              <a:buAutoNum type="arabicPeriod" startAt="5"/>
            </a:pPr>
            <a:r>
              <a:rPr lang="en-US" b="1" i="1" dirty="0" smtClean="0">
                <a:solidFill>
                  <a:srgbClr val="008000"/>
                </a:solidFill>
              </a:rPr>
              <a:t>Can these be generalized to non-</a:t>
            </a:r>
            <a:r>
              <a:rPr lang="en-US" b="1" i="1" dirty="0" err="1" smtClean="0">
                <a:solidFill>
                  <a:srgbClr val="008000"/>
                </a:solidFill>
              </a:rPr>
              <a:t>integrable</a:t>
            </a:r>
            <a:r>
              <a:rPr lang="en-US" b="1" i="1" dirty="0" smtClean="0">
                <a:solidFill>
                  <a:srgbClr val="008000"/>
                </a:solidFill>
              </a:rPr>
              <a:t> models? </a:t>
            </a:r>
          </a:p>
          <a:p>
            <a:pPr marL="342900" indent="-342900">
              <a:buAutoNum type="arabicPeriod" startAt="5"/>
            </a:pPr>
            <a:endParaRPr lang="en-US" b="1" i="1" dirty="0" smtClean="0">
              <a:solidFill>
                <a:srgbClr val="008000"/>
              </a:solidFill>
            </a:endParaRPr>
          </a:p>
          <a:p>
            <a:pPr marL="342900" indent="-342900">
              <a:buAutoNum type="arabicPeriod" startAt="5"/>
            </a:pPr>
            <a:r>
              <a:rPr lang="en-US" b="1" i="1" dirty="0" smtClean="0">
                <a:solidFill>
                  <a:srgbClr val="008000"/>
                </a:solidFill>
              </a:rPr>
              <a:t>Can one see effects of </a:t>
            </a:r>
            <a:r>
              <a:rPr lang="en-US" b="1" i="1" dirty="0" err="1" smtClean="0">
                <a:solidFill>
                  <a:srgbClr val="008000"/>
                </a:solidFill>
              </a:rPr>
              <a:t>integrability</a:t>
            </a:r>
            <a:r>
              <a:rPr lang="en-US" b="1" i="1" dirty="0" smtClean="0">
                <a:solidFill>
                  <a:srgbClr val="008000"/>
                </a:solidFill>
              </a:rPr>
              <a:t> breaking on these transitions by suitably </a:t>
            </a:r>
          </a:p>
          <a:p>
            <a:pPr marL="342900" indent="-342900"/>
            <a:r>
              <a:rPr lang="en-US" b="1" i="1" dirty="0" smtClean="0">
                <a:solidFill>
                  <a:srgbClr val="008000"/>
                </a:solidFill>
              </a:rPr>
              <a:t>        tuning model Hamiltonian parameters?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"/>
            <a:ext cx="284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A class of </a:t>
            </a:r>
            <a:r>
              <a:rPr lang="en-US" b="1" i="1" dirty="0" err="1" smtClean="0">
                <a:solidFill>
                  <a:srgbClr val="0070C0"/>
                </a:solidFill>
              </a:rPr>
              <a:t>integrable</a:t>
            </a:r>
            <a:r>
              <a:rPr lang="en-US" b="1" i="1" dirty="0" smtClean="0">
                <a:solidFill>
                  <a:srgbClr val="0070C0"/>
                </a:solidFill>
              </a:rPr>
              <a:t> models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85800"/>
            <a:ext cx="780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Free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ermionic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models in d dimensions with matrix structure of the Hamiltonian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3700463" cy="63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1676400" y="1600200"/>
            <a:ext cx="19050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2667000"/>
            <a:ext cx="259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Two component </a:t>
            </a:r>
            <a:r>
              <a:rPr lang="en-US" b="1" i="1" dirty="0" err="1" smtClean="0">
                <a:solidFill>
                  <a:srgbClr val="C00000"/>
                </a:solidFill>
              </a:rPr>
              <a:t>fermion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creation operator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1604963" cy="32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038600" y="1600200"/>
            <a:ext cx="0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2667000"/>
            <a:ext cx="2721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Tuning parameter: chosen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to be a periodic function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of time according to a </a:t>
            </a:r>
          </a:p>
          <a:p>
            <a:r>
              <a:rPr lang="en-US" b="1" i="1" dirty="0">
                <a:solidFill>
                  <a:srgbClr val="008000"/>
                </a:solidFill>
              </a:rPr>
              <a:t>c</a:t>
            </a:r>
            <a:r>
              <a:rPr lang="en-US" b="1" i="1" dirty="0" smtClean="0">
                <a:solidFill>
                  <a:srgbClr val="008000"/>
                </a:solidFill>
              </a:rPr>
              <a:t>hosen protocol</a:t>
            </a:r>
            <a:endParaRPr lang="en-US" b="1" i="1" dirty="0">
              <a:solidFill>
                <a:srgbClr val="008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15000" y="1600200"/>
            <a:ext cx="1828800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2743200"/>
            <a:ext cx="1985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Pauli matrices in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Particle-hole space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419600"/>
            <a:ext cx="8042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H represents, for different realizations of g(t), </a:t>
            </a:r>
            <a:r>
              <a:rPr lang="en-US" b="1" i="1" dirty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US" b="1" i="1" baseline="-15000" dirty="0" smtClean="0">
                <a:solidFill>
                  <a:srgbClr val="008000"/>
                </a:solidFill>
              </a:rPr>
              <a:t>k</a:t>
            </a:r>
            <a:r>
              <a:rPr lang="en-US" b="1" i="1" dirty="0" smtClean="0">
                <a:solidFill>
                  <a:srgbClr val="008000"/>
                </a:solidFill>
              </a:rPr>
              <a:t> and b</a:t>
            </a:r>
            <a:r>
              <a:rPr lang="en-US" b="1" i="1" baseline="-15000" dirty="0" smtClean="0">
                <a:solidFill>
                  <a:srgbClr val="008000"/>
                </a:solidFill>
              </a:rPr>
              <a:t>k</a:t>
            </a:r>
            <a:r>
              <a:rPr lang="en-US" b="1" i="1" dirty="0" smtClean="0">
                <a:solidFill>
                  <a:srgbClr val="008000"/>
                </a:solidFill>
              </a:rPr>
              <a:t>, </a:t>
            </a:r>
            <a:r>
              <a:rPr lang="en-US" b="1" i="1" dirty="0" err="1" smtClean="0">
                <a:solidFill>
                  <a:srgbClr val="008000"/>
                </a:solidFill>
              </a:rPr>
              <a:t>Ising</a:t>
            </a:r>
            <a:r>
              <a:rPr lang="en-US" b="1" i="1" dirty="0" smtClean="0">
                <a:solidFill>
                  <a:srgbClr val="008000"/>
                </a:solidFill>
              </a:rPr>
              <a:t> model in d=1, </a:t>
            </a:r>
            <a:r>
              <a:rPr lang="en-US" b="1" i="1" dirty="0" err="1" smtClean="0">
                <a:solidFill>
                  <a:srgbClr val="008000"/>
                </a:solidFill>
              </a:rPr>
              <a:t>Kitaev</a:t>
            </a:r>
            <a:endParaRPr lang="en-US" b="1" i="1" dirty="0" smtClean="0">
              <a:solidFill>
                <a:srgbClr val="008000"/>
              </a:solidFill>
            </a:endParaRPr>
          </a:p>
          <a:p>
            <a:r>
              <a:rPr lang="en-US" b="1" i="1" dirty="0" smtClean="0">
                <a:solidFill>
                  <a:srgbClr val="008000"/>
                </a:solidFill>
              </a:rPr>
              <a:t>model in d=2 , and Dirac fermions describing quasiparticles of </a:t>
            </a:r>
            <a:r>
              <a:rPr lang="en-US" b="1" i="1" dirty="0" err="1" smtClean="0">
                <a:solidFill>
                  <a:srgbClr val="008000"/>
                </a:solidFill>
              </a:rPr>
              <a:t>Graphene</a:t>
            </a:r>
            <a:r>
              <a:rPr lang="en-US" b="1" i="1" dirty="0" smtClean="0">
                <a:solidFill>
                  <a:srgbClr val="008000"/>
                </a:solidFill>
              </a:rPr>
              <a:t> and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topological insulators (also in d=2).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791200"/>
            <a:ext cx="8683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Subject of this talk: Behavior of entanglement entropy of H when subjected to a periodic 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b="1" i="1" dirty="0" smtClean="0">
                <a:solidFill>
                  <a:srgbClr val="C00000"/>
                </a:solidFill>
              </a:rPr>
              <a:t>rive characterized by number of periods n and frequency </a:t>
            </a:r>
            <a:r>
              <a:rPr lang="en-US" b="1" i="1" dirty="0" smtClean="0">
                <a:solidFill>
                  <a:srgbClr val="C00000"/>
                </a:solidFill>
                <a:latin typeface="Symbol" pitchFamily="18" charset="2"/>
              </a:rPr>
              <a:t>w. </a:t>
            </a:r>
            <a:endParaRPr lang="en-US" b="1" i="1" dirty="0">
              <a:solidFill>
                <a:srgbClr val="C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752600"/>
            <a:ext cx="8291513" cy="478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noProof="0" dirty="0" smtClean="0">
                <a:ln>
                  <a:noFill/>
                </a:ln>
                <a:solidFill>
                  <a:srgbClr val="009A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1" u="none" kern="1200" cap="none" spc="0" normalizeH="0" noProof="0" dirty="0" smtClean="0">
                <a:ln>
                  <a:noFill/>
                </a:ln>
                <a:solidFill>
                  <a:srgbClr val="009A46"/>
                </a:solidFill>
                <a:uLnTx/>
                <a:uFillTx/>
                <a:latin typeface="+mn-lt"/>
                <a:ea typeface="+mn-ea"/>
                <a:cs typeface="+mn-cs"/>
              </a:rPr>
              <a:t>Jordan-Wigner transformation:</a:t>
            </a:r>
            <a:endParaRPr kumimoji="0" lang="en-US" sz="1800" b="1" i="1" u="none" strike="noStrike" kern="1200" cap="none" spc="0" normalizeH="0" noProof="0" dirty="0" smtClean="0">
              <a:ln>
                <a:noFill/>
              </a:ln>
              <a:solidFill>
                <a:srgbClr val="009A4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Hamiltonian in term of the fermions: [J=1]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819400" y="2286000"/>
          <a:ext cx="4032250" cy="2016125"/>
        </p:xfrm>
        <a:graphic>
          <a:graphicData uri="http://schemas.openxmlformats.org/presentationml/2006/ole">
            <p:oleObj spid="_x0000_s2050" name="Equation" r:id="rId5" imgW="1587240" imgH="101592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33400" y="5562600"/>
          <a:ext cx="7200900" cy="647700"/>
        </p:xfrm>
        <a:graphic>
          <a:graphicData uri="http://schemas.openxmlformats.org/presentationml/2006/ole">
            <p:oleObj spid="_x0000_s2051" name="Equation" r:id="rId6" imgW="3073320" imgH="342720" progId="Equation.3">
              <p:embed/>
            </p:oleObj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00200" y="152400"/>
            <a:ext cx="607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8000"/>
                </a:solidFill>
              </a:rPr>
              <a:t>Specific Example: Ising model in transverse field</a:t>
            </a:r>
          </a:p>
        </p:txBody>
      </p:sp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914400"/>
            <a:ext cx="4368800" cy="38893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3400" y="914400"/>
            <a:ext cx="18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Spin Hamiltonian 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18488" cy="6048375"/>
          </a:xfrm>
        </p:spPr>
        <p:txBody>
          <a:bodyPr/>
          <a:lstStyle/>
          <a:p>
            <a:pPr>
              <a:buFontTx/>
              <a:buNone/>
            </a:pPr>
            <a:endParaRPr lang="en-US" sz="3600" b="1" i="1" dirty="0"/>
          </a:p>
          <a:p>
            <a:pPr>
              <a:buNone/>
            </a:pPr>
            <a:endParaRPr lang="en-US" sz="3600" b="1" i="1" dirty="0"/>
          </a:p>
          <a:p>
            <a:pPr>
              <a:buFontTx/>
              <a:buNone/>
            </a:pPr>
            <a:endParaRPr lang="en-US" sz="3600" b="1" i="1" dirty="0"/>
          </a:p>
          <a:p>
            <a:pPr>
              <a:buFontTx/>
              <a:buNone/>
            </a:pPr>
            <a:endParaRPr lang="en-US" sz="3600" b="1" i="1" dirty="0"/>
          </a:p>
          <a:p>
            <a:pPr>
              <a:buFontTx/>
              <a:buNone/>
            </a:pPr>
            <a:endParaRPr lang="en-US" sz="3600" b="1" i="1" dirty="0"/>
          </a:p>
          <a:p>
            <a:pPr>
              <a:buFontTx/>
              <a:buNone/>
            </a:pPr>
            <a:endParaRPr lang="en-US" sz="2000" b="1" i="1" baseline="-25000" dirty="0">
              <a:solidFill>
                <a:schemeClr val="accent2"/>
              </a:solidFill>
              <a:cs typeface="Arial" charset="0"/>
            </a:endParaRPr>
          </a:p>
          <a:p>
            <a:pPr>
              <a:buFontTx/>
              <a:buNone/>
            </a:pPr>
            <a:endParaRPr lang="en-US" sz="2000" b="1" i="1" dirty="0">
              <a:cs typeface="Arial" charset="0"/>
            </a:endParaRPr>
          </a:p>
          <a:p>
            <a:pPr>
              <a:buFontTx/>
              <a:buNone/>
            </a:pPr>
            <a:endParaRPr lang="en-US" sz="2000" b="1" i="1" baseline="-25000" dirty="0">
              <a:cs typeface="Arial" charset="0"/>
            </a:endParaRPr>
          </a:p>
          <a:p>
            <a:pPr>
              <a:buFontTx/>
              <a:buNone/>
            </a:pPr>
            <a:endParaRPr lang="el-GR" sz="2800" b="1" i="1" baseline="-25000" dirty="0">
              <a:cs typeface="Arial" charset="0"/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348037" y="2781300"/>
          <a:ext cx="503238" cy="358775"/>
        </p:xfrm>
        <a:graphic>
          <a:graphicData uri="http://schemas.openxmlformats.org/presentationml/2006/ole">
            <p:oleObj spid="_x0000_s3074" name="Equation" r:id="rId4" imgW="355320" imgH="253800" progId="Equation.3">
              <p:embed/>
            </p:oleObj>
          </a:graphicData>
        </a:graphic>
      </p:graphicFrame>
      <p:sp>
        <p:nvSpPr>
          <p:cNvPr id="54276" name="Line 4"/>
          <p:cNvSpPr>
            <a:spLocks noChangeShapeType="1"/>
          </p:cNvSpPr>
          <p:nvPr/>
        </p:nvSpPr>
        <p:spPr bwMode="auto">
          <a:xfrm flipV="1">
            <a:off x="2482850" y="1412875"/>
            <a:ext cx="0" cy="2089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2482850" y="3502025"/>
            <a:ext cx="3960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 rot="7450972">
            <a:off x="3291988" y="-73138"/>
            <a:ext cx="2659062" cy="2919413"/>
          </a:xfrm>
          <a:custGeom>
            <a:avLst/>
            <a:gdLst>
              <a:gd name="G0" fmla="+- 0 0 0"/>
              <a:gd name="G1" fmla="+- 21329 0 0"/>
              <a:gd name="G2" fmla="+- 21600 0 0"/>
              <a:gd name="T0" fmla="*/ 3408 w 21600"/>
              <a:gd name="T1" fmla="*/ 0 h 21329"/>
              <a:gd name="T2" fmla="*/ 21600 w 21600"/>
              <a:gd name="T3" fmla="*/ 21329 h 21329"/>
              <a:gd name="T4" fmla="*/ 0 w 21600"/>
              <a:gd name="T5" fmla="*/ 21329 h 2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329" fill="none" extrusionOk="0">
                <a:moveTo>
                  <a:pt x="3408" y="-1"/>
                </a:moveTo>
                <a:cubicBezTo>
                  <a:pt x="13888" y="1674"/>
                  <a:pt x="21600" y="10715"/>
                  <a:pt x="21600" y="21329"/>
                </a:cubicBezTo>
              </a:path>
              <a:path w="21600" h="21329" stroke="0" extrusionOk="0">
                <a:moveTo>
                  <a:pt x="3408" y="-1"/>
                </a:moveTo>
                <a:cubicBezTo>
                  <a:pt x="13888" y="1674"/>
                  <a:pt x="21600" y="10715"/>
                  <a:pt x="21600" y="21329"/>
                </a:cubicBezTo>
                <a:lnTo>
                  <a:pt x="0" y="213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Arc 7"/>
          <p:cNvSpPr>
            <a:spLocks/>
          </p:cNvSpPr>
          <p:nvPr/>
        </p:nvSpPr>
        <p:spPr bwMode="auto">
          <a:xfrm rot="18580356">
            <a:off x="3157385" y="1867116"/>
            <a:ext cx="2659063" cy="2919413"/>
          </a:xfrm>
          <a:custGeom>
            <a:avLst/>
            <a:gdLst>
              <a:gd name="G0" fmla="+- 0 0 0"/>
              <a:gd name="G1" fmla="+- 21329 0 0"/>
              <a:gd name="G2" fmla="+- 21600 0 0"/>
              <a:gd name="T0" fmla="*/ 3408 w 21600"/>
              <a:gd name="T1" fmla="*/ 0 h 21329"/>
              <a:gd name="T2" fmla="*/ 21600 w 21600"/>
              <a:gd name="T3" fmla="*/ 21329 h 21329"/>
              <a:gd name="T4" fmla="*/ 0 w 21600"/>
              <a:gd name="T5" fmla="*/ 21329 h 2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329" fill="none" extrusionOk="0">
                <a:moveTo>
                  <a:pt x="3408" y="-1"/>
                </a:moveTo>
                <a:cubicBezTo>
                  <a:pt x="13888" y="1674"/>
                  <a:pt x="21600" y="10715"/>
                  <a:pt x="21600" y="21329"/>
                </a:cubicBezTo>
              </a:path>
              <a:path w="21600" h="21329" stroke="0" extrusionOk="0">
                <a:moveTo>
                  <a:pt x="3408" y="-1"/>
                </a:moveTo>
                <a:cubicBezTo>
                  <a:pt x="13888" y="1674"/>
                  <a:pt x="21600" y="10715"/>
                  <a:pt x="21600" y="21329"/>
                </a:cubicBezTo>
                <a:lnTo>
                  <a:pt x="0" y="213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572000" y="220980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876800" y="2133600"/>
            <a:ext cx="83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>
                <a:cs typeface="Arial" charset="0"/>
              </a:rPr>
              <a:t>2∆(k)</a:t>
            </a:r>
            <a:endParaRPr lang="en-US" sz="2400" i="1" dirty="0">
              <a:cs typeface="Arial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958975" y="2030413"/>
            <a:ext cx="46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i="1">
                <a:cs typeface="Arial" charset="0"/>
              </a:rPr>
              <a:t>ε</a:t>
            </a:r>
            <a:r>
              <a:rPr lang="en-US" sz="2800" i="1" baseline="-25000">
                <a:cs typeface="Arial" charset="0"/>
              </a:rPr>
              <a:t>k</a:t>
            </a:r>
            <a:endParaRPr lang="el-GR" sz="2800" i="1">
              <a:cs typeface="Arial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335462" y="34242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g</a:t>
            </a:r>
          </a:p>
        </p:txBody>
      </p:sp>
      <p:graphicFrame>
        <p:nvGraphicFramePr>
          <p:cNvPr id="54284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5507037" y="1341438"/>
          <a:ext cx="504825" cy="360362"/>
        </p:xfrm>
        <a:graphic>
          <a:graphicData uri="http://schemas.openxmlformats.org/presentationml/2006/ole">
            <p:oleObj spid="_x0000_s3075" name="Equation" r:id="rId5" imgW="355320" imgH="253800" progId="Equation.3">
              <p:embed/>
            </p:oleObj>
          </a:graphicData>
        </a:graphic>
      </p:graphicFrame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3059112" y="1341438"/>
          <a:ext cx="557213" cy="358775"/>
        </p:xfrm>
        <a:graphic>
          <a:graphicData uri="http://schemas.openxmlformats.org/presentationml/2006/ole">
            <p:oleObj spid="_x0000_s3076" name="Equation" r:id="rId6" imgW="393480" imgH="253800" progId="Equation.3">
              <p:embed/>
            </p:oleObj>
          </a:graphicData>
        </a:graphic>
      </p:graphicFrame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5507037" y="2854325"/>
          <a:ext cx="557213" cy="358775"/>
        </p:xfrm>
        <a:graphic>
          <a:graphicData uri="http://schemas.openxmlformats.org/presentationml/2006/ole">
            <p:oleObj spid="_x0000_s3077" name="Equation" r:id="rId7" imgW="393480" imgH="253800" progId="Equation.3">
              <p:embed/>
            </p:oleObj>
          </a:graphicData>
        </a:graphic>
      </p:graphicFrame>
      <p:graphicFrame>
        <p:nvGraphicFramePr>
          <p:cNvPr id="54287" name="Object 15"/>
          <p:cNvGraphicFramePr>
            <a:graphicFrameLocks noChangeAspect="1"/>
          </p:cNvGraphicFramePr>
          <p:nvPr/>
        </p:nvGraphicFramePr>
        <p:xfrm>
          <a:off x="5181600" y="304800"/>
          <a:ext cx="876300" cy="550392"/>
        </p:xfrm>
        <a:graphic>
          <a:graphicData uri="http://schemas.openxmlformats.org/presentationml/2006/ole">
            <p:oleObj spid="_x0000_s3078" name="Formula" r:id="rId8" imgW="518400" imgH="32544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47800" y="4572000"/>
            <a:ext cx="667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Defect formation occurs mostly between a finite interval near the</a:t>
            </a:r>
          </a:p>
          <a:p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quantum critical point. 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990600"/>
            <a:ext cx="5715000" cy="3200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972594" y="2285206"/>
            <a:ext cx="24384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82194" y="2285206"/>
            <a:ext cx="24384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91400" y="1676400"/>
            <a:ext cx="160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Impulse region</a:t>
            </a:r>
            <a:endParaRPr lang="en-US" b="1" i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096000" y="31242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24800" y="2743200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Adiabatic</a:t>
            </a:r>
          </a:p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region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 flipH="1">
            <a:off x="1981200" y="6172200"/>
            <a:ext cx="649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H="1">
            <a:off x="2743200" y="6172200"/>
            <a:ext cx="649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3505200" y="6172200"/>
            <a:ext cx="649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4267200" y="6172200"/>
            <a:ext cx="57467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953000" y="6172200"/>
            <a:ext cx="57467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5638800" y="6172200"/>
            <a:ext cx="649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6400800" y="6172200"/>
            <a:ext cx="649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>
            <a:off x="3048000" y="6477000"/>
            <a:ext cx="2808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1910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/>
              <a:t>x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57200" y="304800"/>
          <a:ext cx="3422650" cy="497227"/>
        </p:xfrm>
        <a:graphic>
          <a:graphicData uri="http://schemas.openxmlformats.org/presentationml/2006/ole">
            <p:oleObj spid="_x0000_s3079" name="Equation" r:id="rId9" imgW="2082600" imgH="291960" progId="Equation.3">
              <p:embed/>
            </p:oleObj>
          </a:graphicData>
        </a:graphic>
      </p:graphicFrame>
      <p:cxnSp>
        <p:nvCxnSpPr>
          <p:cNvPr id="37" name="Straight Arrow Connector 36"/>
          <p:cNvCxnSpPr/>
          <p:nvPr/>
        </p:nvCxnSpPr>
        <p:spPr>
          <a:xfrm>
            <a:off x="4648200" y="1828800"/>
            <a:ext cx="2819400" cy="322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00400" y="762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Kitaev Model in d=2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95325"/>
            <a:ext cx="3886200" cy="279241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828800"/>
            <a:ext cx="4811713" cy="5159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6019800" y="25908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086600" y="2743200"/>
            <a:ext cx="186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000"/>
                </a:solidFill>
              </a:rPr>
              <a:t>Jordan-Wigner </a:t>
            </a:r>
          </a:p>
          <a:p>
            <a:r>
              <a:rPr lang="en-US" b="1" i="1">
                <a:solidFill>
                  <a:srgbClr val="008000"/>
                </a:solidFill>
              </a:rPr>
              <a:t>transformation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733800"/>
            <a:ext cx="5791200" cy="62388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2400" y="5105400"/>
            <a:ext cx="29856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 and b represents </a:t>
            </a:r>
            <a:r>
              <a:rPr lang="en-US" b="1" dirty="0" err="1">
                <a:solidFill>
                  <a:srgbClr val="FF3300"/>
                </a:solidFill>
              </a:rPr>
              <a:t>Majorana</a:t>
            </a:r>
            <a:r>
              <a:rPr lang="en-US" b="1" dirty="0">
                <a:solidFill>
                  <a:srgbClr val="FF3300"/>
                </a:solidFill>
              </a:rPr>
              <a:t> </a:t>
            </a:r>
          </a:p>
          <a:p>
            <a:r>
              <a:rPr lang="en-US" b="1" dirty="0">
                <a:solidFill>
                  <a:srgbClr val="FF3300"/>
                </a:solidFill>
              </a:rPr>
              <a:t>Fermions</a:t>
            </a:r>
            <a:r>
              <a:rPr lang="en-US" b="1" dirty="0">
                <a:solidFill>
                  <a:srgbClr val="008000"/>
                </a:solidFill>
              </a:rPr>
              <a:t> living at </a:t>
            </a:r>
            <a:r>
              <a:rPr lang="en-US" b="1" dirty="0" smtClean="0">
                <a:solidFill>
                  <a:srgbClr val="008000"/>
                </a:solidFill>
              </a:rPr>
              <a:t>the end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sites of </a:t>
            </a:r>
            <a:r>
              <a:rPr lang="en-US" b="1" dirty="0">
                <a:solidFill>
                  <a:srgbClr val="008000"/>
                </a:solidFill>
              </a:rPr>
              <a:t>the vertical </a:t>
            </a:r>
            <a:r>
              <a:rPr lang="en-US" b="1" dirty="0" smtClean="0">
                <a:solidFill>
                  <a:srgbClr val="008000"/>
                </a:solidFill>
              </a:rPr>
              <a:t>bonds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of </a:t>
            </a:r>
            <a:r>
              <a:rPr lang="en-US" b="1" dirty="0">
                <a:solidFill>
                  <a:srgbClr val="008000"/>
                </a:solidFill>
              </a:rPr>
              <a:t>the lattice.</a:t>
            </a:r>
            <a:r>
              <a:rPr lang="en-US" dirty="0"/>
              <a:t> 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733800" y="5105400"/>
            <a:ext cx="25892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</a:rPr>
              <a:t>D</a:t>
            </a:r>
            <a:r>
              <a:rPr lang="en-US" b="1" baseline="-15000" dirty="0" err="1">
                <a:solidFill>
                  <a:srgbClr val="008000"/>
                </a:solidFill>
              </a:rPr>
              <a:t>n</a:t>
            </a:r>
            <a:r>
              <a:rPr lang="en-US" b="1" dirty="0">
                <a:solidFill>
                  <a:srgbClr val="008000"/>
                </a:solidFill>
              </a:rPr>
              <a:t> is independent of a</a:t>
            </a:r>
          </a:p>
          <a:p>
            <a:r>
              <a:rPr lang="en-US" b="1" dirty="0">
                <a:solidFill>
                  <a:srgbClr val="008000"/>
                </a:solidFill>
              </a:rPr>
              <a:t>and b and hence </a:t>
            </a:r>
          </a:p>
          <a:p>
            <a:r>
              <a:rPr lang="en-US" b="1" dirty="0">
                <a:solidFill>
                  <a:srgbClr val="008000"/>
                </a:solidFill>
              </a:rPr>
              <a:t>commutes with H</a:t>
            </a:r>
            <a:r>
              <a:rPr lang="en-US" b="1" baseline="-15000" dirty="0">
                <a:solidFill>
                  <a:srgbClr val="008000"/>
                </a:solidFill>
              </a:rPr>
              <a:t>F</a:t>
            </a:r>
            <a:r>
              <a:rPr lang="en-US" b="1" dirty="0">
                <a:solidFill>
                  <a:srgbClr val="008000"/>
                </a:solidFill>
              </a:rPr>
              <a:t>: </a:t>
            </a:r>
          </a:p>
          <a:p>
            <a:r>
              <a:rPr lang="en-US" b="1" dirty="0">
                <a:solidFill>
                  <a:srgbClr val="FF3300"/>
                </a:solidFill>
              </a:rPr>
              <a:t>Special property of </a:t>
            </a:r>
          </a:p>
          <a:p>
            <a:r>
              <a:rPr lang="en-US" b="1" dirty="0">
                <a:solidFill>
                  <a:srgbClr val="FF3300"/>
                </a:solidFill>
              </a:rPr>
              <a:t>the Kitaev model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781800" y="5181600"/>
            <a:ext cx="2011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C3300"/>
                </a:solidFill>
              </a:rPr>
              <a:t>Ground state</a:t>
            </a:r>
          </a:p>
          <a:p>
            <a:r>
              <a:rPr lang="en-US" b="1" i="1">
                <a:solidFill>
                  <a:srgbClr val="CC3300"/>
                </a:solidFill>
              </a:rPr>
              <a:t>corresponds to</a:t>
            </a:r>
          </a:p>
          <a:p>
            <a:r>
              <a:rPr lang="en-US" b="1" i="1">
                <a:solidFill>
                  <a:srgbClr val="CC3300"/>
                </a:solidFill>
              </a:rPr>
              <a:t>D</a:t>
            </a:r>
            <a:r>
              <a:rPr lang="en-US" b="1" i="1" baseline="-15000">
                <a:solidFill>
                  <a:srgbClr val="CC3300"/>
                </a:solidFill>
              </a:rPr>
              <a:t>n</a:t>
            </a:r>
            <a:r>
              <a:rPr lang="en-US" b="1" i="1">
                <a:solidFill>
                  <a:srgbClr val="CC3300"/>
                </a:solidFill>
              </a:rPr>
              <a:t>=1 on all links.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4648200" y="45720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25098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886200" y="990600"/>
            <a:ext cx="2743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90600"/>
            <a:ext cx="54483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990600"/>
            <a:ext cx="3352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590800"/>
            <a:ext cx="5567363" cy="7715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590800" y="0"/>
            <a:ext cx="443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</a:rPr>
              <a:t>Solution in momentum space</a:t>
            </a: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5334000" y="9906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623888" y="46624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625475" y="46624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625475" y="5021263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>
            <a:off x="1344613" y="46624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 flipH="1">
            <a:off x="984250" y="5021263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>
            <a:off x="984250" y="444658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 flipH="1">
            <a:off x="625475" y="4446588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4" name="Line 46"/>
          <p:cNvSpPr>
            <a:spLocks noChangeShapeType="1"/>
          </p:cNvSpPr>
          <p:nvPr/>
        </p:nvSpPr>
        <p:spPr bwMode="auto">
          <a:xfrm flipH="1">
            <a:off x="623888" y="4448175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5" name="Line 47"/>
          <p:cNvSpPr>
            <a:spLocks noChangeShapeType="1"/>
          </p:cNvSpPr>
          <p:nvPr/>
        </p:nvSpPr>
        <p:spPr bwMode="auto">
          <a:xfrm>
            <a:off x="623888" y="502443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6" name="Line 48"/>
          <p:cNvSpPr>
            <a:spLocks noChangeShapeType="1"/>
          </p:cNvSpPr>
          <p:nvPr/>
        </p:nvSpPr>
        <p:spPr bwMode="auto">
          <a:xfrm>
            <a:off x="1343025" y="46624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7" name="Line 49"/>
          <p:cNvSpPr>
            <a:spLocks noChangeShapeType="1"/>
          </p:cNvSpPr>
          <p:nvPr/>
        </p:nvSpPr>
        <p:spPr bwMode="auto">
          <a:xfrm>
            <a:off x="1344613" y="46624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8" name="Line 50"/>
          <p:cNvSpPr>
            <a:spLocks noChangeShapeType="1"/>
          </p:cNvSpPr>
          <p:nvPr/>
        </p:nvSpPr>
        <p:spPr bwMode="auto">
          <a:xfrm>
            <a:off x="1344613" y="5021263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2063750" y="46624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 flipH="1">
            <a:off x="1703388" y="5021263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1" name="Line 53"/>
          <p:cNvSpPr>
            <a:spLocks noChangeShapeType="1"/>
          </p:cNvSpPr>
          <p:nvPr/>
        </p:nvSpPr>
        <p:spPr bwMode="auto">
          <a:xfrm>
            <a:off x="1703388" y="444658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2" name="Line 54"/>
          <p:cNvSpPr>
            <a:spLocks noChangeShapeType="1"/>
          </p:cNvSpPr>
          <p:nvPr/>
        </p:nvSpPr>
        <p:spPr bwMode="auto">
          <a:xfrm flipH="1">
            <a:off x="1344613" y="4446588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 flipH="1">
            <a:off x="1343025" y="4448175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4" name="Line 56"/>
          <p:cNvSpPr>
            <a:spLocks noChangeShapeType="1"/>
          </p:cNvSpPr>
          <p:nvPr/>
        </p:nvSpPr>
        <p:spPr bwMode="auto">
          <a:xfrm>
            <a:off x="1343025" y="502443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5" name="Line 57"/>
          <p:cNvSpPr>
            <a:spLocks noChangeShapeType="1"/>
          </p:cNvSpPr>
          <p:nvPr/>
        </p:nvSpPr>
        <p:spPr bwMode="auto">
          <a:xfrm>
            <a:off x="2063750" y="46624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6" name="Line 58"/>
          <p:cNvSpPr>
            <a:spLocks noChangeShapeType="1"/>
          </p:cNvSpPr>
          <p:nvPr/>
        </p:nvSpPr>
        <p:spPr bwMode="auto">
          <a:xfrm>
            <a:off x="2065338" y="46624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>
            <a:off x="2065338" y="5021263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8" name="Line 60"/>
          <p:cNvSpPr>
            <a:spLocks noChangeShapeType="1"/>
          </p:cNvSpPr>
          <p:nvPr/>
        </p:nvSpPr>
        <p:spPr bwMode="auto">
          <a:xfrm>
            <a:off x="2784475" y="46624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9" name="Line 61"/>
          <p:cNvSpPr>
            <a:spLocks noChangeShapeType="1"/>
          </p:cNvSpPr>
          <p:nvPr/>
        </p:nvSpPr>
        <p:spPr bwMode="auto">
          <a:xfrm flipH="1">
            <a:off x="2424113" y="5021263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>
            <a:off x="2424113" y="444658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91" name="Line 63"/>
          <p:cNvSpPr>
            <a:spLocks noChangeShapeType="1"/>
          </p:cNvSpPr>
          <p:nvPr/>
        </p:nvSpPr>
        <p:spPr bwMode="auto">
          <a:xfrm flipH="1">
            <a:off x="2065338" y="4446588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92" name="Line 64"/>
          <p:cNvSpPr>
            <a:spLocks noChangeShapeType="1"/>
          </p:cNvSpPr>
          <p:nvPr/>
        </p:nvSpPr>
        <p:spPr bwMode="auto">
          <a:xfrm flipH="1">
            <a:off x="2063750" y="4448175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93" name="Line 65"/>
          <p:cNvSpPr>
            <a:spLocks noChangeShapeType="1"/>
          </p:cNvSpPr>
          <p:nvPr/>
        </p:nvSpPr>
        <p:spPr bwMode="auto">
          <a:xfrm>
            <a:off x="2063750" y="502443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>
            <a:off x="2784475" y="46640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95" name="Line 67"/>
          <p:cNvSpPr>
            <a:spLocks noChangeShapeType="1"/>
          </p:cNvSpPr>
          <p:nvPr/>
        </p:nvSpPr>
        <p:spPr bwMode="auto">
          <a:xfrm>
            <a:off x="2786063" y="46640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96" name="Line 68"/>
          <p:cNvSpPr>
            <a:spLocks noChangeShapeType="1"/>
          </p:cNvSpPr>
          <p:nvPr/>
        </p:nvSpPr>
        <p:spPr bwMode="auto">
          <a:xfrm>
            <a:off x="2786063" y="5022850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97" name="Line 69"/>
          <p:cNvSpPr>
            <a:spLocks noChangeShapeType="1"/>
          </p:cNvSpPr>
          <p:nvPr/>
        </p:nvSpPr>
        <p:spPr bwMode="auto">
          <a:xfrm>
            <a:off x="3505200" y="46640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98" name="Line 70"/>
          <p:cNvSpPr>
            <a:spLocks noChangeShapeType="1"/>
          </p:cNvSpPr>
          <p:nvPr/>
        </p:nvSpPr>
        <p:spPr bwMode="auto">
          <a:xfrm flipH="1">
            <a:off x="3144838" y="5022850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99" name="Line 71"/>
          <p:cNvSpPr>
            <a:spLocks noChangeShapeType="1"/>
          </p:cNvSpPr>
          <p:nvPr/>
        </p:nvSpPr>
        <p:spPr bwMode="auto">
          <a:xfrm>
            <a:off x="3144838" y="4448175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00" name="Line 72"/>
          <p:cNvSpPr>
            <a:spLocks noChangeShapeType="1"/>
          </p:cNvSpPr>
          <p:nvPr/>
        </p:nvSpPr>
        <p:spPr bwMode="auto">
          <a:xfrm flipH="1">
            <a:off x="2786063" y="4448175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01" name="Line 73"/>
          <p:cNvSpPr>
            <a:spLocks noChangeShapeType="1"/>
          </p:cNvSpPr>
          <p:nvPr/>
        </p:nvSpPr>
        <p:spPr bwMode="auto">
          <a:xfrm flipH="1">
            <a:off x="2784475" y="4449763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02" name="Line 74"/>
          <p:cNvSpPr>
            <a:spLocks noChangeShapeType="1"/>
          </p:cNvSpPr>
          <p:nvPr/>
        </p:nvSpPr>
        <p:spPr bwMode="auto">
          <a:xfrm>
            <a:off x="2784475" y="5026025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03" name="Line 75"/>
          <p:cNvSpPr>
            <a:spLocks noChangeShapeType="1"/>
          </p:cNvSpPr>
          <p:nvPr/>
        </p:nvSpPr>
        <p:spPr bwMode="auto">
          <a:xfrm>
            <a:off x="984250" y="52403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04" name="Line 76"/>
          <p:cNvSpPr>
            <a:spLocks noChangeShapeType="1"/>
          </p:cNvSpPr>
          <p:nvPr/>
        </p:nvSpPr>
        <p:spPr bwMode="auto">
          <a:xfrm>
            <a:off x="1344613" y="502443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05" name="Line 77"/>
          <p:cNvSpPr>
            <a:spLocks noChangeShapeType="1"/>
          </p:cNvSpPr>
          <p:nvPr/>
        </p:nvSpPr>
        <p:spPr bwMode="auto">
          <a:xfrm flipH="1">
            <a:off x="985838" y="5024438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06" name="Line 78"/>
          <p:cNvSpPr>
            <a:spLocks noChangeShapeType="1"/>
          </p:cNvSpPr>
          <p:nvPr/>
        </p:nvSpPr>
        <p:spPr bwMode="auto">
          <a:xfrm flipH="1">
            <a:off x="984250" y="5026025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07" name="Line 79"/>
          <p:cNvSpPr>
            <a:spLocks noChangeShapeType="1"/>
          </p:cNvSpPr>
          <p:nvPr/>
        </p:nvSpPr>
        <p:spPr bwMode="auto">
          <a:xfrm>
            <a:off x="2063750" y="502443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08" name="Line 80"/>
          <p:cNvSpPr>
            <a:spLocks noChangeShapeType="1"/>
          </p:cNvSpPr>
          <p:nvPr/>
        </p:nvSpPr>
        <p:spPr bwMode="auto">
          <a:xfrm flipH="1">
            <a:off x="1704975" y="5024438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09" name="Line 81"/>
          <p:cNvSpPr>
            <a:spLocks noChangeShapeType="1"/>
          </p:cNvSpPr>
          <p:nvPr/>
        </p:nvSpPr>
        <p:spPr bwMode="auto">
          <a:xfrm flipH="1">
            <a:off x="1703388" y="5026025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10" name="Line 82"/>
          <p:cNvSpPr>
            <a:spLocks noChangeShapeType="1"/>
          </p:cNvSpPr>
          <p:nvPr/>
        </p:nvSpPr>
        <p:spPr bwMode="auto">
          <a:xfrm>
            <a:off x="2782888" y="5022850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11" name="Line 83"/>
          <p:cNvSpPr>
            <a:spLocks noChangeShapeType="1"/>
          </p:cNvSpPr>
          <p:nvPr/>
        </p:nvSpPr>
        <p:spPr bwMode="auto">
          <a:xfrm flipH="1">
            <a:off x="2424113" y="5022850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12" name="Line 84"/>
          <p:cNvSpPr>
            <a:spLocks noChangeShapeType="1"/>
          </p:cNvSpPr>
          <p:nvPr/>
        </p:nvSpPr>
        <p:spPr bwMode="auto">
          <a:xfrm flipH="1">
            <a:off x="2422525" y="5024438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13" name="Line 85"/>
          <p:cNvSpPr>
            <a:spLocks noChangeShapeType="1"/>
          </p:cNvSpPr>
          <p:nvPr/>
        </p:nvSpPr>
        <p:spPr bwMode="auto">
          <a:xfrm>
            <a:off x="5086350" y="45926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14" name="Line 86"/>
          <p:cNvSpPr>
            <a:spLocks noChangeShapeType="1"/>
          </p:cNvSpPr>
          <p:nvPr/>
        </p:nvSpPr>
        <p:spPr bwMode="auto">
          <a:xfrm>
            <a:off x="5087938" y="45926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15" name="Line 87"/>
          <p:cNvSpPr>
            <a:spLocks noChangeShapeType="1"/>
          </p:cNvSpPr>
          <p:nvPr/>
        </p:nvSpPr>
        <p:spPr bwMode="auto">
          <a:xfrm>
            <a:off x="5087938" y="4951413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16" name="Line 88"/>
          <p:cNvSpPr>
            <a:spLocks noChangeShapeType="1"/>
          </p:cNvSpPr>
          <p:nvPr/>
        </p:nvSpPr>
        <p:spPr bwMode="auto">
          <a:xfrm>
            <a:off x="5807075" y="45926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17" name="Line 89"/>
          <p:cNvSpPr>
            <a:spLocks noChangeShapeType="1"/>
          </p:cNvSpPr>
          <p:nvPr/>
        </p:nvSpPr>
        <p:spPr bwMode="auto">
          <a:xfrm flipH="1">
            <a:off x="5446713" y="4951413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18" name="Line 90"/>
          <p:cNvSpPr>
            <a:spLocks noChangeShapeType="1"/>
          </p:cNvSpPr>
          <p:nvPr/>
        </p:nvSpPr>
        <p:spPr bwMode="auto">
          <a:xfrm>
            <a:off x="5446713" y="437673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19" name="Line 91"/>
          <p:cNvSpPr>
            <a:spLocks noChangeShapeType="1"/>
          </p:cNvSpPr>
          <p:nvPr/>
        </p:nvSpPr>
        <p:spPr bwMode="auto">
          <a:xfrm flipH="1">
            <a:off x="5087938" y="4376738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20" name="Line 92"/>
          <p:cNvSpPr>
            <a:spLocks noChangeShapeType="1"/>
          </p:cNvSpPr>
          <p:nvPr/>
        </p:nvSpPr>
        <p:spPr bwMode="auto">
          <a:xfrm flipH="1">
            <a:off x="5086350" y="4378325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21" name="Line 93"/>
          <p:cNvSpPr>
            <a:spLocks noChangeShapeType="1"/>
          </p:cNvSpPr>
          <p:nvPr/>
        </p:nvSpPr>
        <p:spPr bwMode="auto">
          <a:xfrm>
            <a:off x="5086350" y="495458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22" name="Line 94"/>
          <p:cNvSpPr>
            <a:spLocks noChangeShapeType="1"/>
          </p:cNvSpPr>
          <p:nvPr/>
        </p:nvSpPr>
        <p:spPr bwMode="auto">
          <a:xfrm>
            <a:off x="5805488" y="45926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23" name="Line 95"/>
          <p:cNvSpPr>
            <a:spLocks noChangeShapeType="1"/>
          </p:cNvSpPr>
          <p:nvPr/>
        </p:nvSpPr>
        <p:spPr bwMode="auto">
          <a:xfrm>
            <a:off x="5807075" y="45926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24" name="Line 96"/>
          <p:cNvSpPr>
            <a:spLocks noChangeShapeType="1"/>
          </p:cNvSpPr>
          <p:nvPr/>
        </p:nvSpPr>
        <p:spPr bwMode="auto">
          <a:xfrm>
            <a:off x="5807075" y="4951413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25" name="Line 97"/>
          <p:cNvSpPr>
            <a:spLocks noChangeShapeType="1"/>
          </p:cNvSpPr>
          <p:nvPr/>
        </p:nvSpPr>
        <p:spPr bwMode="auto">
          <a:xfrm>
            <a:off x="6526213" y="45926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26" name="Line 98"/>
          <p:cNvSpPr>
            <a:spLocks noChangeShapeType="1"/>
          </p:cNvSpPr>
          <p:nvPr/>
        </p:nvSpPr>
        <p:spPr bwMode="auto">
          <a:xfrm flipH="1">
            <a:off x="6165850" y="4951413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27" name="Line 99"/>
          <p:cNvSpPr>
            <a:spLocks noChangeShapeType="1"/>
          </p:cNvSpPr>
          <p:nvPr/>
        </p:nvSpPr>
        <p:spPr bwMode="auto">
          <a:xfrm>
            <a:off x="6165850" y="437673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28" name="Line 100"/>
          <p:cNvSpPr>
            <a:spLocks noChangeShapeType="1"/>
          </p:cNvSpPr>
          <p:nvPr/>
        </p:nvSpPr>
        <p:spPr bwMode="auto">
          <a:xfrm flipH="1">
            <a:off x="5807075" y="4376738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29" name="Line 101"/>
          <p:cNvSpPr>
            <a:spLocks noChangeShapeType="1"/>
          </p:cNvSpPr>
          <p:nvPr/>
        </p:nvSpPr>
        <p:spPr bwMode="auto">
          <a:xfrm flipH="1">
            <a:off x="5805488" y="4378325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0" name="Line 102"/>
          <p:cNvSpPr>
            <a:spLocks noChangeShapeType="1"/>
          </p:cNvSpPr>
          <p:nvPr/>
        </p:nvSpPr>
        <p:spPr bwMode="auto">
          <a:xfrm>
            <a:off x="5805488" y="495458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1" name="Line 103"/>
          <p:cNvSpPr>
            <a:spLocks noChangeShapeType="1"/>
          </p:cNvSpPr>
          <p:nvPr/>
        </p:nvSpPr>
        <p:spPr bwMode="auto">
          <a:xfrm>
            <a:off x="6526213" y="45926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2" name="Line 104"/>
          <p:cNvSpPr>
            <a:spLocks noChangeShapeType="1"/>
          </p:cNvSpPr>
          <p:nvPr/>
        </p:nvSpPr>
        <p:spPr bwMode="auto">
          <a:xfrm>
            <a:off x="6527800" y="45926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3" name="Line 105"/>
          <p:cNvSpPr>
            <a:spLocks noChangeShapeType="1"/>
          </p:cNvSpPr>
          <p:nvPr/>
        </p:nvSpPr>
        <p:spPr bwMode="auto">
          <a:xfrm>
            <a:off x="6527800" y="4951413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4" name="Line 106"/>
          <p:cNvSpPr>
            <a:spLocks noChangeShapeType="1"/>
          </p:cNvSpPr>
          <p:nvPr/>
        </p:nvSpPr>
        <p:spPr bwMode="auto">
          <a:xfrm>
            <a:off x="7246938" y="45926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5" name="Line 107"/>
          <p:cNvSpPr>
            <a:spLocks noChangeShapeType="1"/>
          </p:cNvSpPr>
          <p:nvPr/>
        </p:nvSpPr>
        <p:spPr bwMode="auto">
          <a:xfrm flipH="1">
            <a:off x="6886575" y="4951413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6" name="Line 108"/>
          <p:cNvSpPr>
            <a:spLocks noChangeShapeType="1"/>
          </p:cNvSpPr>
          <p:nvPr/>
        </p:nvSpPr>
        <p:spPr bwMode="auto">
          <a:xfrm>
            <a:off x="6886575" y="437673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7" name="Line 109"/>
          <p:cNvSpPr>
            <a:spLocks noChangeShapeType="1"/>
          </p:cNvSpPr>
          <p:nvPr/>
        </p:nvSpPr>
        <p:spPr bwMode="auto">
          <a:xfrm flipH="1">
            <a:off x="6527800" y="4376738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8" name="Line 110"/>
          <p:cNvSpPr>
            <a:spLocks noChangeShapeType="1"/>
          </p:cNvSpPr>
          <p:nvPr/>
        </p:nvSpPr>
        <p:spPr bwMode="auto">
          <a:xfrm flipH="1">
            <a:off x="6526213" y="4378325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9" name="Line 111"/>
          <p:cNvSpPr>
            <a:spLocks noChangeShapeType="1"/>
          </p:cNvSpPr>
          <p:nvPr/>
        </p:nvSpPr>
        <p:spPr bwMode="auto">
          <a:xfrm>
            <a:off x="6526213" y="495458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0" name="Line 112"/>
          <p:cNvSpPr>
            <a:spLocks noChangeShapeType="1"/>
          </p:cNvSpPr>
          <p:nvPr/>
        </p:nvSpPr>
        <p:spPr bwMode="auto">
          <a:xfrm>
            <a:off x="7246938" y="459422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1" name="Line 113"/>
          <p:cNvSpPr>
            <a:spLocks noChangeShapeType="1"/>
          </p:cNvSpPr>
          <p:nvPr/>
        </p:nvSpPr>
        <p:spPr bwMode="auto">
          <a:xfrm>
            <a:off x="7248525" y="459422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2" name="Line 114"/>
          <p:cNvSpPr>
            <a:spLocks noChangeShapeType="1"/>
          </p:cNvSpPr>
          <p:nvPr/>
        </p:nvSpPr>
        <p:spPr bwMode="auto">
          <a:xfrm>
            <a:off x="7248525" y="4953000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3" name="Line 115"/>
          <p:cNvSpPr>
            <a:spLocks noChangeShapeType="1"/>
          </p:cNvSpPr>
          <p:nvPr/>
        </p:nvSpPr>
        <p:spPr bwMode="auto">
          <a:xfrm>
            <a:off x="7967663" y="459422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4" name="Line 116"/>
          <p:cNvSpPr>
            <a:spLocks noChangeShapeType="1"/>
          </p:cNvSpPr>
          <p:nvPr/>
        </p:nvSpPr>
        <p:spPr bwMode="auto">
          <a:xfrm flipH="1">
            <a:off x="7607300" y="4953000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5" name="Line 117"/>
          <p:cNvSpPr>
            <a:spLocks noChangeShapeType="1"/>
          </p:cNvSpPr>
          <p:nvPr/>
        </p:nvSpPr>
        <p:spPr bwMode="auto">
          <a:xfrm>
            <a:off x="7607300" y="4378325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6" name="Line 118"/>
          <p:cNvSpPr>
            <a:spLocks noChangeShapeType="1"/>
          </p:cNvSpPr>
          <p:nvPr/>
        </p:nvSpPr>
        <p:spPr bwMode="auto">
          <a:xfrm flipH="1">
            <a:off x="7248525" y="4378325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7" name="Line 119"/>
          <p:cNvSpPr>
            <a:spLocks noChangeShapeType="1"/>
          </p:cNvSpPr>
          <p:nvPr/>
        </p:nvSpPr>
        <p:spPr bwMode="auto">
          <a:xfrm flipH="1">
            <a:off x="7246938" y="4379913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8" name="Line 120"/>
          <p:cNvSpPr>
            <a:spLocks noChangeShapeType="1"/>
          </p:cNvSpPr>
          <p:nvPr/>
        </p:nvSpPr>
        <p:spPr bwMode="auto">
          <a:xfrm>
            <a:off x="7246938" y="4956175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9" name="Line 121"/>
          <p:cNvSpPr>
            <a:spLocks noChangeShapeType="1"/>
          </p:cNvSpPr>
          <p:nvPr/>
        </p:nvSpPr>
        <p:spPr bwMode="auto">
          <a:xfrm>
            <a:off x="5807075" y="495458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50" name="Line 122"/>
          <p:cNvSpPr>
            <a:spLocks noChangeShapeType="1"/>
          </p:cNvSpPr>
          <p:nvPr/>
        </p:nvSpPr>
        <p:spPr bwMode="auto">
          <a:xfrm flipH="1">
            <a:off x="5448300" y="4954588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51" name="Line 123"/>
          <p:cNvSpPr>
            <a:spLocks noChangeShapeType="1"/>
          </p:cNvSpPr>
          <p:nvPr/>
        </p:nvSpPr>
        <p:spPr bwMode="auto">
          <a:xfrm flipH="1">
            <a:off x="5502275" y="4954588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52" name="Line 124"/>
          <p:cNvSpPr>
            <a:spLocks noChangeShapeType="1"/>
          </p:cNvSpPr>
          <p:nvPr/>
        </p:nvSpPr>
        <p:spPr bwMode="auto">
          <a:xfrm>
            <a:off x="6526213" y="4954588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53" name="Line 125"/>
          <p:cNvSpPr>
            <a:spLocks noChangeShapeType="1"/>
          </p:cNvSpPr>
          <p:nvPr/>
        </p:nvSpPr>
        <p:spPr bwMode="auto">
          <a:xfrm flipH="1">
            <a:off x="6167438" y="4954588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54" name="Line 126"/>
          <p:cNvSpPr>
            <a:spLocks noChangeShapeType="1"/>
          </p:cNvSpPr>
          <p:nvPr/>
        </p:nvSpPr>
        <p:spPr bwMode="auto">
          <a:xfrm flipH="1">
            <a:off x="6165850" y="4956175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55" name="Line 127"/>
          <p:cNvSpPr>
            <a:spLocks noChangeShapeType="1"/>
          </p:cNvSpPr>
          <p:nvPr/>
        </p:nvSpPr>
        <p:spPr bwMode="auto">
          <a:xfrm>
            <a:off x="7245350" y="4953000"/>
            <a:ext cx="3587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56" name="Line 128"/>
          <p:cNvSpPr>
            <a:spLocks noChangeShapeType="1"/>
          </p:cNvSpPr>
          <p:nvPr/>
        </p:nvSpPr>
        <p:spPr bwMode="auto">
          <a:xfrm flipH="1">
            <a:off x="6886575" y="4953000"/>
            <a:ext cx="3603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57" name="Line 129"/>
          <p:cNvSpPr>
            <a:spLocks noChangeShapeType="1"/>
          </p:cNvSpPr>
          <p:nvPr/>
        </p:nvSpPr>
        <p:spPr bwMode="auto">
          <a:xfrm flipH="1">
            <a:off x="6884988" y="4954588"/>
            <a:ext cx="3603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58" name="Line 130"/>
          <p:cNvSpPr>
            <a:spLocks noChangeShapeType="1"/>
          </p:cNvSpPr>
          <p:nvPr/>
        </p:nvSpPr>
        <p:spPr bwMode="auto">
          <a:xfrm>
            <a:off x="334963" y="4664075"/>
            <a:ext cx="57626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59" name="Line 131"/>
          <p:cNvSpPr>
            <a:spLocks noChangeShapeType="1"/>
          </p:cNvSpPr>
          <p:nvPr/>
        </p:nvSpPr>
        <p:spPr bwMode="auto">
          <a:xfrm>
            <a:off x="695325" y="4448175"/>
            <a:ext cx="576263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60" name="Line 132"/>
          <p:cNvSpPr>
            <a:spLocks noChangeShapeType="1"/>
          </p:cNvSpPr>
          <p:nvPr/>
        </p:nvSpPr>
        <p:spPr bwMode="auto">
          <a:xfrm>
            <a:off x="1055688" y="5024438"/>
            <a:ext cx="57626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61" name="Line 133"/>
          <p:cNvSpPr>
            <a:spLocks noChangeShapeType="1"/>
          </p:cNvSpPr>
          <p:nvPr/>
        </p:nvSpPr>
        <p:spPr bwMode="auto">
          <a:xfrm>
            <a:off x="1416050" y="4448175"/>
            <a:ext cx="576263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62" name="Line 134"/>
          <p:cNvSpPr>
            <a:spLocks noChangeShapeType="1"/>
          </p:cNvSpPr>
          <p:nvPr/>
        </p:nvSpPr>
        <p:spPr bwMode="auto">
          <a:xfrm>
            <a:off x="1774825" y="4664075"/>
            <a:ext cx="576263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63" name="Line 135"/>
          <p:cNvSpPr>
            <a:spLocks noChangeShapeType="1"/>
          </p:cNvSpPr>
          <p:nvPr/>
        </p:nvSpPr>
        <p:spPr bwMode="auto">
          <a:xfrm>
            <a:off x="334963" y="5024438"/>
            <a:ext cx="57626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64" name="Line 136"/>
          <p:cNvSpPr>
            <a:spLocks noChangeShapeType="1"/>
          </p:cNvSpPr>
          <p:nvPr/>
        </p:nvSpPr>
        <p:spPr bwMode="auto">
          <a:xfrm>
            <a:off x="1055688" y="4664075"/>
            <a:ext cx="57626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65" name="Line 137"/>
          <p:cNvSpPr>
            <a:spLocks noChangeShapeType="1"/>
          </p:cNvSpPr>
          <p:nvPr/>
        </p:nvSpPr>
        <p:spPr bwMode="auto">
          <a:xfrm>
            <a:off x="1776413" y="5024438"/>
            <a:ext cx="57626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66" name="Line 138"/>
          <p:cNvSpPr>
            <a:spLocks noChangeShapeType="1"/>
          </p:cNvSpPr>
          <p:nvPr/>
        </p:nvSpPr>
        <p:spPr bwMode="auto">
          <a:xfrm>
            <a:off x="2135188" y="4448175"/>
            <a:ext cx="57626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67" name="Line 139"/>
          <p:cNvSpPr>
            <a:spLocks noChangeShapeType="1"/>
          </p:cNvSpPr>
          <p:nvPr/>
        </p:nvSpPr>
        <p:spPr bwMode="auto">
          <a:xfrm>
            <a:off x="2495550" y="5024438"/>
            <a:ext cx="576263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68" name="Line 140"/>
          <p:cNvSpPr>
            <a:spLocks noChangeShapeType="1"/>
          </p:cNvSpPr>
          <p:nvPr/>
        </p:nvSpPr>
        <p:spPr bwMode="auto">
          <a:xfrm>
            <a:off x="2495550" y="4664075"/>
            <a:ext cx="576263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69" name="Line 141"/>
          <p:cNvSpPr>
            <a:spLocks noChangeShapeType="1"/>
          </p:cNvSpPr>
          <p:nvPr/>
        </p:nvSpPr>
        <p:spPr bwMode="auto">
          <a:xfrm>
            <a:off x="2855913" y="4448175"/>
            <a:ext cx="57626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70" name="Line 142"/>
          <p:cNvSpPr>
            <a:spLocks noChangeShapeType="1"/>
          </p:cNvSpPr>
          <p:nvPr/>
        </p:nvSpPr>
        <p:spPr bwMode="auto">
          <a:xfrm>
            <a:off x="3216275" y="4664075"/>
            <a:ext cx="576263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71" name="Line 143"/>
          <p:cNvSpPr>
            <a:spLocks noChangeShapeType="1"/>
          </p:cNvSpPr>
          <p:nvPr/>
        </p:nvSpPr>
        <p:spPr bwMode="auto">
          <a:xfrm>
            <a:off x="3216275" y="5024438"/>
            <a:ext cx="576263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72" name="Line 144"/>
          <p:cNvSpPr>
            <a:spLocks noChangeShapeType="1"/>
          </p:cNvSpPr>
          <p:nvPr/>
        </p:nvSpPr>
        <p:spPr bwMode="auto">
          <a:xfrm>
            <a:off x="695325" y="5240338"/>
            <a:ext cx="576263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73" name="Line 145"/>
          <p:cNvSpPr>
            <a:spLocks noChangeShapeType="1"/>
          </p:cNvSpPr>
          <p:nvPr/>
        </p:nvSpPr>
        <p:spPr bwMode="auto">
          <a:xfrm>
            <a:off x="1416050" y="5240338"/>
            <a:ext cx="576263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74" name="Line 146"/>
          <p:cNvSpPr>
            <a:spLocks noChangeShapeType="1"/>
          </p:cNvSpPr>
          <p:nvPr/>
        </p:nvSpPr>
        <p:spPr bwMode="auto">
          <a:xfrm>
            <a:off x="2135188" y="5240338"/>
            <a:ext cx="57626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75" name="Line 147"/>
          <p:cNvSpPr>
            <a:spLocks noChangeShapeType="1"/>
          </p:cNvSpPr>
          <p:nvPr/>
        </p:nvSpPr>
        <p:spPr bwMode="auto">
          <a:xfrm>
            <a:off x="2855913" y="5240338"/>
            <a:ext cx="57626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76" name="Line 148"/>
          <p:cNvSpPr>
            <a:spLocks noChangeShapeType="1"/>
          </p:cNvSpPr>
          <p:nvPr/>
        </p:nvSpPr>
        <p:spPr bwMode="auto">
          <a:xfrm>
            <a:off x="479425" y="581660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77" name="Text Box 149"/>
          <p:cNvSpPr txBox="1">
            <a:spLocks noChangeArrowheads="1"/>
          </p:cNvSpPr>
          <p:nvPr/>
        </p:nvSpPr>
        <p:spPr bwMode="auto">
          <a:xfrm>
            <a:off x="1727200" y="57451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z</a:t>
            </a:r>
          </a:p>
        </p:txBody>
      </p:sp>
      <p:sp>
        <p:nvSpPr>
          <p:cNvPr id="22678" name="Line 150"/>
          <p:cNvSpPr>
            <a:spLocks noChangeShapeType="1"/>
          </p:cNvSpPr>
          <p:nvPr/>
        </p:nvSpPr>
        <p:spPr bwMode="auto">
          <a:xfrm flipH="1" flipV="1">
            <a:off x="5519738" y="4592638"/>
            <a:ext cx="5048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79" name="Line 151"/>
          <p:cNvSpPr>
            <a:spLocks noChangeShapeType="1"/>
          </p:cNvSpPr>
          <p:nvPr/>
        </p:nvSpPr>
        <p:spPr bwMode="auto">
          <a:xfrm flipH="1" flipV="1">
            <a:off x="4800600" y="4592638"/>
            <a:ext cx="5048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80" name="Line 152"/>
          <p:cNvSpPr>
            <a:spLocks noChangeShapeType="1"/>
          </p:cNvSpPr>
          <p:nvPr/>
        </p:nvSpPr>
        <p:spPr bwMode="auto">
          <a:xfrm flipH="1" flipV="1">
            <a:off x="6240463" y="4592638"/>
            <a:ext cx="5048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81" name="Line 153"/>
          <p:cNvSpPr>
            <a:spLocks noChangeShapeType="1"/>
          </p:cNvSpPr>
          <p:nvPr/>
        </p:nvSpPr>
        <p:spPr bwMode="auto">
          <a:xfrm flipH="1" flipV="1">
            <a:off x="6959600" y="4592638"/>
            <a:ext cx="5048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82" name="Line 154"/>
          <p:cNvSpPr>
            <a:spLocks noChangeShapeType="1"/>
          </p:cNvSpPr>
          <p:nvPr/>
        </p:nvSpPr>
        <p:spPr bwMode="auto">
          <a:xfrm flipH="1" flipV="1">
            <a:off x="7680325" y="4592638"/>
            <a:ext cx="5048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83" name="Line 155"/>
          <p:cNvSpPr>
            <a:spLocks noChangeShapeType="1"/>
          </p:cNvSpPr>
          <p:nvPr/>
        </p:nvSpPr>
        <p:spPr bwMode="auto">
          <a:xfrm flipH="1" flipV="1">
            <a:off x="5159375" y="5168900"/>
            <a:ext cx="5048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84" name="Line 156"/>
          <p:cNvSpPr>
            <a:spLocks noChangeShapeType="1"/>
          </p:cNvSpPr>
          <p:nvPr/>
        </p:nvSpPr>
        <p:spPr bwMode="auto">
          <a:xfrm flipH="1" flipV="1">
            <a:off x="5880100" y="5168900"/>
            <a:ext cx="5048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85" name="Line 157"/>
          <p:cNvSpPr>
            <a:spLocks noChangeShapeType="1"/>
          </p:cNvSpPr>
          <p:nvPr/>
        </p:nvSpPr>
        <p:spPr bwMode="auto">
          <a:xfrm flipH="1" flipV="1">
            <a:off x="6600825" y="5168900"/>
            <a:ext cx="5048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86" name="Line 158"/>
          <p:cNvSpPr>
            <a:spLocks noChangeShapeType="1"/>
          </p:cNvSpPr>
          <p:nvPr/>
        </p:nvSpPr>
        <p:spPr bwMode="auto">
          <a:xfrm flipH="1" flipV="1">
            <a:off x="7319963" y="5168900"/>
            <a:ext cx="5048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87" name="Line 159"/>
          <p:cNvSpPr>
            <a:spLocks noChangeShapeType="1"/>
          </p:cNvSpPr>
          <p:nvPr/>
        </p:nvSpPr>
        <p:spPr bwMode="auto">
          <a:xfrm>
            <a:off x="4968875" y="5792788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88" name="Text Box 160"/>
          <p:cNvSpPr txBox="1">
            <a:spLocks noChangeArrowheads="1"/>
          </p:cNvSpPr>
          <p:nvPr/>
        </p:nvSpPr>
        <p:spPr bwMode="auto">
          <a:xfrm>
            <a:off x="6191250" y="57451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z</a:t>
            </a:r>
          </a:p>
        </p:txBody>
      </p:sp>
      <p:graphicFrame>
        <p:nvGraphicFramePr>
          <p:cNvPr id="22689" name="Object 161"/>
          <p:cNvGraphicFramePr>
            <a:graphicFrameLocks noChangeAspect="1"/>
          </p:cNvGraphicFramePr>
          <p:nvPr/>
        </p:nvGraphicFramePr>
        <p:xfrm>
          <a:off x="1295400" y="6096000"/>
          <a:ext cx="1323975" cy="517525"/>
        </p:xfrm>
        <a:graphic>
          <a:graphicData uri="http://schemas.openxmlformats.org/presentationml/2006/ole">
            <p:oleObj spid="_x0000_s4098" name="Equation" r:id="rId8" imgW="583920" imgH="228600" progId="Equation.3">
              <p:embed/>
            </p:oleObj>
          </a:graphicData>
        </a:graphic>
      </p:graphicFrame>
      <p:graphicFrame>
        <p:nvGraphicFramePr>
          <p:cNvPr id="22690" name="Object 162"/>
          <p:cNvGraphicFramePr>
            <a:graphicFrameLocks noChangeAspect="1"/>
          </p:cNvGraphicFramePr>
          <p:nvPr/>
        </p:nvGraphicFramePr>
        <p:xfrm>
          <a:off x="6019800" y="6096000"/>
          <a:ext cx="1052513" cy="485775"/>
        </p:xfrm>
        <a:graphic>
          <a:graphicData uri="http://schemas.openxmlformats.org/presentationml/2006/ole">
            <p:oleObj spid="_x0000_s4099" name="Equation" r:id="rId9" imgW="495000" imgH="228600" progId="Equation.3">
              <p:embed/>
            </p:oleObj>
          </a:graphicData>
        </a:graphic>
      </p:graphicFrame>
      <p:sp>
        <p:nvSpPr>
          <p:cNvPr id="22691" name="Line 163"/>
          <p:cNvSpPr>
            <a:spLocks noChangeShapeType="1"/>
          </p:cNvSpPr>
          <p:nvPr/>
        </p:nvSpPr>
        <p:spPr bwMode="auto">
          <a:xfrm>
            <a:off x="1703388" y="52403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92" name="Line 164"/>
          <p:cNvSpPr>
            <a:spLocks noChangeShapeType="1"/>
          </p:cNvSpPr>
          <p:nvPr/>
        </p:nvSpPr>
        <p:spPr bwMode="auto">
          <a:xfrm>
            <a:off x="2424113" y="52403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93" name="Line 165"/>
          <p:cNvSpPr>
            <a:spLocks noChangeShapeType="1"/>
          </p:cNvSpPr>
          <p:nvPr/>
        </p:nvSpPr>
        <p:spPr bwMode="auto">
          <a:xfrm>
            <a:off x="3143250" y="524033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94" name="Line 166"/>
          <p:cNvSpPr>
            <a:spLocks noChangeShapeType="1"/>
          </p:cNvSpPr>
          <p:nvPr/>
        </p:nvSpPr>
        <p:spPr bwMode="auto">
          <a:xfrm>
            <a:off x="984250" y="4087813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95" name="Line 167"/>
          <p:cNvSpPr>
            <a:spLocks noChangeShapeType="1"/>
          </p:cNvSpPr>
          <p:nvPr/>
        </p:nvSpPr>
        <p:spPr bwMode="auto">
          <a:xfrm>
            <a:off x="1703388" y="40894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96" name="Line 168"/>
          <p:cNvSpPr>
            <a:spLocks noChangeShapeType="1"/>
          </p:cNvSpPr>
          <p:nvPr/>
        </p:nvSpPr>
        <p:spPr bwMode="auto">
          <a:xfrm>
            <a:off x="2424113" y="4087813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97" name="Line 169"/>
          <p:cNvSpPr>
            <a:spLocks noChangeShapeType="1"/>
          </p:cNvSpPr>
          <p:nvPr/>
        </p:nvSpPr>
        <p:spPr bwMode="auto">
          <a:xfrm>
            <a:off x="3143250" y="4087813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98" name="Line 170"/>
          <p:cNvSpPr>
            <a:spLocks noChangeShapeType="1"/>
          </p:cNvSpPr>
          <p:nvPr/>
        </p:nvSpPr>
        <p:spPr bwMode="auto">
          <a:xfrm>
            <a:off x="5448300" y="51689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99" name="Line 171"/>
          <p:cNvSpPr>
            <a:spLocks noChangeShapeType="1"/>
          </p:cNvSpPr>
          <p:nvPr/>
        </p:nvSpPr>
        <p:spPr bwMode="auto">
          <a:xfrm>
            <a:off x="6167438" y="51689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0" name="Line 172"/>
          <p:cNvSpPr>
            <a:spLocks noChangeShapeType="1"/>
          </p:cNvSpPr>
          <p:nvPr/>
        </p:nvSpPr>
        <p:spPr bwMode="auto">
          <a:xfrm>
            <a:off x="6888163" y="51704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1" name="Line 173"/>
          <p:cNvSpPr>
            <a:spLocks noChangeShapeType="1"/>
          </p:cNvSpPr>
          <p:nvPr/>
        </p:nvSpPr>
        <p:spPr bwMode="auto">
          <a:xfrm>
            <a:off x="7608888" y="51689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2" name="Line 174"/>
          <p:cNvSpPr>
            <a:spLocks noChangeShapeType="1"/>
          </p:cNvSpPr>
          <p:nvPr/>
        </p:nvSpPr>
        <p:spPr bwMode="auto">
          <a:xfrm>
            <a:off x="5448300" y="40163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3" name="Line 175"/>
          <p:cNvSpPr>
            <a:spLocks noChangeShapeType="1"/>
          </p:cNvSpPr>
          <p:nvPr/>
        </p:nvSpPr>
        <p:spPr bwMode="auto">
          <a:xfrm>
            <a:off x="6167438" y="4017963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4" name="Line 176"/>
          <p:cNvSpPr>
            <a:spLocks noChangeShapeType="1"/>
          </p:cNvSpPr>
          <p:nvPr/>
        </p:nvSpPr>
        <p:spPr bwMode="auto">
          <a:xfrm>
            <a:off x="6888163" y="40163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5" name="Line 177"/>
          <p:cNvSpPr>
            <a:spLocks noChangeShapeType="1"/>
          </p:cNvSpPr>
          <p:nvPr/>
        </p:nvSpPr>
        <p:spPr bwMode="auto">
          <a:xfrm>
            <a:off x="7608888" y="40163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6" name="Line 178"/>
          <p:cNvSpPr>
            <a:spLocks noChangeShapeType="1"/>
          </p:cNvSpPr>
          <p:nvPr/>
        </p:nvSpPr>
        <p:spPr bwMode="auto">
          <a:xfrm>
            <a:off x="5159375" y="4376738"/>
            <a:ext cx="5762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7" name="Line 179"/>
          <p:cNvSpPr>
            <a:spLocks noChangeShapeType="1"/>
          </p:cNvSpPr>
          <p:nvPr/>
        </p:nvSpPr>
        <p:spPr bwMode="auto">
          <a:xfrm>
            <a:off x="5880100" y="4376738"/>
            <a:ext cx="5762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8" name="Line 180"/>
          <p:cNvSpPr>
            <a:spLocks noChangeShapeType="1"/>
          </p:cNvSpPr>
          <p:nvPr/>
        </p:nvSpPr>
        <p:spPr bwMode="auto">
          <a:xfrm>
            <a:off x="6599238" y="4376738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9" name="Line 181"/>
          <p:cNvSpPr>
            <a:spLocks noChangeShapeType="1"/>
          </p:cNvSpPr>
          <p:nvPr/>
        </p:nvSpPr>
        <p:spPr bwMode="auto">
          <a:xfrm>
            <a:off x="7319963" y="4376738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10" name="Line 182"/>
          <p:cNvSpPr>
            <a:spLocks noChangeShapeType="1"/>
          </p:cNvSpPr>
          <p:nvPr/>
        </p:nvSpPr>
        <p:spPr bwMode="auto">
          <a:xfrm>
            <a:off x="4800600" y="4953000"/>
            <a:ext cx="5762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11" name="Line 183"/>
          <p:cNvSpPr>
            <a:spLocks noChangeShapeType="1"/>
          </p:cNvSpPr>
          <p:nvPr/>
        </p:nvSpPr>
        <p:spPr bwMode="auto">
          <a:xfrm>
            <a:off x="5519738" y="4953000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12" name="Line 184"/>
          <p:cNvSpPr>
            <a:spLocks noChangeShapeType="1"/>
          </p:cNvSpPr>
          <p:nvPr/>
        </p:nvSpPr>
        <p:spPr bwMode="auto">
          <a:xfrm>
            <a:off x="6240463" y="4953000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13" name="Line 185"/>
          <p:cNvSpPr>
            <a:spLocks noChangeShapeType="1"/>
          </p:cNvSpPr>
          <p:nvPr/>
        </p:nvSpPr>
        <p:spPr bwMode="auto">
          <a:xfrm>
            <a:off x="6959600" y="4953000"/>
            <a:ext cx="5762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14" name="Line 186"/>
          <p:cNvSpPr>
            <a:spLocks noChangeShapeType="1"/>
          </p:cNvSpPr>
          <p:nvPr/>
        </p:nvSpPr>
        <p:spPr bwMode="auto">
          <a:xfrm>
            <a:off x="7680325" y="4953000"/>
            <a:ext cx="5762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59" name="Elbow Connector 158"/>
          <p:cNvCxnSpPr/>
          <p:nvPr/>
        </p:nvCxnSpPr>
        <p:spPr>
          <a:xfrm rot="10800000" flipV="1">
            <a:off x="1447800" y="1371600"/>
            <a:ext cx="1066800" cy="5334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stealth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0" y="1676400"/>
            <a:ext cx="139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Off-diagonal </a:t>
            </a:r>
          </a:p>
          <a:p>
            <a:r>
              <a:rPr lang="en-US" dirty="0" smtClean="0"/>
              <a:t>element</a:t>
            </a:r>
            <a:endParaRPr lang="en-US" dirty="0"/>
          </a:p>
        </p:txBody>
      </p:sp>
      <p:cxnSp>
        <p:nvCxnSpPr>
          <p:cNvPr id="161" name="Elbow Connector 160"/>
          <p:cNvCxnSpPr/>
          <p:nvPr/>
        </p:nvCxnSpPr>
        <p:spPr>
          <a:xfrm rot="16200000" flipH="1">
            <a:off x="7505700" y="1333500"/>
            <a:ext cx="838200" cy="7620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stealth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7848600" y="2209800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Diagonal</a:t>
            </a:r>
          </a:p>
          <a:p>
            <a:r>
              <a:rPr lang="en-US" dirty="0" smtClean="0"/>
              <a:t>element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8" name="Text Box 152"/>
          <p:cNvSpPr txBox="1">
            <a:spLocks noChangeArrowheads="1"/>
          </p:cNvSpPr>
          <p:nvPr/>
        </p:nvSpPr>
        <p:spPr bwMode="auto">
          <a:xfrm>
            <a:off x="3048000" y="15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50339" name="AutoShape 163"/>
          <p:cNvSpPr>
            <a:spLocks noChangeArrowheads="1"/>
          </p:cNvSpPr>
          <p:nvPr/>
        </p:nvSpPr>
        <p:spPr bwMode="auto">
          <a:xfrm>
            <a:off x="5715000" y="304800"/>
            <a:ext cx="2286000" cy="1981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40" name="Line 164"/>
          <p:cNvSpPr>
            <a:spLocks noChangeShapeType="1"/>
          </p:cNvSpPr>
          <p:nvPr/>
        </p:nvSpPr>
        <p:spPr bwMode="auto">
          <a:xfrm>
            <a:off x="6248400" y="12192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41" name="Line 165"/>
          <p:cNvSpPr>
            <a:spLocks noChangeShapeType="1"/>
          </p:cNvSpPr>
          <p:nvPr/>
        </p:nvSpPr>
        <p:spPr bwMode="auto">
          <a:xfrm>
            <a:off x="6248400" y="1219200"/>
            <a:ext cx="6858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42" name="Line 166"/>
          <p:cNvSpPr>
            <a:spLocks noChangeShapeType="1"/>
          </p:cNvSpPr>
          <p:nvPr/>
        </p:nvSpPr>
        <p:spPr bwMode="auto">
          <a:xfrm flipH="1">
            <a:off x="6934200" y="1219200"/>
            <a:ext cx="533400" cy="990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43" name="Rectangle 167"/>
          <p:cNvSpPr>
            <a:spLocks noChangeArrowheads="1"/>
          </p:cNvSpPr>
          <p:nvPr/>
        </p:nvSpPr>
        <p:spPr bwMode="auto">
          <a:xfrm>
            <a:off x="5638800" y="914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000"/>
                </a:solidFill>
              </a:rPr>
              <a:t>J</a:t>
            </a:r>
            <a:r>
              <a:rPr lang="en-US" b="1" i="1" baseline="-15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50344" name="Rectangle 168"/>
          <p:cNvSpPr>
            <a:spLocks noChangeArrowheads="1"/>
          </p:cNvSpPr>
          <p:nvPr/>
        </p:nvSpPr>
        <p:spPr bwMode="auto">
          <a:xfrm>
            <a:off x="7620000" y="914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J</a:t>
            </a:r>
            <a:r>
              <a:rPr lang="en-US" b="1" i="1" baseline="-15000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0345" name="Line 169"/>
          <p:cNvSpPr>
            <a:spLocks noChangeShapeType="1"/>
          </p:cNvSpPr>
          <p:nvPr/>
        </p:nvSpPr>
        <p:spPr bwMode="auto">
          <a:xfrm>
            <a:off x="5638800" y="1600200"/>
            <a:ext cx="24384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46" name="Line 170"/>
          <p:cNvSpPr>
            <a:spLocks noChangeShapeType="1"/>
          </p:cNvSpPr>
          <p:nvPr/>
        </p:nvSpPr>
        <p:spPr bwMode="auto">
          <a:xfrm flipH="1">
            <a:off x="6400800" y="1219200"/>
            <a:ext cx="228600" cy="304800"/>
          </a:xfrm>
          <a:prstGeom prst="line">
            <a:avLst/>
          </a:prstGeom>
          <a:noFill/>
          <a:ln w="28575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47" name="Line 171"/>
          <p:cNvSpPr>
            <a:spLocks noChangeShapeType="1"/>
          </p:cNvSpPr>
          <p:nvPr/>
        </p:nvSpPr>
        <p:spPr bwMode="auto">
          <a:xfrm flipH="1">
            <a:off x="6553200" y="1219200"/>
            <a:ext cx="304800" cy="381000"/>
          </a:xfrm>
          <a:prstGeom prst="line">
            <a:avLst/>
          </a:prstGeom>
          <a:noFill/>
          <a:ln w="28575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48" name="Line 172"/>
          <p:cNvSpPr>
            <a:spLocks noChangeShapeType="1"/>
          </p:cNvSpPr>
          <p:nvPr/>
        </p:nvSpPr>
        <p:spPr bwMode="auto">
          <a:xfrm flipH="1">
            <a:off x="6629400" y="1219200"/>
            <a:ext cx="457200" cy="609600"/>
          </a:xfrm>
          <a:prstGeom prst="line">
            <a:avLst/>
          </a:prstGeom>
          <a:noFill/>
          <a:ln w="28575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49" name="Line 173"/>
          <p:cNvSpPr>
            <a:spLocks noChangeShapeType="1"/>
          </p:cNvSpPr>
          <p:nvPr/>
        </p:nvSpPr>
        <p:spPr bwMode="auto">
          <a:xfrm flipH="1">
            <a:off x="6781800" y="1219200"/>
            <a:ext cx="533400" cy="762000"/>
          </a:xfrm>
          <a:prstGeom prst="line">
            <a:avLst/>
          </a:prstGeom>
          <a:noFill/>
          <a:ln w="28575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0350" name="Picture 1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572000"/>
            <a:ext cx="30210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351" name="Text Box 175"/>
          <p:cNvSpPr txBox="1">
            <a:spLocks noChangeArrowheads="1"/>
          </p:cNvSpPr>
          <p:nvPr/>
        </p:nvSpPr>
        <p:spPr bwMode="auto">
          <a:xfrm>
            <a:off x="5562600" y="2895600"/>
            <a:ext cx="31130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Quenching J</a:t>
            </a:r>
            <a:r>
              <a:rPr lang="en-US" sz="2000" b="1" i="1" baseline="-15000" dirty="0">
                <a:solidFill>
                  <a:schemeClr val="accent2"/>
                </a:solidFill>
              </a:rPr>
              <a:t>3</a:t>
            </a:r>
            <a:r>
              <a:rPr lang="en-US" sz="2000" b="1" i="1" dirty="0">
                <a:solidFill>
                  <a:schemeClr val="accent2"/>
                </a:solidFill>
              </a:rPr>
              <a:t> linearly </a:t>
            </a:r>
          </a:p>
          <a:p>
            <a:r>
              <a:rPr lang="en-US" sz="2000" b="1" i="1" dirty="0">
                <a:solidFill>
                  <a:schemeClr val="accent2"/>
                </a:solidFill>
              </a:rPr>
              <a:t>takes the system </a:t>
            </a:r>
          </a:p>
          <a:p>
            <a:r>
              <a:rPr lang="en-US" sz="2000" b="1" i="1" dirty="0">
                <a:solidFill>
                  <a:schemeClr val="accent2"/>
                </a:solidFill>
              </a:rPr>
              <a:t>through a critical line in </a:t>
            </a:r>
          </a:p>
          <a:p>
            <a:r>
              <a:rPr lang="en-US" sz="2000" b="1" i="1" dirty="0">
                <a:solidFill>
                  <a:schemeClr val="accent2"/>
                </a:solidFill>
              </a:rPr>
              <a:t>parameter space and </a:t>
            </a:r>
          </a:p>
          <a:p>
            <a:r>
              <a:rPr lang="en-US" sz="2000" b="1" i="1" dirty="0">
                <a:solidFill>
                  <a:schemeClr val="accent2"/>
                </a:solidFill>
              </a:rPr>
              <a:t>hence through the line </a:t>
            </a:r>
          </a:p>
          <a:p>
            <a:endParaRPr lang="en-US" sz="2000" b="1" i="1" dirty="0">
              <a:solidFill>
                <a:schemeClr val="accent2"/>
              </a:solidFill>
            </a:endParaRPr>
          </a:p>
          <a:p>
            <a:endParaRPr lang="en-US" sz="2000" b="1" i="1" dirty="0">
              <a:solidFill>
                <a:schemeClr val="accent2"/>
              </a:solidFill>
            </a:endParaRPr>
          </a:p>
          <a:p>
            <a:r>
              <a:rPr lang="en-US" sz="2000" b="1" i="1" dirty="0">
                <a:solidFill>
                  <a:schemeClr val="accent2"/>
                </a:solidFill>
              </a:rPr>
              <a:t>in momentum space. </a:t>
            </a:r>
          </a:p>
          <a:p>
            <a:endParaRPr lang="en-US" sz="2000" b="1" i="1" dirty="0">
              <a:solidFill>
                <a:schemeClr val="accent2"/>
              </a:solidFill>
            </a:endParaRPr>
          </a:p>
          <a:p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50352" name="Text Box 176"/>
          <p:cNvSpPr txBox="1">
            <a:spLocks noChangeArrowheads="1"/>
          </p:cNvSpPr>
          <p:nvPr/>
        </p:nvSpPr>
        <p:spPr bwMode="auto">
          <a:xfrm>
            <a:off x="228600" y="3505200"/>
            <a:ext cx="4422775" cy="2317750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In general a </a:t>
            </a:r>
            <a:r>
              <a:rPr lang="en-US" b="1" i="1" dirty="0">
                <a:solidFill>
                  <a:srgbClr val="FF3300"/>
                </a:solidFill>
              </a:rPr>
              <a:t>quench of d dimensional </a:t>
            </a:r>
          </a:p>
          <a:p>
            <a:r>
              <a:rPr lang="en-US" b="1" i="1" dirty="0">
                <a:solidFill>
                  <a:srgbClr val="FF3300"/>
                </a:solidFill>
              </a:rPr>
              <a:t>system can take the system through a </a:t>
            </a:r>
          </a:p>
          <a:p>
            <a:r>
              <a:rPr lang="en-US" b="1" i="1" dirty="0">
                <a:solidFill>
                  <a:srgbClr val="FF3300"/>
                </a:solidFill>
              </a:rPr>
              <a:t>d-m dimensional gapless surface</a:t>
            </a:r>
            <a:r>
              <a:rPr lang="en-US" b="1" i="1" dirty="0">
                <a:solidFill>
                  <a:srgbClr val="008000"/>
                </a:solidFill>
              </a:rPr>
              <a:t>  in </a:t>
            </a:r>
          </a:p>
          <a:p>
            <a:r>
              <a:rPr lang="en-US" b="1" i="1" dirty="0">
                <a:solidFill>
                  <a:srgbClr val="008000"/>
                </a:solidFill>
              </a:rPr>
              <a:t>momentum space.</a:t>
            </a:r>
          </a:p>
          <a:p>
            <a:endParaRPr lang="en-US" b="1" i="1" dirty="0">
              <a:solidFill>
                <a:srgbClr val="008000"/>
              </a:solidFill>
            </a:endParaRPr>
          </a:p>
          <a:p>
            <a:r>
              <a:rPr lang="en-US" b="1" i="1" dirty="0">
                <a:solidFill>
                  <a:srgbClr val="008000"/>
                </a:solidFill>
              </a:rPr>
              <a:t>For </a:t>
            </a:r>
            <a:r>
              <a:rPr lang="en-US" b="1" i="1" dirty="0">
                <a:solidFill>
                  <a:srgbClr val="FF3300"/>
                </a:solidFill>
              </a:rPr>
              <a:t>Kitaev model: d=2, m=1</a:t>
            </a:r>
          </a:p>
          <a:p>
            <a:endParaRPr lang="en-US" b="1" i="1" dirty="0">
              <a:solidFill>
                <a:srgbClr val="008000"/>
              </a:solidFill>
            </a:endParaRPr>
          </a:p>
          <a:p>
            <a:r>
              <a:rPr lang="en-US" b="1" i="1" dirty="0">
                <a:solidFill>
                  <a:srgbClr val="008000"/>
                </a:solidFill>
              </a:rPr>
              <a:t>For quench through critical point: m=d</a:t>
            </a:r>
          </a:p>
        </p:txBody>
      </p:sp>
      <p:sp>
        <p:nvSpPr>
          <p:cNvPr id="50353" name="Text Box 177"/>
          <p:cNvSpPr txBox="1">
            <a:spLocks noChangeArrowheads="1"/>
          </p:cNvSpPr>
          <p:nvPr/>
        </p:nvSpPr>
        <p:spPr bwMode="auto">
          <a:xfrm>
            <a:off x="457200" y="609600"/>
            <a:ext cx="3590925" cy="17684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000"/>
                </a:solidFill>
              </a:rPr>
              <a:t>Gapless phase when </a:t>
            </a:r>
            <a:r>
              <a:rPr lang="en-US" b="1" i="1">
                <a:solidFill>
                  <a:srgbClr val="FF3300"/>
                </a:solidFill>
              </a:rPr>
              <a:t>J</a:t>
            </a:r>
            <a:r>
              <a:rPr lang="en-US" b="1" i="1" baseline="-15000">
                <a:solidFill>
                  <a:srgbClr val="FF3300"/>
                </a:solidFill>
              </a:rPr>
              <a:t>3</a:t>
            </a:r>
            <a:r>
              <a:rPr lang="en-US" b="1" i="1">
                <a:solidFill>
                  <a:srgbClr val="FF3300"/>
                </a:solidFill>
              </a:rPr>
              <a:t> lies </a:t>
            </a:r>
          </a:p>
          <a:p>
            <a:r>
              <a:rPr lang="en-US" b="1" i="1">
                <a:solidFill>
                  <a:srgbClr val="FF3300"/>
                </a:solidFill>
              </a:rPr>
              <a:t>between(J</a:t>
            </a:r>
            <a:r>
              <a:rPr lang="en-US" b="1" i="1" baseline="-15000">
                <a:solidFill>
                  <a:srgbClr val="FF3300"/>
                </a:solidFill>
              </a:rPr>
              <a:t>1</a:t>
            </a:r>
            <a:r>
              <a:rPr lang="en-US" b="1" i="1">
                <a:solidFill>
                  <a:srgbClr val="FF3300"/>
                </a:solidFill>
              </a:rPr>
              <a:t>+J</a:t>
            </a:r>
            <a:r>
              <a:rPr lang="en-US" b="1" i="1" baseline="-15000">
                <a:solidFill>
                  <a:srgbClr val="FF3300"/>
                </a:solidFill>
              </a:rPr>
              <a:t>2</a:t>
            </a:r>
            <a:r>
              <a:rPr lang="en-US" b="1" i="1">
                <a:solidFill>
                  <a:srgbClr val="FF3300"/>
                </a:solidFill>
              </a:rPr>
              <a:t>) and |J</a:t>
            </a:r>
            <a:r>
              <a:rPr lang="en-US" b="1" i="1" baseline="-15000">
                <a:solidFill>
                  <a:srgbClr val="FF3300"/>
                </a:solidFill>
              </a:rPr>
              <a:t>1</a:t>
            </a:r>
            <a:r>
              <a:rPr lang="en-US" b="1" i="1">
                <a:solidFill>
                  <a:srgbClr val="FF3300"/>
                </a:solidFill>
              </a:rPr>
              <a:t>-J</a:t>
            </a:r>
            <a:r>
              <a:rPr lang="en-US" b="1" i="1" baseline="-15000">
                <a:solidFill>
                  <a:srgbClr val="FF3300"/>
                </a:solidFill>
              </a:rPr>
              <a:t>2</a:t>
            </a:r>
            <a:r>
              <a:rPr lang="en-US" b="1" i="1">
                <a:solidFill>
                  <a:srgbClr val="FF3300"/>
                </a:solidFill>
              </a:rPr>
              <a:t>|.</a:t>
            </a:r>
            <a:r>
              <a:rPr lang="en-US" b="1" i="1">
                <a:solidFill>
                  <a:srgbClr val="008000"/>
                </a:solidFill>
              </a:rPr>
              <a:t> The </a:t>
            </a:r>
          </a:p>
          <a:p>
            <a:r>
              <a:rPr lang="en-US" b="1" i="1">
                <a:solidFill>
                  <a:srgbClr val="008000"/>
                </a:solidFill>
              </a:rPr>
              <a:t>bands touch each other at </a:t>
            </a:r>
          </a:p>
          <a:p>
            <a:r>
              <a:rPr lang="en-US" b="1" i="1">
                <a:solidFill>
                  <a:srgbClr val="FF3300"/>
                </a:solidFill>
              </a:rPr>
              <a:t>special points in the Brillouin </a:t>
            </a:r>
          </a:p>
          <a:p>
            <a:r>
              <a:rPr lang="en-US" b="1" i="1">
                <a:solidFill>
                  <a:srgbClr val="FF3300"/>
                </a:solidFill>
              </a:rPr>
              <a:t>zone </a:t>
            </a:r>
            <a:r>
              <a:rPr lang="en-US" b="1" i="1">
                <a:solidFill>
                  <a:srgbClr val="008000"/>
                </a:solidFill>
              </a:rPr>
              <a:t>whose location depend </a:t>
            </a:r>
          </a:p>
          <a:p>
            <a:r>
              <a:rPr lang="en-US" b="1" i="1">
                <a:solidFill>
                  <a:srgbClr val="008000"/>
                </a:solidFill>
              </a:rPr>
              <a:t>on values of J</a:t>
            </a:r>
            <a:r>
              <a:rPr lang="en-US" b="1" i="1" baseline="-15000">
                <a:solidFill>
                  <a:srgbClr val="008000"/>
                </a:solidFill>
              </a:rPr>
              <a:t>i </a:t>
            </a:r>
            <a:r>
              <a:rPr lang="en-US" b="1" i="1">
                <a:solidFill>
                  <a:srgbClr val="008000"/>
                </a:solidFill>
              </a:rPr>
              <a:t>s.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05600" y="2286000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J</a:t>
            </a:r>
            <a:r>
              <a:rPr lang="en-US" b="1" i="1" baseline="-15000" dirty="0" smtClean="0">
                <a:solidFill>
                  <a:srgbClr val="008000"/>
                </a:solidFill>
              </a:rPr>
              <a:t>3</a:t>
            </a:r>
            <a:endParaRPr lang="en-US" b="1" i="1" baseline="-1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Entanglement: A few basic facts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46195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Focus: Entanglement entropy of ground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states of many-body Hamiltonian.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rgbClr val="008000"/>
                </a:solidFill>
              </a:rPr>
              <a:t>Reason: May lead to classification of states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or phase transition which eludes the standard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methods (such as Landau-</a:t>
            </a:r>
            <a:r>
              <a:rPr lang="en-US" b="1" i="1" dirty="0" err="1" smtClean="0">
                <a:solidFill>
                  <a:srgbClr val="008000"/>
                </a:solidFill>
              </a:rPr>
              <a:t>Ginzburg</a:t>
            </a:r>
            <a:r>
              <a:rPr lang="en-US" b="1" i="1" dirty="0" smtClean="0">
                <a:solidFill>
                  <a:srgbClr val="008000"/>
                </a:solidFill>
              </a:rPr>
              <a:t> paradigm 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for phase transitions)    </a:t>
            </a:r>
            <a:endParaRPr lang="en-US" b="1" i="1" dirty="0">
              <a:solidFill>
                <a:srgbClr val="008000"/>
              </a:solidFill>
            </a:endParaRPr>
          </a:p>
        </p:txBody>
      </p:sp>
      <p:pic>
        <p:nvPicPr>
          <p:cNvPr id="15362" name="Picture 2" descr="Bipartite entanglement and partial measurement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5" y="609600"/>
            <a:ext cx="3952875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2667000"/>
            <a:ext cx="287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Islam et al.  Nature 2015.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360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Several measures of entanglement: </a:t>
            </a:r>
            <a:endParaRPr lang="en-US" b="1" i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124200"/>
            <a:ext cx="2400300" cy="30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3019425" cy="24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34200" y="3048000"/>
            <a:ext cx="194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Renyi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entropy 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3352800"/>
            <a:ext cx="144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Von-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Neuman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0"/>
            <a:ext cx="432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Entanglement entropy for ground states of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local Hamiltonian obeys area law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3962400"/>
            <a:ext cx="192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Hasting’s</a:t>
            </a:r>
            <a:r>
              <a:rPr lang="en-US" b="1" i="1" dirty="0" smtClean="0"/>
              <a:t> theorem</a:t>
            </a:r>
            <a:endParaRPr lang="en-US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495800"/>
            <a:ext cx="466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The possible violation of this occurs for gapless</a:t>
            </a:r>
          </a:p>
          <a:p>
            <a:r>
              <a:rPr lang="en-US" b="1" i="1" dirty="0">
                <a:solidFill>
                  <a:srgbClr val="002060"/>
                </a:solidFill>
              </a:rPr>
              <a:t>g</a:t>
            </a:r>
            <a:r>
              <a:rPr lang="en-US" b="1" i="1" dirty="0" smtClean="0">
                <a:solidFill>
                  <a:srgbClr val="002060"/>
                </a:solidFill>
              </a:rPr>
              <a:t>round states and are usually logarithmic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0"/>
            <a:ext cx="214846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648200"/>
            <a:ext cx="1657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5181600"/>
            <a:ext cx="793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For d=1, the coefficient of the log term is the  central charge of the associated CFT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030" y="5638800"/>
            <a:ext cx="9019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The sub-leading term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 in the entanglement entropy for gapped systems, if non-zero, </a:t>
            </a: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ndicates additional long-range component and is a signature of the ground state topology.  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6248400"/>
            <a:ext cx="1414463" cy="52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334000" y="63246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{\color {black} $&#10;H = J (- \sum_{\langle ij \rangle} S_i^z S_j^z &#10;+ g \sum_i S_i^x)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12"/>
  <p:tag name="BOXFONT" val="10"/>
  <p:tag name="BOXWRAP" val="False"/>
  <p:tag name="WORKAROUNDTRANSPARENCYBUG" val="False"/>
  <p:tag name="ALLOWFONTSUBSTITUTION" val="False"/>
  <p:tag name="BITMAPFORMAT" val="png256"/>
  <p:tag name="ORIGWIDTH" val="292"/>
  <p:tag name="PICTUREFILESIZE" val="239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 {color}&#10;\begin{document}&#10;{\color {red} $ \sin({\bf k}\cdot {\bf M_1}) = &#10;\frac{J_2}{J_1} \sin({\bf k} \cdot {\bf M_2})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12"/>
  <p:tag name="BOXFONT" val="10"/>
  <p:tag name="BOXWRAP" val="False"/>
  <p:tag name="WORKAROUNDTRANSPARENCYBUG" val="False"/>
  <p:tag name="ALLOWFONTSUBSTITUTION" val="False"/>
  <p:tag name="BITMAPFORMAT" val="png256"/>
  <p:tag name="ORIGWIDTH" val="266"/>
  <p:tag name="PICTUREFILESIZE" val="261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2134</Words>
  <Application>Microsoft Office PowerPoint</Application>
  <PresentationFormat>On-screen Show (4:3)</PresentationFormat>
  <Paragraphs>346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Equation</vt:lpstr>
      <vt:lpstr>Formula</vt:lpstr>
      <vt:lpstr>Entanglement generation in periodically driven integrable quantum systems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Entanglement generation in periodically driven integrable quantum systems</dc:title>
  <dc:creator>K.Sengupta</dc:creator>
  <cp:lastModifiedBy>ksengupta</cp:lastModifiedBy>
  <cp:revision>80</cp:revision>
  <dcterms:created xsi:type="dcterms:W3CDTF">2015-12-07T04:15:26Z</dcterms:created>
  <dcterms:modified xsi:type="dcterms:W3CDTF">2015-12-09T05:42:44Z</dcterms:modified>
</cp:coreProperties>
</file>