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comments/comment4.xml" ContentType="application/vnd.openxmlformats-officedocument.presentationml.comment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11.xml" ContentType="application/vnd.openxmlformats-officedocument.presentationml.notesSlide+xml"/>
  <Override PartName="/ppt/comments/comment6.xml" ContentType="application/vnd.openxmlformats-officedocument.presentationml.comments+xml"/>
  <Override PartName="/ppt/tags/tag26.xml" ContentType="application/vnd.openxmlformats-officedocument.presentationml.tags+xml"/>
  <Override PartName="/ppt/notesSlides/notesSlide12.xml" ContentType="application/vnd.openxmlformats-officedocument.presentationml.notesSlide+xml"/>
  <Override PartName="/ppt/comments/comment7.xml" ContentType="application/vnd.openxmlformats-officedocument.presentationml.comments+xml"/>
  <Override PartName="/ppt/tags/tag27.xml" ContentType="application/vnd.openxmlformats-officedocument.presentationml.tags+xml"/>
  <Override PartName="/ppt/notesSlides/notesSlide13.xml" ContentType="application/vnd.openxmlformats-officedocument.presentationml.notesSlide+xml"/>
  <Override PartName="/ppt/comments/comment8.xml" ContentType="application/vnd.openxmlformats-officedocument.presentationml.comments+xml"/>
  <Override PartName="/ppt/tags/tag28.xml" ContentType="application/vnd.openxmlformats-officedocument.presentationml.tags+xml"/>
  <Override PartName="/ppt/notesSlides/notesSlide14.xml" ContentType="application/vnd.openxmlformats-officedocument.presentationml.notesSlide+xml"/>
  <Override PartName="/ppt/comments/comment9.xml" ContentType="application/vnd.openxmlformats-officedocument.presentationml.comments+xml"/>
  <Override PartName="/ppt/tags/tag29.xml" ContentType="application/vnd.openxmlformats-officedocument.presentationml.tags+xml"/>
  <Override PartName="/ppt/notesSlides/notesSlide15.xml" ContentType="application/vnd.openxmlformats-officedocument.presentationml.notesSlide+xml"/>
  <Override PartName="/ppt/comments/comment10.xml" ContentType="application/vnd.openxmlformats-officedocument.presentationml.comments+xml"/>
  <Override PartName="/ppt/tags/tag30.xml" ContentType="application/vnd.openxmlformats-officedocument.presentationml.tags+xml"/>
  <Override PartName="/ppt/notesSlides/notesSlide16.xml" ContentType="application/vnd.openxmlformats-officedocument.presentationml.notesSlide+xml"/>
  <Override PartName="/ppt/comments/comment11.xml" ContentType="application/vnd.openxmlformats-officedocument.presentationml.comments+xml"/>
  <Override PartName="/ppt/tags/tag31.xml" ContentType="application/vnd.openxmlformats-officedocument.presentationml.tags+xml"/>
  <Override PartName="/ppt/notesSlides/notesSlide17.xml" ContentType="application/vnd.openxmlformats-officedocument.presentationml.notesSlide+xml"/>
  <Override PartName="/ppt/comments/comment12.xml" ContentType="application/vnd.openxmlformats-officedocument.presentationml.comments+xml"/>
  <Override PartName="/ppt/tags/tag32.xml" ContentType="application/vnd.openxmlformats-officedocument.presentationml.tags+xml"/>
  <Override PartName="/ppt/notesSlides/notesSlide18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s/comment13.xml" ContentType="application/vnd.openxmlformats-officedocument.presentationml.comments+xml"/>
  <Override PartName="/ppt/tags/tag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36"/>
  </p:notesMasterIdLst>
  <p:sldIdLst>
    <p:sldId id="272" r:id="rId3"/>
    <p:sldId id="273" r:id="rId4"/>
    <p:sldId id="306" r:id="rId5"/>
    <p:sldId id="329" r:id="rId6"/>
    <p:sldId id="330" r:id="rId7"/>
    <p:sldId id="281" r:id="rId8"/>
    <p:sldId id="312" r:id="rId9"/>
    <p:sldId id="275" r:id="rId10"/>
    <p:sldId id="276" r:id="rId11"/>
    <p:sldId id="302" r:id="rId12"/>
    <p:sldId id="278" r:id="rId13"/>
    <p:sldId id="328" r:id="rId14"/>
    <p:sldId id="331" r:id="rId15"/>
    <p:sldId id="279" r:id="rId16"/>
    <p:sldId id="282" r:id="rId17"/>
    <p:sldId id="315" r:id="rId18"/>
    <p:sldId id="314" r:id="rId19"/>
    <p:sldId id="283" r:id="rId20"/>
    <p:sldId id="317" r:id="rId21"/>
    <p:sldId id="284" r:id="rId22"/>
    <p:sldId id="310" r:id="rId23"/>
    <p:sldId id="309" r:id="rId24"/>
    <p:sldId id="308" r:id="rId25"/>
    <p:sldId id="286" r:id="rId26"/>
    <p:sldId id="318" r:id="rId27"/>
    <p:sldId id="288" r:id="rId28"/>
    <p:sldId id="287" r:id="rId29"/>
    <p:sldId id="289" r:id="rId30"/>
    <p:sldId id="290" r:id="rId31"/>
    <p:sldId id="291" r:id="rId32"/>
    <p:sldId id="292" r:id="rId33"/>
    <p:sldId id="299" r:id="rId34"/>
    <p:sldId id="32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65" autoAdjust="0"/>
    <p:restoredTop sz="92460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-122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06-14T05:13:53.071" idx="13">
    <p:pos x="10" y="10"/>
    <p:text>Describe the calculation of 𝜌_𝑖𝑗 and T_xy is zero due to imaginary  ... then how to calculate QC</p:text>
    <p:extLst mod="1">
      <p:ext uri="{C676402C-5697-4E1C-873F-D02D1690AC5C}">
        <p15:threadingInfo xmlns:p15="http://schemas.microsoft.com/office/powerpoint/2012/main" timeZoneBias="-33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06-13T23:52:21.943" idx="17">
    <p:pos x="11" y="639"/>
    <p:text>J1-J2 bipartite cannot detect QPT. But here LN,QD can detect AFM-&gt;DM</p:text>
    <p:extLst>
      <p:ext uri="{C676402C-5697-4E1C-873F-D02D1690AC5C}">
        <p15:threadingInfo xmlns:p15="http://schemas.microsoft.com/office/powerpoint/2012/main" timeZoneBias="-33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06-13T23:52:37.546" idx="18">
    <p:pos x="10" y="10"/>
    <p:text>Why finite temperature. LN: from FL-&gt;AFM. Most fragile region:AFM…DM entanglement more robust, LN=0 absent at high T. QD is more robust that LN</p:text>
    <p:extLst>
      <p:ext uri="{C676402C-5697-4E1C-873F-D02D1690AC5C}">
        <p15:threadingInfo xmlns:p15="http://schemas.microsoft.com/office/powerpoint/2012/main" timeZoneBias="-330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06-13T23:52:56.021" idx="19">
    <p:pos x="10" y="646"/>
    <p:text>Potential applicability: realize quantum protocols at high T, yet get high QC</p:text>
    <p:extLst>
      <p:ext uri="{C676402C-5697-4E1C-873F-D02D1690AC5C}">
        <p15:threadingInfo xmlns:p15="http://schemas.microsoft.com/office/powerpoint/2012/main" timeZoneBias="-330"/>
      </p:ext>
    </p:extLs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06-14T01:38:04.776" idx="20">
    <p:pos x="10" y="10"/>
    <p:text>Both LN &amp; QD revive and collapse non-periodically. LN posses higher value. But, rise and fall of LN is more frequent than QD.</p:text>
    <p:extLst>
      <p:ext uri="{C676402C-5697-4E1C-873F-D02D1690AC5C}">
        <p15:threadingInfo xmlns:p15="http://schemas.microsoft.com/office/powerpoint/2012/main" timeZoneBias="-33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06-14T05:13:53.071" idx="13">
    <p:pos x="10" y="10"/>
    <p:text>Describe the calculation of 𝜌_𝑖𝑗 and then how to calculate QC</p:text>
    <p:extLst>
      <p:ext uri="{C676402C-5697-4E1C-873F-D02D1690AC5C}">
        <p15:threadingInfo xmlns:p15="http://schemas.microsoft.com/office/powerpoint/2012/main" timeZoneBias="-33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06-14T05:14:16.889" idx="14">
    <p:pos x="10" y="10"/>
    <p:text>Define Concurrence</p:text>
    <p:extLst>
      <p:ext uri="{C676402C-5697-4E1C-873F-D02D1690AC5C}">
        <p15:threadingInfo xmlns:p15="http://schemas.microsoft.com/office/powerpoint/2012/main" timeZoneBias="-33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06-14T05:14:32.428" idx="15">
    <p:pos x="10" y="10"/>
    <p:text>Define LN</p:text>
    <p:extLst>
      <p:ext uri="{C676402C-5697-4E1C-873F-D02D1690AC5C}">
        <p15:threadingInfo xmlns:p15="http://schemas.microsoft.com/office/powerpoint/2012/main" timeZoneBias="-33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06-13T23:51:37.765" idx="16">
    <p:pos x="10" y="10"/>
    <p:text>LN high:DM,PM. Very low: AFM, Define QD...QD:moderate in PM, High along l1=l2, zero along l1=-l2, situation reversed if measured on A. Asymmetry is captured by QD &amp; Not LN</p:text>
    <p:extLst>
      <p:ext uri="{C676402C-5697-4E1C-873F-D02D1690AC5C}">
        <p15:threadingInfo xmlns:p15="http://schemas.microsoft.com/office/powerpoint/2012/main" timeZoneBias="-33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06-13T23:51:37.765" idx="16">
    <p:pos x="10" y="10"/>
    <p:text>LN high:DM,PM. Very low: AFM, Define QD...QD:moderate in PM, High along l1=l2, zero along l1=-l2, situation reversed if measured on A. Asymmetry is captured by QD &amp; Not LN</p:text>
    <p:extLst>
      <p:ext uri="{C676402C-5697-4E1C-873F-D02D1690AC5C}">
        <p15:threadingInfo xmlns:p15="http://schemas.microsoft.com/office/powerpoint/2012/main" timeZoneBias="-33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06-13T23:51:37.765" idx="16">
    <p:pos x="10" y="10"/>
    <p:text>LN high:DM,PM. Very low: AFM, Define QD...QD:moderate in PM, High along l1=l2, zero along l1=-l2, situation reversed if measured on A. Asymmetry is captured by QD &amp; Not LN</p:text>
    <p:extLst>
      <p:ext uri="{C676402C-5697-4E1C-873F-D02D1690AC5C}">
        <p15:threadingInfo xmlns:p15="http://schemas.microsoft.com/office/powerpoint/2012/main" timeZoneBias="-33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06-13T23:51:37.765" idx="16">
    <p:pos x="10" y="10"/>
    <p:text>LN high:DM,PM. Very low: AFM, Define QD...QD:moderate in PM, High along l1=l2, zero along l1=-l2, situation reversed if measured on A. Asymmetry is captured by QD &amp; Not LN</p:text>
    <p:extLst>
      <p:ext uri="{C676402C-5697-4E1C-873F-D02D1690AC5C}">
        <p15:threadingInfo xmlns:p15="http://schemas.microsoft.com/office/powerpoint/2012/main" timeZoneBias="-33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06-13T23:52:21.943" idx="17">
    <p:pos x="11" y="639"/>
    <p:text>J1-J2 bipartite cannot detect QPT. But here LN,QD can detect AFM-&gt;DM</p:text>
    <p:extLst>
      <p:ext uri="{C676402C-5697-4E1C-873F-D02D1690AC5C}">
        <p15:threadingInfo xmlns:p15="http://schemas.microsoft.com/office/powerpoint/2012/main" timeZoneBias="-33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28-Feb-17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high:DM,PM</a:t>
            </a:r>
            <a:r>
              <a:rPr lang="en-US" baseline="0" dirty="0" smtClean="0"/>
              <a:t>. Very low: AFM, First Define QD…</a:t>
            </a:r>
            <a:r>
              <a:rPr lang="en-US" baseline="0" dirty="0" err="1" smtClean="0"/>
              <a:t>QD:moderate</a:t>
            </a:r>
            <a:r>
              <a:rPr lang="en-US" baseline="0" dirty="0" smtClean="0"/>
              <a:t> in PM, High along l1=l2, zero along l1=-l2, situation reversed if measured on A. Asymmetry is captured by QD &amp; Not LN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32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high:DM,PM</a:t>
            </a:r>
            <a:r>
              <a:rPr lang="en-US" baseline="0" dirty="0" smtClean="0"/>
              <a:t>. Very low: AFM, First Define QD…</a:t>
            </a:r>
            <a:r>
              <a:rPr lang="en-US" baseline="0" dirty="0" err="1" smtClean="0"/>
              <a:t>QD:moderate</a:t>
            </a:r>
            <a:r>
              <a:rPr lang="en-US" baseline="0" dirty="0" smtClean="0"/>
              <a:t> in PM, High along l1=l2, zero along l1=-l2, situation reversed if measured on A. Asymmetry is captured by QD &amp; Not LN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04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J1-J2 bipartite cannot detect QPT. But here LN,QD</a:t>
            </a:r>
            <a:r>
              <a:rPr lang="en-US" baseline="0" dirty="0" smtClean="0"/>
              <a:t> can detect AFM-&gt;DM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64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prev.</a:t>
            </a:r>
            <a:r>
              <a:rPr lang="en-US" baseline="0" dirty="0" smtClean="0"/>
              <a:t> was for thermodynamic limit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63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J1-J2 bipartite cannot detect QPT. But here LN,QD</a:t>
            </a:r>
            <a:r>
              <a:rPr lang="en-US" baseline="0" dirty="0" smtClean="0"/>
              <a:t> can detect AFM-&gt;DM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40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246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finite temperature.</a:t>
            </a:r>
            <a:r>
              <a:rPr lang="en-US" baseline="0" dirty="0" smtClean="0"/>
              <a:t> LN: from FL-&gt;AFM. Most fragile </a:t>
            </a:r>
            <a:r>
              <a:rPr lang="en-US" baseline="0" dirty="0" err="1" smtClean="0"/>
              <a:t>region:AFM</a:t>
            </a:r>
            <a:r>
              <a:rPr lang="en-US" baseline="0" dirty="0" smtClean="0"/>
              <a:t>…DM entanglement more robust, LN=0 absent at high T. QD is more robust that LN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995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Potential applicability: realize</a:t>
            </a:r>
            <a:r>
              <a:rPr lang="en-US" baseline="0" dirty="0" smtClean="0"/>
              <a:t> quantum protocols at high T, yet get high QC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39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Potential applicability: realize</a:t>
            </a:r>
            <a:r>
              <a:rPr lang="en-US" baseline="0" dirty="0" smtClean="0"/>
              <a:t> quantum protocols at high T, yet get high QC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496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 LN &amp; QD revive and collapse non-periodically. LN</a:t>
            </a:r>
            <a:r>
              <a:rPr lang="en-US" baseline="0" dirty="0" smtClean="0"/>
              <a:t> posses higher value. But, rise and fall of LN is more frequent than QD.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47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pure state</a:t>
            </a:r>
            <a:r>
              <a:rPr lang="en-US" baseline="0" dirty="0" smtClean="0"/>
              <a:t> C = 2\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(</a:t>
            </a:r>
            <a:r>
              <a:rPr lang="en-US" baseline="0" dirty="0" err="1" smtClean="0"/>
              <a:t>det</a:t>
            </a:r>
            <a:r>
              <a:rPr lang="en-US" baseline="0" dirty="0" smtClean="0"/>
              <a:t>(\</a:t>
            </a:r>
            <a:r>
              <a:rPr lang="en-US" baseline="0" dirty="0" err="1" smtClean="0"/>
              <a:t>rho_A</a:t>
            </a:r>
            <a:r>
              <a:rPr lang="en-US" baseline="0" dirty="0" smtClean="0"/>
              <a:t>))=2\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(la(1-la))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657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 LN &amp; QD revive and collapse non-periodically. LN</a:t>
            </a:r>
            <a:r>
              <a:rPr lang="en-US" baseline="0" dirty="0" smtClean="0"/>
              <a:t> posses higher value. But, rise and fall of LN is more frequent than QD. Thank collaborators…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29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pure state</a:t>
            </a:r>
            <a:r>
              <a:rPr lang="en-US" baseline="0" dirty="0" smtClean="0"/>
              <a:t> C = 2\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(</a:t>
            </a:r>
            <a:r>
              <a:rPr lang="en-US" baseline="0" dirty="0" err="1" smtClean="0"/>
              <a:t>det</a:t>
            </a:r>
            <a:r>
              <a:rPr lang="en-US" baseline="0" dirty="0" smtClean="0"/>
              <a:t>(\</a:t>
            </a:r>
            <a:r>
              <a:rPr lang="en-US" baseline="0" dirty="0" err="1" smtClean="0"/>
              <a:t>rho_A</a:t>
            </a:r>
            <a:r>
              <a:rPr lang="en-US" baseline="0" dirty="0" smtClean="0"/>
              <a:t>))=2\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(la(1-la))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70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Describe the calculation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/>
                  <a:t>  </a:t>
                </a:r>
                <a:r>
                  <a:rPr lang="en-US" dirty="0" err="1" smtClean="0"/>
                  <a:t>T_xy</a:t>
                </a:r>
                <a:r>
                  <a:rPr lang="en-US" dirty="0" smtClean="0"/>
                  <a:t> is zero due to imaginary terms…  and then how to calculate QC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Describe the calculation of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𝜌_𝑖𝑗</a:t>
                </a:r>
                <a:r>
                  <a:rPr lang="en-US" dirty="0" smtClean="0"/>
                  <a:t> and then how to calculate QC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28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Describe the calculation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/>
                  <a:t> and then how to calculate QC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Describe the calculation of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𝜌_𝑖𝑗</a:t>
                </a:r>
                <a:r>
                  <a:rPr lang="en-US" dirty="0" smtClean="0"/>
                  <a:t> and then how to calculate QC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84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 Concurrence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01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45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Hailtinian</a:t>
            </a:r>
            <a:r>
              <a:rPr lang="en-US" dirty="0" smtClean="0"/>
              <a:t> symmetry still reflects in the 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44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 LN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57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28-Feb-17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34290" indent="0" algn="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2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" y="5937956"/>
            <a:ext cx="618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0" y="6208894"/>
            <a:ext cx="9144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 userDrawn="1"/>
        </p:nvCxnSpPr>
        <p:spPr>
          <a:xfrm flipV="1">
            <a:off x="2286" y="5937956"/>
            <a:ext cx="618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8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28-Feb-17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28-Feb-17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28-Feb-17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28-Feb-17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165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2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28-Feb-17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28-Feb-17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18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18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28-Feb-17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7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28-Feb-17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28-Feb-17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050"/>
            </a:lvl1pPr>
            <a:lvl2pPr indent="0" algn="l">
              <a:buNone/>
              <a:defRPr sz="900"/>
            </a:lvl2pPr>
            <a:lvl3pPr indent="0" algn="l">
              <a:buNone/>
              <a:defRPr sz="750"/>
            </a:lvl3pPr>
            <a:lvl4pPr indent="0" algn="l">
              <a:buNone/>
              <a:defRPr sz="675"/>
            </a:lvl4pPr>
            <a:lvl5pPr indent="0" algn="l">
              <a:buNone/>
              <a:defRPr sz="675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19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28-Feb-17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3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3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188"/>
              </a:spcBef>
              <a:buFontTx/>
              <a:buNone/>
              <a:defRPr sz="975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15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1771" y="-7144"/>
            <a:ext cx="9180548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35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35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35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350"/>
                </a:p>
              </p:txBody>
            </p:sp>
          </p:grpSp>
        </p:grpSp>
      </p:grp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9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t>28-Feb-17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9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75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8516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516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91540" indent="-15773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57734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5773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37160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60" indent="-13716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10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610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4.xm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8.png"/><Relationship Id="rId4" Type="http://schemas.openxmlformats.org/officeDocument/2006/relationships/image" Target="../media/image1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2.png"/><Relationship Id="rId4" Type="http://schemas.openxmlformats.org/officeDocument/2006/relationships/image" Target="../media/image180.PNG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25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comments" Target="../comments/commen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1.PNG"/><Relationship Id="rId7" Type="http://schemas.openxmlformats.org/officeDocument/2006/relationships/image" Target="../media/image29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comments" Target="../comments/commen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comments" Target="../comments/commen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comments" Target="../comments/comment8.xml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27.png"/><Relationship Id="rId11" Type="http://schemas.openxmlformats.org/officeDocument/2006/relationships/comments" Target="../comments/comment9.xml"/><Relationship Id="rId5" Type="http://schemas.openxmlformats.org/officeDocument/2006/relationships/image" Target="../media/image24.PNG"/><Relationship Id="rId10" Type="http://schemas.openxmlformats.org/officeDocument/2006/relationships/image" Target="../media/image34.png"/><Relationship Id="rId4" Type="http://schemas.openxmlformats.org/officeDocument/2006/relationships/image" Target="../media/image21.PNG"/><Relationship Id="rId9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27.png"/><Relationship Id="rId11" Type="http://schemas.openxmlformats.org/officeDocument/2006/relationships/comments" Target="../comments/comment10.xml"/><Relationship Id="rId5" Type="http://schemas.openxmlformats.org/officeDocument/2006/relationships/image" Target="../media/image24.PNG"/><Relationship Id="rId10" Type="http://schemas.openxmlformats.org/officeDocument/2006/relationships/image" Target="../media/image38.png"/><Relationship Id="rId4" Type="http://schemas.openxmlformats.org/officeDocument/2006/relationships/image" Target="../media/image21.PNG"/><Relationship Id="rId9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../media/image27.png"/><Relationship Id="rId11" Type="http://schemas.openxmlformats.org/officeDocument/2006/relationships/comments" Target="../comments/comment11.xml"/><Relationship Id="rId5" Type="http://schemas.openxmlformats.org/officeDocument/2006/relationships/image" Target="../media/image24.PNG"/><Relationship Id="rId10" Type="http://schemas.openxmlformats.org/officeDocument/2006/relationships/image" Target="../media/image380.png"/><Relationship Id="rId4" Type="http://schemas.openxmlformats.org/officeDocument/2006/relationships/image" Target="../media/image21.PNG"/><Relationship Id="rId9" Type="http://schemas.openxmlformats.org/officeDocument/2006/relationships/image" Target="../media/image37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6" Type="http://schemas.openxmlformats.org/officeDocument/2006/relationships/image" Target="../media/image27.png"/><Relationship Id="rId11" Type="http://schemas.openxmlformats.org/officeDocument/2006/relationships/comments" Target="../comments/comment12.xml"/><Relationship Id="rId5" Type="http://schemas.openxmlformats.org/officeDocument/2006/relationships/image" Target="../media/image24.PNG"/><Relationship Id="rId10" Type="http://schemas.openxmlformats.org/officeDocument/2006/relationships/image" Target="../media/image41.png"/><Relationship Id="rId4" Type="http://schemas.openxmlformats.org/officeDocument/2006/relationships/image" Target="../media/image21.PNG"/><Relationship Id="rId9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6" Type="http://schemas.openxmlformats.org/officeDocument/2006/relationships/image" Target="../media/image47.png"/><Relationship Id="rId5" Type="http://schemas.openxmlformats.org/officeDocument/2006/relationships/image" Target="../media/image43.PNG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3.xml"/><Relationship Id="rId3" Type="http://schemas.openxmlformats.org/officeDocument/2006/relationships/image" Target="../media/image50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comments" Target="../comments/comment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3228535"/>
            <a:ext cx="7851648" cy="263135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Debasis</a:t>
            </a:r>
            <a:r>
              <a:rPr lang="en-US" dirty="0" smtClean="0"/>
              <a:t> </a:t>
            </a:r>
            <a:r>
              <a:rPr lang="en-US" dirty="0" err="1" smtClean="0"/>
              <a:t>Sadhukhan</a:t>
            </a:r>
            <a:endParaRPr lang="en-US" dirty="0" smtClean="0"/>
          </a:p>
          <a:p>
            <a:r>
              <a:rPr lang="en-US" dirty="0" smtClean="0"/>
              <a:t>HRI, Allahabad, India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Statics and dynamical quantum correlations in </a:t>
            </a:r>
            <a:r>
              <a:rPr lang="en-IN" dirty="0" smtClean="0"/>
              <a:t>an alternating- </a:t>
            </a:r>
            <a:br>
              <a:rPr lang="en-IN" dirty="0" smtClean="0"/>
            </a:br>
            <a:r>
              <a:rPr lang="en-IN" dirty="0" smtClean="0"/>
              <a:t>field </a:t>
            </a:r>
            <a:r>
              <a:rPr lang="en-IN" dirty="0"/>
              <a:t>XY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8687">
        <p:fade/>
      </p:transition>
    </mc:Choice>
    <mc:Fallback>
      <p:transition spd="med" advTm="286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909475"/>
          </a:xfrm>
        </p:spPr>
        <p:txBody>
          <a:bodyPr>
            <a:normAutofit/>
          </a:bodyPr>
          <a:lstStyle/>
          <a:p>
            <a:r>
              <a:rPr lang="en-US" dirty="0" smtClean="0"/>
              <a:t>The global phase flip-symmetry implies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92" y="2735468"/>
            <a:ext cx="7371360" cy="13102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20617" y="4269145"/>
                <a:ext cx="3835021" cy="424090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: vanishes for static case.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617" y="4269145"/>
                <a:ext cx="3835021" cy="424090"/>
              </a:xfrm>
              <a:prstGeom prst="rect">
                <a:avLst/>
              </a:prstGeom>
              <a:blipFill rotWithShape="0">
                <a:blip r:embed="rId6"/>
                <a:stretch>
                  <a:fillRect t="-1389" b="-11111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4549" y="4933347"/>
                <a:ext cx="8366078" cy="11859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</a:rPr>
                  <a:t>Computation of the non-zero correlators</a:t>
                </a:r>
                <a:r>
                  <a:rPr lang="en-US" dirty="0" smtClean="0"/>
                  <a:t>: Express the correlators above-stated four basis (in which the Hamiltonian is written) to have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4×4</m:t>
                    </m:r>
                  </m:oMath>
                </a14:m>
                <a:r>
                  <a:rPr lang="en-US" dirty="0" smtClean="0"/>
                  <a:t> form and calculate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𝑂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𝑇𝑟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p>
                          </m:e>
                        </m:d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acc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acc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].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49" y="4933347"/>
                <a:ext cx="8366078" cy="1185902"/>
              </a:xfrm>
              <a:prstGeom prst="rect">
                <a:avLst/>
              </a:prstGeom>
              <a:blipFill rotWithShape="0">
                <a:blip r:embed="rId7"/>
                <a:stretch>
                  <a:fillRect l="-509" t="-2030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7634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35480"/>
            <a:ext cx="8359254" cy="438912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 smtClean="0"/>
              <a:t>                                                 Transverse </a:t>
            </a:r>
            <a:r>
              <a:rPr lang="en-US" dirty="0" err="1" smtClean="0"/>
              <a:t>Ising</a:t>
            </a:r>
            <a:r>
              <a:rPr lang="en-US" dirty="0" smtClean="0"/>
              <a:t>: </a:t>
            </a:r>
            <a:r>
              <a:rPr lang="en-US" dirty="0"/>
              <a:t>H =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-J</a:t>
            </a:r>
            <a:r>
              <a:rPr lang="en-US" dirty="0" smtClean="0">
                <a:sym typeface="Mathematica1"/>
              </a:rPr>
              <a:t>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  <a:sym typeface="Mathematica1"/>
              </a:rPr>
              <a:t>x</a:t>
            </a:r>
            <a:r>
              <a:rPr lang="en-US" baseline="-25000" dirty="0" smtClean="0">
                <a:sym typeface="Mathematica1"/>
              </a:rPr>
              <a:t>i</a:t>
            </a:r>
            <a:r>
              <a:rPr lang="en-US" dirty="0" smtClean="0">
                <a:sym typeface="Mathematica1"/>
              </a:rPr>
              <a:t>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  <a:sym typeface="Mathematica1"/>
              </a:rPr>
              <a:t>x</a:t>
            </a:r>
            <a:r>
              <a:rPr lang="en-US" baseline="-25000" dirty="0" smtClean="0">
                <a:sym typeface="Mathematica1"/>
              </a:rPr>
              <a:t>i+1 </a:t>
            </a:r>
            <a:r>
              <a:rPr lang="en-US" dirty="0">
                <a:sym typeface="Mathematica1"/>
              </a:rPr>
              <a:t>-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Mathematica1"/>
              </a:rPr>
              <a:t>h</a:t>
            </a:r>
            <a:r>
              <a:rPr lang="en-US" dirty="0" smtClean="0">
                <a:sym typeface="Mathematica1"/>
              </a:rPr>
              <a:t></a:t>
            </a:r>
            <a:r>
              <a:rPr lang="en-US" baseline="30000" dirty="0" err="1" smtClean="0">
                <a:latin typeface="Times New Roman" pitchFamily="18" charset="0"/>
                <a:cs typeface="Times New Roman" pitchFamily="18" charset="0"/>
                <a:sym typeface="Mathematica1"/>
              </a:rPr>
              <a:t>z</a:t>
            </a:r>
            <a:r>
              <a:rPr lang="en-US" baseline="-25000" dirty="0" err="1" smtClean="0">
                <a:sym typeface="Mathematica1"/>
              </a:rPr>
              <a:t>i</a:t>
            </a:r>
            <a:r>
              <a:rPr lang="en-US" baseline="-25000" dirty="0" smtClean="0">
                <a:sym typeface="Mathematica1"/>
              </a:rPr>
              <a:t>  , </a:t>
            </a:r>
            <a:r>
              <a:rPr lang="en-US" dirty="0" smtClean="0">
                <a:sym typeface="Mathematica1"/>
              </a:rPr>
              <a:t>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Mathematica1"/>
              </a:rPr>
              <a:t>= J/h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QPT captured by </a:t>
            </a:r>
            <a:r>
              <a:rPr lang="en-US" dirty="0"/>
              <a:t>e</a:t>
            </a:r>
            <a:r>
              <a:rPr lang="en-US" dirty="0" smtClean="0"/>
              <a:t>ntanglement  </a:t>
            </a:r>
            <a:endParaRPr lang="en-US" dirty="0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1644457" y="2426604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n-US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3012882" y="2426604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n-US"/>
          </a:p>
        </p:txBody>
      </p:sp>
      <p:cxnSp>
        <p:nvCxnSpPr>
          <p:cNvPr id="6" name="AutoShape 6"/>
          <p:cNvCxnSpPr>
            <a:cxnSpLocks noChangeShapeType="1"/>
            <a:stCxn id="4" idx="6"/>
            <a:endCxn id="5" idx="2"/>
          </p:cNvCxnSpPr>
          <p:nvPr/>
        </p:nvCxnSpPr>
        <p:spPr bwMode="auto">
          <a:xfrm>
            <a:off x="2004819" y="2607578"/>
            <a:ext cx="1008062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381307" y="2426604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n-US"/>
          </a:p>
        </p:txBody>
      </p:sp>
      <p:cxnSp>
        <p:nvCxnSpPr>
          <p:cNvPr id="8" name="AutoShape 8"/>
          <p:cNvCxnSpPr>
            <a:cxnSpLocks noChangeShapeType="1"/>
          </p:cNvCxnSpPr>
          <p:nvPr/>
        </p:nvCxnSpPr>
        <p:spPr bwMode="auto">
          <a:xfrm>
            <a:off x="3373244" y="2571066"/>
            <a:ext cx="1008062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9"/>
          <p:cNvCxnSpPr>
            <a:cxnSpLocks noChangeShapeType="1"/>
          </p:cNvCxnSpPr>
          <p:nvPr/>
        </p:nvCxnSpPr>
        <p:spPr bwMode="auto">
          <a:xfrm>
            <a:off x="4741669" y="2571066"/>
            <a:ext cx="1008062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749732" y="2426604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n-US"/>
          </a:p>
        </p:txBody>
      </p:sp>
      <p:cxnSp>
        <p:nvCxnSpPr>
          <p:cNvPr id="11" name="AutoShape 11"/>
          <p:cNvCxnSpPr>
            <a:cxnSpLocks noChangeShapeType="1"/>
          </p:cNvCxnSpPr>
          <p:nvPr/>
        </p:nvCxnSpPr>
        <p:spPr bwMode="auto">
          <a:xfrm>
            <a:off x="6108507" y="2571066"/>
            <a:ext cx="1008063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118157" y="2426604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7476931" y="2571066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1270231" y="1994803"/>
            <a:ext cx="2303462" cy="1130300"/>
          </a:xfrm>
          <a:prstGeom prst="ellipse">
            <a:avLst/>
          </a:prstGeom>
          <a:solidFill>
            <a:srgbClr val="FFFF99">
              <a:alpha val="3294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n-US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780856" y="2642503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" name="Picture 5" descr="Andreas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038" y="3166668"/>
            <a:ext cx="6633648" cy="363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62454" y="3772803"/>
            <a:ext cx="615553" cy="2282397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vert270" wrap="square" rtlCol="0">
            <a:spAutoFit/>
          </a:bodyPr>
          <a:lstStyle/>
          <a:p>
            <a:r>
              <a:rPr lang="en-US" sz="2800" dirty="0" smtClean="0"/>
              <a:t>Concurrence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27709" y="6589929"/>
            <a:ext cx="27574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Osterloh</a:t>
            </a:r>
            <a:r>
              <a:rPr lang="en-US" sz="1200" dirty="0" smtClean="0"/>
              <a:t> et. al., Nature </a:t>
            </a:r>
            <a:r>
              <a:rPr lang="en-US" sz="1200" b="1" dirty="0"/>
              <a:t>416</a:t>
            </a:r>
            <a:r>
              <a:rPr lang="en-US" sz="1200" dirty="0"/>
              <a:t>, 608 (2002)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27709" y="6366165"/>
            <a:ext cx="29347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Osborne, Nielson, PRA </a:t>
            </a:r>
            <a:r>
              <a:rPr lang="en-US" sz="1200" b="1" dirty="0"/>
              <a:t>66</a:t>
            </a:r>
            <a:r>
              <a:rPr lang="en-US" sz="1200" dirty="0"/>
              <a:t>, 032110 (2002)</a:t>
            </a:r>
          </a:p>
        </p:txBody>
      </p:sp>
    </p:spTree>
    <p:extLst>
      <p:ext uri="{BB962C8B-B14F-4D97-AF65-F5344CB8AC3E}">
        <p14:creationId xmlns:p14="http://schemas.microsoft.com/office/powerpoint/2010/main" val="2054880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61407">
        <p:fade/>
      </p:transition>
    </mc:Choice>
    <mc:Fallback>
      <p:transition spd="med" advTm="56140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35480"/>
                <a:ext cx="8359254" cy="4389120"/>
              </a:xfrm>
            </p:spPr>
            <p:txBody>
              <a:bodyPr/>
              <a:lstStyle/>
              <a:p>
                <a:pPr marL="0" indent="0" algn="ctr">
                  <a:buNone/>
                  <a:defRPr/>
                </a:pPr>
                <a:r>
                  <a:rPr lang="en-US" dirty="0" smtClean="0"/>
                  <a:t>                                           Transverse </a:t>
                </a:r>
                <a:r>
                  <a:rPr lang="en-US" dirty="0" err="1" smtClean="0"/>
                  <a:t>Ising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p>
                            </m:sSubSup>
                          </m:e>
                        </m:nary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35480"/>
                <a:ext cx="8359254" cy="4389120"/>
              </a:xfrm>
              <a:blipFill rotWithShape="0">
                <a:blip r:embed="rId3"/>
                <a:stretch>
                  <a:fillRect t="-9861" r="-34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QPT Realization in Finite Size (Ion Trap)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77091" y="6324600"/>
            <a:ext cx="36391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Islam et. al., </a:t>
            </a:r>
            <a:r>
              <a:rPr lang="fr-FR" sz="1200" dirty="0" smtClean="0"/>
              <a:t>Nature Communications </a:t>
            </a:r>
            <a:r>
              <a:rPr lang="fr-FR" sz="1200" b="1" dirty="0"/>
              <a:t>2</a:t>
            </a:r>
            <a:r>
              <a:rPr lang="fr-FR" sz="1200" dirty="0"/>
              <a:t>, 377 (2011)</a:t>
            </a:r>
            <a:endParaRPr lang="en-US" sz="1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621" y="2834216"/>
            <a:ext cx="4987536" cy="31093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71" y="1935480"/>
            <a:ext cx="2708220" cy="27819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27" y="4731048"/>
            <a:ext cx="2029108" cy="15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13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6774">
        <p:fade/>
      </p:transition>
    </mc:Choice>
    <mc:Fallback>
      <p:transition spd="med" advTm="467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magnetic field is switched off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=0,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The time-evolved(TES) state is given by: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444" t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034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8335">
        <p:fade/>
      </p:transition>
    </mc:Choice>
    <mc:Fallback>
      <p:transition spd="med" advTm="183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484" y="2641270"/>
            <a:ext cx="6528516" cy="421673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Dynamics of entanglement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19611" y="2669454"/>
            <a:ext cx="7218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 1 </a:t>
            </a:r>
            <a:r>
              <a:rPr lang="en-US" altLang="en-US" dirty="0" smtClean="0"/>
              <a:t>                     </a:t>
            </a:r>
            <a:r>
              <a:rPr lang="en-US" altLang="en-US" dirty="0"/>
              <a:t>2   </a:t>
            </a:r>
            <a:r>
              <a:rPr lang="en-US" altLang="en-US" dirty="0" smtClean="0"/>
              <a:t>                   </a:t>
            </a:r>
            <a:r>
              <a:rPr lang="en-US" altLang="en-US" dirty="0"/>
              <a:t>3   </a:t>
            </a:r>
            <a:r>
              <a:rPr lang="en-US" altLang="en-US" dirty="0" smtClean="0"/>
              <a:t>                   </a:t>
            </a:r>
            <a:r>
              <a:rPr lang="en-US" altLang="en-US" dirty="0"/>
              <a:t>4    </a:t>
            </a:r>
            <a:r>
              <a:rPr lang="en-US" altLang="en-US" dirty="0" smtClean="0"/>
              <a:t>                  </a:t>
            </a:r>
            <a:r>
              <a:rPr lang="en-US" altLang="en-US" dirty="0"/>
              <a:t>5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95457" y="1943227"/>
            <a:ext cx="6517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l-GR" altLang="en-US" sz="2400" dirty="0"/>
              <a:t>ρ</a:t>
            </a:r>
            <a:r>
              <a:rPr lang="es-ES" altLang="en-US" sz="2400" baseline="-25000" dirty="0"/>
              <a:t>23</a:t>
            </a:r>
            <a:endParaRPr lang="el-GR" altLang="en-US" sz="2400" dirty="0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534396" y="2352343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n-US" sz="1800">
              <a:latin typeface="Arial" panose="020B0604020202020204" pitchFamily="34" charset="0"/>
            </a:endParaRPr>
          </a:p>
        </p:txBody>
      </p:sp>
      <p:cxnSp>
        <p:nvCxnSpPr>
          <p:cNvPr id="7" name="AutoShape 6"/>
          <p:cNvCxnSpPr>
            <a:cxnSpLocks noChangeShapeType="1"/>
            <a:stCxn id="6" idx="6"/>
          </p:cNvCxnSpPr>
          <p:nvPr/>
        </p:nvCxnSpPr>
        <p:spPr bwMode="auto">
          <a:xfrm>
            <a:off x="1894759" y="2533318"/>
            <a:ext cx="1008062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9"/>
          <p:cNvCxnSpPr>
            <a:cxnSpLocks noChangeShapeType="1"/>
          </p:cNvCxnSpPr>
          <p:nvPr/>
        </p:nvCxnSpPr>
        <p:spPr bwMode="auto">
          <a:xfrm>
            <a:off x="4631609" y="2496806"/>
            <a:ext cx="1008062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5639671" y="2352343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n-US" sz="1800">
              <a:latin typeface="Arial" panose="020B0604020202020204" pitchFamily="34" charset="0"/>
            </a:endParaRPr>
          </a:p>
        </p:txBody>
      </p:sp>
      <p:cxnSp>
        <p:nvCxnSpPr>
          <p:cNvPr id="10" name="AutoShape 11"/>
          <p:cNvCxnSpPr>
            <a:cxnSpLocks noChangeShapeType="1"/>
          </p:cNvCxnSpPr>
          <p:nvPr/>
        </p:nvCxnSpPr>
        <p:spPr bwMode="auto">
          <a:xfrm>
            <a:off x="5998446" y="2496806"/>
            <a:ext cx="1008063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7008096" y="2352343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n-US" sz="1800">
              <a:latin typeface="Arial" panose="020B0604020202020204" pitchFamily="34" charset="0"/>
            </a:endParaRP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7366871" y="2496806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2615484" y="1920543"/>
            <a:ext cx="2303462" cy="1130300"/>
          </a:xfrm>
          <a:prstGeom prst="ellipse">
            <a:avLst/>
          </a:prstGeom>
          <a:solidFill>
            <a:srgbClr val="FFFF99">
              <a:alpha val="3294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n-US" sz="1800">
              <a:latin typeface="Arial" panose="020B0604020202020204" pitchFamily="34" charset="0"/>
            </a:endParaRPr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670796" y="2536068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2909372" y="2352343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n-US" sz="1800">
              <a:latin typeface="Arial" panose="020B0604020202020204" pitchFamily="34" charset="0"/>
            </a:endParaRPr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4272040" y="2341507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n-US" sz="1800">
              <a:latin typeface="Arial" panose="020B0604020202020204" pitchFamily="34" charset="0"/>
            </a:endParaRPr>
          </a:p>
        </p:txBody>
      </p:sp>
      <p:cxnSp>
        <p:nvCxnSpPr>
          <p:cNvPr id="17" name="AutoShape 8"/>
          <p:cNvCxnSpPr>
            <a:cxnSpLocks noChangeShapeType="1"/>
          </p:cNvCxnSpPr>
          <p:nvPr/>
        </p:nvCxnSpPr>
        <p:spPr bwMode="auto">
          <a:xfrm>
            <a:off x="3269735" y="2532524"/>
            <a:ext cx="1008062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9" name="Content Placeholder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946" y="1795384"/>
            <a:ext cx="3955297" cy="4825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503" y="2712706"/>
            <a:ext cx="1491751" cy="68937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62454" y="3534771"/>
            <a:ext cx="615553" cy="2520430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vert270" wrap="square" rtlCol="0">
            <a:spAutoFit/>
          </a:bodyPr>
          <a:lstStyle/>
          <a:p>
            <a:r>
              <a:rPr lang="en-US" sz="2800" dirty="0" smtClean="0"/>
              <a:t>Log-Negativity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2830" y="6526779"/>
            <a:ext cx="5875616" cy="27699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IN" sz="1200" dirty="0" smtClean="0"/>
              <a:t>Sen(De), Sen, </a:t>
            </a:r>
            <a:r>
              <a:rPr lang="en-US" sz="1200" dirty="0" err="1" smtClean="0"/>
              <a:t>Lewenstein</a:t>
            </a:r>
            <a:r>
              <a:rPr lang="en-US" sz="1200" dirty="0" smtClean="0"/>
              <a:t>, </a:t>
            </a:r>
            <a:r>
              <a:rPr lang="en-IN" sz="1200" dirty="0" smtClean="0"/>
              <a:t>PRA </a:t>
            </a:r>
            <a:r>
              <a:rPr lang="en-IN" sz="1200" b="1" dirty="0" smtClean="0"/>
              <a:t>72</a:t>
            </a:r>
            <a:r>
              <a:rPr lang="en-IN" sz="1200" dirty="0" smtClean="0"/>
              <a:t>, 052319 (2005</a:t>
            </a:r>
            <a:r>
              <a:rPr lang="en-US" sz="1200" dirty="0" err="1"/>
              <a:t>)</a:t>
            </a:r>
            <a:endParaRPr lang="en-IN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547209" y="3358645"/>
                <a:ext cx="989463" cy="369332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dirty="0" err="1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209" y="3358645"/>
                <a:ext cx="989463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587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606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1002">
        <p:fade/>
      </p:transition>
    </mc:Choice>
    <mc:Fallback>
      <p:transition spd="med" advTm="9100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Alternating transverse field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05963" y="3106189"/>
            <a:ext cx="7218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 1 </a:t>
            </a:r>
            <a:r>
              <a:rPr lang="en-US" altLang="en-US" dirty="0" smtClean="0"/>
              <a:t>                     </a:t>
            </a:r>
            <a:r>
              <a:rPr lang="en-US" altLang="en-US" dirty="0"/>
              <a:t>2   </a:t>
            </a:r>
            <a:r>
              <a:rPr lang="en-US" altLang="en-US" dirty="0" smtClean="0"/>
              <a:t>                   </a:t>
            </a:r>
            <a:r>
              <a:rPr lang="en-US" altLang="en-US" dirty="0"/>
              <a:t>3   </a:t>
            </a:r>
            <a:r>
              <a:rPr lang="en-US" altLang="en-US" dirty="0" smtClean="0"/>
              <a:t>                   </a:t>
            </a:r>
            <a:r>
              <a:rPr lang="en-US" altLang="en-US" dirty="0"/>
              <a:t>4    </a:t>
            </a:r>
            <a:r>
              <a:rPr lang="en-US" altLang="en-US" dirty="0" smtClean="0"/>
              <a:t>                  </a:t>
            </a:r>
            <a:r>
              <a:rPr lang="en-US" altLang="en-US" dirty="0"/>
              <a:t>5</a:t>
            </a:r>
            <a:endParaRPr lang="en-US" dirty="0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534396" y="2352343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n-US" sz="1800">
              <a:latin typeface="Arial" panose="020B0604020202020204" pitchFamily="34" charset="0"/>
            </a:endParaRPr>
          </a:p>
        </p:txBody>
      </p:sp>
      <p:cxnSp>
        <p:nvCxnSpPr>
          <p:cNvPr id="7" name="AutoShape 6"/>
          <p:cNvCxnSpPr>
            <a:cxnSpLocks noChangeShapeType="1"/>
            <a:stCxn id="6" idx="6"/>
          </p:cNvCxnSpPr>
          <p:nvPr/>
        </p:nvCxnSpPr>
        <p:spPr bwMode="auto">
          <a:xfrm>
            <a:off x="1894759" y="2533318"/>
            <a:ext cx="1008062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9"/>
          <p:cNvCxnSpPr>
            <a:cxnSpLocks noChangeShapeType="1"/>
          </p:cNvCxnSpPr>
          <p:nvPr/>
        </p:nvCxnSpPr>
        <p:spPr bwMode="auto">
          <a:xfrm>
            <a:off x="4631609" y="2496806"/>
            <a:ext cx="1008062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5639671" y="2352343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n-US" sz="1800">
              <a:latin typeface="Arial" panose="020B0604020202020204" pitchFamily="34" charset="0"/>
            </a:endParaRPr>
          </a:p>
        </p:txBody>
      </p:sp>
      <p:cxnSp>
        <p:nvCxnSpPr>
          <p:cNvPr id="10" name="AutoShape 11"/>
          <p:cNvCxnSpPr>
            <a:cxnSpLocks noChangeShapeType="1"/>
          </p:cNvCxnSpPr>
          <p:nvPr/>
        </p:nvCxnSpPr>
        <p:spPr bwMode="auto">
          <a:xfrm>
            <a:off x="5998446" y="2496806"/>
            <a:ext cx="1008063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7008096" y="2352343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n-US" sz="1800">
              <a:latin typeface="Arial" panose="020B0604020202020204" pitchFamily="34" charset="0"/>
            </a:endParaRP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7366871" y="2496806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670796" y="2536068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2909372" y="2352343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n-US" sz="1800">
              <a:latin typeface="Arial" panose="020B0604020202020204" pitchFamily="34" charset="0"/>
            </a:endParaRPr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4272040" y="2341507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n-US" sz="1800">
              <a:latin typeface="Arial" panose="020B0604020202020204" pitchFamily="34" charset="0"/>
            </a:endParaRPr>
          </a:p>
        </p:txBody>
      </p:sp>
      <p:cxnSp>
        <p:nvCxnSpPr>
          <p:cNvPr id="17" name="AutoShape 8"/>
          <p:cNvCxnSpPr>
            <a:cxnSpLocks noChangeShapeType="1"/>
          </p:cNvCxnSpPr>
          <p:nvPr/>
        </p:nvCxnSpPr>
        <p:spPr bwMode="auto">
          <a:xfrm>
            <a:off x="3269735" y="2532524"/>
            <a:ext cx="1008062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Up Arrow 22"/>
          <p:cNvSpPr/>
          <p:nvPr/>
        </p:nvSpPr>
        <p:spPr>
          <a:xfrm>
            <a:off x="1637731" y="1937981"/>
            <a:ext cx="122830" cy="1132764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Up Arrow 23"/>
          <p:cNvSpPr/>
          <p:nvPr/>
        </p:nvSpPr>
        <p:spPr>
          <a:xfrm>
            <a:off x="4390410" y="1937981"/>
            <a:ext cx="122830" cy="1132764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Up Arrow 24"/>
          <p:cNvSpPr/>
          <p:nvPr/>
        </p:nvSpPr>
        <p:spPr>
          <a:xfrm>
            <a:off x="7126069" y="1937981"/>
            <a:ext cx="122830" cy="1132764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3015434" y="2114190"/>
            <a:ext cx="167044" cy="765231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5735536" y="2131570"/>
            <a:ext cx="167044" cy="765231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1982" y="1890089"/>
                <a:ext cx="8359254" cy="4389120"/>
              </a:xfrm>
            </p:spPr>
            <p:txBody>
              <a:bodyPr/>
              <a:lstStyle/>
              <a:p>
                <a:pPr marL="0" indent="0" algn="ctr">
                  <a:buNone/>
                  <a:defRPr/>
                </a:pPr>
                <a:r>
                  <a:rPr lang="en-US" dirty="0" smtClean="0"/>
                  <a:t>                                                 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 smtClean="0"/>
                  <a:t>Inhomogeineity</a:t>
                </a:r>
                <a:r>
                  <a:rPr lang="en-US" dirty="0" smtClean="0"/>
                  <a:t> in magnetic field is introduced: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The Hamiltonian can be mapped to a Hamiltonian of two component 1D Fermi gas of </a:t>
                </a:r>
                <a:r>
                  <a:rPr lang="en-US" dirty="0" err="1" smtClean="0"/>
                  <a:t>spinless</a:t>
                </a:r>
                <a:r>
                  <a:rPr lang="en-US" dirty="0" smtClean="0"/>
                  <a:t> fermions on a lattice with alternating chemical potential.  </a:t>
                </a:r>
                <a:endParaRPr lang="en-US" dirty="0"/>
              </a:p>
            </p:txBody>
          </p:sp>
        </mc:Choice>
        <mc:Fallback xmlns="">
          <p:sp>
            <p:nvSpPr>
              <p:cNvPr id="30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1982" y="1890089"/>
                <a:ext cx="8359254" cy="4389120"/>
              </a:xfrm>
              <a:blipFill rotWithShape="0">
                <a:blip r:embed="rId4"/>
                <a:stretch>
                  <a:fillRect l="-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28" y="4151075"/>
            <a:ext cx="7781545" cy="7391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1237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1298">
        <p:fade/>
      </p:transition>
    </mc:Choice>
    <mc:Fallback>
      <p:transition spd="med" advTm="512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Alternating transverse field</a:t>
            </a:r>
          </a:p>
        </p:txBody>
      </p:sp>
      <p:sp>
        <p:nvSpPr>
          <p:cNvPr id="4" name="Rectangle 3"/>
          <p:cNvSpPr/>
          <p:nvPr/>
        </p:nvSpPr>
        <p:spPr>
          <a:xfrm>
            <a:off x="1505963" y="3106189"/>
            <a:ext cx="7218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 1 </a:t>
            </a:r>
            <a:r>
              <a:rPr lang="en-US" altLang="en-US" dirty="0" smtClean="0"/>
              <a:t>                     </a:t>
            </a:r>
            <a:r>
              <a:rPr lang="en-US" altLang="en-US" dirty="0"/>
              <a:t>2   </a:t>
            </a:r>
            <a:r>
              <a:rPr lang="en-US" altLang="en-US" dirty="0" smtClean="0"/>
              <a:t>                   </a:t>
            </a:r>
            <a:r>
              <a:rPr lang="en-US" altLang="en-US" dirty="0"/>
              <a:t>3   </a:t>
            </a:r>
            <a:r>
              <a:rPr lang="en-US" altLang="en-US" dirty="0" smtClean="0"/>
              <a:t>                   </a:t>
            </a:r>
            <a:r>
              <a:rPr lang="en-US" altLang="en-US" dirty="0"/>
              <a:t>4    </a:t>
            </a:r>
            <a:r>
              <a:rPr lang="en-US" altLang="en-US" dirty="0" smtClean="0"/>
              <a:t>                  </a:t>
            </a:r>
            <a:r>
              <a:rPr lang="en-US" altLang="en-US" dirty="0"/>
              <a:t>5</a:t>
            </a:r>
            <a:endParaRPr lang="en-US" dirty="0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534396" y="2352343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n-US" sz="1800">
              <a:latin typeface="Arial" panose="020B0604020202020204" pitchFamily="34" charset="0"/>
            </a:endParaRPr>
          </a:p>
        </p:txBody>
      </p:sp>
      <p:cxnSp>
        <p:nvCxnSpPr>
          <p:cNvPr id="7" name="AutoShape 6"/>
          <p:cNvCxnSpPr>
            <a:cxnSpLocks noChangeShapeType="1"/>
            <a:stCxn id="6" idx="6"/>
          </p:cNvCxnSpPr>
          <p:nvPr/>
        </p:nvCxnSpPr>
        <p:spPr bwMode="auto">
          <a:xfrm>
            <a:off x="1894759" y="2533318"/>
            <a:ext cx="1008062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9"/>
          <p:cNvCxnSpPr>
            <a:cxnSpLocks noChangeShapeType="1"/>
          </p:cNvCxnSpPr>
          <p:nvPr/>
        </p:nvCxnSpPr>
        <p:spPr bwMode="auto">
          <a:xfrm>
            <a:off x="4631609" y="2496806"/>
            <a:ext cx="1008062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5639671" y="2352343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n-US" sz="1800">
              <a:latin typeface="Arial" panose="020B0604020202020204" pitchFamily="34" charset="0"/>
            </a:endParaRPr>
          </a:p>
        </p:txBody>
      </p:sp>
      <p:cxnSp>
        <p:nvCxnSpPr>
          <p:cNvPr id="10" name="AutoShape 11"/>
          <p:cNvCxnSpPr>
            <a:cxnSpLocks noChangeShapeType="1"/>
          </p:cNvCxnSpPr>
          <p:nvPr/>
        </p:nvCxnSpPr>
        <p:spPr bwMode="auto">
          <a:xfrm>
            <a:off x="5998446" y="2496806"/>
            <a:ext cx="1008063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7008096" y="2352343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n-US" sz="1800">
              <a:latin typeface="Arial" panose="020B0604020202020204" pitchFamily="34" charset="0"/>
            </a:endParaRP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7366871" y="2496806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670796" y="2536068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2909372" y="2352343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n-US" sz="1800">
              <a:latin typeface="Arial" panose="020B0604020202020204" pitchFamily="34" charset="0"/>
            </a:endParaRPr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4272040" y="2341507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n-US" sz="1800">
              <a:latin typeface="Arial" panose="020B0604020202020204" pitchFamily="34" charset="0"/>
            </a:endParaRPr>
          </a:p>
        </p:txBody>
      </p:sp>
      <p:cxnSp>
        <p:nvCxnSpPr>
          <p:cNvPr id="17" name="AutoShape 8"/>
          <p:cNvCxnSpPr>
            <a:cxnSpLocks noChangeShapeType="1"/>
          </p:cNvCxnSpPr>
          <p:nvPr/>
        </p:nvCxnSpPr>
        <p:spPr bwMode="auto">
          <a:xfrm>
            <a:off x="3269735" y="2532524"/>
            <a:ext cx="1008062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Up Arrow 22"/>
          <p:cNvSpPr/>
          <p:nvPr/>
        </p:nvSpPr>
        <p:spPr>
          <a:xfrm>
            <a:off x="1637731" y="1937981"/>
            <a:ext cx="122830" cy="1132764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Up Arrow 23"/>
          <p:cNvSpPr/>
          <p:nvPr/>
        </p:nvSpPr>
        <p:spPr>
          <a:xfrm>
            <a:off x="4390410" y="1937981"/>
            <a:ext cx="122830" cy="1132764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Up Arrow 24"/>
          <p:cNvSpPr/>
          <p:nvPr/>
        </p:nvSpPr>
        <p:spPr>
          <a:xfrm>
            <a:off x="7126069" y="1937981"/>
            <a:ext cx="122830" cy="1132764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3015434" y="2114190"/>
            <a:ext cx="167044" cy="765231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5735536" y="2131570"/>
            <a:ext cx="167044" cy="765231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tent Placeholder 1"/>
          <p:cNvSpPr>
            <a:spLocks noGrp="1"/>
          </p:cNvSpPr>
          <p:nvPr>
            <p:ph idx="1"/>
          </p:nvPr>
        </p:nvSpPr>
        <p:spPr>
          <a:xfrm>
            <a:off x="451982" y="1890089"/>
            <a:ext cx="8359254" cy="438912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 smtClean="0"/>
              <a:t>                                              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Two component Fermi gas on an 1D lattice with alternating chemical potential: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" y="4303578"/>
            <a:ext cx="6798564" cy="77114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016" y="5281318"/>
            <a:ext cx="4576572" cy="104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7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Alternating transverse field</a:t>
            </a:r>
          </a:p>
        </p:txBody>
      </p:sp>
      <p:sp>
        <p:nvSpPr>
          <p:cNvPr id="4" name="Rectangle 3"/>
          <p:cNvSpPr/>
          <p:nvPr/>
        </p:nvSpPr>
        <p:spPr>
          <a:xfrm>
            <a:off x="1505963" y="3106189"/>
            <a:ext cx="7218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 1 </a:t>
            </a:r>
            <a:r>
              <a:rPr lang="en-US" altLang="en-US" dirty="0" smtClean="0"/>
              <a:t>                     </a:t>
            </a:r>
            <a:r>
              <a:rPr lang="en-US" altLang="en-US" dirty="0"/>
              <a:t>2   </a:t>
            </a:r>
            <a:r>
              <a:rPr lang="en-US" altLang="en-US" dirty="0" smtClean="0"/>
              <a:t>                   </a:t>
            </a:r>
            <a:r>
              <a:rPr lang="en-US" altLang="en-US" dirty="0"/>
              <a:t>3   </a:t>
            </a:r>
            <a:r>
              <a:rPr lang="en-US" altLang="en-US" dirty="0" smtClean="0"/>
              <a:t>                   </a:t>
            </a:r>
            <a:r>
              <a:rPr lang="en-US" altLang="en-US" dirty="0"/>
              <a:t>4    </a:t>
            </a:r>
            <a:r>
              <a:rPr lang="en-US" altLang="en-US" dirty="0" smtClean="0"/>
              <a:t>                  </a:t>
            </a:r>
            <a:r>
              <a:rPr lang="en-US" altLang="en-US" dirty="0"/>
              <a:t>5</a:t>
            </a:r>
            <a:endParaRPr lang="en-US" dirty="0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534396" y="2352343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n-US" sz="1800">
              <a:latin typeface="Arial" panose="020B0604020202020204" pitchFamily="34" charset="0"/>
            </a:endParaRPr>
          </a:p>
        </p:txBody>
      </p:sp>
      <p:cxnSp>
        <p:nvCxnSpPr>
          <p:cNvPr id="7" name="AutoShape 6"/>
          <p:cNvCxnSpPr>
            <a:cxnSpLocks noChangeShapeType="1"/>
            <a:stCxn id="6" idx="6"/>
          </p:cNvCxnSpPr>
          <p:nvPr/>
        </p:nvCxnSpPr>
        <p:spPr bwMode="auto">
          <a:xfrm>
            <a:off x="1894759" y="2533318"/>
            <a:ext cx="1008062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9"/>
          <p:cNvCxnSpPr>
            <a:cxnSpLocks noChangeShapeType="1"/>
          </p:cNvCxnSpPr>
          <p:nvPr/>
        </p:nvCxnSpPr>
        <p:spPr bwMode="auto">
          <a:xfrm>
            <a:off x="4631609" y="2496806"/>
            <a:ext cx="1008062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5639671" y="2352343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n-US" sz="1800">
              <a:latin typeface="Arial" panose="020B0604020202020204" pitchFamily="34" charset="0"/>
            </a:endParaRPr>
          </a:p>
        </p:txBody>
      </p:sp>
      <p:cxnSp>
        <p:nvCxnSpPr>
          <p:cNvPr id="10" name="AutoShape 11"/>
          <p:cNvCxnSpPr>
            <a:cxnSpLocks noChangeShapeType="1"/>
          </p:cNvCxnSpPr>
          <p:nvPr/>
        </p:nvCxnSpPr>
        <p:spPr bwMode="auto">
          <a:xfrm>
            <a:off x="5998446" y="2496806"/>
            <a:ext cx="1008063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7008096" y="2352343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n-US" sz="1800">
              <a:latin typeface="Arial" panose="020B0604020202020204" pitchFamily="34" charset="0"/>
            </a:endParaRP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7366871" y="2496806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670796" y="2536068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2909372" y="2352343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n-US" sz="1800">
              <a:latin typeface="Arial" panose="020B0604020202020204" pitchFamily="34" charset="0"/>
            </a:endParaRPr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4272040" y="2341507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n-US" sz="1800">
              <a:latin typeface="Arial" panose="020B0604020202020204" pitchFamily="34" charset="0"/>
            </a:endParaRPr>
          </a:p>
        </p:txBody>
      </p:sp>
      <p:cxnSp>
        <p:nvCxnSpPr>
          <p:cNvPr id="17" name="AutoShape 8"/>
          <p:cNvCxnSpPr>
            <a:cxnSpLocks noChangeShapeType="1"/>
          </p:cNvCxnSpPr>
          <p:nvPr/>
        </p:nvCxnSpPr>
        <p:spPr bwMode="auto">
          <a:xfrm>
            <a:off x="3269735" y="2532524"/>
            <a:ext cx="1008062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Up Arrow 22"/>
          <p:cNvSpPr/>
          <p:nvPr/>
        </p:nvSpPr>
        <p:spPr>
          <a:xfrm>
            <a:off x="1637731" y="1937981"/>
            <a:ext cx="122830" cy="1132764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Up Arrow 23"/>
          <p:cNvSpPr/>
          <p:nvPr/>
        </p:nvSpPr>
        <p:spPr>
          <a:xfrm>
            <a:off x="4390410" y="1937981"/>
            <a:ext cx="122830" cy="1132764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Up Arrow 24"/>
          <p:cNvSpPr/>
          <p:nvPr/>
        </p:nvSpPr>
        <p:spPr>
          <a:xfrm>
            <a:off x="7126069" y="1937981"/>
            <a:ext cx="122830" cy="1132764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3015434" y="2114190"/>
            <a:ext cx="167044" cy="765231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5735536" y="2131570"/>
            <a:ext cx="167044" cy="765231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1982" y="1890089"/>
                <a:ext cx="8359254" cy="4389120"/>
              </a:xfrm>
            </p:spPr>
            <p:txBody>
              <a:bodyPr/>
              <a:lstStyle/>
              <a:p>
                <a:pPr marL="0" indent="0" algn="ctr">
                  <a:buNone/>
                  <a:defRPr/>
                </a:pPr>
                <a:r>
                  <a:rPr lang="en-US" dirty="0" smtClean="0"/>
                  <a:t>                                                 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 smtClean="0"/>
                  <a:t>Inhomogeineity</a:t>
                </a:r>
                <a:r>
                  <a:rPr lang="en-US" dirty="0" smtClean="0"/>
                  <a:t> in magnetic field is introduced: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0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1982" y="1890089"/>
                <a:ext cx="8359254" cy="4389120"/>
              </a:xfrm>
              <a:blipFill rotWithShape="0">
                <a:blip r:embed="rId4"/>
                <a:stretch>
                  <a:fillRect l="-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70848" y="6378641"/>
                <a:ext cx="8045355" cy="410497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Again, subspaces are not interacting: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and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16×16.</m:t>
                    </m:r>
                  </m:oMath>
                </a14:m>
                <a:r>
                  <a:rPr lang="en-US" dirty="0" smtClean="0"/>
                  <a:t> </a:t>
                </a:r>
                <a:endParaRPr lang="en-US" dirty="0" err="1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48" y="6378641"/>
                <a:ext cx="8045355" cy="410497"/>
              </a:xfrm>
              <a:prstGeom prst="rect">
                <a:avLst/>
              </a:prstGeom>
              <a:blipFill rotWithShape="0">
                <a:blip r:embed="rId6"/>
                <a:stretch>
                  <a:fillRect l="-530" b="-15714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70848" y="6179777"/>
                <a:ext cx="8045355" cy="6815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Wait! More simplification! Each subspaces have 4 sub-subspaces which are also non-interacting: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⨁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</m:e>
                    </m:nary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48" y="6179777"/>
                <a:ext cx="8045355" cy="681533"/>
              </a:xfrm>
              <a:prstGeom prst="rect">
                <a:avLst/>
              </a:prstGeom>
              <a:blipFill rotWithShape="0">
                <a:blip r:embed="rId7"/>
                <a:stretch>
                  <a:fillRect l="-530" t="-5263" b="-73684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57200" y="4995816"/>
                <a:ext cx="8045355" cy="11786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After the JW and Fourier transformation, the Hamiltonian will have the form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/4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err="1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995816"/>
                <a:ext cx="8045355" cy="1178656"/>
              </a:xfrm>
              <a:prstGeom prst="rect">
                <a:avLst/>
              </a:prstGeom>
              <a:blipFill rotWithShape="0">
                <a:blip r:embed="rId8"/>
                <a:stretch>
                  <a:fillRect l="-530" t="-2564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28" y="4151075"/>
            <a:ext cx="7781545" cy="7391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8252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1892">
        <p:fade/>
      </p:transition>
    </mc:Choice>
    <mc:Fallback>
      <p:transition spd="med" advTm="918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35480"/>
                <a:ext cx="8229600" cy="477921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Phase-flip symmetry: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Again, the </a:t>
                </a:r>
                <a:r>
                  <a:rPr lang="en-US" dirty="0"/>
                  <a:t>zero-temperature </a:t>
                </a:r>
                <a:r>
                  <a:rPr lang="en-US" dirty="0" smtClean="0"/>
                  <a:t>state is used: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𝑥𝑧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 smtClean="0"/>
                  <a:t> is real,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Express the operators in the 16 basis in which our Hamiltonian is written. The operators will now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16×16</m:t>
                    </m:r>
                  </m:oMath>
                </a14:m>
                <a:r>
                  <a:rPr lang="en-US" dirty="0" smtClean="0"/>
                  <a:t> matrix form.</a:t>
                </a:r>
              </a:p>
              <a:p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𝑂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𝑇𝑟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p>
                          </m:e>
                        </m:d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acc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Tr</m:t>
                    </m:r>
                    <m:r>
                      <a:rPr lang="en-US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acc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].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Compute the quantum correlation functions (Log-negativity and quantum discord) o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35480"/>
                <a:ext cx="8229600" cy="4779219"/>
              </a:xfrm>
              <a:blipFill rotWithShape="0">
                <a:blip r:embed="rId3"/>
                <a:stretch>
                  <a:fillRect l="-444" t="-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Prescription (Statics)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6238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4082">
        <p:fade/>
      </p:transition>
    </mc:Choice>
    <mc:Fallback>
      <p:transition spd="med" advTm="440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35480"/>
                <a:ext cx="8229600" cy="477921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 The alternating field XY model posses an extra dimer phase (DM) in addition to antiferromagnetic (AFM) and paramagnetic phase (PM) of normal XY model. 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The phase-boundary: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The factorization line: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+(1−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35480"/>
                <a:ext cx="8229600" cy="4779219"/>
              </a:xfrm>
              <a:blipFill rotWithShape="0">
                <a:blip r:embed="rId4"/>
                <a:stretch>
                  <a:fillRect l="-444" t="-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53" y="1450014"/>
            <a:ext cx="1898047" cy="3194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028" y="1237996"/>
            <a:ext cx="3479925" cy="6608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166672" y="6416826"/>
                <a:ext cx="928048" cy="369332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=0.8</m:t>
                      </m:r>
                    </m:oMath>
                  </m:oMathPara>
                </a14:m>
                <a:endParaRPr lang="en-US" dirty="0" err="1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672" y="6416826"/>
                <a:ext cx="928048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3226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752" y="2762917"/>
            <a:ext cx="4848884" cy="40710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6" y="2762917"/>
            <a:ext cx="787908" cy="3154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7490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9750">
        <p:fade/>
      </p:transition>
    </mc:Choice>
    <mc:Fallback>
      <p:transition spd="med" advTm="1597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Overview: Quantum XY model with uniform transverse field</a:t>
            </a:r>
          </a:p>
          <a:p>
            <a:endParaRPr lang="en-US" dirty="0"/>
          </a:p>
          <a:p>
            <a:r>
              <a:rPr lang="en-US" dirty="0" smtClean="0"/>
              <a:t>Alternating transverse field XY model: </a:t>
            </a:r>
          </a:p>
          <a:p>
            <a:pPr lvl="1"/>
            <a:r>
              <a:rPr lang="en-US" dirty="0" smtClean="0"/>
              <a:t>Statics</a:t>
            </a:r>
          </a:p>
          <a:p>
            <a:pPr lvl="2"/>
            <a:r>
              <a:rPr lang="en-US" dirty="0" smtClean="0"/>
              <a:t>Zero-temperature study</a:t>
            </a:r>
          </a:p>
          <a:p>
            <a:pPr lvl="2"/>
            <a:r>
              <a:rPr lang="en-US" dirty="0" smtClean="0"/>
              <a:t>Finite temperature study</a:t>
            </a:r>
          </a:p>
          <a:p>
            <a:pPr lvl="1"/>
            <a:r>
              <a:rPr lang="en-US" dirty="0" smtClean="0"/>
              <a:t>Dynamics at short time</a:t>
            </a:r>
          </a:p>
          <a:p>
            <a:pPr marL="294894" lvl="1" indent="0">
              <a:buNone/>
            </a:pPr>
            <a:endParaRPr lang="en-US" dirty="0"/>
          </a:p>
          <a:p>
            <a:r>
              <a:rPr lang="en-US" dirty="0" smtClean="0"/>
              <a:t>Summary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4621">
        <p:fade/>
      </p:transition>
    </mc:Choice>
    <mc:Fallback>
      <p:transition spd="med" advTm="5462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9219"/>
          </a:xfrm>
        </p:spPr>
        <p:txBody>
          <a:bodyPr>
            <a:normAutofit/>
          </a:bodyPr>
          <a:lstStyle/>
          <a:p>
            <a:r>
              <a:rPr lang="en-US" dirty="0" smtClean="0"/>
              <a:t> LN and QD at zero-temperature 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53" y="1450014"/>
            <a:ext cx="1898047" cy="3194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028" y="1237996"/>
            <a:ext cx="3479925" cy="6608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166672" y="6416826"/>
                <a:ext cx="928048" cy="369332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=0.8</m:t>
                      </m:r>
                    </m:oMath>
                  </m:oMathPara>
                </a14:m>
                <a:endParaRPr lang="en-US" dirty="0" err="1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672" y="6416826"/>
                <a:ext cx="928048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3226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" y="2841222"/>
            <a:ext cx="8753313" cy="3313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161360" y="6047494"/>
                <a:ext cx="928048" cy="369332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endParaRPr lang="en-US" dirty="0" err="1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360" y="6047494"/>
                <a:ext cx="928048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9894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9545">
        <p:fade/>
      </p:transition>
    </mc:Choice>
    <mc:Fallback>
      <p:transition spd="med" advTm="495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9219"/>
          </a:xfrm>
        </p:spPr>
        <p:txBody>
          <a:bodyPr>
            <a:normAutofit/>
          </a:bodyPr>
          <a:lstStyle/>
          <a:p>
            <a:r>
              <a:rPr lang="en-US" dirty="0" smtClean="0"/>
              <a:t> LN and QD at zero-</a:t>
            </a:r>
            <a:r>
              <a:rPr lang="en-US" dirty="0" err="1" smtClean="0"/>
              <a:t>temparature</a:t>
            </a:r>
            <a:r>
              <a:rPr lang="en-US" dirty="0" smtClean="0"/>
              <a:t> 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53" y="1450014"/>
            <a:ext cx="1898047" cy="3194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028" y="1237996"/>
            <a:ext cx="3479925" cy="6608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166672" y="6416826"/>
                <a:ext cx="928048" cy="369332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=0.8</m:t>
                      </m:r>
                    </m:oMath>
                  </m:oMathPara>
                </a14:m>
                <a:endParaRPr lang="en-US" dirty="0" err="1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672" y="6416826"/>
                <a:ext cx="928048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3226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" y="2841222"/>
            <a:ext cx="8753313" cy="3313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8178" y="3663369"/>
                <a:ext cx="8927643" cy="1323439"/>
              </a:xfrm>
              <a:prstGeom prst="rect">
                <a:avLst/>
              </a:prstGeom>
              <a:solidFill>
                <a:srgbClr val="FF0000"/>
              </a:solidFill>
              <a:ln w="349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/>
                  <a:t>DM phase: High entanglement content</a:t>
                </a:r>
              </a:p>
              <a:p>
                <a:r>
                  <a:rPr lang="en-US" sz="4000" dirty="0" smtClean="0"/>
                  <a:t>Found factorization line: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i="1">
                        <a:latin typeface="Cambria Math" panose="02040503050406030204" pitchFamily="18" charset="0"/>
                      </a:rPr>
                      <m:t>+(1−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78" y="3663369"/>
                <a:ext cx="8927643" cy="1323439"/>
              </a:xfrm>
              <a:prstGeom prst="rect">
                <a:avLst/>
              </a:prstGeom>
              <a:blipFill rotWithShape="0">
                <a:blip r:embed="rId7"/>
                <a:stretch>
                  <a:fillRect l="-2245" t="-6726" r="-1837" b="-17040"/>
                </a:stretch>
              </a:blipFill>
              <a:ln w="349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161360" y="6047494"/>
                <a:ext cx="928048" cy="369332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endParaRPr lang="en-US" dirty="0" err="1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360" y="6047494"/>
                <a:ext cx="928048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978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73">
        <p:fade/>
      </p:transition>
    </mc:Choice>
    <mc:Fallback>
      <p:transition spd="med" advTm="107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9219"/>
          </a:xfrm>
        </p:spPr>
        <p:txBody>
          <a:bodyPr>
            <a:normAutofit/>
          </a:bodyPr>
          <a:lstStyle/>
          <a:p>
            <a:r>
              <a:rPr lang="en-US" dirty="0" smtClean="0"/>
              <a:t> LN and QD at zero-</a:t>
            </a:r>
            <a:r>
              <a:rPr lang="en-US" dirty="0" err="1" smtClean="0"/>
              <a:t>temparature</a:t>
            </a:r>
            <a:r>
              <a:rPr lang="en-US" dirty="0" smtClean="0"/>
              <a:t> 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53" y="1450014"/>
            <a:ext cx="1898047" cy="3194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028" y="1237996"/>
            <a:ext cx="3479925" cy="6608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166672" y="6416826"/>
                <a:ext cx="928048" cy="369332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=0.8</m:t>
                      </m:r>
                    </m:oMath>
                  </m:oMathPara>
                </a14:m>
                <a:endParaRPr lang="en-US" dirty="0" err="1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672" y="6416826"/>
                <a:ext cx="928048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3226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36225" y="2011664"/>
            <a:ext cx="60596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first derivative of LN </a:t>
            </a:r>
            <a:r>
              <a:rPr lang="en-US" dirty="0"/>
              <a:t>captures the QPTs</a:t>
            </a:r>
            <a:endParaRPr lang="en-US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" y="2743200"/>
            <a:ext cx="8669110" cy="35716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161360" y="6047494"/>
                <a:ext cx="928048" cy="369332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endParaRPr lang="en-US" dirty="0" err="1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360" y="6047494"/>
                <a:ext cx="928048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57677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8977">
        <p:fade/>
      </p:transition>
    </mc:Choice>
    <mc:Fallback>
      <p:transition spd="med" advTm="589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9219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But, now currently available technologies e.g. ion-trap can also simulate the finite size behavior. 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Interesting to check how large system size is large enough to mimic the thermodynamic limit behavior.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53" y="1450014"/>
            <a:ext cx="1898047" cy="3194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028" y="1237996"/>
            <a:ext cx="3479925" cy="6608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132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0056">
        <p:fade/>
      </p:transition>
    </mc:Choice>
    <mc:Fallback>
      <p:transition spd="med" advTm="1500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9219"/>
          </a:xfrm>
        </p:spPr>
        <p:txBody>
          <a:bodyPr>
            <a:normAutofit/>
          </a:bodyPr>
          <a:lstStyle/>
          <a:p>
            <a:r>
              <a:rPr lang="en-US" dirty="0" smtClean="0"/>
              <a:t> Finite size scaling of LN and QD </a:t>
            </a:r>
            <a:r>
              <a:rPr lang="en-US" b="1" dirty="0" smtClean="0"/>
              <a:t>:  AFM        PM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53" y="1450014"/>
            <a:ext cx="1898047" cy="3194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028" y="1237996"/>
            <a:ext cx="3479925" cy="6608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166672" y="6416826"/>
                <a:ext cx="928048" cy="369332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=0.8</m:t>
                      </m:r>
                    </m:oMath>
                  </m:oMathPara>
                </a14:m>
                <a:endParaRPr lang="en-US" dirty="0" err="1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672" y="6416826"/>
                <a:ext cx="928048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3226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 rot="5400000">
                <a:off x="2148491" y="1928427"/>
                <a:ext cx="400110" cy="2470245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vert="vert270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−2.278</m:t>
                          </m:r>
                        </m:sup>
                      </m:sSup>
                    </m:oMath>
                  </m:oMathPara>
                </a14:m>
                <a:endParaRPr lang="en-US" sz="1400" dirty="0" err="1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148491" y="1928427"/>
                <a:ext cx="400110" cy="247024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 rot="16200000">
                <a:off x="6819963" y="1988591"/>
                <a:ext cx="400110" cy="2349917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vert="vert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−1.489</m:t>
                          </m:r>
                        </m:sup>
                      </m:sSup>
                    </m:oMath>
                  </m:oMathPara>
                </a14:m>
                <a:endParaRPr lang="en-US" sz="1400" dirty="0" err="1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819963" y="1988591"/>
                <a:ext cx="400110" cy="234991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0" y="3381908"/>
            <a:ext cx="8839399" cy="2998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979417" y="6433759"/>
                <a:ext cx="1187255" cy="369332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=1.5,</m:t>
                      </m:r>
                    </m:oMath>
                  </m:oMathPara>
                </a14:m>
                <a:endParaRPr lang="en-US" dirty="0" err="1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417" y="6433759"/>
                <a:ext cx="1187255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676397" y="3912751"/>
            <a:ext cx="5611091" cy="707886"/>
          </a:xfrm>
          <a:prstGeom prst="rect">
            <a:avLst/>
          </a:prstGeom>
          <a:solidFill>
            <a:srgbClr val="FF0000"/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Better scaling exponent</a:t>
            </a:r>
          </a:p>
        </p:txBody>
      </p:sp>
      <p:sp>
        <p:nvSpPr>
          <p:cNvPr id="18" name="Left-Right Arrow 17"/>
          <p:cNvSpPr/>
          <p:nvPr/>
        </p:nvSpPr>
        <p:spPr>
          <a:xfrm>
            <a:off x="5228901" y="2048773"/>
            <a:ext cx="346364" cy="138546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8136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191">
        <p:fade/>
      </p:transition>
    </mc:Choice>
    <mc:Fallback>
      <p:transition spd="med" advTm="801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9219"/>
          </a:xfrm>
        </p:spPr>
        <p:txBody>
          <a:bodyPr>
            <a:normAutofit/>
          </a:bodyPr>
          <a:lstStyle/>
          <a:p>
            <a:r>
              <a:rPr lang="en-US" dirty="0" smtClean="0"/>
              <a:t> Finite size scaling of LN and QD </a:t>
            </a:r>
            <a:r>
              <a:rPr lang="en-US" b="1" dirty="0"/>
              <a:t>: AFM       </a:t>
            </a:r>
            <a:r>
              <a:rPr lang="en-US" b="1" dirty="0" smtClean="0"/>
              <a:t>DM</a:t>
            </a:r>
          </a:p>
          <a:p>
            <a:r>
              <a:rPr lang="en-US" dirty="0" err="1" smtClean="0"/>
              <a:t>Lanczos</a:t>
            </a:r>
            <a:r>
              <a:rPr lang="en-US" dirty="0" smtClean="0"/>
              <a:t> algorithm is used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53" y="1450014"/>
            <a:ext cx="1898047" cy="3194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028" y="1237996"/>
            <a:ext cx="3479925" cy="6608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166672" y="6416826"/>
                <a:ext cx="928048" cy="369332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=0.8</m:t>
                      </m:r>
                    </m:oMath>
                  </m:oMathPara>
                </a14:m>
                <a:endParaRPr lang="en-US" dirty="0" err="1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672" y="6416826"/>
                <a:ext cx="928048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3226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64" y="3168886"/>
            <a:ext cx="8547307" cy="32104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 rot="5400000">
                <a:off x="2146953" y="1928427"/>
                <a:ext cx="403187" cy="2470245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vert="vert270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−2.525</m:t>
                          </m:r>
                        </m:sup>
                      </m:sSup>
                    </m:oMath>
                  </m:oMathPara>
                </a14:m>
                <a:endParaRPr lang="en-US" sz="1400" dirty="0" err="1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146953" y="1928427"/>
                <a:ext cx="403187" cy="247024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rot="16200000">
                <a:off x="6818425" y="1988591"/>
                <a:ext cx="403187" cy="2349917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vert="vert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−1.153</m:t>
                          </m:r>
                        </m:sup>
                      </m:sSup>
                    </m:oMath>
                  </m:oMathPara>
                </a14:m>
                <a:endParaRPr lang="en-US" sz="1400" dirty="0" err="1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818425" y="1988591"/>
                <a:ext cx="403187" cy="234991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-Right Arrow 8"/>
          <p:cNvSpPr/>
          <p:nvPr/>
        </p:nvSpPr>
        <p:spPr>
          <a:xfrm>
            <a:off x="5159626" y="2048773"/>
            <a:ext cx="346364" cy="138546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79417" y="6433759"/>
                <a:ext cx="1187255" cy="369332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=1.5,</m:t>
                      </m:r>
                    </m:oMath>
                  </m:oMathPara>
                </a14:m>
                <a:endParaRPr lang="en-US" dirty="0" err="1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417" y="6433759"/>
                <a:ext cx="1187255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08178" y="3663369"/>
            <a:ext cx="8927643" cy="584775"/>
          </a:xfrm>
          <a:prstGeom prst="rect">
            <a:avLst/>
          </a:prstGeom>
          <a:solidFill>
            <a:srgbClr val="FF0000"/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Scaling exponent in AFM     DM &gt; AFM </a:t>
            </a:r>
            <a:r>
              <a:rPr lang="en-US" sz="3200" dirty="0"/>
              <a:t> </a:t>
            </a:r>
            <a:r>
              <a:rPr lang="en-US" sz="3200" dirty="0" smtClean="0"/>
              <a:t>  PM</a:t>
            </a:r>
            <a:endParaRPr lang="en-US" sz="3200" dirty="0"/>
          </a:p>
        </p:txBody>
      </p:sp>
      <p:sp>
        <p:nvSpPr>
          <p:cNvPr id="15" name="Left-Right Arrow 14"/>
          <p:cNvSpPr/>
          <p:nvPr/>
        </p:nvSpPr>
        <p:spPr>
          <a:xfrm>
            <a:off x="7573044" y="3886483"/>
            <a:ext cx="346364" cy="138546"/>
          </a:xfrm>
          <a:prstGeom prst="left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>
            <a:off x="5159626" y="3886483"/>
            <a:ext cx="346364" cy="138546"/>
          </a:xfrm>
          <a:prstGeom prst="left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0100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1728">
        <p:fade/>
      </p:transition>
    </mc:Choice>
    <mc:Fallback>
      <p:transition spd="med" advTm="717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  <p:bldP spid="20" grpId="0" animBg="1"/>
      <p:bldP spid="21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9219"/>
          </a:xfrm>
        </p:spPr>
        <p:txBody>
          <a:bodyPr>
            <a:normAutofit/>
          </a:bodyPr>
          <a:lstStyle/>
          <a:p>
            <a:r>
              <a:rPr lang="en-US" dirty="0" smtClean="0"/>
              <a:t> Finite-temperature quantum correlation of the CES: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3736" y="111189"/>
            <a:ext cx="8229600" cy="1143000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ffects of Temperature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53" y="1450014"/>
            <a:ext cx="1898047" cy="3194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028" y="1237996"/>
            <a:ext cx="3479925" cy="6608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166672" y="6416826"/>
                <a:ext cx="928048" cy="369332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=0.8</m:t>
                      </m:r>
                    </m:oMath>
                  </m:oMathPara>
                </a14:m>
                <a:endParaRPr lang="en-US" dirty="0" err="1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672" y="6416826"/>
                <a:ext cx="928048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3226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150" y="2293078"/>
            <a:ext cx="5566773" cy="45340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709471" y="3125337"/>
                <a:ext cx="1175222" cy="369332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dirty="0" err="1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471" y="3125337"/>
                <a:ext cx="1175222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1290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740179" y="5379492"/>
                <a:ext cx="1175222" cy="369332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 err="1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179" y="5379492"/>
                <a:ext cx="1175222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1111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161360" y="6047494"/>
                <a:ext cx="928048" cy="369332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endParaRPr lang="en-US" dirty="0" err="1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360" y="6047494"/>
                <a:ext cx="928048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308316" y="1245268"/>
            <a:ext cx="6073607" cy="646331"/>
          </a:xfrm>
          <a:prstGeom prst="rect">
            <a:avLst/>
          </a:prstGeom>
          <a:solidFill>
            <a:srgbClr val="FF0000"/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AFM: higher spreading rate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60716" y="1397668"/>
            <a:ext cx="6073607" cy="646331"/>
          </a:xfrm>
          <a:prstGeom prst="rect">
            <a:avLst/>
          </a:prstGeom>
          <a:solidFill>
            <a:srgbClr val="FF0000"/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DM: most robust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13116" y="1550068"/>
            <a:ext cx="6073607" cy="646331"/>
          </a:xfrm>
          <a:prstGeom prst="rect">
            <a:avLst/>
          </a:prstGeom>
          <a:solidFill>
            <a:srgbClr val="FF0000"/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QD is more robust than LN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7942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46106">
        <p:fade/>
      </p:transition>
    </mc:Choice>
    <mc:Fallback>
      <p:transition spd="med" advTm="1461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9219"/>
          </a:xfrm>
        </p:spPr>
        <p:txBody>
          <a:bodyPr>
            <a:normAutofit/>
          </a:bodyPr>
          <a:lstStyle/>
          <a:p>
            <a:r>
              <a:rPr lang="en-US" dirty="0" smtClean="0"/>
              <a:t> Counter-intuitive behavior of QC:</a:t>
            </a:r>
          </a:p>
          <a:p>
            <a:r>
              <a:rPr lang="en-US" dirty="0" smtClean="0"/>
              <a:t>Non-monotonicity with Temperature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53" y="1450014"/>
            <a:ext cx="1898047" cy="3194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028" y="1237996"/>
            <a:ext cx="3479925" cy="6608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166672" y="6416826"/>
                <a:ext cx="928048" cy="369332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=0.8</m:t>
                      </m:r>
                    </m:oMath>
                  </m:oMathPara>
                </a14:m>
                <a:endParaRPr lang="en-US" dirty="0" err="1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672" y="6416826"/>
                <a:ext cx="928048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3226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11540" y="2931530"/>
                <a:ext cx="2236878" cy="369332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=−0.9,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=0.25</m:t>
                      </m:r>
                    </m:oMath>
                  </m:oMathPara>
                </a14:m>
                <a:endParaRPr lang="en-US" dirty="0" err="1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540" y="2931530"/>
                <a:ext cx="223687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161360" y="6047494"/>
                <a:ext cx="928048" cy="369332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endParaRPr lang="en-US" dirty="0" err="1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360" y="6047494"/>
                <a:ext cx="928048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4" y="3334135"/>
            <a:ext cx="7582958" cy="33532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572000" y="2931530"/>
                <a:ext cx="2238233" cy="369332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=−0.4,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=0.7</m:t>
                      </m:r>
                    </m:oMath>
                  </m:oMathPara>
                </a14:m>
                <a:endParaRPr lang="en-US" dirty="0" err="1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931530"/>
                <a:ext cx="2238233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08178" y="3201261"/>
            <a:ext cx="8927643" cy="646331"/>
          </a:xfrm>
          <a:prstGeom prst="rect">
            <a:avLst/>
          </a:prstGeom>
          <a:solidFill>
            <a:srgbClr val="FF0000"/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Dimer phase: Entanglement is monotonic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4203" y="2229381"/>
            <a:ext cx="3371949" cy="769441"/>
          </a:xfrm>
          <a:prstGeom prst="rect">
            <a:avLst/>
          </a:prstGeom>
          <a:solidFill>
            <a:srgbClr val="FFFF00"/>
          </a:solidFill>
          <a:ln w="34925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4400" dirty="0" smtClean="0"/>
              <a:t>Surprisingly,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6496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52">
        <p:fade/>
      </p:transition>
    </mc:Choice>
    <mc:Fallback>
      <p:transition spd="med" advTm="70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18" grpId="0" animBg="1"/>
      <p:bldP spid="19" grpId="0" animBg="1"/>
      <p:bldP spid="12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9219"/>
          </a:xfrm>
        </p:spPr>
        <p:txBody>
          <a:bodyPr>
            <a:normAutofit/>
          </a:bodyPr>
          <a:lstStyle/>
          <a:p>
            <a:r>
              <a:rPr lang="en-US" dirty="0" smtClean="0"/>
              <a:t> Non-monotonic regions: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53" y="1450014"/>
            <a:ext cx="1898047" cy="3194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028" y="1237996"/>
            <a:ext cx="3479925" cy="6608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166672" y="6416826"/>
                <a:ext cx="928048" cy="369332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=0.8</m:t>
                      </m:r>
                    </m:oMath>
                  </m:oMathPara>
                </a14:m>
                <a:endParaRPr lang="en-US" dirty="0" err="1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672" y="6416826"/>
                <a:ext cx="928048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3226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161360" y="6047494"/>
                <a:ext cx="928048" cy="369332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endParaRPr lang="en-US" dirty="0" err="1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360" y="6047494"/>
                <a:ext cx="92804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57" y="3025453"/>
            <a:ext cx="3620005" cy="3391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177" y="3099206"/>
            <a:ext cx="3565468" cy="32438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14901" y="2914540"/>
            <a:ext cx="16104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    LN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02333" y="2862220"/>
            <a:ext cx="16104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    QD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5921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6823">
        <p:fade/>
      </p:transition>
    </mc:Choice>
    <mc:Fallback>
      <p:transition spd="med" advTm="268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6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magnetic field is switched off at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  =0,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time-evolved state is given by: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The Hamiltonian still posses the phase-flip symmetry.</a:t>
                </a:r>
              </a:p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𝑧𝑦</m:t>
                        </m:r>
                      </m:sub>
                    </m:sSub>
                  </m:oMath>
                </a14:m>
                <a:r>
                  <a:rPr lang="en-US" dirty="0" smtClean="0"/>
                  <a:t>=0. </a:t>
                </a:r>
              </a:p>
              <a:p>
                <a:r>
                  <a:rPr lang="en-US" dirty="0" smtClean="0"/>
                  <a:t>But 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 smtClean="0"/>
                  <a:t> is not necessarily real. So,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≠0.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We again expressed the correlators in the same basis in which the Hamiltonian is written.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444" t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3278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1747">
        <p:fade/>
      </p:transition>
    </mc:Choice>
    <mc:Fallback>
      <p:transition spd="med" advTm="217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Quantum information processing is advantageous over classical information processing: dense coding, teleportation, QKD, etc.</a:t>
            </a:r>
          </a:p>
          <a:p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 smtClean="0">
                <a:cs typeface="Times New Roman" panose="02020603050405020304" pitchFamily="18" charset="0"/>
              </a:rPr>
              <a:t>To </a:t>
            </a:r>
            <a:r>
              <a:rPr lang="en-US" sz="2000" dirty="0">
                <a:cs typeface="Times New Roman" panose="02020603050405020304" pitchFamily="18" charset="0"/>
              </a:rPr>
              <a:t>achieve the advantage of quantum world, one needs physical systems to implement quantum operation</a:t>
            </a:r>
            <a:r>
              <a:rPr lang="en-US" sz="2000" dirty="0" smtClean="0">
                <a:cs typeface="Times New Roman" panose="02020603050405020304" pitchFamily="18" charset="0"/>
              </a:rPr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r>
              <a:rPr lang="en-US" dirty="0" smtClean="0"/>
              <a:t>Natural choice: </a:t>
            </a:r>
            <a:r>
              <a:rPr lang="en-US" sz="2000" dirty="0" smtClean="0">
                <a:cs typeface="Times New Roman" panose="02020603050405020304" pitchFamily="18" charset="0"/>
              </a:rPr>
              <a:t>quantum </a:t>
            </a:r>
            <a:r>
              <a:rPr lang="en-US" sz="2000" dirty="0">
                <a:cs typeface="Times New Roman" panose="02020603050405020304" pitchFamily="18" charset="0"/>
              </a:rPr>
              <a:t>spin </a:t>
            </a:r>
            <a:r>
              <a:rPr lang="en-US" sz="2000" dirty="0" smtClean="0">
                <a:cs typeface="Times New Roman" panose="02020603050405020304" pitchFamily="18" charset="0"/>
              </a:rPr>
              <a:t>models. </a:t>
            </a:r>
          </a:p>
          <a:p>
            <a:endParaRPr lang="en-US" sz="2000" dirty="0" smtClean="0">
              <a:cs typeface="Times New Roman" panose="02020603050405020304" pitchFamily="18" charset="0"/>
            </a:endParaRPr>
          </a:p>
          <a:p>
            <a:r>
              <a:rPr lang="en-US" sz="2000" dirty="0">
                <a:cs typeface="Times New Roman" panose="02020603050405020304" pitchFamily="18" charset="0"/>
              </a:rPr>
              <a:t>Simulation of such spin systems </a:t>
            </a:r>
            <a:r>
              <a:rPr lang="en-US" sz="2000" dirty="0" smtClean="0">
                <a:cs typeface="Times New Roman" panose="02020603050405020304" pitchFamily="18" charset="0"/>
              </a:rPr>
              <a:t>in the laboratory is now possible by existing cutting edge technologies with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photons, ions, NMR, etc.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6789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32969">
        <p:fade/>
      </p:transition>
    </mc:Choice>
    <mc:Fallback>
      <p:transition spd="med" advTm="1329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66255" y="1935480"/>
                <a:ext cx="8520545" cy="438912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kept fixed.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varies. </a:t>
                </a:r>
              </a:p>
              <a:p>
                <a:endParaRPr lang="en-US" dirty="0"/>
              </a:p>
              <a:p>
                <a:r>
                  <a:rPr lang="en-US" dirty="0" smtClean="0"/>
                  <a:t>Revival and Collapse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For </a:t>
                </a:r>
                <a:r>
                  <a:rPr lang="en-US" dirty="0" smtClean="0"/>
                  <a:t>large-time behavior,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:r>
                  <a:rPr lang="en-US" dirty="0" smtClean="0"/>
                  <a:t>ergodicity, look into: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n-US" dirty="0"/>
                  <a:t>PRA 94 042310 (2016)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255" y="1935480"/>
                <a:ext cx="8520545" cy="4389120"/>
              </a:xfrm>
              <a:blipFill rotWithShape="0">
                <a:blip r:embed="rId4"/>
                <a:stretch>
                  <a:fillRect l="-429" t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716" y="803564"/>
            <a:ext cx="5254101" cy="60544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25091" y="1288473"/>
                <a:ext cx="461665" cy="108065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vert="vert270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 err="1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91" y="1288473"/>
                <a:ext cx="461665" cy="10806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19050" y="3110900"/>
                <a:ext cx="461665" cy="108065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vert="vert270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=0.8</m:t>
                      </m:r>
                    </m:oMath>
                  </m:oMathPara>
                </a14:m>
                <a:endParaRPr lang="en-US" dirty="0" err="1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050" y="3110900"/>
                <a:ext cx="461665" cy="10806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19051" y="5276920"/>
                <a:ext cx="461665" cy="108065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vert="vert270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=1.6</m:t>
                      </m:r>
                    </m:oMath>
                  </m:oMathPara>
                </a14:m>
                <a:endParaRPr lang="en-US" dirty="0" err="1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051" y="5276920"/>
                <a:ext cx="461665" cy="10806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7036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3609">
        <p:fade/>
      </p:transition>
    </mc:Choice>
    <mc:Fallback>
      <p:transition spd="med" advTm="236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kept fixed.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varies.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For large time behavior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look into </a:t>
                </a:r>
                <a:r>
                  <a:rPr lang="en-US" dirty="0"/>
                  <a:t>PRA 94 042310 (2016)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444" t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25091" y="1288473"/>
                <a:ext cx="461665" cy="108065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vert="vert270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 err="1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91" y="1288473"/>
                <a:ext cx="461665" cy="10806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19050" y="3110900"/>
                <a:ext cx="461665" cy="108065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vert="vert270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=0.8</m:t>
                      </m:r>
                    </m:oMath>
                  </m:oMathPara>
                </a14:m>
                <a:endParaRPr lang="en-US" dirty="0" err="1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050" y="3110900"/>
                <a:ext cx="461665" cy="10806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19051" y="5276920"/>
                <a:ext cx="461665" cy="108065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vert="vert270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=1.6</m:t>
                      </m:r>
                    </m:oMath>
                  </m:oMathPara>
                </a14:m>
                <a:endParaRPr lang="en-US" dirty="0" err="1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051" y="5276920"/>
                <a:ext cx="461665" cy="10806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139" y="824899"/>
            <a:ext cx="5210879" cy="604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5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7362" y="2240264"/>
            <a:ext cx="7689274" cy="404969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Investigate the effect of an alternating transverse field in 1D</a:t>
            </a:r>
            <a:r>
              <a:rPr lang="en-IN" dirty="0" smtClean="0"/>
              <a:t> </a:t>
            </a:r>
            <a:r>
              <a:rPr lang="en-IN" dirty="0"/>
              <a:t>XY </a:t>
            </a:r>
            <a:r>
              <a:rPr lang="en-IN" dirty="0" smtClean="0"/>
              <a:t>chain.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Entanglement of ground state is high in DM </a:t>
            </a:r>
            <a:r>
              <a:rPr lang="en-US" dirty="0"/>
              <a:t>phase while </a:t>
            </a:r>
            <a:r>
              <a:rPr lang="en-US" dirty="0" smtClean="0"/>
              <a:t>is very low in </a:t>
            </a:r>
            <a:r>
              <a:rPr lang="en-US" dirty="0"/>
              <a:t>AFM </a:t>
            </a:r>
            <a:r>
              <a:rPr lang="en-US" dirty="0" smtClean="0"/>
              <a:t>phase.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Derivatives of Nearest neighbor QC can detect the QPTs. 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With temperature, n</a:t>
            </a:r>
            <a:r>
              <a:rPr lang="en-IN" dirty="0" err="1" smtClean="0"/>
              <a:t>onmonotonic</a:t>
            </a:r>
            <a:r>
              <a:rPr lang="en-IN" dirty="0" smtClean="0"/>
              <a:t> </a:t>
            </a:r>
            <a:r>
              <a:rPr lang="en-IN" dirty="0"/>
              <a:t>variations of entanglement is </a:t>
            </a:r>
            <a:r>
              <a:rPr lang="en-IN" dirty="0" smtClean="0"/>
              <a:t>found. Entanglement is always monotonic with temp in DM phase. </a:t>
            </a:r>
          </a:p>
          <a:p>
            <a:pPr algn="just"/>
            <a:endParaRPr lang="en-IN" dirty="0"/>
          </a:p>
          <a:p>
            <a:pPr algn="just"/>
            <a:r>
              <a:rPr lang="en-IN" dirty="0"/>
              <a:t>L</a:t>
            </a:r>
            <a:r>
              <a:rPr lang="en-IN" dirty="0" smtClean="0"/>
              <a:t>arge-time </a:t>
            </a:r>
            <a:r>
              <a:rPr lang="en-IN" dirty="0" err="1"/>
              <a:t>behavior</a:t>
            </a:r>
            <a:r>
              <a:rPr lang="en-IN" dirty="0"/>
              <a:t> of </a:t>
            </a:r>
            <a:r>
              <a:rPr lang="en-IN" dirty="0" smtClean="0"/>
              <a:t>entanglement: always ergodic.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496270"/>
            <a:ext cx="8229600" cy="1143000"/>
          </a:xfrm>
        </p:spPr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13711" y="6442350"/>
            <a:ext cx="8312725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en-US" sz="1400" dirty="0" smtClean="0">
                <a:solidFill>
                  <a:srgbClr val="C00000"/>
                </a:solidFill>
                <a:latin typeface="Arial" panose="020B0604020202020204" pitchFamily="34" charset="0"/>
              </a:rPr>
              <a:t>T Chanda, T Das, D </a:t>
            </a:r>
            <a:r>
              <a:rPr lang="en-US" altLang="en-US" sz="1400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Sadhukhan</a:t>
            </a:r>
            <a:r>
              <a:rPr lang="en-US" altLang="en-US" sz="1400" dirty="0" smtClean="0">
                <a:solidFill>
                  <a:srgbClr val="C00000"/>
                </a:solidFill>
                <a:latin typeface="Arial" panose="020B0604020202020204" pitchFamily="34" charset="0"/>
              </a:rPr>
              <a:t>, A K Pal, A Sen(De), U Sen </a:t>
            </a:r>
            <a:r>
              <a:rPr lang="en-IN" altLang="en-US" sz="1400" dirty="0" smtClean="0">
                <a:solidFill>
                  <a:srgbClr val="C00000"/>
                </a:solidFill>
                <a:latin typeface="Arial" panose="020B0604020202020204" pitchFamily="34" charset="0"/>
              </a:rPr>
              <a:t>PRA </a:t>
            </a:r>
            <a:r>
              <a:rPr lang="en-IN" altLang="en-US" sz="1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94</a:t>
            </a:r>
            <a:r>
              <a:rPr lang="en-IN" altLang="en-US" sz="1400" dirty="0" smtClean="0">
                <a:solidFill>
                  <a:srgbClr val="C00000"/>
                </a:solidFill>
                <a:latin typeface="Arial" panose="020B0604020202020204" pitchFamily="34" charset="0"/>
              </a:rPr>
              <a:t> 042310 (2016)</a:t>
            </a:r>
            <a:endParaRPr lang="en-US" altLang="en-US" sz="1400" dirty="0" smtClean="0">
              <a:solidFill>
                <a:srgbClr val="C00000"/>
              </a:solidFill>
              <a:latin typeface="Arial Unicode MS" panose="020B0604020202020204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1625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8958">
        <p:fade/>
      </p:transition>
    </mc:Choice>
    <mc:Fallback>
      <p:transition spd="med" advTm="289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0352" y="3685736"/>
            <a:ext cx="7854696" cy="1752600"/>
          </a:xfrm>
        </p:spPr>
        <p:txBody>
          <a:bodyPr/>
          <a:lstStyle/>
          <a:p>
            <a:r>
              <a:rPr lang="en-US" dirty="0" smtClean="0"/>
              <a:t>In collaboration with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700000">
            <a:off x="6032317" y="4171455"/>
            <a:ext cx="543001" cy="7811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900000">
            <a:off x="7039288" y="4849091"/>
            <a:ext cx="880572" cy="109747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500000">
            <a:off x="4156904" y="5100248"/>
            <a:ext cx="692529" cy="93695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0000">
            <a:off x="7999230" y="4253941"/>
            <a:ext cx="771633" cy="10955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840000">
            <a:off x="4892892" y="4294908"/>
            <a:ext cx="762285" cy="114342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Oval 3"/>
          <p:cNvSpPr/>
          <p:nvPr/>
        </p:nvSpPr>
        <p:spPr>
          <a:xfrm>
            <a:off x="124691" y="940990"/>
            <a:ext cx="5432132" cy="315288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For an open system treatment of this model: listen to the last talk of this conference by Amit K Pal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15613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1297">
        <p:fade/>
      </p:transition>
    </mc:Choice>
    <mc:Fallback>
      <p:transition spd="med" advTm="312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35479"/>
                <a:ext cx="8686800" cy="4799149"/>
              </a:xfrm>
            </p:spPr>
            <p:txBody>
              <a:bodyPr/>
              <a:lstStyle/>
              <a:p>
                <a:r>
                  <a:rPr lang="en-US" dirty="0" smtClean="0"/>
                  <a:t>Pure state: Von-Neumann Entropy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⟩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Mixed state: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𝐴𝐵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=∑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𝐴𝐵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⟩⟨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𝐴𝐵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Entanglement of formation is a monotonic function of concurrence(C).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35479"/>
                <a:ext cx="8686800" cy="4799149"/>
              </a:xfrm>
              <a:blipFill rotWithShape="0">
                <a:blip r:embed="rId4"/>
                <a:stretch>
                  <a:fillRect l="-421"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 Measures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50182" y="3009365"/>
            <a:ext cx="22035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Wooters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PRL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2245 (1998)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384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35479"/>
                <a:ext cx="8686800" cy="4799149"/>
              </a:xfrm>
            </p:spPr>
            <p:txBody>
              <a:bodyPr/>
              <a:lstStyle/>
              <a:p>
                <a:r>
                  <a:rPr lang="en-US" b="1" dirty="0" smtClean="0"/>
                  <a:t>Log-negativity(LN):</a:t>
                </a:r>
                <a:r>
                  <a:rPr lang="en-US" dirty="0" smtClean="0"/>
                  <a:t> detect NPPT states 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𝐴𝐵</m:t>
                                        </m:r>
                                      </m:sub>
                                      <m:sup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sub>
                                        </m:sSub>
                                      </m:sup>
                                    </m:sSubSup>
                                  </m:e>
                                </m:d>
                              </m:e>
                            </m:d>
                          </m:e>
                        </m:fun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0" dirty="0" smtClean="0"/>
                  <a:t>                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p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</m:oMath>
                </a14:m>
                <a:r>
                  <a:rPr lang="en-US" dirty="0" smtClean="0"/>
                  <a:t> (Hermitian)</a:t>
                </a:r>
              </a:p>
              <a:p>
                <a:r>
                  <a:rPr lang="en-US" b="0" dirty="0" smtClean="0"/>
                  <a:t>Separable: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 smtClean="0"/>
                  <a:t>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⊗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 smtClean="0"/>
                  <a:t>;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𝐴𝐵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</m:sup>
                                </m:sSubSup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LN non-zero for NPT entangled states, but zero for PPT entangled states.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 smtClean="0"/>
                  <a:t>Quantum Discord(QD):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difference between two classically equivalent expressions for the mutual information extended in quantum regime.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 smtClean="0"/>
                  <a:t> 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35479"/>
                <a:ext cx="8686800" cy="4799149"/>
              </a:xfrm>
              <a:blipFill rotWithShape="0">
                <a:blip r:embed="rId4"/>
                <a:stretch>
                  <a:fillRect l="-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 Measures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87292" y="6396335"/>
            <a:ext cx="34497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Henderson,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Vedral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J. Phys. A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6899 (2001) 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Oliver, Zurek, PRL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88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017901 (2002)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87292" y="4104220"/>
            <a:ext cx="32567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Vidal, Werner, PRA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65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032314 (2002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Plenio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PRL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95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090503 (2005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5339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67828">
        <p:fade/>
      </p:transition>
    </mc:Choice>
    <mc:Fallback>
      <p:transition spd="med" advTm="1678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35479"/>
                <a:ext cx="8229600" cy="468699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Quantum XY model with transverse field: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=0: </m:t>
                    </m:r>
                  </m:oMath>
                </a14:m>
                <a:r>
                  <a:rPr lang="en-US" dirty="0"/>
                  <a:t>Isotropic case (XX model)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=1: </m:t>
                    </m:r>
                  </m:oMath>
                </a14:m>
                <a:r>
                  <a:rPr lang="en-US" dirty="0"/>
                  <a:t> Transverse </a:t>
                </a:r>
                <a:r>
                  <a:rPr lang="en-US" dirty="0" err="1"/>
                  <a:t>Ising</a:t>
                </a:r>
                <a:r>
                  <a:rPr lang="en-US" dirty="0"/>
                  <a:t> </a:t>
                </a:r>
                <a:r>
                  <a:rPr lang="en-US" dirty="0" smtClean="0"/>
                  <a:t>model</a:t>
                </a:r>
                <a:r>
                  <a:rPr lang="en-IN" dirty="0"/>
                  <a:t>					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Diagonalization:</a:t>
                </a:r>
                <a:r>
                  <a:rPr lang="en-US" dirty="0" smtClean="0"/>
                  <a:t> Exact diagonalization: NP hard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By Jordan-Wigner transformation: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Fermi gas of </a:t>
                </a:r>
                <a:r>
                  <a:rPr lang="en-US" dirty="0" err="1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spinless</a:t>
                </a:r>
                <a:r>
                  <a:rPr lang="en-US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fermions in an 1D optical lattice</a:t>
                </a:r>
                <a:endParaRPr lang="en-US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35479"/>
                <a:ext cx="8229600" cy="4686993"/>
              </a:xfrm>
              <a:blipFill rotWithShape="0">
                <a:blip r:embed="rId4"/>
                <a:stretch>
                  <a:fillRect l="-444" t="-1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pic>
        <p:nvPicPr>
          <p:cNvPr id="4" name="Content Placeholder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76" y="2429977"/>
            <a:ext cx="6362163" cy="776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6856" y="3567448"/>
            <a:ext cx="2717443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PBC assumed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2055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0499">
        <p:fade/>
      </p:transition>
    </mc:Choice>
    <mc:Fallback>
      <p:transition spd="med" advTm="1504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Quantum XY model with transverse field: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 : </m:t>
                    </m:r>
                  </m:oMath>
                </a14:m>
                <a:r>
                  <a:rPr lang="en-US" dirty="0"/>
                  <a:t>Isotropic case (XX model)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 : </m:t>
                    </m:r>
                  </m:oMath>
                </a14:m>
                <a:r>
                  <a:rPr lang="en-US" dirty="0"/>
                  <a:t> Transverse </a:t>
                </a:r>
                <a:r>
                  <a:rPr lang="en-US" dirty="0" err="1"/>
                  <a:t>Ising</a:t>
                </a:r>
                <a:r>
                  <a:rPr lang="en-US" dirty="0"/>
                  <a:t> </a:t>
                </a:r>
                <a:r>
                  <a:rPr lang="en-US" dirty="0" smtClean="0"/>
                  <a:t>model</a:t>
                </a:r>
                <a:r>
                  <a:rPr lang="en-IN" dirty="0"/>
                  <a:t>					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Exactly solvable : by successive Jordan-Wigner, Fourier and </a:t>
                </a:r>
                <a:r>
                  <a:rPr lang="en-US" dirty="0" err="1" smtClean="0"/>
                  <a:t>Bogoliubov</a:t>
                </a:r>
                <a:r>
                  <a:rPr lang="en-US" dirty="0" smtClean="0"/>
                  <a:t> transformation. </a:t>
                </a:r>
              </a:p>
              <a:p>
                <a:pPr marL="0" indent="0">
                  <a:buNone/>
                </a:pPr>
                <a:r>
                  <a:rPr lang="en-IN" dirty="0"/>
                  <a:t>						</a:t>
                </a:r>
                <a:endParaRPr lang="en-IN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444" t="-833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pic>
        <p:nvPicPr>
          <p:cNvPr id="4" name="Content Placeholder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76" y="2429977"/>
            <a:ext cx="6362163" cy="776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6856" y="3567448"/>
            <a:ext cx="2717443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PBC assumed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83673" y="4955152"/>
                <a:ext cx="7243523" cy="186268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√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  <m:e>
                          <m:func>
                            <m:func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sSubSup>
                            <m:sSub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16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√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  <m:e>
                          <m:func>
                            <m:func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600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600" b="0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bSup>
                  </m:oMath>
                </a14:m>
                <a:r>
                  <a:rPr lang="en-US" sz="1600" b="0" dirty="0" smtClean="0"/>
                  <a:t> are fermionic operators.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673" y="4955152"/>
                <a:ext cx="7243523" cy="1862689"/>
              </a:xfrm>
              <a:prstGeom prst="rect">
                <a:avLst/>
              </a:prstGeom>
              <a:blipFill rotWithShape="0">
                <a:blip r:embed="rId6"/>
                <a:stretch>
                  <a:fillRect b="-1954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9476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35480"/>
                <a:ext cx="8229600" cy="49225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After Fourier </a:t>
                </a:r>
                <a:r>
                  <a:rPr lang="en-US" dirty="0" smtClean="0"/>
                  <a:t>transformation: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b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Each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are of </a:t>
                </a:r>
                <a:r>
                  <a:rPr lang="en-US" i="1" dirty="0" smtClean="0"/>
                  <a:t>four</a:t>
                </a:r>
                <a:r>
                  <a:rPr lang="en-US" dirty="0" smtClean="0"/>
                  <a:t> dimensions and can be written in the basis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{|0⟩;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bSup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bSup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bSup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|0⟩</m:t>
                    </m:r>
                  </m:oMath>
                </a14:m>
                <a:r>
                  <a:rPr lang="en-US" dirty="0" smtClean="0"/>
                  <a:t>} for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pth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subspace.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Final diagonalization tool: </a:t>
                </a:r>
                <a:r>
                  <a:rPr lang="en-US" dirty="0" err="1" smtClean="0"/>
                  <a:t>Bogoliubov</a:t>
                </a:r>
                <a:r>
                  <a:rPr lang="en-US" dirty="0" smtClean="0"/>
                  <a:t> transformation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Not necessary since we are interested in the dynamics. 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35480"/>
                <a:ext cx="8229600" cy="4922520"/>
              </a:xfrm>
              <a:blipFill rotWithShape="0">
                <a:blip r:embed="rId4"/>
                <a:stretch>
                  <a:fillRect l="-741" b="-1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field XY model</a:t>
            </a:r>
            <a:endParaRPr lang="en-US" dirty="0"/>
          </a:p>
        </p:txBody>
      </p:sp>
      <p:pic>
        <p:nvPicPr>
          <p:cNvPr id="5" name="Content Placeholder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607" y="2047839"/>
            <a:ext cx="6362163" cy="7762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085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448">
        <p:fade/>
      </p:transition>
    </mc:Choice>
    <mc:Fallback>
      <p:transition spd="med" advTm="804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35480"/>
                <a:ext cx="8478982" cy="465928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Global phase-flip symmetry 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 smtClean="0"/>
              </a:p>
              <a:p>
                <a:endParaRPr lang="en-US" b="0" dirty="0" smtClean="0"/>
              </a:p>
              <a:p>
                <a:endParaRPr lang="en-US" b="0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 smtClean="0"/>
                  <a:t>Zero-temperature state (CES)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NOT </a:t>
                </a:r>
                <a:r>
                  <a:rPr lang="en-US" dirty="0"/>
                  <a:t>the symmetry broken </a:t>
                </a:r>
                <a:r>
                  <a:rPr lang="en-US" dirty="0" smtClean="0"/>
                  <a:t>state.</a:t>
                </a:r>
              </a:p>
              <a:p>
                <a:endParaRPr lang="en-US" dirty="0"/>
              </a:p>
              <a:p>
                <a:r>
                  <a:rPr lang="en-US" dirty="0"/>
                  <a:t>S</a:t>
                </a:r>
                <a:r>
                  <a:rPr lang="en-US" dirty="0" smtClean="0"/>
                  <a:t>ymmetry always reflects in the ground state.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35480"/>
                <a:ext cx="8478982" cy="4659284"/>
              </a:xfrm>
              <a:blipFill rotWithShape="0">
                <a:blip r:embed="rId5"/>
                <a:stretch>
                  <a:fillRect l="-431" t="-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Statics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19" y="2443011"/>
            <a:ext cx="7879081" cy="12771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2008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8295">
        <p:fade/>
      </p:transition>
    </mc:Choice>
    <mc:Fallback>
      <p:transition spd="med" advTm="782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4|19.7|124|0.8|1|99.5|3.8|2.8|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align*}&#10;H =   \sum_{i = 1}^{N} \frac {J}{4} \Big((1+\gamma) \sigma_i^x \sigma_{i+1}^{x} + (1 - \gamma ) \sigma_i^y \sigma_{i+1}^{y}\Big) -  \sum_{i=1}^N \frac {h}{2} \sigma_i^z&#10;%\intertext{define}&#10;\label{eqn: XY}&#10;\end{align*}&#10;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2|11.2|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8.5"/>
  <p:tag name="ORIGINALWIDTH" val="3877.5"/>
  <p:tag name="OUTPUTDPI" val="1200"/>
  <p:tag name="LATEXADDIN" val="\documentclass{article}&#10;\usepackage{amsmath}&#10;\pagestyle{empty}&#10;\begin{document}&#10;&#10;\begin{eqnarray*}&#10;\rho_{i}&amp;=&amp; \frac 12({I}+ m^z_i \sigma^z_i) \\&#10; \rho_{ij}&amp;=&amp; \frac{1}{4}\Big[{I}_2\otimes {I}_2&#10; + m^z_i (\sigma^z_i\otimes {I}_2) &#10;+ m^z_j ({I}_2\otimes  \sigma^z_j) &#10;+ \sum_{\alpha=x,y,z}T^{\alpha\alpha}_{ij}\sigma^\alpha_i \otimes \sigma^\alpha_j\Big]&#10;\end{eqnarray*}&#10;&#10;&#10;\end{document}"/>
  <p:tag name="IGUANATEXSIZE" val="20"/>
  <p:tag name="IGUANATEXCURSOR" val="111"/>
  <p:tag name="TRANSPARENCY" val="True"/>
  <p:tag name="FILENAME" val=""/>
  <p:tag name="INPUTTYPE" val="0"/>
  <p:tag name="LATEXENGINEID" val="0"/>
  <p:tag name="TEMPFOLDER" val="D:\Library\Iguyana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3|0.1|0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8.5"/>
  <p:tag name="ORIGINALWIDTH" val="3945"/>
  <p:tag name="OUTPUTDPI" val="1200"/>
  <p:tag name="LATEXADDIN" val="\documentclass{article}&#10;\usepackage{amsmath}&#10;\pagestyle{empty}&#10;&#10;\begin{document}&#10;\begin{align*}&#10;\rho_i  &amp;= \frac 12 [I + m^z_i\sigma_i^z] \\&#10;\rho_{i,i+1} &amp;= \frac{1}{4}\Big[I\otimes I+m^z_i(\sigma^z\otimes I)  &#10; + m^z_{i+1}(I \otimes \sigma^z) + \sum_{\alpha=x,y,z}T_{i,i+1}^{\alpha\alpha}(\sigma^{\alpha}\otimes\sigma^{\alpha})\Big]&#10;\end{align*}&#10;\end{document}"/>
  <p:tag name="IGUANATEXSIZE" val="22"/>
  <p:tag name="IGUANATEXCURSOR" val="361"/>
  <p:tag name="TRANSPARENCY" val="True"/>
  <p:tag name="FILENAME" val=""/>
  <p:tag name="INPUTTYPE" val="0"/>
  <p:tag name="LATEXENGINEID" val="0"/>
  <p:tag name="TEMPFOLDER" val="D:\Library\Iguyana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align*}&#10;H =   \sum_{i = 1}^{N} \frac {J}{4} \Big((1+\gamma) \sigma_i^x \sigma_{i+1}^{x} + (1 - \gamma ) \sigma_i^y \sigma_{i+1}^{y}\Big) -  \sum_{i=1}^N \frac {h}{2} \sigma_i^z&#10;%\intertext{define}&#10;\label{eqn: XY}&#10;\end{align*}&#10;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3.75"/>
  <p:tag name="ORIGINALWIDTH" val="3829.5"/>
  <p:tag name="OUTPUTDPI" val="1200"/>
  <p:tag name="LATEXADDIN" val="\documentclass{article}&#10;\usepackage{amsmath}&#10;\pagestyle{empty}&#10;\begin{document}&#10;&#10;\begin{eqnarray*}&#10;\hat{H}=\frac{1}{2}\sum_{i = 1}^{N}\Big[J\Big\{\frac{1+\gamma}{2}\hat{\sigma}_i^x\hat{\sigma}_{i+1}^{x}+\frac{1-\gamma}{2}\hat{\sigma}_i^y\hat{\sigma}_{i+1}^{y}\Big\}+(h_1(t)+(-1)^ih_2(t))\hat{\sigma}_i^z\Big]&#10;\label{ham_spin}&#10;\end{eqnarray*}&#10;&#10;&#10;\end{document}"/>
  <p:tag name="IGUANATEXSIZE" val="20"/>
  <p:tag name="IGUANATEXCURSOR" val="308"/>
  <p:tag name="TRANSPARENCY" val="True"/>
  <p:tag name="FILENAME" val=""/>
  <p:tag name="INPUTTYPE" val="0"/>
  <p:tag name="LATEXENGINEID" val="0"/>
  <p:tag name="TEMPFOLDER" val="D:\Library\Iguyana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9.5"/>
  <p:tag name="ORIGINALWIDTH" val="3345.75"/>
  <p:tag name="OUTPUTDPI" val="1200"/>
  <p:tag name="LATEXADDIN" val="\documentclass{article}&#10;\usepackage{amsmath}&#10;\pagestyle{empty}&#10;\begin{document}&#10;&#10;\begin{eqnarray*}&#10;\hat{H} &amp;=&amp;\sum_{i=1}^{N/2}\Big[\tau\big\{\hat{\mathcal{A}}_i+\hat{\mathcal{B}}_i&#10;+\gamma(\hat{\mathcal{C}}_i+\hat{\mathcal{D}}_i)\big\}&#10;+\mu_a(t)\hat{\mathcal{N}}^a_i+\mu_b(t)\hat{\mathcal{N}}^b_i\Big],\nonumber\\&#10;\end{eqnarray*}&#10;\end{document}"/>
  <p:tag name="IGUANATEXSIZE" val="20"/>
  <p:tag name="IGUANATEXCURSOR" val="328"/>
  <p:tag name="TRANSPARENCY" val="True"/>
  <p:tag name="FILENAME" val=""/>
  <p:tag name="INPUTTYPE" val="0"/>
  <p:tag name="LATEXENGINEID" val="0"/>
  <p:tag name="TEMPFOLDER" val="D:\Library\Iguyana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12.25"/>
  <p:tag name="ORIGINALWIDTH" val="2252.25"/>
  <p:tag name="OUTPUTDPI" val="1200"/>
  <p:tag name="LATEXADDIN" val="\documentclass{article}&#10;\usepackage{amsmath}&#10;\pagestyle{empty}&#10;\begin{document}&#10;\noindent&#10;$\hat{\mathcal{A}}_i=\hat{a}_{2i-1}^{\dagger}\hat{b}_{2i}+h.c.$,&#10;$\hat{\mathcal{B}}_i=\hat{b}_{2i}^{\dagger}\hat{a}_{2i+1}+h.c.$, \\&#10;$\hat{\mathcal{C}}_i=\hat{a}_{2i-1}^{\dagger}\hat{b}_{2i}^{\dagger}+h.c.$, &#10;$\hat{\mathcal{D}}_i=\hat{b}_{2i}^{\dagger}\hat{a}_{2i+1}^{\dagger}+h.c.$ \\&#10;$\hat{\mathcal{N}}^a_i=\hat{a}_{2i-1}^{\dagger}\hat{a}_{2i-1}$ &#10;$\hat{\mathcal{N}}^b_i=\hat{b}_{2i}^{\dagger}\hat{b}_{2i}$&#10;&#10;&#10;&#10;&#10;\end{document}"/>
  <p:tag name="IGUANATEXSIZE" val="20"/>
  <p:tag name="IGUANATEXCURSOR" val="89"/>
  <p:tag name="TRANSPARENCY" val="True"/>
  <p:tag name="FILENAME" val=""/>
  <p:tag name="INPUTTYPE" val="0"/>
  <p:tag name="LATEXENGINEID" val="0"/>
  <p:tag name="TEMPFOLDER" val="D:\Library\Iguyana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0|94.2|7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1|9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3.75"/>
  <p:tag name="ORIGINALWIDTH" val="3829.5"/>
  <p:tag name="OUTPUTDPI" val="1200"/>
  <p:tag name="LATEXADDIN" val="\documentclass{article}&#10;\usepackage{amsmath}&#10;\pagestyle{empty}&#10;\begin{document}&#10;&#10;\begin{eqnarray*}&#10;\hat{H}=\frac{1}{2}\sum_{i = 1}^{N}\Big[J\Big\{\frac{1+\gamma}{2}\hat{\sigma}_i^x\hat{\sigma}_{i+1}^{x}+\frac{1-\gamma}{2}\hat{\sigma}_i^y\hat{\sigma}_{i+1}^{y}\Big\}+(h_1(t)+(-1)^ih_2(t))\hat{\sigma}_i^z\Big]&#10;\label{ham_spin}&#10;\end{eqnarray*}&#10;&#10;&#10;\end{document}"/>
  <p:tag name="IGUANATEXSIZE" val="20"/>
  <p:tag name="IGUANATEXCURSOR" val="308"/>
  <p:tag name="TRANSPARENCY" val="True"/>
  <p:tag name="FILENAME" val=""/>
  <p:tag name="INPUTTYPE" val="0"/>
  <p:tag name="LATEXENGINEID" val="0"/>
  <p:tag name="TEMPFOLDER" val="D:\Library\Iguyana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8.2|7.6|9.5|6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3.3|14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5.25"/>
  <p:tag name="ORIGINALWIDTH" val="387.75"/>
  <p:tag name="OUTPUTDPI" val="1200"/>
  <p:tag name="LATEXADDIN" val="\documentclass{article}&#10;\usepackage{amsmath}&#10;\pagestyle{empty}&#10;\begin{document}&#10;&#10;$\lambda_i = \frac{h_i}{J}$&#10;&#10;&#10;\end{document}"/>
  <p:tag name="IGUANATEXSIZE" val="20"/>
  <p:tag name="IGUANATEXCURSOR" val="100"/>
  <p:tag name="TRANSPARENCY" val="True"/>
  <p:tag name="FILENAME" val=""/>
  <p:tag name="INPUTTYPE" val="0"/>
  <p:tag name="LATEXENGINEID" val="0"/>
  <p:tag name="TEMPFOLDER" val="D:\Library\Iguyana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4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48.2|7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4.3|0.4|0.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1.9|6.5|0.6|0.5|0.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.8|7|4.7|8.4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8|56.7|5.1|0.9|5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21.9|17.1|6.3|8.9|40.8|5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align*}&#10;H =   \sum_{i = 1}^{N} \frac {J}{4} \Big((1+\gamma) \sigma_i^x \sigma_{i+1}^{x} + (1 - \gamma ) \sigma_i^y \sigma_{i+1}^{y}\Big) -  \sum_{i=1}^N \frac {h}{2} \sigma_i^z&#10;%\intertext{define}&#10;\label{eqn: XY}&#10;\end{align*}&#10;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align*}&#10;H =   \sum_{i = 1}^{N} \frac {J}{4} \Big((1+\gamma) \sigma_i^x \sigma_{i+1}^{x} + (1 - \gamma ) \sigma_i^y \sigma_{i+1}^{y}\Big) -  \sum_{i=1}^N \frac {h}{2} \sigma_i^z&#10;%\intertext{define}&#10;\label{eqn: XY}&#10;\end{align*}&#10;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6.8|14.6|15.2|39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on brainstorming" id="{C229246F-E851-40FB-8E1D-535DCA6AFD71}" vid="{8D346C02-FE09-4A8E-BC58-EB73E373F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3BE57A2-D666-4652-B423-3EEF5C79D9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brainstorming presentation</Template>
  <TotalTime>0</TotalTime>
  <Words>1196</Words>
  <Application>Microsoft Office PowerPoint</Application>
  <PresentationFormat>On-screen Show (4:3)</PresentationFormat>
  <Paragraphs>336</Paragraphs>
  <Slides>33</Slides>
  <Notes>20</Notes>
  <HiddenSlides>5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 Unicode MS</vt:lpstr>
      <vt:lpstr>Arial</vt:lpstr>
      <vt:lpstr>Calibri</vt:lpstr>
      <vt:lpstr>Cambria Math</vt:lpstr>
      <vt:lpstr>Century Gothic</vt:lpstr>
      <vt:lpstr>Courier New</vt:lpstr>
      <vt:lpstr>Mathematica1</vt:lpstr>
      <vt:lpstr>Palatino Linotype</vt:lpstr>
      <vt:lpstr>Times New Roman</vt:lpstr>
      <vt:lpstr>Wingdings 2</vt:lpstr>
      <vt:lpstr>Presentation on brainstorming</vt:lpstr>
      <vt:lpstr>Statics and dynamical quantum correlations in an alternating-  field XY model</vt:lpstr>
      <vt:lpstr>Plan</vt:lpstr>
      <vt:lpstr>Why</vt:lpstr>
      <vt:lpstr>QC Measures</vt:lpstr>
      <vt:lpstr>QC Measures</vt:lpstr>
      <vt:lpstr>Overview</vt:lpstr>
      <vt:lpstr>Overview</vt:lpstr>
      <vt:lpstr>Transverse field XY model</vt:lpstr>
      <vt:lpstr>Statics</vt:lpstr>
      <vt:lpstr>Statics</vt:lpstr>
      <vt:lpstr>QPT captured by entanglement  </vt:lpstr>
      <vt:lpstr>QPT Realization in Finite Size (Ion Trap)</vt:lpstr>
      <vt:lpstr>Dynamics</vt:lpstr>
      <vt:lpstr>Dynamics of entanglement</vt:lpstr>
      <vt:lpstr>Alternating transverse field</vt:lpstr>
      <vt:lpstr>Alternating transverse field</vt:lpstr>
      <vt:lpstr>Alternating transverse field</vt:lpstr>
      <vt:lpstr>Prescription (Statics)</vt:lpstr>
      <vt:lpstr>Statics</vt:lpstr>
      <vt:lpstr>Statics</vt:lpstr>
      <vt:lpstr>Statics</vt:lpstr>
      <vt:lpstr>Statics</vt:lpstr>
      <vt:lpstr>Statics</vt:lpstr>
      <vt:lpstr>Statics</vt:lpstr>
      <vt:lpstr>Statics</vt:lpstr>
      <vt:lpstr>Effects of Temperature</vt:lpstr>
      <vt:lpstr>Statics</vt:lpstr>
      <vt:lpstr>Statics</vt:lpstr>
      <vt:lpstr>Dynamics</vt:lpstr>
      <vt:lpstr>Dynamics</vt:lpstr>
      <vt:lpstr>Dynamics</vt:lpstr>
      <vt:lpstr>Summary </vt:lpstr>
      <vt:lpstr>Thank you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2016-06-12T19:46:33Z</dcterms:created>
  <dcterms:modified xsi:type="dcterms:W3CDTF">2017-02-28T03:26:34Z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TC034606379991</vt:lpwstr>
  </property>
</Properties>
</file>