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265" r:id="rId4"/>
    <p:sldId id="294" r:id="rId5"/>
    <p:sldId id="266" r:id="rId6"/>
    <p:sldId id="295" r:id="rId7"/>
    <p:sldId id="261" r:id="rId8"/>
    <p:sldId id="267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1" autoAdjust="0"/>
    <p:restoredTop sz="94660"/>
  </p:normalViewPr>
  <p:slideViewPr>
    <p:cSldViewPr snapToGrid="0">
      <p:cViewPr>
        <p:scale>
          <a:sx n="79" d="100"/>
          <a:sy n="79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FF81-0BD8-48C0-979A-67B7EAF1D07B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C219-94E1-4705-A87F-A0FE02835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FC80-2B57-413E-A0A0-FACBE3182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626FDB-4915-41F2-B407-9CB83BCA885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90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0AAB4C-A046-424F-812E-93B5EFCCBC9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6C35-E229-4359-9A33-29D2CDAB8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974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7D78-57DD-4271-B377-5849091F7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5578-DE94-492E-A282-469CC84F4949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62E3-C27C-4138-A669-ACA30CDA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png"/><Relationship Id="rId4" Type="http://schemas.openxmlformats.org/officeDocument/2006/relationships/image" Target="../media/image93.jpeg"/><Relationship Id="rId9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8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png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35" y="31677"/>
            <a:ext cx="11657041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Quantum Correlations in Condensed Phase: Possibilities of Quantum Information Processing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17885" y="2368233"/>
            <a:ext cx="9685893" cy="1752600"/>
          </a:xfrm>
        </p:spPr>
        <p:txBody>
          <a:bodyPr/>
          <a:lstStyle/>
          <a:p>
            <a:r>
              <a:rPr lang="en-US" b="1" dirty="0" smtClean="0"/>
              <a:t>Debabrata Goswami</a:t>
            </a:r>
          </a:p>
          <a:p>
            <a:r>
              <a:rPr lang="en-US" sz="2000" dirty="0" smtClean="0">
                <a:solidFill>
                  <a:srgbClr val="9D120F"/>
                </a:solidFill>
                <a:latin typeface="Calibri" pitchFamily="34" charset="0"/>
                <a:cs typeface="Calibri" pitchFamily="34" charset="0"/>
              </a:rPr>
              <a:t>CHEMISTRY*CENTER FOR LASERS &amp; PHOTONICS*DESIGN PROGRAM</a:t>
            </a:r>
            <a:endParaRPr lang="en-US" sz="2000" b="1" dirty="0" smtClean="0"/>
          </a:p>
          <a:p>
            <a:r>
              <a:rPr lang="en-US" b="1" dirty="0" smtClean="0"/>
              <a:t>        Indian Institute of Technology Kanpur</a:t>
            </a:r>
          </a:p>
        </p:txBody>
      </p:sp>
      <p:pic>
        <p:nvPicPr>
          <p:cNvPr id="6" name="Picture 20" descr="http://www.iitk.ac.in/infocell/iitk/newhtml/logo/re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591" y="2689504"/>
            <a:ext cx="685800" cy="653002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31732" y="3642733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Funding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: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	    * </a:t>
            </a: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Ministry 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of Information Technology, Govt. of India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	  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*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Swarnajayanti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 Fellowship Program, DST, Govt. of India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 	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  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*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Wellcome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+mn-cs"/>
              </a:rPr>
              <a:t> Trust International Senior Research Fellowship, 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	  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*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Quantum &amp;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Nano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-Computing Virtual Center, MHRD,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GoI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	  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*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Femtosecond Laser Spectroscopy Virtual Lab, MHRD,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GoI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	  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*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ISRO STC Research Fund,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GoI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758" y="6233067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Students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A. Nag, S.K.K. Kumar, A.K. De, T. Goswami, I. Bhattacharyya, C.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Dutta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A.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Bose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Maurya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, A. Kumar, D.K. Das, D. Roy, P. Kumar,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D.K.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Das,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Mondal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, K. Makhal, S.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Dhinda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Singhal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Bandyopaphyay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G. K. Shaw…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9901" y="2332200"/>
            <a:ext cx="11714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9901" y="6027728"/>
            <a:ext cx="11714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0" descr="http://www.iitk.ac.in/infocell/iitk/newhtml/logo/re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2026" y="2678973"/>
            <a:ext cx="685800" cy="653002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25265" y="3642733"/>
            <a:ext cx="11714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6052785"/>
            <a:ext cx="10058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rgbClr val="990099"/>
                </a:solidFill>
              </a:rPr>
              <a:t>Excited state population w.r.t Rabi frequency and detuning</a:t>
            </a:r>
            <a:endParaRPr lang="en-US" sz="4000" dirty="0">
              <a:solidFill>
                <a:srgbClr val="9900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90800" y="1447800"/>
            <a:ext cx="70866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0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14600" y="1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3333FF"/>
                </a:solidFill>
              </a:rPr>
              <a:t>Effect of Transform-limited Hyperbolic Secant Pulse</a:t>
            </a:r>
            <a:endParaRPr lang="en-US"/>
          </a:p>
        </p:txBody>
      </p:sp>
      <p:pic>
        <p:nvPicPr>
          <p:cNvPr id="15366" name="Picture 6" descr="D:\project\presentation\sh2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0292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D:\project\presentation\sh2dc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1"/>
            <a:ext cx="4038600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0577971" y="4764399"/>
            <a:ext cx="1046440" cy="1055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</a:blip>
          <a:srcRect r="5746" b="-363"/>
          <a:stretch/>
        </p:blipFill>
        <p:spPr>
          <a:xfrm>
            <a:off x="7393817" y="1486369"/>
            <a:ext cx="3749519" cy="433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097389" y="259337"/>
            <a:ext cx="7689624" cy="430887"/>
            <a:chOff x="1457998" y="837464"/>
            <a:chExt cx="7689624" cy="4308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2749230" y="870326"/>
              <a:ext cx="6398392" cy="3654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57998" y="837464"/>
              <a:ext cx="13981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Consider a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0777" y="1458068"/>
            <a:ext cx="642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Rotating Wave Approximation (RWA) to hold: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78" y="3652390"/>
            <a:ext cx="4686239" cy="25058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6518" y="2056017"/>
            <a:ext cx="11500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hold for the central part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spread-out spectrum (e.g., few-cycle pulses),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fail for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extremities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spectral range of the pulse.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218" y="3089294"/>
            <a:ext cx="685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this point, lets rewrite the above equation as: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8577" y="3926915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spectral extremities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331854" y="5563673"/>
            <a:ext cx="1171977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1853" y="4725863"/>
            <a:ext cx="1171977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7137" r="70264"/>
          <a:stretch/>
        </p:blipFill>
        <p:spPr>
          <a:xfrm>
            <a:off x="7975643" y="4486954"/>
            <a:ext cx="1622739" cy="9415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49069" y="4624909"/>
            <a:ext cx="83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49069" y="5460858"/>
            <a:ext cx="83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FAILS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lum bright="-20000" contrast="40000"/>
          </a:blip>
          <a:srcRect r="76147"/>
          <a:stretch/>
        </p:blipFill>
        <p:spPr>
          <a:xfrm>
            <a:off x="7756703" y="5370407"/>
            <a:ext cx="1712890" cy="7840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6518" y="3089294"/>
            <a:ext cx="11359167" cy="323423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48337" y="878721"/>
            <a:ext cx="7385791" cy="430887"/>
            <a:chOff x="499701" y="878721"/>
            <a:chExt cx="7385791" cy="430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lum bright="-20000" contrast="40000"/>
            </a:blip>
            <a:srcRect l="12177" t="-2944"/>
            <a:stretch/>
          </p:blipFill>
          <p:spPr>
            <a:xfrm>
              <a:off x="1631852" y="928468"/>
              <a:ext cx="6253640" cy="36217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9701" y="878721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let the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393817" y="928468"/>
            <a:ext cx="188669" cy="36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50746" y="886412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2039" y="4855741"/>
            <a:ext cx="104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RWA </a:t>
            </a:r>
          </a:p>
          <a:p>
            <a:pPr algn="ctr"/>
            <a:r>
              <a:rPr lang="en-US" sz="2400" b="1" dirty="0" smtClean="0"/>
              <a:t>Failure</a:t>
            </a:r>
            <a:endParaRPr lang="en-US" sz="2400" b="1" dirty="0"/>
          </a:p>
        </p:txBody>
      </p:sp>
      <p:pic>
        <p:nvPicPr>
          <p:cNvPr id="32" name="Picture 3" descr="E:\CDAMOP\sech_0.0155226998_0.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14045" r="46571" b="15626"/>
          <a:stretch/>
        </p:blipFill>
        <p:spPr bwMode="auto">
          <a:xfrm>
            <a:off x="8356978" y="243476"/>
            <a:ext cx="3835022" cy="9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98725" y="420446"/>
            <a:ext cx="865177" cy="746250"/>
            <a:chOff x="183160" y="117427"/>
            <a:chExt cx="1219200" cy="746250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183160" y="863677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183160" y="117427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458218" y="420446"/>
            <a:ext cx="0" cy="74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29" y="1219200"/>
            <a:ext cx="873536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6417" y="-191037"/>
            <a:ext cx="8991600" cy="1371600"/>
          </a:xfrm>
        </p:spPr>
        <p:txBody>
          <a:bodyPr>
            <a:noAutofit/>
          </a:bodyPr>
          <a:lstStyle/>
          <a:p>
            <a:r>
              <a:rPr lang="en-US" sz="4000" dirty="0"/>
              <a:t>When we go to few cycle pulses, we need to evolve some further issues…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1434" y="2112491"/>
            <a:ext cx="215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Few cycle limit?</a:t>
            </a:r>
          </a:p>
        </p:txBody>
      </p:sp>
      <p:pic>
        <p:nvPicPr>
          <p:cNvPr id="5" name="Picture 3" descr="E:\CDAMOP\sech_0.0155226998_0.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14045" r="46571" b="15626"/>
          <a:stretch/>
        </p:blipFill>
        <p:spPr bwMode="auto">
          <a:xfrm>
            <a:off x="7484737" y="1879488"/>
            <a:ext cx="3835022" cy="9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/>
        </p:nvGrpSpPr>
        <p:grpSpPr>
          <a:xfrm>
            <a:off x="-132103" y="-186066"/>
            <a:ext cx="5143022" cy="3969951"/>
            <a:chOff x="-132734" y="-76200"/>
            <a:chExt cx="5143022" cy="3969951"/>
          </a:xfrm>
        </p:grpSpPr>
        <p:pic>
          <p:nvPicPr>
            <p:cNvPr id="6" name="Picture 2" descr="C:\USERS\DEBU_M~1\APPDATA\LOCAL\TEMP\wz01cd\paper\RWA\sech_6_rwa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226" y="-76200"/>
              <a:ext cx="5052514" cy="38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00049" y="118672"/>
              <a:ext cx="297207" cy="3439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132734" y="120908"/>
              <a:ext cx="845092" cy="2385670"/>
              <a:chOff x="4114800" y="3229344"/>
              <a:chExt cx="866682" cy="243154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402286" y="3229344"/>
                <a:ext cx="564206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17276" y="4267200"/>
                <a:ext cx="564206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03066" y="5284458"/>
                <a:ext cx="439265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14800" y="4541561"/>
                <a:ext cx="505024" cy="62837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/>
                  <a:t>Area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05914" y="31653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8277" y="3368969"/>
              <a:ext cx="4056141" cy="27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02127" y="3311443"/>
              <a:ext cx="3912427" cy="582308"/>
              <a:chOff x="4876800" y="6443698"/>
              <a:chExt cx="4012384" cy="59350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400800" y="6629400"/>
                <a:ext cx="1233297" cy="407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Detuning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754934" y="6445770"/>
                <a:ext cx="314325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73344" y="6443698"/>
                <a:ext cx="526396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803630" y="6445770"/>
                <a:ext cx="526396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1.0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362788" y="6445770"/>
                <a:ext cx="526396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1.5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19800" y="6447020"/>
                <a:ext cx="613525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-0.5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455170" y="6447020"/>
                <a:ext cx="613525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-1.0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876800" y="6447020"/>
                <a:ext cx="613525" cy="37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-1.5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463829" y="-30852"/>
              <a:ext cx="2359006" cy="209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634994" y="-122996"/>
            <a:ext cx="5053315" cy="4076022"/>
            <a:chOff x="4471684" y="2819400"/>
            <a:chExt cx="5053315" cy="4076022"/>
          </a:xfrm>
        </p:grpSpPr>
        <p:pic>
          <p:nvPicPr>
            <p:cNvPr id="2051" name="Picture 3" descr="C:\USERS\DEBU_M~1\APPDATA\LOCAL\TEMP\wz46a9\paper\sech_6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607" y="2819400"/>
              <a:ext cx="4960392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903953" y="3033010"/>
              <a:ext cx="286176" cy="350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90130" y="6383524"/>
              <a:ext cx="390560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71684" y="3075137"/>
              <a:ext cx="834145" cy="2424446"/>
              <a:chOff x="4114800" y="3229344"/>
              <a:chExt cx="888429" cy="242444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02286" y="3229344"/>
                <a:ext cx="585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7276" y="4267200"/>
                <a:ext cx="585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03067" y="5284458"/>
                <a:ext cx="456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14800" y="4553417"/>
                <a:ext cx="524490" cy="61651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dirty="0"/>
                  <a:t>Area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909601" y="61688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32352" y="6309610"/>
              <a:ext cx="3786273" cy="585812"/>
              <a:chOff x="4876800" y="6443698"/>
              <a:chExt cx="4032673" cy="58581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629400"/>
                <a:ext cx="1280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Detuning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54934" y="6445770"/>
                <a:ext cx="32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73344" y="6443698"/>
                <a:ext cx="546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03630" y="6445770"/>
                <a:ext cx="546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1.0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62788" y="6445770"/>
                <a:ext cx="546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1.5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9800" y="6447020"/>
                <a:ext cx="637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-0.5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55170" y="6447020"/>
                <a:ext cx="637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-1.0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76800" y="6447020"/>
                <a:ext cx="637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-1.5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932545" y="2879360"/>
              <a:ext cx="2271456" cy="213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2" name="TextBox 2051"/>
          <p:cNvSpPr txBox="1"/>
          <p:nvPr/>
        </p:nvSpPr>
        <p:spPr>
          <a:xfrm>
            <a:off x="8011830" y="4643043"/>
            <a:ext cx="229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Secant Hyperbolic </a:t>
            </a:r>
            <a:r>
              <a:rPr lang="en-US" sz="2400" dirty="0" smtClean="0"/>
              <a:t>Pulse 6-cycles </a:t>
            </a:r>
            <a:r>
              <a:rPr lang="en-US" sz="2400" dirty="0"/>
              <a:t>limit</a:t>
            </a:r>
          </a:p>
        </p:txBody>
      </p:sp>
      <p:sp>
        <p:nvSpPr>
          <p:cNvPr id="2053" name="TextBox 2052"/>
          <p:cNvSpPr txBox="1"/>
          <p:nvPr/>
        </p:nvSpPr>
        <p:spPr>
          <a:xfrm>
            <a:off x="3131104" y="801265"/>
            <a:ext cx="11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RWA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793" t="5071" r="6433"/>
          <a:stretch/>
        </p:blipFill>
        <p:spPr>
          <a:xfrm>
            <a:off x="3198091" y="3641501"/>
            <a:ext cx="4224271" cy="3321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5" name="TextBox 44"/>
          <p:cNvSpPr txBox="1"/>
          <p:nvPr/>
        </p:nvSpPr>
        <p:spPr>
          <a:xfrm>
            <a:off x="10477307" y="1237425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/>
              <a:t>RWA</a:t>
            </a:r>
          </a:p>
        </p:txBody>
      </p:sp>
    </p:spTree>
    <p:extLst>
      <p:ext uri="{BB962C8B-B14F-4D97-AF65-F5344CB8AC3E}">
        <p14:creationId xmlns:p14="http://schemas.microsoft.com/office/powerpoint/2010/main" val="2722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249" y="1116932"/>
            <a:ext cx="11057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area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Rabi oscillations, at zero detuning, fail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areas (and hence, intensity).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dependent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number of cycles in each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pulse. So,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define a threshold function for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area,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type of profile: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286417" y="422031"/>
            <a:ext cx="8991600" cy="758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Observations &amp; Problem Statement…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2331" b="11617"/>
          <a:stretch/>
        </p:blipFill>
        <p:spPr>
          <a:xfrm>
            <a:off x="1753390" y="2854671"/>
            <a:ext cx="8600432" cy="1070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1575" y="4092965"/>
            <a:ext cx="1085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0" algn="just"/>
            <a:r>
              <a:rPr lang="en-US" sz="2400" dirty="0">
                <a:latin typeface="Times New Roman" panose="02020603050405020304" pitchFamily="18" charset="0"/>
              </a:rPr>
              <a:t>where n is the number of cycles, and the minimum </a:t>
            </a:r>
            <a:r>
              <a:rPr lang="en-US" sz="2400" dirty="0" smtClean="0">
                <a:latin typeface="Times New Roman" panose="02020603050405020304" pitchFamily="18" charset="0"/>
              </a:rPr>
              <a:t>is taken </a:t>
            </a:r>
            <a:r>
              <a:rPr lang="en-US" sz="2400" dirty="0">
                <a:latin typeface="Times New Roman" panose="02020603050405020304" pitchFamily="18" charset="0"/>
              </a:rPr>
              <a:t>over the inversion contours of the corresponding proﬁle.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pPr marR="1180" algn="just"/>
            <a:endParaRPr 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2365" y="5461373"/>
            <a:ext cx="9922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tudy the DEPENDENCE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‘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χ’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‘n’ for DIFFERENT pulse envelop profiles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45"/>
          <a:stretch/>
        </p:blipFill>
        <p:spPr>
          <a:xfrm>
            <a:off x="2040313" y="562707"/>
            <a:ext cx="7826656" cy="5753702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6424" y="0"/>
            <a:ext cx="8991600" cy="758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Effect of Six-Cycle Gaussian Pulse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77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09" y="0"/>
            <a:ext cx="8389136" cy="6189785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6272" y="464790"/>
            <a:ext cx="3144906" cy="1645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Effect of Eleven-Cycle Gaussian Pulse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63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86"/>
          <a:stretch/>
        </p:blipFill>
        <p:spPr>
          <a:xfrm>
            <a:off x="2979597" y="315341"/>
            <a:ext cx="8457437" cy="5930715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56271" y="464791"/>
            <a:ext cx="3193365" cy="1715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Effect of Thirty-six Cycle Gaussian Pulse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6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42"/>
          <a:stretch/>
        </p:blipFill>
        <p:spPr>
          <a:xfrm>
            <a:off x="2799471" y="126609"/>
            <a:ext cx="7512148" cy="6143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3398" y="2498532"/>
            <a:ext cx="615553" cy="69987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χ(n)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417476" y="0"/>
            <a:ext cx="792205" cy="523220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χ(n)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00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1916" y="457201"/>
            <a:ext cx="6318374" cy="6125946"/>
            <a:chOff x="1371600" y="345831"/>
            <a:chExt cx="6318374" cy="612594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45831"/>
              <a:ext cx="6318374" cy="5826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6172200"/>
              <a:ext cx="2971800" cy="29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732" y="6186268"/>
              <a:ext cx="514580" cy="24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0" r="-1"/>
            <a:stretch/>
          </p:blipFill>
          <p:spPr bwMode="auto">
            <a:xfrm>
              <a:off x="6139312" y="6155762"/>
              <a:ext cx="267615" cy="259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2640"/>
            <a:ext cx="1143000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02" y="1014097"/>
            <a:ext cx="514966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03" y="5733735"/>
            <a:ext cx="533269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47" y="371159"/>
            <a:ext cx="27481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157" y="177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Laser sources and pulse characterization</a:t>
            </a:r>
          </a:p>
          <a:p>
            <a:pPr algn="ctr"/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What is an ultra-short light pulse?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rijit Kumar De\Desktop\g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3" y="926632"/>
            <a:ext cx="6540500" cy="1330714"/>
          </a:xfrm>
          <a:prstGeom prst="rect">
            <a:avLst/>
          </a:prstGeom>
          <a:noFill/>
        </p:spPr>
      </p:pic>
      <p:pic>
        <p:nvPicPr>
          <p:cNvPr id="6" name="Picture 3" descr="C:\Documents and Settings\Arijit Kumar De\Desktop\mode-lock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140" y="2333547"/>
            <a:ext cx="5430837" cy="4224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33852" y="6064720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2400" dirty="0">
                <a:latin typeface="Times New Roman" pitchFamily="18" charset="0"/>
                <a:ea typeface="Cambria Math"/>
                <a:cs typeface="Times New Roman" pitchFamily="18" charset="0"/>
              </a:rPr>
              <a:t>Δν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 = constant </a:t>
            </a:r>
            <a:r>
              <a:rPr lang="en-US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~ 0.441 </a:t>
            </a:r>
            <a:r>
              <a:rPr lang="en-US" sz="2400" dirty="0">
                <a:latin typeface="Times New Roman" pitchFamily="18" charset="0"/>
                <a:ea typeface="Cambria Math"/>
                <a:cs typeface="Times New Roman" pitchFamily="18" charset="0"/>
              </a:rPr>
              <a:t>(Gaussian envelope)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Arijit Kumar De\Desktop\efield_only_sti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4539" y="3599132"/>
            <a:ext cx="3454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1" name="Picture 4" descr="C:\Documents and Settings\Arijit Kumar De\Desktop\puls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496" y="1173980"/>
            <a:ext cx="2574925" cy="671246"/>
          </a:xfrm>
          <a:prstGeom prst="rect">
            <a:avLst/>
          </a:prstGeom>
          <a:noFill/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413740" y="2456133"/>
            <a:ext cx="1185863" cy="1189037"/>
            <a:chOff x="1827" y="1202"/>
            <a:chExt cx="2265" cy="1826"/>
          </a:xfrm>
        </p:grpSpPr>
        <p:sp>
          <p:nvSpPr>
            <p:cNvPr id="13" name="Litebulb"/>
            <p:cNvSpPr>
              <a:spLocks noEditPoints="1" noChangeArrowheads="1"/>
            </p:cNvSpPr>
            <p:nvPr/>
          </p:nvSpPr>
          <p:spPr bwMode="auto">
            <a:xfrm>
              <a:off x="2611" y="1978"/>
              <a:ext cx="717" cy="105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 rot="5811936" flipH="1">
              <a:off x="2696" y="1435"/>
              <a:ext cx="614" cy="167"/>
              <a:chOff x="-366" y="1998"/>
              <a:chExt cx="630" cy="255"/>
            </a:xfrm>
          </p:grpSpPr>
          <p:grpSp>
            <p:nvGrpSpPr>
              <p:cNvPr id="312" name="Group 7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318" name="Arc 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rc 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3" name="Arc 10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Arc 11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5" name="Group 12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316" name="Arc 1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Arc 1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 rot="1494332" flipH="1">
              <a:off x="1882" y="1928"/>
              <a:ext cx="614" cy="167"/>
              <a:chOff x="-366" y="1998"/>
              <a:chExt cx="630" cy="255"/>
            </a:xfrm>
          </p:grpSpPr>
          <p:grpSp>
            <p:nvGrpSpPr>
              <p:cNvPr id="304" name="Group 16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310" name="Arc 1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rc 1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5" name="Arc 19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Arc 20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" name="Group 21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308" name="Arc 2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rc 2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 rot="4265344" flipH="1">
              <a:off x="2371" y="1475"/>
              <a:ext cx="614" cy="167"/>
              <a:chOff x="-366" y="1998"/>
              <a:chExt cx="630" cy="255"/>
            </a:xfrm>
          </p:grpSpPr>
          <p:grpSp>
            <p:nvGrpSpPr>
              <p:cNvPr id="296" name="Group 25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302" name="Arc 2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Arc 2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" name="Arc 28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Arc 29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" name="Group 30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300" name="Arc 3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Arc 3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 rot="20386677" flipH="1">
              <a:off x="1862" y="2534"/>
              <a:ext cx="614" cy="167"/>
              <a:chOff x="-366" y="1998"/>
              <a:chExt cx="630" cy="255"/>
            </a:xfrm>
          </p:grpSpPr>
          <p:grpSp>
            <p:nvGrpSpPr>
              <p:cNvPr id="288" name="Group 34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94" name="Arc 3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Arc 3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9" name="Arc 37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rc 38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1" name="Group 39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92" name="Arc 4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Arc 4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 rot="21540423" flipH="1">
              <a:off x="1832" y="2242"/>
              <a:ext cx="614" cy="167"/>
              <a:chOff x="-366" y="1998"/>
              <a:chExt cx="630" cy="255"/>
            </a:xfrm>
          </p:grpSpPr>
          <p:grpSp>
            <p:nvGrpSpPr>
              <p:cNvPr id="280" name="Group 43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86" name="Arc 4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Arc 4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" name="Arc 46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Arc 47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3" name="Group 48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84" name="Arc 4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rc 5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 rot="2721270" flipH="1">
              <a:off x="2090" y="1653"/>
              <a:ext cx="614" cy="167"/>
              <a:chOff x="-366" y="1998"/>
              <a:chExt cx="630" cy="255"/>
            </a:xfrm>
          </p:grpSpPr>
          <p:grpSp>
            <p:nvGrpSpPr>
              <p:cNvPr id="272" name="Group 52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78" name="Arc 5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Arc 5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3" name="Arc 55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Arc 56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5" name="Group 57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76" name="Arc 5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Arc 5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 rot="-1127401">
              <a:off x="3437" y="1936"/>
              <a:ext cx="600" cy="167"/>
              <a:chOff x="-366" y="1998"/>
              <a:chExt cx="630" cy="255"/>
            </a:xfrm>
          </p:grpSpPr>
          <p:grpSp>
            <p:nvGrpSpPr>
              <p:cNvPr id="264" name="Group 61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70" name="Arc 6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Arc 6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5" name="Arc 64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Arc 65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7" name="Group 66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68" name="Arc 6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Arc 6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 rot="-24863068">
              <a:off x="3032" y="1519"/>
              <a:ext cx="614" cy="163"/>
              <a:chOff x="-366" y="1998"/>
              <a:chExt cx="630" cy="255"/>
            </a:xfrm>
          </p:grpSpPr>
          <p:grpSp>
            <p:nvGrpSpPr>
              <p:cNvPr id="256" name="Group 70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62" name="Arc 7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Arc 7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7" name="Arc 73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Arc 74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" name="Group 75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60" name="Arc 7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rc 7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78"/>
            <p:cNvGrpSpPr>
              <a:grpSpLocks/>
            </p:cNvGrpSpPr>
            <p:nvPr/>
          </p:nvGrpSpPr>
          <p:grpSpPr bwMode="auto">
            <a:xfrm rot="1213323">
              <a:off x="3431" y="2535"/>
              <a:ext cx="600" cy="167"/>
              <a:chOff x="-366" y="1998"/>
              <a:chExt cx="630" cy="255"/>
            </a:xfrm>
          </p:grpSpPr>
          <p:grpSp>
            <p:nvGrpSpPr>
              <p:cNvPr id="248" name="Group 79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54" name="Arc 8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Arc 8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" name="Arc 82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Arc 83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99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1" name="Group 84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52" name="Arc 8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Arc 8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 rot="59577">
              <a:off x="3492" y="2254"/>
              <a:ext cx="600" cy="167"/>
              <a:chOff x="-366" y="1998"/>
              <a:chExt cx="630" cy="255"/>
            </a:xfrm>
          </p:grpSpPr>
          <p:grpSp>
            <p:nvGrpSpPr>
              <p:cNvPr id="240" name="Group 88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46" name="Arc 8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Arc 9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1" name="Arc 91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Arc 92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3" name="Group 93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44" name="Arc 9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Arc 9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 rot="-2151090">
              <a:off x="3295" y="1693"/>
              <a:ext cx="600" cy="167"/>
              <a:chOff x="-366" y="1998"/>
              <a:chExt cx="630" cy="255"/>
            </a:xfrm>
          </p:grpSpPr>
          <p:grpSp>
            <p:nvGrpSpPr>
              <p:cNvPr id="232" name="Group 97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38" name="Arc 9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Arc 9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Arc 100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Arc 101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99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" name="Group 102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36" name="Arc 10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Arc 10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05"/>
            <p:cNvGrpSpPr>
              <a:grpSpLocks/>
            </p:cNvGrpSpPr>
            <p:nvPr/>
          </p:nvGrpSpPr>
          <p:grpSpPr bwMode="auto">
            <a:xfrm rot="5059747" flipH="1">
              <a:off x="2575" y="1425"/>
              <a:ext cx="614" cy="167"/>
              <a:chOff x="-366" y="1998"/>
              <a:chExt cx="630" cy="255"/>
            </a:xfrm>
          </p:grpSpPr>
          <p:grpSp>
            <p:nvGrpSpPr>
              <p:cNvPr id="224" name="Group 106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30" name="Arc 10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Arc 10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" name="Arc 109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rc 110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7" name="Group 111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28" name="Arc 11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Arc 11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114"/>
            <p:cNvGrpSpPr>
              <a:grpSpLocks/>
            </p:cNvGrpSpPr>
            <p:nvPr/>
          </p:nvGrpSpPr>
          <p:grpSpPr bwMode="auto">
            <a:xfrm rot="1200568" flipH="1">
              <a:off x="1869" y="1985"/>
              <a:ext cx="614" cy="167"/>
              <a:chOff x="-366" y="1998"/>
              <a:chExt cx="630" cy="255"/>
            </a:xfrm>
          </p:grpSpPr>
          <p:grpSp>
            <p:nvGrpSpPr>
              <p:cNvPr id="216" name="Group 115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22" name="Arc 11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rc 11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Arc 118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Arc 119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9" name="Group 120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20" name="Arc 12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Arc 12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23"/>
            <p:cNvGrpSpPr>
              <a:grpSpLocks/>
            </p:cNvGrpSpPr>
            <p:nvPr/>
          </p:nvGrpSpPr>
          <p:grpSpPr bwMode="auto">
            <a:xfrm rot="3427728" flipH="1">
              <a:off x="2258" y="1528"/>
              <a:ext cx="614" cy="167"/>
              <a:chOff x="-366" y="1998"/>
              <a:chExt cx="630" cy="255"/>
            </a:xfrm>
          </p:grpSpPr>
          <p:grpSp>
            <p:nvGrpSpPr>
              <p:cNvPr id="208" name="Group 124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14" name="Arc 12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Arc 12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9" name="Arc 127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Arc 128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1" name="Group 129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12" name="Arc 13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Arc 13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132"/>
            <p:cNvGrpSpPr>
              <a:grpSpLocks/>
            </p:cNvGrpSpPr>
            <p:nvPr/>
          </p:nvGrpSpPr>
          <p:grpSpPr bwMode="auto">
            <a:xfrm rot="20092913" flipH="1">
              <a:off x="1887" y="2587"/>
              <a:ext cx="614" cy="167"/>
              <a:chOff x="-366" y="1998"/>
              <a:chExt cx="630" cy="255"/>
            </a:xfrm>
          </p:grpSpPr>
          <p:grpSp>
            <p:nvGrpSpPr>
              <p:cNvPr id="200" name="Group 133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206" name="Arc 13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rc 13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1" name="Arc 136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Arc 137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3" name="Group 138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204" name="Arc 13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Arc 14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141"/>
            <p:cNvGrpSpPr>
              <a:grpSpLocks/>
            </p:cNvGrpSpPr>
            <p:nvPr/>
          </p:nvGrpSpPr>
          <p:grpSpPr bwMode="auto">
            <a:xfrm rot="21246659" flipH="1">
              <a:off x="1842" y="2302"/>
              <a:ext cx="614" cy="167"/>
              <a:chOff x="-366" y="1998"/>
              <a:chExt cx="630" cy="255"/>
            </a:xfrm>
          </p:grpSpPr>
          <p:grpSp>
            <p:nvGrpSpPr>
              <p:cNvPr id="192" name="Group 142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98" name="Arc 14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Arc 14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3" name="Arc 145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Arc 146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5" name="Group 147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96" name="Arc 14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rc 14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50"/>
            <p:cNvGrpSpPr>
              <a:grpSpLocks/>
            </p:cNvGrpSpPr>
            <p:nvPr/>
          </p:nvGrpSpPr>
          <p:grpSpPr bwMode="auto">
            <a:xfrm rot="2101085" flipH="1">
              <a:off x="2020" y="1732"/>
              <a:ext cx="614" cy="167"/>
              <a:chOff x="-366" y="1998"/>
              <a:chExt cx="630" cy="255"/>
            </a:xfrm>
          </p:grpSpPr>
          <p:grpSp>
            <p:nvGrpSpPr>
              <p:cNvPr id="184" name="Group 151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90" name="Arc 15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Arc 15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5" name="Arc 154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rc 155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7" name="Group 156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88" name="Arc 15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Arc 15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159"/>
            <p:cNvGrpSpPr>
              <a:grpSpLocks/>
            </p:cNvGrpSpPr>
            <p:nvPr/>
          </p:nvGrpSpPr>
          <p:grpSpPr bwMode="auto">
            <a:xfrm rot="-1788096">
              <a:off x="3414" y="1872"/>
              <a:ext cx="600" cy="167"/>
              <a:chOff x="-366" y="1998"/>
              <a:chExt cx="630" cy="255"/>
            </a:xfrm>
          </p:grpSpPr>
          <p:grpSp>
            <p:nvGrpSpPr>
              <p:cNvPr id="176" name="Group 160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82" name="Arc 16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rc 16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" name="Arc 163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rc 164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9" name="Group 165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80" name="Arc 16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Arc 16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168"/>
            <p:cNvGrpSpPr>
              <a:grpSpLocks/>
            </p:cNvGrpSpPr>
            <p:nvPr/>
          </p:nvGrpSpPr>
          <p:grpSpPr bwMode="auto">
            <a:xfrm rot="-4015257">
              <a:off x="2930" y="1470"/>
              <a:ext cx="614" cy="163"/>
              <a:chOff x="-366" y="1998"/>
              <a:chExt cx="630" cy="255"/>
            </a:xfrm>
          </p:grpSpPr>
          <p:grpSp>
            <p:nvGrpSpPr>
              <p:cNvPr id="168" name="Group 169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74" name="Arc 17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Arc 17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9" name="Arc 172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rc 173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174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72" name="Arc 17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Arc 17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177"/>
            <p:cNvGrpSpPr>
              <a:grpSpLocks/>
            </p:cNvGrpSpPr>
            <p:nvPr/>
          </p:nvGrpSpPr>
          <p:grpSpPr bwMode="auto">
            <a:xfrm rot="919558">
              <a:off x="3469" y="2462"/>
              <a:ext cx="600" cy="167"/>
              <a:chOff x="-366" y="1998"/>
              <a:chExt cx="630" cy="255"/>
            </a:xfrm>
          </p:grpSpPr>
          <p:grpSp>
            <p:nvGrpSpPr>
              <p:cNvPr id="160" name="Group 178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66" name="Arc 17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Arc 18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" name="Arc 181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rc 182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83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64" name="Arc 18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Arc 18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186"/>
            <p:cNvGrpSpPr>
              <a:grpSpLocks/>
            </p:cNvGrpSpPr>
            <p:nvPr/>
          </p:nvGrpSpPr>
          <p:grpSpPr bwMode="auto">
            <a:xfrm rot="-234187">
              <a:off x="3492" y="2174"/>
              <a:ext cx="600" cy="167"/>
              <a:chOff x="-366" y="1998"/>
              <a:chExt cx="630" cy="255"/>
            </a:xfrm>
          </p:grpSpPr>
          <p:grpSp>
            <p:nvGrpSpPr>
              <p:cNvPr id="152" name="Group 187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58" name="Arc 18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Arc 18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" name="Arc 190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rc 191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5" name="Group 192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56" name="Arc 19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rc 19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195"/>
            <p:cNvGrpSpPr>
              <a:grpSpLocks/>
            </p:cNvGrpSpPr>
            <p:nvPr/>
          </p:nvGrpSpPr>
          <p:grpSpPr bwMode="auto">
            <a:xfrm rot="-2688614">
              <a:off x="3244" y="1628"/>
              <a:ext cx="600" cy="167"/>
              <a:chOff x="-366" y="1998"/>
              <a:chExt cx="630" cy="255"/>
            </a:xfrm>
          </p:grpSpPr>
          <p:grpSp>
            <p:nvGrpSpPr>
              <p:cNvPr id="144" name="Group 196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50" name="Arc 19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Arc 19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5" name="Arc 199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Arc 200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7" name="Group 201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48" name="Arc 20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rc 20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9933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" name="Group 204"/>
            <p:cNvGrpSpPr>
              <a:grpSpLocks/>
            </p:cNvGrpSpPr>
            <p:nvPr/>
          </p:nvGrpSpPr>
          <p:grpSpPr bwMode="auto">
            <a:xfrm rot="4737752" flipH="1">
              <a:off x="2502" y="1432"/>
              <a:ext cx="614" cy="167"/>
              <a:chOff x="-366" y="1998"/>
              <a:chExt cx="630" cy="255"/>
            </a:xfrm>
          </p:grpSpPr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42" name="Arc 20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Arc 20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Arc 208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Arc 209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" name="Group 210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40" name="Arc 21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Arc 21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213"/>
            <p:cNvGrpSpPr>
              <a:grpSpLocks/>
            </p:cNvGrpSpPr>
            <p:nvPr/>
          </p:nvGrpSpPr>
          <p:grpSpPr bwMode="auto">
            <a:xfrm rot="633436" flipH="1">
              <a:off x="1852" y="2095"/>
              <a:ext cx="614" cy="167"/>
              <a:chOff x="-366" y="1998"/>
              <a:chExt cx="630" cy="255"/>
            </a:xfrm>
          </p:grpSpPr>
          <p:grpSp>
            <p:nvGrpSpPr>
              <p:cNvPr id="128" name="Group 214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34" name="Arc 21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rc 21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Arc 217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Arc 218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" name="Group 219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32" name="Arc 22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Arc 22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222"/>
            <p:cNvGrpSpPr>
              <a:grpSpLocks/>
            </p:cNvGrpSpPr>
            <p:nvPr/>
          </p:nvGrpSpPr>
          <p:grpSpPr bwMode="auto">
            <a:xfrm rot="3105733" flipH="1">
              <a:off x="2197" y="1567"/>
              <a:ext cx="614" cy="167"/>
              <a:chOff x="-366" y="1998"/>
              <a:chExt cx="630" cy="255"/>
            </a:xfrm>
          </p:grpSpPr>
          <p:grpSp>
            <p:nvGrpSpPr>
              <p:cNvPr id="120" name="Group 223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26" name="Arc 22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Arc 22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" name="Arc 226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rc 227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" name="Group 228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24" name="Arc 22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Arc 23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Group 231"/>
            <p:cNvGrpSpPr>
              <a:grpSpLocks/>
            </p:cNvGrpSpPr>
            <p:nvPr/>
          </p:nvGrpSpPr>
          <p:grpSpPr bwMode="auto">
            <a:xfrm rot="19770918" flipH="1">
              <a:off x="1936" y="2667"/>
              <a:ext cx="614" cy="167"/>
              <a:chOff x="-366" y="1998"/>
              <a:chExt cx="630" cy="255"/>
            </a:xfrm>
          </p:grpSpPr>
          <p:grpSp>
            <p:nvGrpSpPr>
              <p:cNvPr id="112" name="Group 232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18" name="Arc 23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Arc 23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Arc 235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rc 236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5" name="Group 237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16" name="Arc 23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rc 23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" name="Group 240"/>
            <p:cNvGrpSpPr>
              <a:grpSpLocks/>
            </p:cNvGrpSpPr>
            <p:nvPr/>
          </p:nvGrpSpPr>
          <p:grpSpPr bwMode="auto">
            <a:xfrm rot="20477030" flipH="1">
              <a:off x="1827" y="2421"/>
              <a:ext cx="614" cy="167"/>
              <a:chOff x="-366" y="1998"/>
              <a:chExt cx="630" cy="255"/>
            </a:xfrm>
          </p:grpSpPr>
          <p:grpSp>
            <p:nvGrpSpPr>
              <p:cNvPr id="104" name="Group 241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10" name="Arc 24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rc 24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Arc 244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rc 245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" name="Group 246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08" name="Arc 24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Arc 24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oup 249"/>
            <p:cNvGrpSpPr>
              <a:grpSpLocks/>
            </p:cNvGrpSpPr>
            <p:nvPr/>
          </p:nvGrpSpPr>
          <p:grpSpPr bwMode="auto">
            <a:xfrm rot="1779090" flipH="1">
              <a:off x="1965" y="1793"/>
              <a:ext cx="614" cy="167"/>
              <a:chOff x="-366" y="1998"/>
              <a:chExt cx="630" cy="255"/>
            </a:xfrm>
          </p:grpSpPr>
          <p:grpSp>
            <p:nvGrpSpPr>
              <p:cNvPr id="96" name="Group 250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102" name="Arc 25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Arc 25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Arc 253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rc 254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" name="Group 255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100" name="Arc 25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Arc 25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Group 258"/>
            <p:cNvGrpSpPr>
              <a:grpSpLocks/>
            </p:cNvGrpSpPr>
            <p:nvPr/>
          </p:nvGrpSpPr>
          <p:grpSpPr bwMode="auto">
            <a:xfrm rot="-2110091">
              <a:off x="3379" y="1793"/>
              <a:ext cx="600" cy="167"/>
              <a:chOff x="-366" y="1998"/>
              <a:chExt cx="630" cy="255"/>
            </a:xfrm>
          </p:grpSpPr>
          <p:grpSp>
            <p:nvGrpSpPr>
              <p:cNvPr id="88" name="Group 259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94" name="Arc 26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rc 26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Arc 262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rc 263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" name="Group 264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92" name="Arc 26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Arc 26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267"/>
            <p:cNvGrpSpPr>
              <a:grpSpLocks/>
            </p:cNvGrpSpPr>
            <p:nvPr/>
          </p:nvGrpSpPr>
          <p:grpSpPr bwMode="auto">
            <a:xfrm rot="-4630529">
              <a:off x="2810" y="1451"/>
              <a:ext cx="614" cy="163"/>
              <a:chOff x="-366" y="1998"/>
              <a:chExt cx="630" cy="255"/>
            </a:xfrm>
          </p:grpSpPr>
          <p:grpSp>
            <p:nvGrpSpPr>
              <p:cNvPr id="80" name="Group 268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86" name="Arc 269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Arc 270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Arc 271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272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" name="Group 273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84" name="Arc 274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275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" name="Group 276"/>
            <p:cNvGrpSpPr>
              <a:grpSpLocks/>
            </p:cNvGrpSpPr>
            <p:nvPr/>
          </p:nvGrpSpPr>
          <p:grpSpPr bwMode="auto">
            <a:xfrm rot="597564">
              <a:off x="3485" y="2386"/>
              <a:ext cx="600" cy="167"/>
              <a:chOff x="-366" y="1998"/>
              <a:chExt cx="630" cy="255"/>
            </a:xfrm>
          </p:grpSpPr>
          <p:grpSp>
            <p:nvGrpSpPr>
              <p:cNvPr id="72" name="Group 277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78" name="Arc 278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Arc 279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Arc 280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rc 281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282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76" name="Arc 283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Arc 284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285"/>
            <p:cNvGrpSpPr>
              <a:grpSpLocks/>
            </p:cNvGrpSpPr>
            <p:nvPr/>
          </p:nvGrpSpPr>
          <p:grpSpPr bwMode="auto">
            <a:xfrm rot="-842000">
              <a:off x="3476" y="2056"/>
              <a:ext cx="600" cy="167"/>
              <a:chOff x="-366" y="1998"/>
              <a:chExt cx="630" cy="255"/>
            </a:xfrm>
          </p:grpSpPr>
          <p:grpSp>
            <p:nvGrpSpPr>
              <p:cNvPr id="64" name="Group 286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70" name="Arc 287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288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" name="Arc 289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rc 290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7" name="Group 291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68" name="Arc 292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293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294"/>
            <p:cNvGrpSpPr>
              <a:grpSpLocks/>
            </p:cNvGrpSpPr>
            <p:nvPr/>
          </p:nvGrpSpPr>
          <p:grpSpPr bwMode="auto">
            <a:xfrm rot="-3256057">
              <a:off x="3151" y="1571"/>
              <a:ext cx="600" cy="167"/>
              <a:chOff x="-366" y="1998"/>
              <a:chExt cx="630" cy="255"/>
            </a:xfrm>
          </p:grpSpPr>
          <p:grpSp>
            <p:nvGrpSpPr>
              <p:cNvPr id="56" name="Group 295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62" name="Arc 296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297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Arc 298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rc 299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" name="Group 300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60" name="Arc 301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302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303"/>
            <p:cNvGrpSpPr>
              <a:grpSpLocks/>
            </p:cNvGrpSpPr>
            <p:nvPr/>
          </p:nvGrpSpPr>
          <p:grpSpPr bwMode="auto">
            <a:xfrm rot="1829082">
              <a:off x="3382" y="2646"/>
              <a:ext cx="614" cy="167"/>
              <a:chOff x="-366" y="1998"/>
              <a:chExt cx="630" cy="255"/>
            </a:xfrm>
          </p:grpSpPr>
          <p:grpSp>
            <p:nvGrpSpPr>
              <p:cNvPr id="48" name="Group 304"/>
              <p:cNvGrpSpPr>
                <a:grpSpLocks/>
              </p:cNvGrpSpPr>
              <p:nvPr/>
            </p:nvGrpSpPr>
            <p:grpSpPr bwMode="auto">
              <a:xfrm>
                <a:off x="-156" y="2004"/>
                <a:ext cx="210" cy="249"/>
                <a:chOff x="-558" y="1902"/>
                <a:chExt cx="210" cy="249"/>
              </a:xfrm>
            </p:grpSpPr>
            <p:sp>
              <p:nvSpPr>
                <p:cNvPr id="54" name="Arc 305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rc 306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Arc 307"/>
              <p:cNvSpPr>
                <a:spLocks/>
              </p:cNvSpPr>
              <p:nvPr/>
            </p:nvSpPr>
            <p:spPr bwMode="auto">
              <a:xfrm>
                <a:off x="54" y="1998"/>
                <a:ext cx="106" cy="192"/>
              </a:xfrm>
              <a:custGeom>
                <a:avLst/>
                <a:gdLst>
                  <a:gd name="G0" fmla="+- 20555 0 0"/>
                  <a:gd name="G1" fmla="+- 21600 0 0"/>
                  <a:gd name="G2" fmla="+- 21600 0 0"/>
                  <a:gd name="T0" fmla="*/ 0 w 41051"/>
                  <a:gd name="T1" fmla="*/ 14963 h 21600"/>
                  <a:gd name="T2" fmla="*/ 41051 w 41051"/>
                  <a:gd name="T3" fmla="*/ 14782 h 21600"/>
                  <a:gd name="T4" fmla="*/ 20555 w 410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051" h="21600" fill="none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</a:path>
                  <a:path w="41051" h="21600" stroke="0" extrusionOk="0">
                    <a:moveTo>
                      <a:pt x="-1" y="14962"/>
                    </a:moveTo>
                    <a:cubicBezTo>
                      <a:pt x="2879" y="6044"/>
                      <a:pt x="11182" y="-1"/>
                      <a:pt x="20555" y="0"/>
                    </a:cubicBezTo>
                    <a:cubicBezTo>
                      <a:pt x="29857" y="0"/>
                      <a:pt x="38114" y="5955"/>
                      <a:pt x="41050" y="14782"/>
                    </a:cubicBezTo>
                    <a:lnTo>
                      <a:pt x="2055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rc 308"/>
              <p:cNvSpPr>
                <a:spLocks/>
              </p:cNvSpPr>
              <p:nvPr/>
            </p:nvSpPr>
            <p:spPr bwMode="auto">
              <a:xfrm flipV="1">
                <a:off x="158" y="2061"/>
                <a:ext cx="106" cy="192"/>
              </a:xfrm>
              <a:custGeom>
                <a:avLst/>
                <a:gdLst>
                  <a:gd name="G0" fmla="+- 20791 0 0"/>
                  <a:gd name="G1" fmla="+- 21600 0 0"/>
                  <a:gd name="G2" fmla="+- 21600 0 0"/>
                  <a:gd name="T0" fmla="*/ 0 w 40937"/>
                  <a:gd name="T1" fmla="*/ 15744 h 21600"/>
                  <a:gd name="T2" fmla="*/ 40937 w 40937"/>
                  <a:gd name="T3" fmla="*/ 13810 h 21600"/>
                  <a:gd name="T4" fmla="*/ 20791 w 4093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37" h="21600" fill="none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</a:path>
                  <a:path w="40937" h="21600" stroke="0" extrusionOk="0">
                    <a:moveTo>
                      <a:pt x="-1" y="15743"/>
                    </a:moveTo>
                    <a:cubicBezTo>
                      <a:pt x="2622" y="6432"/>
                      <a:pt x="11116" y="-1"/>
                      <a:pt x="20791" y="0"/>
                    </a:cubicBezTo>
                    <a:cubicBezTo>
                      <a:pt x="29714" y="0"/>
                      <a:pt x="37719" y="5487"/>
                      <a:pt x="40937" y="13809"/>
                    </a:cubicBezTo>
                    <a:lnTo>
                      <a:pt x="20791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" name="Group 309"/>
              <p:cNvGrpSpPr>
                <a:grpSpLocks/>
              </p:cNvGrpSpPr>
              <p:nvPr/>
            </p:nvGrpSpPr>
            <p:grpSpPr bwMode="auto">
              <a:xfrm>
                <a:off x="-366" y="2004"/>
                <a:ext cx="210" cy="249"/>
                <a:chOff x="-558" y="1902"/>
                <a:chExt cx="210" cy="249"/>
              </a:xfrm>
            </p:grpSpPr>
            <p:sp>
              <p:nvSpPr>
                <p:cNvPr id="52" name="Arc 310"/>
                <p:cNvSpPr>
                  <a:spLocks/>
                </p:cNvSpPr>
                <p:nvPr/>
              </p:nvSpPr>
              <p:spPr bwMode="auto">
                <a:xfrm>
                  <a:off x="-558" y="1902"/>
                  <a:ext cx="106" cy="192"/>
                </a:xfrm>
                <a:custGeom>
                  <a:avLst/>
                  <a:gdLst>
                    <a:gd name="G0" fmla="+- 20555 0 0"/>
                    <a:gd name="G1" fmla="+- 21600 0 0"/>
                    <a:gd name="G2" fmla="+- 21600 0 0"/>
                    <a:gd name="T0" fmla="*/ 0 w 41051"/>
                    <a:gd name="T1" fmla="*/ 14963 h 21600"/>
                    <a:gd name="T2" fmla="*/ 41051 w 41051"/>
                    <a:gd name="T3" fmla="*/ 14782 h 21600"/>
                    <a:gd name="T4" fmla="*/ 20555 w 410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051" h="21600" fill="none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</a:path>
                    <a:path w="41051" h="21600" stroke="0" extrusionOk="0">
                      <a:moveTo>
                        <a:pt x="-1" y="14962"/>
                      </a:moveTo>
                      <a:cubicBezTo>
                        <a:pt x="2879" y="6044"/>
                        <a:pt x="11182" y="-1"/>
                        <a:pt x="20555" y="0"/>
                      </a:cubicBezTo>
                      <a:cubicBezTo>
                        <a:pt x="29857" y="0"/>
                        <a:pt x="38114" y="5955"/>
                        <a:pt x="41050" y="14782"/>
                      </a:cubicBezTo>
                      <a:lnTo>
                        <a:pt x="2055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rc 311"/>
                <p:cNvSpPr>
                  <a:spLocks/>
                </p:cNvSpPr>
                <p:nvPr/>
              </p:nvSpPr>
              <p:spPr bwMode="auto">
                <a:xfrm flipV="1">
                  <a:off x="-452" y="1959"/>
                  <a:ext cx="104" cy="192"/>
                </a:xfrm>
                <a:custGeom>
                  <a:avLst/>
                  <a:gdLst>
                    <a:gd name="G0" fmla="+- 19987 0 0"/>
                    <a:gd name="G1" fmla="+- 21600 0 0"/>
                    <a:gd name="G2" fmla="+- 21600 0 0"/>
                    <a:gd name="T0" fmla="*/ 0 w 40133"/>
                    <a:gd name="T1" fmla="*/ 13411 h 21600"/>
                    <a:gd name="T2" fmla="*/ 40133 w 40133"/>
                    <a:gd name="T3" fmla="*/ 13810 h 21600"/>
                    <a:gd name="T4" fmla="*/ 19987 w 401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133" h="21600" fill="none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</a:path>
                    <a:path w="40133" h="21600" stroke="0" extrusionOk="0">
                      <a:moveTo>
                        <a:pt x="-1" y="13410"/>
                      </a:moveTo>
                      <a:cubicBezTo>
                        <a:pt x="3323" y="5298"/>
                        <a:pt x="11220" y="-1"/>
                        <a:pt x="19987" y="0"/>
                      </a:cubicBezTo>
                      <a:cubicBezTo>
                        <a:pt x="28910" y="0"/>
                        <a:pt x="36915" y="5487"/>
                        <a:pt x="40133" y="13809"/>
                      </a:cubicBezTo>
                      <a:lnTo>
                        <a:pt x="19987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1361" y="4818333"/>
            <a:ext cx="3162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4089" y="5418408"/>
            <a:ext cx="3371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0889" y="5808932"/>
            <a:ext cx="1238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Rectangle 323"/>
          <p:cNvSpPr/>
          <p:nvPr/>
        </p:nvSpPr>
        <p:spPr>
          <a:xfrm>
            <a:off x="784339" y="4513532"/>
            <a:ext cx="5257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160" y="571500"/>
            <a:ext cx="6187580" cy="6096000"/>
            <a:chOff x="1524000" y="457200"/>
            <a:chExt cx="5882780" cy="5833706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57200"/>
              <a:ext cx="588278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419600"/>
              <a:ext cx="4038302" cy="148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908724"/>
              <a:ext cx="3048000" cy="337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928" y="5929532"/>
              <a:ext cx="431839" cy="337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699" y="5975181"/>
              <a:ext cx="233362" cy="31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2"/>
          <p:cNvSpPr txBox="1">
            <a:spLocks/>
          </p:cNvSpPr>
          <p:nvPr/>
        </p:nvSpPr>
        <p:spPr>
          <a:xfrm>
            <a:off x="409977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dirty="0"/>
              <a:t>Typical Example: cosine squared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94" y="1513792"/>
            <a:ext cx="4749166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05" y="855807"/>
            <a:ext cx="1943100" cy="4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57" y="5605925"/>
            <a:ext cx="4386266" cy="4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81" y="497271"/>
            <a:ext cx="6341374" cy="6248400"/>
            <a:chOff x="2040626" y="228600"/>
            <a:chExt cx="5350774" cy="519673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626" y="228600"/>
              <a:ext cx="5350774" cy="489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124450"/>
              <a:ext cx="2819400" cy="300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468" y="5156579"/>
              <a:ext cx="766762" cy="22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8" y="1"/>
            <a:ext cx="281082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33" y="1438757"/>
            <a:ext cx="4724400" cy="46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44" y="619126"/>
            <a:ext cx="287737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805315" y="-113129"/>
            <a:ext cx="8890000" cy="642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6"/>
          <a:stretch/>
        </p:blipFill>
        <p:spPr bwMode="auto">
          <a:xfrm>
            <a:off x="2457914" y="0"/>
            <a:ext cx="498070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174" y="4742663"/>
            <a:ext cx="9608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FF0000"/>
                </a:solidFill>
              </a:rPr>
              <a:t>χ</a:t>
            </a:r>
            <a:r>
              <a:rPr lang="en-US" sz="2400" dirty="0">
                <a:solidFill>
                  <a:srgbClr val="FF0000"/>
                </a:solidFill>
              </a:rPr>
              <a:t>(n) characterizes the critical limit of area, after which the cycling effect dominates the envelop profile effect, for few-cycle </a:t>
            </a:r>
            <a:r>
              <a:rPr lang="en-US" sz="2400" dirty="0" smtClean="0">
                <a:solidFill>
                  <a:srgbClr val="FF0000"/>
                </a:solidFill>
              </a:rPr>
              <a:t>pulses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This measure is </a:t>
            </a:r>
            <a:r>
              <a:rPr lang="en-US" sz="2400" u="sng" dirty="0" smtClean="0">
                <a:solidFill>
                  <a:srgbClr val="FF0000"/>
                </a:solidFill>
              </a:rPr>
              <a:t>DEPENDENT </a:t>
            </a:r>
            <a:r>
              <a:rPr lang="en-US" sz="2400" dirty="0">
                <a:solidFill>
                  <a:srgbClr val="FF0000"/>
                </a:solidFill>
              </a:rPr>
              <a:t>on the envelop profile under question.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10"/>
          <a:stretch/>
        </p:blipFill>
        <p:spPr bwMode="auto">
          <a:xfrm>
            <a:off x="533401" y="330707"/>
            <a:ext cx="10160867" cy="6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9" b="4439"/>
          <a:stretch/>
        </p:blipFill>
        <p:spPr bwMode="auto">
          <a:xfrm>
            <a:off x="758485" y="956603"/>
            <a:ext cx="9046696" cy="36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22" y="644770"/>
            <a:ext cx="8229600" cy="1066800"/>
          </a:xfrm>
        </p:spPr>
        <p:txBody>
          <a:bodyPr/>
          <a:lstStyle/>
          <a:p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4869"/>
            <a:ext cx="10719582" cy="3325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cycle envelop pulses: </a:t>
            </a:r>
          </a:p>
          <a:p>
            <a:pPr lvl="1"/>
            <a:r>
              <a:rPr lang="en-US" sz="2400" dirty="0" smtClean="0"/>
              <a:t>Area under pulse important</a:t>
            </a:r>
          </a:p>
          <a:p>
            <a:r>
              <a:rPr lang="en-US" sz="2800" dirty="0" smtClean="0"/>
              <a:t>Interestingly, </a:t>
            </a:r>
          </a:p>
          <a:p>
            <a:pPr lvl="1"/>
            <a:r>
              <a:rPr lang="en-US" sz="2400" dirty="0" smtClean="0"/>
              <a:t>Envelop Effect still persists even in the few cycle limit results</a:t>
            </a:r>
          </a:p>
          <a:p>
            <a:endParaRPr lang="en-US" sz="2800" dirty="0" smtClean="0"/>
          </a:p>
          <a:p>
            <a:r>
              <a:rPr lang="en-US" sz="2800" dirty="0" smtClean="0"/>
              <a:t>Measure of nonlinearity has to be consistent over both the domains…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7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6" y="1477108"/>
            <a:ext cx="8584755" cy="5380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49994" cy="12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76" y="2208628"/>
            <a:ext cx="4673382" cy="3437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4649" y="885317"/>
            <a:ext cx="8195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The plane wave equations for the two photons and the combined wave </a:t>
            </a:r>
            <a:r>
              <a:rPr lang="en-US" sz="2000" dirty="0" smtClean="0">
                <a:latin typeface="Arial" panose="020B0604020202020204" pitchFamily="34" charset="0"/>
              </a:rPr>
              <a:t>function </a:t>
            </a:r>
            <a:r>
              <a:rPr lang="en-US" sz="2000" dirty="0">
                <a:latin typeface="Arial" panose="020B0604020202020204" pitchFamily="34" charset="0"/>
              </a:rPr>
              <a:t>is given by:</a:t>
            </a:r>
          </a:p>
        </p:txBody>
      </p:sp>
    </p:spTree>
    <p:extLst>
      <p:ext uri="{BB962C8B-B14F-4D97-AF65-F5344CB8AC3E}">
        <p14:creationId xmlns:p14="http://schemas.microsoft.com/office/powerpoint/2010/main" val="23483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96" y="4688822"/>
            <a:ext cx="10100044" cy="1223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6573" y="5484465"/>
            <a:ext cx="10669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53710" y="5092505"/>
            <a:ext cx="1671976" cy="39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975" y="5484465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94" y="1146453"/>
            <a:ext cx="7108711" cy="3420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28" r="10488" b="47120"/>
          <a:stretch/>
        </p:blipFill>
        <p:spPr>
          <a:xfrm>
            <a:off x="532829" y="191110"/>
            <a:ext cx="8857408" cy="543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1210" y="248688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77" y="0"/>
            <a:ext cx="7271952" cy="63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35" y="392119"/>
            <a:ext cx="5068318" cy="542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63" y="1141511"/>
            <a:ext cx="7156177" cy="1681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03" y="3029999"/>
            <a:ext cx="8456943" cy="236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363" y="5394927"/>
            <a:ext cx="869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two-photon transition probability is independent of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, the time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delay between the two photons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68" y="-43135"/>
            <a:ext cx="9144000" cy="914400"/>
          </a:xfr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000" dirty="0"/>
              <a:t>Laser Time-Bandwidth Relationship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267" y="2816621"/>
            <a:ext cx="8458200" cy="137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An Ultrafast Laser Pulse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Coherent superposition of many monochromatic light waves within a range of frequencies that is inversely proportional to the duration of the pulse</a:t>
            </a:r>
            <a:endParaRPr lang="en-US" sz="24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3380" y="4264421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>
                <a:solidFill>
                  <a:srgbClr val="FF0066"/>
                </a:solidFill>
                <a:latin typeface="Calibri" pitchFamily="34" charset="0"/>
              </a:rPr>
              <a:t>Short temporal duration of the ultrafast pulses results in a very broad spectrum quite unlike the notion of monochromatic wavelength property of CW lasers.</a:t>
            </a:r>
            <a:r>
              <a:rPr lang="en-GB">
                <a:latin typeface="Calibri" pitchFamily="34" charset="0"/>
              </a:rPr>
              <a:t> </a:t>
            </a:r>
            <a:endParaRPr lang="en-GB" sz="800">
              <a:latin typeface="Calibri" pitchFamily="34" charset="0"/>
            </a:endParaRPr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5184467" y="5099446"/>
            <a:ext cx="2819400" cy="990600"/>
          </a:xfrm>
          <a:custGeom>
            <a:avLst/>
            <a:gdLst>
              <a:gd name="T0" fmla="*/ 0 w 960"/>
              <a:gd name="T1" fmla="*/ 2147483647 h 1344"/>
              <a:gd name="T2" fmla="*/ 2147483647 w 960"/>
              <a:gd name="T3" fmla="*/ 2147483647 h 1344"/>
              <a:gd name="T4" fmla="*/ 2147483647 w 960"/>
              <a:gd name="T5" fmla="*/ 0 h 1344"/>
              <a:gd name="T6" fmla="*/ 2147483647 w 960"/>
              <a:gd name="T7" fmla="*/ 2147483647 h 1344"/>
              <a:gd name="T8" fmla="*/ 2147483647 w 960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344"/>
              <a:gd name="T17" fmla="*/ 960 w 960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2593667" y="5099446"/>
            <a:ext cx="381000" cy="990600"/>
          </a:xfrm>
          <a:custGeom>
            <a:avLst/>
            <a:gdLst>
              <a:gd name="T0" fmla="*/ 0 w 960"/>
              <a:gd name="T1" fmla="*/ 2147483647 h 1344"/>
              <a:gd name="T2" fmla="*/ 2147483647 w 960"/>
              <a:gd name="T3" fmla="*/ 2147483647 h 1344"/>
              <a:gd name="T4" fmla="*/ 2147483647 w 960"/>
              <a:gd name="T5" fmla="*/ 0 h 1344"/>
              <a:gd name="T6" fmla="*/ 2147483647 w 960"/>
              <a:gd name="T7" fmla="*/ 2147483647 h 1344"/>
              <a:gd name="T8" fmla="*/ 2147483647 w 960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344"/>
              <a:gd name="T17" fmla="*/ 960 w 960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8867" y="563284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2884181" y="5632846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532130" y="563284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7281556" y="5632846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235393" y="5435996"/>
            <a:ext cx="77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94 nm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974667" y="5266134"/>
            <a:ext cx="1475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 fs (FWHM)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96592" y="4870846"/>
            <a:ext cx="16268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e.g.</a:t>
            </a:r>
          </a:p>
          <a:p>
            <a:r>
              <a:rPr lang="en-US">
                <a:latin typeface="Calibri" pitchFamily="34" charset="0"/>
              </a:rPr>
              <a:t>Commercially </a:t>
            </a:r>
          </a:p>
          <a:p>
            <a:r>
              <a:rPr lang="en-US">
                <a:latin typeface="Calibri" pitchFamily="34" charset="0"/>
              </a:rPr>
              <a:t>available </a:t>
            </a:r>
          </a:p>
          <a:p>
            <a:r>
              <a:rPr lang="en-US">
                <a:latin typeface="Calibri" pitchFamily="34" charset="0"/>
              </a:rPr>
              <a:t>Ti:Sapphire </a:t>
            </a:r>
          </a:p>
          <a:p>
            <a:r>
              <a:rPr lang="en-US">
                <a:latin typeface="Calibri" pitchFamily="34" charset="0"/>
              </a:rPr>
              <a:t>Laser at 800nm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501593" y="6031309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time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359217" y="5985271"/>
            <a:ext cx="126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wavelength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193867" y="5864621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69567" y="2770274"/>
            <a:ext cx="11691970" cy="322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36267" y="955544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   For a CW Laser</a:t>
            </a:r>
          </a:p>
        </p:txBody>
      </p:sp>
      <p:pic>
        <p:nvPicPr>
          <p:cNvPr id="55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81" t="8086" r="7529" b="15320"/>
          <a:stretch>
            <a:fillRect/>
          </a:stretch>
        </p:blipFill>
        <p:spPr>
          <a:xfrm flipH="1">
            <a:off x="2188855" y="1488943"/>
            <a:ext cx="1981200" cy="990600"/>
          </a:xfrm>
        </p:spPr>
      </p:pic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079568" y="1418604"/>
            <a:ext cx="104775" cy="1285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1966605" y="1598481"/>
            <a:ext cx="152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4322455" y="2022343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6608455" y="1641343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5998855" y="232714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2874656" y="2417631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time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6579880" y="2371593"/>
            <a:ext cx="1265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wavelength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6821181" y="1596894"/>
            <a:ext cx="1518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Delta function</a:t>
            </a:r>
          </a:p>
          <a:p>
            <a:r>
              <a:rPr lang="en-US">
                <a:latin typeface="Calibri" pitchFamily="34" charset="0"/>
              </a:rPr>
              <a:t>~0.1 nm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211747" y="2575015"/>
            <a:ext cx="13888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11748" y="1300295"/>
            <a:ext cx="13888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906174" y="1308921"/>
            <a:ext cx="0" cy="128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1" r="66650" b="18397"/>
          <a:stretch/>
        </p:blipFill>
        <p:spPr bwMode="auto">
          <a:xfrm>
            <a:off x="9497860" y="3092665"/>
            <a:ext cx="2463677" cy="364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70" y="1874085"/>
            <a:ext cx="5176751" cy="1387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1" y="3608858"/>
            <a:ext cx="10496468" cy="1610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86" y="4034702"/>
            <a:ext cx="528034" cy="32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42" y="1051595"/>
            <a:ext cx="4618763" cy="4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11" r="7366"/>
          <a:stretch/>
        </p:blipFill>
        <p:spPr>
          <a:xfrm>
            <a:off x="703385" y="0"/>
            <a:ext cx="9598966" cy="52759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6568" y="605307"/>
            <a:ext cx="862885" cy="4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68" y="5430725"/>
            <a:ext cx="10600260" cy="1316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385" y="154745"/>
            <a:ext cx="1056068" cy="61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70" y="1294228"/>
            <a:ext cx="6504653" cy="2011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53" r="1474" b="14076"/>
          <a:stretch/>
        </p:blipFill>
        <p:spPr>
          <a:xfrm>
            <a:off x="836834" y="3576382"/>
            <a:ext cx="9770204" cy="1502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2753" y="5348912"/>
            <a:ext cx="705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Relative Photon delay is immaterial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Virtual state position is also not extremely significant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18000" contrast="54000"/>
          </a:blip>
          <a:srcRect l="3573" b="2438"/>
          <a:stretch>
            <a:fillRect/>
          </a:stretch>
        </p:blipFill>
        <p:spPr bwMode="auto">
          <a:xfrm>
            <a:off x="8757308" y="4038601"/>
            <a:ext cx="1716088" cy="2544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3" name="Text Box 17"/>
          <p:cNvSpPr txBox="1">
            <a:spLocks noChangeArrowheads="1"/>
          </p:cNvSpPr>
          <p:nvPr/>
        </p:nvSpPr>
        <p:spPr bwMode="auto">
          <a:xfrm>
            <a:off x="1651001" y="2417762"/>
            <a:ext cx="1484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>
                <a:latin typeface="Calibri" pitchFamily="34" charset="0"/>
              </a:rPr>
              <a:t>Measurement </a:t>
            </a:r>
          </a:p>
          <a:p>
            <a:r>
              <a:rPr lang="en-US" sz="1500">
                <a:latin typeface="Calibri" pitchFamily="34" charset="0"/>
              </a:rPr>
              <a:t>of Nonlinearities</a:t>
            </a:r>
          </a:p>
        </p:txBody>
      </p:sp>
      <p:sp>
        <p:nvSpPr>
          <p:cNvPr id="51204" name="Text Box 18"/>
          <p:cNvSpPr txBox="1">
            <a:spLocks noChangeArrowheads="1"/>
          </p:cNvSpPr>
          <p:nvPr/>
        </p:nvSpPr>
        <p:spPr bwMode="auto">
          <a:xfrm>
            <a:off x="4343400" y="304801"/>
            <a:ext cx="2705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>
                <a:latin typeface="Calibri" pitchFamily="34" charset="0"/>
              </a:rPr>
              <a:t>  Coherent Control</a:t>
            </a:r>
          </a:p>
          <a:p>
            <a:pPr>
              <a:buFontTx/>
              <a:buChar char="•"/>
            </a:pPr>
            <a:r>
              <a:rPr lang="en-US" sz="1500">
                <a:latin typeface="Calibri" pitchFamily="34" charset="0"/>
              </a:rPr>
              <a:t>  Bioimaging </a:t>
            </a:r>
          </a:p>
          <a:p>
            <a:pPr lvl="1">
              <a:buFontTx/>
              <a:buChar char="•"/>
            </a:pPr>
            <a:r>
              <a:rPr lang="en-US" sz="1500" b="1">
                <a:latin typeface="BodoniPS"/>
              </a:rPr>
              <a:t>  Multiphoton Imaging</a:t>
            </a:r>
          </a:p>
          <a:p>
            <a:pPr lvl="1">
              <a:buFontTx/>
              <a:buChar char="•"/>
            </a:pPr>
            <a:r>
              <a:rPr lang="en-US" sz="1500" b="1">
                <a:latin typeface="BodoniPS"/>
              </a:rPr>
              <a:t>  Optical Tweezers</a:t>
            </a:r>
          </a:p>
          <a:p>
            <a:pPr>
              <a:buFontTx/>
              <a:buChar char="•"/>
            </a:pPr>
            <a:r>
              <a:rPr lang="en-US" sz="1500">
                <a:latin typeface="Calibri" pitchFamily="34" charset="0"/>
              </a:rPr>
              <a:t>  2-D IR Spectroscopy</a:t>
            </a:r>
          </a:p>
        </p:txBody>
      </p:sp>
      <p:pic>
        <p:nvPicPr>
          <p:cNvPr id="51205" name="Picture 39" descr="100-0098_IMG"/>
          <p:cNvPicPr>
            <a:picLocks noChangeAspect="1" noChangeArrowheads="1"/>
          </p:cNvPicPr>
          <p:nvPr/>
        </p:nvPicPr>
        <p:blipFill>
          <a:blip r:embed="rId4" cstate="print"/>
          <a:srcRect l="31944"/>
          <a:stretch>
            <a:fillRect/>
          </a:stretch>
        </p:blipFill>
        <p:spPr bwMode="auto">
          <a:xfrm>
            <a:off x="1574800" y="3048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" descr="C:\Documents and Settings\Dr. D. Goswami\Desktop\nanocompu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300" y="4038600"/>
            <a:ext cx="15875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/>
          <p:nvPr/>
        </p:nvGrpSpPr>
        <p:grpSpPr>
          <a:xfrm>
            <a:off x="1752600" y="4267200"/>
            <a:ext cx="2771596" cy="2438400"/>
            <a:chOff x="581204" y="4610100"/>
            <a:chExt cx="1552396" cy="1562100"/>
          </a:xfrm>
        </p:grpSpPr>
        <p:pic>
          <p:nvPicPr>
            <p:cNvPr id="51206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0438" y="4610100"/>
              <a:ext cx="1173162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4" descr="DSC02526"/>
            <p:cNvPicPr>
              <a:picLocks noChangeAspect="1" noChangeArrowheads="1"/>
            </p:cNvPicPr>
            <p:nvPr/>
          </p:nvPicPr>
          <p:blipFill>
            <a:blip r:embed="rId7" cstate="print"/>
            <a:srcRect l="23068" t="4933" r="41780" b="18602"/>
            <a:stretch>
              <a:fillRect/>
            </a:stretch>
          </p:blipFill>
          <p:spPr bwMode="auto">
            <a:xfrm>
              <a:off x="674688" y="5181600"/>
              <a:ext cx="60642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urved Left Arrow 13"/>
            <p:cNvSpPr/>
            <p:nvPr/>
          </p:nvSpPr>
          <p:spPr>
            <a:xfrm>
              <a:off x="1482725" y="5334000"/>
              <a:ext cx="304800" cy="685800"/>
            </a:xfrm>
            <a:prstGeom prst="curvedLeftArrow">
              <a:avLst/>
            </a:prstGeom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581204" y="4800600"/>
              <a:ext cx="228600" cy="533400"/>
            </a:xfrm>
            <a:prstGeom prst="curvedRightArrow">
              <a:avLst/>
            </a:prstGeom>
            <a:scene3d>
              <a:camera prst="orthographicFront">
                <a:rot lat="10800000" lon="193124" rev="191935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86200" y="68241"/>
            <a:ext cx="6819900" cy="3541713"/>
            <a:chOff x="914400" y="990600"/>
            <a:chExt cx="6819900" cy="3541712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990599"/>
              <a:ext cx="6229350" cy="3541711"/>
              <a:chOff x="914400" y="268916"/>
              <a:chExt cx="6229350" cy="354108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1295400" y="762542"/>
                <a:ext cx="5486400" cy="30474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116"/>
              <p:cNvSpPr>
                <a:spLocks noChangeAspect="1"/>
              </p:cNvSpPr>
              <p:nvPr/>
            </p:nvSpPr>
            <p:spPr bwMode="auto">
              <a:xfrm>
                <a:off x="914400" y="2303728"/>
                <a:ext cx="2541393" cy="1143192"/>
              </a:xfrm>
              <a:custGeom>
                <a:avLst/>
                <a:gdLst>
                  <a:gd name="T0" fmla="*/ 0 w 898"/>
                  <a:gd name="T1" fmla="*/ 2147483647 h 540"/>
                  <a:gd name="T2" fmla="*/ 2147483647 w 898"/>
                  <a:gd name="T3" fmla="*/ 2147483647 h 540"/>
                  <a:gd name="T4" fmla="*/ 2147483647 w 898"/>
                  <a:gd name="T5" fmla="*/ 0 h 540"/>
                  <a:gd name="T6" fmla="*/ 2147483647 w 898"/>
                  <a:gd name="T7" fmla="*/ 2147483647 h 540"/>
                  <a:gd name="T8" fmla="*/ 2147483647 w 898"/>
                  <a:gd name="T9" fmla="*/ 2147483647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"/>
                  <a:gd name="T16" fmla="*/ 0 h 540"/>
                  <a:gd name="T17" fmla="*/ 898 w 898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" h="540">
                    <a:moveTo>
                      <a:pt x="0" y="540"/>
                    </a:moveTo>
                    <a:cubicBezTo>
                      <a:pt x="81" y="495"/>
                      <a:pt x="163" y="450"/>
                      <a:pt x="238" y="360"/>
                    </a:cubicBezTo>
                    <a:cubicBezTo>
                      <a:pt x="313" y="270"/>
                      <a:pt x="377" y="0"/>
                      <a:pt x="451" y="0"/>
                    </a:cubicBezTo>
                    <a:cubicBezTo>
                      <a:pt x="525" y="0"/>
                      <a:pt x="606" y="270"/>
                      <a:pt x="680" y="360"/>
                    </a:cubicBezTo>
                    <a:cubicBezTo>
                      <a:pt x="754" y="450"/>
                      <a:pt x="862" y="510"/>
                      <a:pt x="898" y="540"/>
                    </a:cubicBezTo>
                  </a:path>
                </a:pathLst>
              </a:custGeom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scene3d>
                <a:camera prst="isometricRightUp"/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116"/>
              <p:cNvSpPr>
                <a:spLocks noChangeAspect="1"/>
              </p:cNvSpPr>
              <p:nvPr/>
            </p:nvSpPr>
            <p:spPr bwMode="auto">
              <a:xfrm rot="60000">
                <a:off x="4602357" y="268916"/>
                <a:ext cx="2541393" cy="1143192"/>
              </a:xfrm>
              <a:custGeom>
                <a:avLst/>
                <a:gdLst>
                  <a:gd name="T0" fmla="*/ 0 w 898"/>
                  <a:gd name="T1" fmla="*/ 2147483647 h 540"/>
                  <a:gd name="T2" fmla="*/ 2147483647 w 898"/>
                  <a:gd name="T3" fmla="*/ 2147483647 h 540"/>
                  <a:gd name="T4" fmla="*/ 2147483647 w 898"/>
                  <a:gd name="T5" fmla="*/ 0 h 540"/>
                  <a:gd name="T6" fmla="*/ 2147483647 w 898"/>
                  <a:gd name="T7" fmla="*/ 2147483647 h 540"/>
                  <a:gd name="T8" fmla="*/ 2147483647 w 898"/>
                  <a:gd name="T9" fmla="*/ 2147483647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"/>
                  <a:gd name="T16" fmla="*/ 0 h 540"/>
                  <a:gd name="T17" fmla="*/ 898 w 898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" h="540">
                    <a:moveTo>
                      <a:pt x="0" y="540"/>
                    </a:moveTo>
                    <a:cubicBezTo>
                      <a:pt x="81" y="495"/>
                      <a:pt x="163" y="450"/>
                      <a:pt x="238" y="360"/>
                    </a:cubicBezTo>
                    <a:cubicBezTo>
                      <a:pt x="313" y="270"/>
                      <a:pt x="377" y="0"/>
                      <a:pt x="451" y="0"/>
                    </a:cubicBezTo>
                    <a:cubicBezTo>
                      <a:pt x="525" y="0"/>
                      <a:pt x="606" y="270"/>
                      <a:pt x="680" y="360"/>
                    </a:cubicBezTo>
                    <a:cubicBezTo>
                      <a:pt x="754" y="450"/>
                      <a:pt x="862" y="510"/>
                      <a:pt x="898" y="540"/>
                    </a:cubicBezTo>
                  </a:path>
                </a:pathLst>
              </a:custGeom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scene3d>
                <a:camera prst="isometricRightUp"/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116"/>
              <p:cNvSpPr>
                <a:spLocks noChangeAspect="1"/>
              </p:cNvSpPr>
              <p:nvPr/>
            </p:nvSpPr>
            <p:spPr bwMode="auto">
              <a:xfrm flipV="1">
                <a:off x="2781300" y="2190750"/>
                <a:ext cx="2541393" cy="1219008"/>
              </a:xfrm>
              <a:custGeom>
                <a:avLst/>
                <a:gdLst>
                  <a:gd name="T0" fmla="*/ 0 w 898"/>
                  <a:gd name="T1" fmla="*/ 2147483647 h 540"/>
                  <a:gd name="T2" fmla="*/ 2147483647 w 898"/>
                  <a:gd name="T3" fmla="*/ 2147483647 h 540"/>
                  <a:gd name="T4" fmla="*/ 2147483647 w 898"/>
                  <a:gd name="T5" fmla="*/ 0 h 540"/>
                  <a:gd name="T6" fmla="*/ 2147483647 w 898"/>
                  <a:gd name="T7" fmla="*/ 2147483647 h 540"/>
                  <a:gd name="T8" fmla="*/ 2147483647 w 898"/>
                  <a:gd name="T9" fmla="*/ 2147483647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"/>
                  <a:gd name="T16" fmla="*/ 0 h 540"/>
                  <a:gd name="T17" fmla="*/ 898 w 898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" h="540">
                    <a:moveTo>
                      <a:pt x="0" y="540"/>
                    </a:moveTo>
                    <a:cubicBezTo>
                      <a:pt x="81" y="495"/>
                      <a:pt x="163" y="450"/>
                      <a:pt x="238" y="360"/>
                    </a:cubicBezTo>
                    <a:cubicBezTo>
                      <a:pt x="313" y="270"/>
                      <a:pt x="377" y="0"/>
                      <a:pt x="451" y="0"/>
                    </a:cubicBezTo>
                    <a:cubicBezTo>
                      <a:pt x="525" y="0"/>
                      <a:pt x="606" y="270"/>
                      <a:pt x="680" y="360"/>
                    </a:cubicBezTo>
                    <a:cubicBezTo>
                      <a:pt x="754" y="450"/>
                      <a:pt x="862" y="510"/>
                      <a:pt x="898" y="540"/>
                    </a:cubicBezTo>
                  </a:path>
                </a:pathLst>
              </a:custGeom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scene3d>
                <a:camera prst="isometricRightUp"/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Right Arrow 19"/>
            <p:cNvSpPr/>
            <p:nvPr/>
          </p:nvSpPr>
          <p:spPr bwMode="auto">
            <a:xfrm rot="19897693">
              <a:off x="6743700" y="1065213"/>
              <a:ext cx="990600" cy="381000"/>
            </a:xfrm>
            <a:prstGeom prst="rightArrow">
              <a:avLst/>
            </a:prstGeom>
            <a:solidFill>
              <a:srgbClr val="FD9F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1752601" y="3541711"/>
              <a:ext cx="914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rot="5400000">
              <a:off x="3543301" y="3503611"/>
              <a:ext cx="990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9" name="TextBox 1"/>
            <p:cNvSpPr txBox="1">
              <a:spLocks noChangeArrowheads="1"/>
            </p:cNvSpPr>
            <p:nvPr/>
          </p:nvSpPr>
          <p:spPr bwMode="auto">
            <a:xfrm rot="-1868844">
              <a:off x="2712442" y="2270903"/>
              <a:ext cx="2660650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Thank You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5411788" y="1522412"/>
              <a:ext cx="914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 rot="20194408">
            <a:off x="4415546" y="31302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Book"/>
                <a:cs typeface="Arial" charset="0"/>
              </a:rPr>
              <a:t>For more info please visit</a:t>
            </a:r>
          </a:p>
          <a:p>
            <a:pPr algn="ctr">
              <a:defRPr/>
            </a:pPr>
            <a:r>
              <a:rPr lang="en-US" sz="2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Book"/>
                <a:cs typeface="Arial" charset="0"/>
              </a:rPr>
              <a:t>http://home.iitk.ac.in/~dgoswami</a:t>
            </a:r>
          </a:p>
        </p:txBody>
      </p:sp>
      <p:grpSp>
        <p:nvGrpSpPr>
          <p:cNvPr id="5" name="Group 30"/>
          <p:cNvGrpSpPr/>
          <p:nvPr/>
        </p:nvGrpSpPr>
        <p:grpSpPr>
          <a:xfrm>
            <a:off x="1646340" y="101936"/>
            <a:ext cx="2773260" cy="2274332"/>
            <a:chOff x="8262144" y="13319919"/>
            <a:chExt cx="7292647" cy="5222541"/>
          </a:xfrm>
        </p:grpSpPr>
        <p:pic>
          <p:nvPicPr>
            <p:cNvPr id="32" name="Picture 2" descr="G:\DCIM\101MSDCF\DSC0604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62144" y="13319919"/>
              <a:ext cx="7213600" cy="4724400"/>
            </a:xfrm>
            <a:prstGeom prst="rect">
              <a:avLst/>
            </a:prstGeom>
            <a:noFill/>
          </p:spPr>
        </p:pic>
        <p:cxnSp>
          <p:nvCxnSpPr>
            <p:cNvPr id="33" name="Straight Connector 32"/>
            <p:cNvCxnSpPr/>
            <p:nvPr/>
          </p:nvCxnSpPr>
          <p:spPr>
            <a:xfrm rot="16200000" flipH="1">
              <a:off x="12796045" y="14624843"/>
              <a:ext cx="1198245" cy="10687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334207" y="15386844"/>
              <a:ext cx="541020" cy="41338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3334207" y="15032514"/>
              <a:ext cx="811530" cy="35433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2116912" y="15032514"/>
              <a:ext cx="2028825" cy="5905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9073674" y="15150623"/>
              <a:ext cx="2637473" cy="11811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073674" y="15268734"/>
              <a:ext cx="1690688" cy="2952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V="1">
              <a:off x="10560815" y="15761465"/>
              <a:ext cx="676656" cy="26955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10071895" y="15386844"/>
              <a:ext cx="1200150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9980269" y="14592643"/>
              <a:ext cx="509686" cy="193087"/>
            </a:xfrm>
            <a:prstGeom prst="line">
              <a:avLst/>
            </a:prstGeom>
            <a:ln w="635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9624219" y="14272419"/>
              <a:ext cx="1066800" cy="381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2852719" y="14568170"/>
              <a:ext cx="354330" cy="338138"/>
            </a:xfrm>
            <a:prstGeom prst="line">
              <a:avLst/>
            </a:prstGeom>
            <a:ln w="635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2283800" y="13898843"/>
              <a:ext cx="487280" cy="39623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262144" y="17694364"/>
              <a:ext cx="7292647" cy="84809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Femtosecond</a:t>
              </a:r>
              <a:r>
                <a:rPr lang="en-US" b="1" dirty="0">
                  <a:solidFill>
                    <a:schemeClr val="bg1"/>
                  </a:solidFill>
                </a:rPr>
                <a:t> Pulse Shaper</a:t>
              </a:r>
            </a:p>
          </p:txBody>
        </p:sp>
      </p:grpSp>
      <p:pic>
        <p:nvPicPr>
          <p:cNvPr id="46" name="Picture 17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10588" y="1447801"/>
            <a:ext cx="1705013" cy="247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5_re"/>
          <p:cNvPicPr>
            <a:picLocks noChangeAspect="1" noChangeArrowheads="1"/>
          </p:cNvPicPr>
          <p:nvPr/>
        </p:nvPicPr>
        <p:blipFill>
          <a:blip r:embed="rId10" cstate="print"/>
          <a:srcRect l="28829" r="18919" b="55556"/>
          <a:stretch>
            <a:fillRect/>
          </a:stretch>
        </p:blipFill>
        <p:spPr bwMode="auto">
          <a:xfrm>
            <a:off x="4343400" y="5334000"/>
            <a:ext cx="2819400" cy="1361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2994" name="Picture 2" descr="International Reviews in Physical Chemistr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438400"/>
            <a:ext cx="1333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03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9144000" cy="584775"/>
          </a:xfrm>
          <a:prstGeom prst="rect">
            <a:avLst/>
          </a:prstGeom>
          <a:solidFill>
            <a:srgbClr val="001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Pulse Characterization: Intensity Autocorrelation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1" y="504386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Non-collinear Intensity autocorrelation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1" y="828675"/>
            <a:ext cx="3425059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824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824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5937" y="1559350"/>
            <a:ext cx="6255533" cy="5527250"/>
            <a:chOff x="1593067" y="685800"/>
            <a:chExt cx="6255533" cy="5527250"/>
          </a:xfrm>
        </p:grpSpPr>
        <p:grpSp>
          <p:nvGrpSpPr>
            <p:cNvPr id="10" name="Group 1"/>
            <p:cNvGrpSpPr/>
            <p:nvPr/>
          </p:nvGrpSpPr>
          <p:grpSpPr>
            <a:xfrm>
              <a:off x="1743355" y="1021741"/>
              <a:ext cx="5791200" cy="5191309"/>
              <a:chOff x="1743355" y="609320"/>
              <a:chExt cx="5791200" cy="5191309"/>
            </a:xfrm>
          </p:grpSpPr>
          <p:cxnSp>
            <p:nvCxnSpPr>
              <p:cNvPr id="25" name="Straight Connector 2"/>
              <p:cNvCxnSpPr/>
              <p:nvPr/>
            </p:nvCxnSpPr>
            <p:spPr>
              <a:xfrm rot="5400000">
                <a:off x="6476408" y="1680210"/>
                <a:ext cx="16459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4648200" y="2514600"/>
                <a:ext cx="266075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428270" y="3734530"/>
                <a:ext cx="2441448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1952625" y="2514600"/>
                <a:ext cx="2743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747135" y="2294430"/>
                <a:ext cx="457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632960" y="4953000"/>
                <a:ext cx="5029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3954463" y="4857750"/>
                <a:ext cx="914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 rot="16200000">
                <a:off x="3825588" y="4699288"/>
                <a:ext cx="795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Delay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0800000">
                <a:off x="1955308" y="2069096"/>
                <a:ext cx="433931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5928066" y="2434062"/>
                <a:ext cx="73152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60000" flipH="1">
                <a:off x="3656170" y="3445262"/>
                <a:ext cx="2926080" cy="589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03019" y="1998451"/>
                <a:ext cx="1106424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792744" y="2392342"/>
                <a:ext cx="82296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Data 37"/>
              <p:cNvSpPr/>
              <p:nvPr/>
            </p:nvSpPr>
            <p:spPr>
              <a:xfrm rot="2700000">
                <a:off x="4600183" y="2242577"/>
                <a:ext cx="91440" cy="548640"/>
              </a:xfrm>
              <a:prstGeom prst="flowChartInputOutpu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6019800" y="4157547"/>
                <a:ext cx="2190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-2700000">
                <a:off x="4638955" y="4722298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2700000">
                <a:off x="5136943" y="4733645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-2700000">
                <a:off x="1971955" y="2295245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-8100000">
                <a:off x="1971955" y="1833283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-8100000">
                <a:off x="5212274" y="1628493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-2700000">
                <a:off x="6279813" y="1797387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-8100000">
                <a:off x="7305955" y="2295245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580000">
                <a:off x="5569090" y="3465236"/>
                <a:ext cx="13716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220000">
                <a:off x="5552821" y="3468266"/>
                <a:ext cx="13716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lowchart: Connector 48"/>
              <p:cNvSpPr/>
              <p:nvPr/>
            </p:nvSpPr>
            <p:spPr>
              <a:xfrm>
                <a:off x="5989820" y="2743200"/>
                <a:ext cx="533400" cy="152400"/>
              </a:xfrm>
              <a:prstGeom prst="flowChartConnector">
                <a:avLst/>
              </a:prstGeom>
              <a:solidFill>
                <a:schemeClr val="tx2">
                  <a:lumMod val="50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10800000">
                <a:off x="4657725" y="838201"/>
                <a:ext cx="266075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-2700000">
                <a:off x="7325005" y="609320"/>
                <a:ext cx="0" cy="4572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6248400" y="4159579"/>
                <a:ext cx="2190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Chord 52"/>
              <p:cNvSpPr/>
              <p:nvPr/>
            </p:nvSpPr>
            <p:spPr>
              <a:xfrm rot="17632052">
                <a:off x="6016548" y="4232527"/>
                <a:ext cx="457200" cy="457200"/>
              </a:xfrm>
              <a:prstGeom prst="chor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979895" y="4692979"/>
                <a:ext cx="1533427" cy="1107650"/>
              </a:xfrm>
              <a:custGeom>
                <a:avLst/>
                <a:gdLst>
                  <a:gd name="connsiteX0" fmla="*/ 1263192 w 1517716"/>
                  <a:gd name="connsiteY0" fmla="*/ 0 h 1107650"/>
                  <a:gd name="connsiteX1" fmla="*/ 1263192 w 1517716"/>
                  <a:gd name="connsiteY1" fmla="*/ 84842 h 1107650"/>
                  <a:gd name="connsiteX2" fmla="*/ 970961 w 1517716"/>
                  <a:gd name="connsiteY2" fmla="*/ 183823 h 1107650"/>
                  <a:gd name="connsiteX3" fmla="*/ 1428161 w 1517716"/>
                  <a:gd name="connsiteY3" fmla="*/ 230957 h 1107650"/>
                  <a:gd name="connsiteX4" fmla="*/ 999242 w 1517716"/>
                  <a:gd name="connsiteY4" fmla="*/ 377073 h 1107650"/>
                  <a:gd name="connsiteX5" fmla="*/ 1272619 w 1517716"/>
                  <a:gd name="connsiteY5" fmla="*/ 499621 h 1107650"/>
                  <a:gd name="connsiteX6" fmla="*/ 1305613 w 1517716"/>
                  <a:gd name="connsiteY6" fmla="*/ 994528 h 1107650"/>
                  <a:gd name="connsiteX7" fmla="*/ 0 w 1517716"/>
                  <a:gd name="connsiteY7" fmla="*/ 1107650 h 1107650"/>
                  <a:gd name="connsiteX0" fmla="*/ 1263192 w 1533427"/>
                  <a:gd name="connsiteY0" fmla="*/ 0 h 1107650"/>
                  <a:gd name="connsiteX1" fmla="*/ 1263192 w 1533427"/>
                  <a:gd name="connsiteY1" fmla="*/ 84842 h 1107650"/>
                  <a:gd name="connsiteX2" fmla="*/ 970961 w 1533427"/>
                  <a:gd name="connsiteY2" fmla="*/ 183823 h 1107650"/>
                  <a:gd name="connsiteX3" fmla="*/ 1428161 w 1533427"/>
                  <a:gd name="connsiteY3" fmla="*/ 230957 h 1107650"/>
                  <a:gd name="connsiteX4" fmla="*/ 999242 w 1533427"/>
                  <a:gd name="connsiteY4" fmla="*/ 377073 h 1107650"/>
                  <a:gd name="connsiteX5" fmla="*/ 1366887 w 1533427"/>
                  <a:gd name="connsiteY5" fmla="*/ 586819 h 1107650"/>
                  <a:gd name="connsiteX6" fmla="*/ 1305613 w 1533427"/>
                  <a:gd name="connsiteY6" fmla="*/ 994528 h 1107650"/>
                  <a:gd name="connsiteX7" fmla="*/ 0 w 1533427"/>
                  <a:gd name="connsiteY7" fmla="*/ 1107650 h 110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3427" h="1107650">
                    <a:moveTo>
                      <a:pt x="1263192" y="0"/>
                    </a:moveTo>
                    <a:cubicBezTo>
                      <a:pt x="1287544" y="27102"/>
                      <a:pt x="1311897" y="54205"/>
                      <a:pt x="1263192" y="84842"/>
                    </a:cubicBezTo>
                    <a:cubicBezTo>
                      <a:pt x="1214487" y="115479"/>
                      <a:pt x="943466" y="159471"/>
                      <a:pt x="970961" y="183823"/>
                    </a:cubicBezTo>
                    <a:cubicBezTo>
                      <a:pt x="998456" y="208175"/>
                      <a:pt x="1423448" y="198749"/>
                      <a:pt x="1428161" y="230957"/>
                    </a:cubicBezTo>
                    <a:cubicBezTo>
                      <a:pt x="1432874" y="263165"/>
                      <a:pt x="1009454" y="317763"/>
                      <a:pt x="999242" y="377073"/>
                    </a:cubicBezTo>
                    <a:cubicBezTo>
                      <a:pt x="989030" y="436383"/>
                      <a:pt x="1315825" y="483910"/>
                      <a:pt x="1366887" y="586819"/>
                    </a:cubicBezTo>
                    <a:cubicBezTo>
                      <a:pt x="1417949" y="689728"/>
                      <a:pt x="1533427" y="907723"/>
                      <a:pt x="1305613" y="994528"/>
                    </a:cubicBezTo>
                    <a:cubicBezTo>
                      <a:pt x="1077799" y="1081333"/>
                      <a:pt x="546755" y="1101758"/>
                      <a:pt x="0" y="110765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4648200" y="3581400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5124451" y="3962400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924300" y="2247900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3541878" y="1804297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5372100" y="1807695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5753100" y="1734894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205948" y="2133600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296988" y="2170416"/>
                <a:ext cx="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ube 10"/>
            <p:cNvSpPr/>
            <p:nvPr/>
          </p:nvSpPr>
          <p:spPr>
            <a:xfrm>
              <a:off x="2285999" y="685800"/>
              <a:ext cx="2583667" cy="990600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SPITFIRE PRO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48400" y="3962400"/>
              <a:ext cx="0" cy="914400"/>
            </a:xfrm>
            <a:prstGeom prst="line">
              <a:avLst/>
            </a:prstGeom>
            <a:ln w="38100">
              <a:solidFill>
                <a:srgbClr val="1C11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flipV="1">
              <a:off x="6112400" y="3950100"/>
              <a:ext cx="274319" cy="457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30480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067" y="9906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2800" y="295269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20574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3067" y="295269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067" y="20574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21336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3048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0115" y="3778625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BBO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50105" y="467509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PD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5000" y="3581400"/>
              <a:ext cx="222849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Mirror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L Lens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BS Beam Splitter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PD Photo Diode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6" y="2918756"/>
            <a:ext cx="2466975" cy="14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324725" y="4074008"/>
          <a:ext cx="3657600" cy="282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074008"/>
                        <a:ext cx="3657600" cy="282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400196" y="284873"/>
          <a:ext cx="3572605" cy="276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Graph" r:id="rId7" imgW="4023360" imgH="3108960" progId="Origin50.Graph">
                  <p:embed/>
                </p:oleObj>
              </mc:Choice>
              <mc:Fallback>
                <p:oleObj name="Graph" r:id="rId7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196" y="284873"/>
                        <a:ext cx="3572605" cy="2760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0763" t="7520" r="19277" b="11018"/>
          <a:stretch>
            <a:fillRect/>
          </a:stretch>
        </p:blipFill>
        <p:spPr bwMode="auto">
          <a:xfrm>
            <a:off x="828708" y="792086"/>
            <a:ext cx="498124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143" t="5890" r="11156" b="12355"/>
          <a:stretch>
            <a:fillRect/>
          </a:stretch>
        </p:blipFill>
        <p:spPr bwMode="auto">
          <a:xfrm>
            <a:off x="6580222" y="792086"/>
            <a:ext cx="47020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08222" y="-14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4200"/>
                </a:solidFill>
                <a:latin typeface="Times New Roman"/>
              </a:rPr>
              <a:t>Laser Pulse Profile</a:t>
            </a:r>
            <a:endParaRPr lang="en-IN" sz="3600" b="1" dirty="0">
              <a:solidFill>
                <a:srgbClr val="0042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993" y="5222823"/>
            <a:ext cx="798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Laser central wavelength ~730 nm, Pulse width: ~180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371600" y="609601"/>
          <a:ext cx="7696201" cy="59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1"/>
                        <a:ext cx="7696201" cy="594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34400" y="1295400"/>
          <a:ext cx="1981200" cy="4907280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</a:tblGrid>
              <a:tr h="76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Laser repetition rate (Hz)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Pulse width (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fs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1000  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333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50  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25  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20  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  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5    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1"/>
            <a:ext cx="9144000" cy="584775"/>
          </a:xfrm>
          <a:prstGeom prst="rect">
            <a:avLst/>
          </a:prstGeom>
          <a:solidFill>
            <a:srgbClr val="001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Pulse Characterization Under Different Repetition rate</a:t>
            </a:r>
          </a:p>
        </p:txBody>
      </p:sp>
    </p:spTree>
    <p:extLst>
      <p:ext uri="{BB962C8B-B14F-4D97-AF65-F5344CB8AC3E}">
        <p14:creationId xmlns:p14="http://schemas.microsoft.com/office/powerpoint/2010/main" val="3430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935" y="97317"/>
            <a:ext cx="5943600" cy="1216025"/>
          </a:xfrm>
        </p:spPr>
        <p:txBody>
          <a:bodyPr/>
          <a:lstStyle/>
          <a:p>
            <a:pPr eaLnBrk="1" hangingPunct="1"/>
            <a:r>
              <a:rPr lang="en-US" smtClean="0"/>
              <a:t>Ideal Two-Level System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525000" y="4335464"/>
          <a:ext cx="6858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4335464"/>
                        <a:ext cx="6858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525000" y="2732089"/>
          <a:ext cx="685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732089"/>
                        <a:ext cx="6858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81534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8153400" y="2971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90678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86106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86106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86106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8610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86106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 flipV="1">
            <a:off x="8610600" y="306705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8610600" y="34766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5486400" y="3733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ym typeface="Symbol" pitchFamily="18" charset="2"/>
              </a:rPr>
              <a:t></a:t>
            </a:r>
            <a:r>
              <a:rPr lang="en-US" sz="2400" baseline="-25000"/>
              <a:t>1</a:t>
            </a:r>
            <a:r>
              <a:rPr lang="en-US" sz="2400">
                <a:sym typeface="Symbol" pitchFamily="18" charset="2"/>
              </a:rPr>
              <a:t>(t)=</a:t>
            </a:r>
            <a:r>
              <a:rPr lang="en-US" sz="2400" i="1">
                <a:sym typeface="Symbol" pitchFamily="18" charset="2"/>
              </a:rPr>
              <a:t>k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i="1">
                <a:sym typeface="Symbol" pitchFamily="18" charset="2"/>
              </a:rPr>
              <a:t></a:t>
            </a:r>
            <a:r>
              <a:rPr lang="en-US" sz="2400" i="1" baseline="-25000"/>
              <a:t>eff</a:t>
            </a:r>
            <a:r>
              <a:rPr lang="en-US" sz="2400">
                <a:sym typeface="Symbol" pitchFamily="18" charset="2"/>
              </a:rPr>
              <a:t>.</a:t>
            </a:r>
            <a:r>
              <a:rPr lang="en-US" sz="2400" i="1">
                <a:sym typeface="Symbol" pitchFamily="18" charset="2"/>
              </a:rPr>
              <a:t></a:t>
            </a:r>
            <a:r>
              <a:rPr lang="en-US" sz="2400" i="1"/>
              <a:t>(t)</a:t>
            </a:r>
            <a:r>
              <a:rPr lang="en-US" sz="2400">
                <a:sym typeface="Symbol" pitchFamily="18" charset="2"/>
              </a:rPr>
              <a:t>)</a:t>
            </a:r>
            <a:r>
              <a:rPr lang="en-US" sz="2400" i="1" baseline="30000">
                <a:sym typeface="Symbol" pitchFamily="18" charset="2"/>
              </a:rPr>
              <a:t>N</a:t>
            </a:r>
            <a:r>
              <a:rPr lang="en-US" sz="2400" i="1">
                <a:sym typeface="Symbol" pitchFamily="18" charset="2"/>
              </a:rPr>
              <a:t>/</a:t>
            </a:r>
            <a:r>
              <a:rPr lang="en-US" sz="2400" i="1">
                <a:sym typeface="MT Extra" pitchFamily="18" charset="2"/>
              </a:rPr>
              <a:t></a:t>
            </a:r>
            <a:endParaRPr lang="en-US" sz="2400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667000" y="4343401"/>
          <a:ext cx="20574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8" imgW="812447" imgH="431613" progId="Equation.DSMT4">
                  <p:embed/>
                </p:oleObj>
              </mc:Choice>
              <mc:Fallback>
                <p:oleObj name="Equation" r:id="rId8" imgW="81244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3401"/>
                        <a:ext cx="20574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7696200" y="2057401"/>
          <a:ext cx="1981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0" imgW="863225" imgH="203112" progId="Equation.DSMT4">
                  <p:embed/>
                </p:oleObj>
              </mc:Choice>
              <mc:Fallback>
                <p:oleObj name="Equation" r:id="rId10" imgW="86322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057401"/>
                        <a:ext cx="19812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5486400" y="4684714"/>
          <a:ext cx="1752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2" imgW="863225" imgH="203112" progId="Equation.DSMT4">
                  <p:embed/>
                </p:oleObj>
              </mc:Choice>
              <mc:Fallback>
                <p:oleObj name="Equation" r:id="rId12" imgW="86322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4714"/>
                        <a:ext cx="17526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5546726"/>
          <a:ext cx="42672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r:id="rId14" imgW="1447172" imgH="393529" progId="Equation">
                  <p:embed/>
                </p:oleObj>
              </mc:Choice>
              <mc:Fallback>
                <p:oleObj r:id="rId14" imgW="1447172" imgH="393529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46726"/>
                        <a:ext cx="42672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38288" y="55564"/>
            <a:ext cx="1733550" cy="1773237"/>
            <a:chOff x="1296" y="2352"/>
            <a:chExt cx="1200" cy="1200"/>
          </a:xfrm>
        </p:grpSpPr>
        <p:sp>
          <p:nvSpPr>
            <p:cNvPr id="1062" name="Oval 6"/>
            <p:cNvSpPr>
              <a:spLocks noChangeArrowheads="1"/>
            </p:cNvSpPr>
            <p:nvPr/>
          </p:nvSpPr>
          <p:spPr bwMode="auto">
            <a:xfrm>
              <a:off x="1296" y="2352"/>
              <a:ext cx="1199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63" name="Oval 7"/>
            <p:cNvSpPr>
              <a:spLocks noChangeArrowheads="1"/>
            </p:cNvSpPr>
            <p:nvPr/>
          </p:nvSpPr>
          <p:spPr bwMode="auto">
            <a:xfrm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64" name="Oval 8"/>
            <p:cNvSpPr>
              <a:spLocks noChangeArrowheads="1"/>
            </p:cNvSpPr>
            <p:nvPr/>
          </p:nvSpPr>
          <p:spPr bwMode="auto">
            <a:xfrm rot="5429702"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2398713" y="403226"/>
            <a:ext cx="709612" cy="5318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18"/>
          <p:cNvSpPr>
            <a:spLocks noChangeShapeType="1"/>
          </p:cNvSpPr>
          <p:nvPr/>
        </p:nvSpPr>
        <p:spPr bwMode="auto">
          <a:xfrm rot="120000" flipH="1" flipV="1">
            <a:off x="9767889" y="36514"/>
            <a:ext cx="28575" cy="8778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915400" y="12700"/>
            <a:ext cx="1728788" cy="1739900"/>
            <a:chOff x="1296" y="2352"/>
            <a:chExt cx="1200" cy="1200"/>
          </a:xfrm>
        </p:grpSpPr>
        <p:sp>
          <p:nvSpPr>
            <p:cNvPr id="1059" name="Oval 6"/>
            <p:cNvSpPr>
              <a:spLocks noChangeArrowheads="1"/>
            </p:cNvSpPr>
            <p:nvPr/>
          </p:nvSpPr>
          <p:spPr bwMode="auto">
            <a:xfrm>
              <a:off x="1296" y="2352"/>
              <a:ext cx="1199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60" name="Oval 7"/>
            <p:cNvSpPr>
              <a:spLocks noChangeArrowheads="1"/>
            </p:cNvSpPr>
            <p:nvPr/>
          </p:nvSpPr>
          <p:spPr bwMode="auto">
            <a:xfrm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61" name="Oval 8"/>
            <p:cNvSpPr>
              <a:spLocks noChangeArrowheads="1"/>
            </p:cNvSpPr>
            <p:nvPr/>
          </p:nvSpPr>
          <p:spPr bwMode="auto">
            <a:xfrm rot="5429702"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737600" y="4957763"/>
            <a:ext cx="1905000" cy="1873250"/>
            <a:chOff x="1296" y="2352"/>
            <a:chExt cx="1200" cy="1200"/>
          </a:xfrm>
        </p:grpSpPr>
        <p:sp>
          <p:nvSpPr>
            <p:cNvPr id="1056" name="Oval 6"/>
            <p:cNvSpPr>
              <a:spLocks noChangeArrowheads="1"/>
            </p:cNvSpPr>
            <p:nvPr/>
          </p:nvSpPr>
          <p:spPr bwMode="auto">
            <a:xfrm>
              <a:off x="1296" y="2352"/>
              <a:ext cx="1199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57" name="Oval 7"/>
            <p:cNvSpPr>
              <a:spLocks noChangeArrowheads="1"/>
            </p:cNvSpPr>
            <p:nvPr/>
          </p:nvSpPr>
          <p:spPr bwMode="auto">
            <a:xfrm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  <p:sp>
          <p:nvSpPr>
            <p:cNvPr id="1058" name="Oval 8"/>
            <p:cNvSpPr>
              <a:spLocks noChangeArrowheads="1"/>
            </p:cNvSpPr>
            <p:nvPr/>
          </p:nvSpPr>
          <p:spPr bwMode="auto">
            <a:xfrm rot="5429702">
              <a:off x="1296" y="2832"/>
              <a:ext cx="120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>
                <a:latin typeface="Calibri" pitchFamily="34" charset="0"/>
              </a:endParaRPr>
            </a:p>
          </p:txBody>
        </p:sp>
      </p:grp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9680575" y="5840413"/>
            <a:ext cx="0" cy="990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" name="Picture 2" descr="http://www.astrosurf.com/luxorion/Physique/bit-pbit-qubit.png"/>
          <p:cNvPicPr>
            <a:picLocks noChangeAspect="1" noChangeArrowheads="1"/>
          </p:cNvPicPr>
          <p:nvPr/>
        </p:nvPicPr>
        <p:blipFill>
          <a:blip r:embed="rId16" cstate="print"/>
          <a:srcRect l="63241" t="7143"/>
          <a:stretch>
            <a:fillRect/>
          </a:stretch>
        </p:blipFill>
        <p:spPr bwMode="auto">
          <a:xfrm>
            <a:off x="1427872" y="4876800"/>
            <a:ext cx="137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2" name="TextBox 36"/>
          <p:cNvSpPr txBox="1">
            <a:spLocks noChangeArrowheads="1"/>
          </p:cNvSpPr>
          <p:nvPr/>
        </p:nvSpPr>
        <p:spPr bwMode="auto">
          <a:xfrm>
            <a:off x="5653088" y="6567489"/>
            <a:ext cx="3414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/>
              <a:t>Phys. Rep. </a:t>
            </a:r>
            <a:r>
              <a:rPr lang="en-US" sz="1600" b="1"/>
              <a:t>374</a:t>
            </a:r>
            <a:r>
              <a:rPr lang="en-US" sz="1600"/>
              <a:t>(6), 385-481 (2003) </a:t>
            </a:r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1828800" y="3581400"/>
          <a:ext cx="3124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7" imgW="1218960" imgH="253800" progId="Equation.DSMT4">
                  <p:embed/>
                </p:oleObj>
              </mc:Choice>
              <mc:Fallback>
                <p:oleObj name="Equation" r:id="rId17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31242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/>
          <p:nvPr/>
        </p:nvSpPr>
        <p:spPr>
          <a:xfrm>
            <a:off x="3276600" y="195264"/>
            <a:ext cx="5638800" cy="1017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54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5"/>
          <a:stretch>
            <a:fillRect/>
          </a:stretch>
        </p:blipFill>
        <p:spPr bwMode="auto">
          <a:xfrm>
            <a:off x="2667000" y="1519238"/>
            <a:ext cx="12954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0"/>
          <a:srcRect l="40879" r="41179"/>
          <a:stretch/>
        </p:blipFill>
        <p:spPr>
          <a:xfrm>
            <a:off x="3962400" y="1612583"/>
            <a:ext cx="2535358" cy="1934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1"/>
          <a:srcRect l="46155" t="-31500" r="47437" b="-1"/>
          <a:stretch/>
        </p:blipFill>
        <p:spPr>
          <a:xfrm>
            <a:off x="3581401" y="2133600"/>
            <a:ext cx="803537" cy="7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79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CDAMOP\contou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-1"/>
          <a:stretch/>
        </p:blipFill>
        <p:spPr bwMode="auto">
          <a:xfrm>
            <a:off x="6400800" y="-90153"/>
            <a:ext cx="547352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E:\CDAMOP\sech_0.0155226998_0.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/>
          <a:stretch/>
        </p:blipFill>
        <p:spPr bwMode="auto">
          <a:xfrm>
            <a:off x="618978" y="367040"/>
            <a:ext cx="3462986" cy="54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5"/>
          <p:cNvSpPr>
            <a:spLocks/>
          </p:cNvSpPr>
          <p:nvPr/>
        </p:nvSpPr>
        <p:spPr bwMode="auto">
          <a:xfrm>
            <a:off x="4557744" y="1650642"/>
            <a:ext cx="838200" cy="1905000"/>
          </a:xfrm>
          <a:custGeom>
            <a:avLst/>
            <a:gdLst>
              <a:gd name="T0" fmla="*/ 0 w 960"/>
              <a:gd name="T1" fmla="*/ 1344 h 1344"/>
              <a:gd name="T2" fmla="*/ 192 w 960"/>
              <a:gd name="T3" fmla="*/ 960 h 1344"/>
              <a:gd name="T4" fmla="*/ 480 w 960"/>
              <a:gd name="T5" fmla="*/ 0 h 1344"/>
              <a:gd name="T6" fmla="*/ 768 w 960"/>
              <a:gd name="T7" fmla="*/ 960 h 1344"/>
              <a:gd name="T8" fmla="*/ 960 w 960"/>
              <a:gd name="T9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4198352" y="3555642"/>
            <a:ext cx="15933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1724" y="2068230"/>
            <a:ext cx="553998" cy="20840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/>
              <a:t>Rabi  Frequency</a:t>
            </a:r>
            <a:endParaRPr lang="en-US" sz="240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75936" y="2074985"/>
            <a:ext cx="838200" cy="1485347"/>
          </a:xfrm>
          <a:custGeom>
            <a:avLst/>
            <a:gdLst>
              <a:gd name="T0" fmla="*/ 0 w 960"/>
              <a:gd name="T1" fmla="*/ 1344 h 1344"/>
              <a:gd name="T2" fmla="*/ 192 w 960"/>
              <a:gd name="T3" fmla="*/ 960 h 1344"/>
              <a:gd name="T4" fmla="*/ 480 w 960"/>
              <a:gd name="T5" fmla="*/ 0 h 1344"/>
              <a:gd name="T6" fmla="*/ 768 w 960"/>
              <a:gd name="T7" fmla="*/ 960 h 1344"/>
              <a:gd name="T8" fmla="*/ 960 w 960"/>
              <a:gd name="T9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575936" y="2536875"/>
            <a:ext cx="838200" cy="1018768"/>
          </a:xfrm>
          <a:custGeom>
            <a:avLst/>
            <a:gdLst>
              <a:gd name="T0" fmla="*/ 0 w 960"/>
              <a:gd name="T1" fmla="*/ 1344 h 1344"/>
              <a:gd name="T2" fmla="*/ 192 w 960"/>
              <a:gd name="T3" fmla="*/ 960 h 1344"/>
              <a:gd name="T4" fmla="*/ 480 w 960"/>
              <a:gd name="T5" fmla="*/ 0 h 1344"/>
              <a:gd name="T6" fmla="*/ 768 w 960"/>
              <a:gd name="T7" fmla="*/ 960 h 1344"/>
              <a:gd name="T8" fmla="*/ 960 w 960"/>
              <a:gd name="T9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75385" y="3555642"/>
            <a:ext cx="596339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83024" y="1181686"/>
            <a:ext cx="0" cy="23739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7744" y="872194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4189" y="5895655"/>
            <a:ext cx="2846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Resonance offset (Detuning)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9476" y="5500464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1225" y="2338052"/>
            <a:ext cx="492443" cy="14164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Electric Field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D:\project\presentation\g2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495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project\presentation\g2dc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219200"/>
            <a:ext cx="43751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52600" y="5410201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990099"/>
                </a:solidFill>
              </a:rPr>
              <a:t>Excited state population w.r.t Rabi frequency and detuning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52400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371600" y="-76200"/>
            <a:ext cx="9372600" cy="1143000"/>
          </a:xfrm>
        </p:spPr>
        <p:txBody>
          <a:bodyPr/>
          <a:lstStyle/>
          <a:p>
            <a:r>
              <a:rPr lang="en-US" sz="4000">
                <a:solidFill>
                  <a:srgbClr val="3333FF"/>
                </a:solidFill>
              </a:rPr>
              <a:t>Effect of Transform-limited Guassian Pulse</a:t>
            </a:r>
          </a:p>
        </p:txBody>
      </p:sp>
    </p:spTree>
    <p:extLst>
      <p:ext uri="{BB962C8B-B14F-4D97-AF65-F5344CB8AC3E}">
        <p14:creationId xmlns:p14="http://schemas.microsoft.com/office/powerpoint/2010/main" val="33878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780</Words>
  <Application>Microsoft Office PowerPoint</Application>
  <PresentationFormat>Custom</PresentationFormat>
  <Paragraphs>174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Graph</vt:lpstr>
      <vt:lpstr>Equation</vt:lpstr>
      <vt:lpstr>Microsoft Equation</vt:lpstr>
      <vt:lpstr>Experimental Quantum Correlations in Condensed Phase: Possibilities of Quantum Information Processing</vt:lpstr>
      <vt:lpstr>PowerPoint Presentation</vt:lpstr>
      <vt:lpstr>Laser Time-Bandwidth Relationship</vt:lpstr>
      <vt:lpstr>PowerPoint Presentation</vt:lpstr>
      <vt:lpstr>PowerPoint Presentation</vt:lpstr>
      <vt:lpstr>PowerPoint Presentation</vt:lpstr>
      <vt:lpstr>Ideal Two-Level System</vt:lpstr>
      <vt:lpstr>PowerPoint Presentation</vt:lpstr>
      <vt:lpstr>Effect of Transform-limited Guassian Pulse</vt:lpstr>
      <vt:lpstr>PowerPoint Presentation</vt:lpstr>
      <vt:lpstr>PowerPoint Presentation</vt:lpstr>
      <vt:lpstr>When we go to few cycle pulses, we need to evolve some further issues…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Quantum Correlations in Condensed Phase: Possibilities of Quantum Information Processing</dc:title>
  <dc:creator>Debabrata Goswami</dc:creator>
  <cp:lastModifiedBy>Utkarsh</cp:lastModifiedBy>
  <cp:revision>20</cp:revision>
  <dcterms:created xsi:type="dcterms:W3CDTF">2013-12-05T04:56:48Z</dcterms:created>
  <dcterms:modified xsi:type="dcterms:W3CDTF">2013-12-25T07:08:03Z</dcterms:modified>
</cp:coreProperties>
</file>